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5" r:id="rId3"/>
    <p:sldId id="280" r:id="rId4"/>
    <p:sldId id="257" r:id="rId5"/>
    <p:sldId id="332" r:id="rId6"/>
    <p:sldId id="333" r:id="rId7"/>
    <p:sldId id="261" r:id="rId8"/>
    <p:sldId id="300" r:id="rId9"/>
    <p:sldId id="301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3525" autoAdjust="0"/>
  </p:normalViewPr>
  <p:slideViewPr>
    <p:cSldViewPr>
      <p:cViewPr varScale="1">
        <p:scale>
          <a:sx n="141" d="100"/>
          <a:sy n="141" d="100"/>
        </p:scale>
        <p:origin x="88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  <c:pt idx="22">
                  <c:v>令和7年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  <c:pt idx="17">
                  <c:v>2.4750000000000001</c:v>
                </c:pt>
                <c:pt idx="18">
                  <c:v>2.4750000000000001</c:v>
                </c:pt>
                <c:pt idx="19">
                  <c:v>2.4750000000000001</c:v>
                </c:pt>
                <c:pt idx="20">
                  <c:v>2.4750000000000001</c:v>
                </c:pt>
                <c:pt idx="21">
                  <c:v>2.625</c:v>
                </c:pt>
                <c:pt idx="22">
                  <c:v>2.875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7E-471B-8AC1-EE0CF4BF10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Sheet1!$A$2:$A$24</c:f>
              <c:strCache>
                <c:ptCount val="23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  <c:pt idx="17">
                  <c:v>令和2年</c:v>
                </c:pt>
                <c:pt idx="18">
                  <c:v>令和3年</c:v>
                </c:pt>
                <c:pt idx="19">
                  <c:v>令和4年</c:v>
                </c:pt>
                <c:pt idx="20">
                  <c:v>令和5年</c:v>
                </c:pt>
                <c:pt idx="21">
                  <c:v>令和6年</c:v>
                </c:pt>
                <c:pt idx="22">
                  <c:v>令和7年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  <c:pt idx="17">
                  <c:v>0.38</c:v>
                </c:pt>
                <c:pt idx="18">
                  <c:v>0.31</c:v>
                </c:pt>
                <c:pt idx="19">
                  <c:v>0.28899999999999998</c:v>
                </c:pt>
                <c:pt idx="20">
                  <c:v>0.19800000000000001</c:v>
                </c:pt>
                <c:pt idx="21">
                  <c:v>0.34</c:v>
                </c:pt>
                <c:pt idx="22">
                  <c:v>0.52500000000000002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7E-471B-8AC1-EE0CF4BF1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2026/6/3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2026/6/3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3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70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755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80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0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9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6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189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2026/6/3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42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67315" y="639097"/>
            <a:ext cx="4689988" cy="3686015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あなたの変動金利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見直しませんか？</a:t>
            </a: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金利上昇に備えて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67314" y="4455621"/>
            <a:ext cx="4702011" cy="1238616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　　　　　　　　　　　　　　　　　　　　　　　　　ファイナンシャルプランナー　○○○○</a:t>
            </a:r>
          </a:p>
        </p:txBody>
      </p:sp>
      <p:pic>
        <p:nvPicPr>
          <p:cNvPr id="10" name="Graphic 9" descr="パズルのアウトライン">
            <a:extLst>
              <a:ext uri="{FF2B5EF4-FFF2-40B4-BE49-F238E27FC236}">
                <a16:creationId xmlns:a16="http://schemas.microsoft.com/office/drawing/2014/main" id="{A856B6BA-505F-70DE-CFC8-D9B473277F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5499" y="1663693"/>
            <a:ext cx="3000986" cy="30009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02F7301-A056-40AF-BF7B-5C8068B5D362}" type="slidenum">
              <a:rPr kumimoji="1" lang="ja-JP" altLang="en-US" smtClean="0"/>
              <a:pPr>
                <a:spcAft>
                  <a:spcPts val="600"/>
                </a:spcAft>
              </a:pPr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変動金利の仕組みって知ってます？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8255FB17-06B3-0FA4-ED80-BAC9224238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3493725"/>
              </p:ext>
            </p:extLst>
          </p:nvPr>
        </p:nvGraphicFramePr>
        <p:xfrm>
          <a:off x="611560" y="1484784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822B775-1593-3EA7-A6E7-CC41EEA16120}"/>
              </a:ext>
            </a:extLst>
          </p:cNvPr>
          <p:cNvCxnSpPr>
            <a:cxnSpLocks/>
          </p:cNvCxnSpPr>
          <p:nvPr/>
        </p:nvCxnSpPr>
        <p:spPr>
          <a:xfrm>
            <a:off x="7596336" y="3002096"/>
            <a:ext cx="0" cy="1795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473F098-F16B-F484-6C06-837697E58DBA}"/>
              </a:ext>
            </a:extLst>
          </p:cNvPr>
          <p:cNvCxnSpPr>
            <a:cxnSpLocks/>
          </p:cNvCxnSpPr>
          <p:nvPr/>
        </p:nvCxnSpPr>
        <p:spPr>
          <a:xfrm>
            <a:off x="1115616" y="3501008"/>
            <a:ext cx="0" cy="50405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D9F890F-2166-93F5-F66C-BCA71C6E4ABD}"/>
              </a:ext>
            </a:extLst>
          </p:cNvPr>
          <p:cNvSpPr/>
          <p:nvPr/>
        </p:nvSpPr>
        <p:spPr>
          <a:xfrm>
            <a:off x="7884369" y="1973409"/>
            <a:ext cx="984020" cy="720080"/>
          </a:xfrm>
          <a:prstGeom prst="wedgeRoundRectCallout">
            <a:avLst>
              <a:gd name="adj1" fmla="val -76183"/>
              <a:gd name="adj2" fmla="val 21691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2.35%</a:t>
            </a: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C58AFB6-58A0-428C-6CF1-7FA8B7EFCECF}"/>
              </a:ext>
            </a:extLst>
          </p:cNvPr>
          <p:cNvSpPr/>
          <p:nvPr/>
        </p:nvSpPr>
        <p:spPr>
          <a:xfrm>
            <a:off x="1619672" y="2384885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r>
              <a:rPr kumimoji="1" lang="ja-JP" altLang="en-US" sz="3600" b="1" dirty="0"/>
              <a:t>　変動金利の“定価”が上がっています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4" name="図 3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D426A287-C905-1488-C3EF-D61C6F83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6" y="1988840"/>
            <a:ext cx="3912096" cy="2335033"/>
          </a:xfrm>
          <a:prstGeom prst="rect">
            <a:avLst/>
          </a:prstGeom>
        </p:spPr>
      </p:pic>
      <p:pic>
        <p:nvPicPr>
          <p:cNvPr id="6" name="図 5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A4606AEE-F7D8-5F22-6DCF-679F78F06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51306"/>
            <a:ext cx="3767955" cy="2825966"/>
          </a:xfrm>
          <a:prstGeom prst="rect">
            <a:avLst/>
          </a:prstGeom>
        </p:spPr>
      </p:pic>
      <p:sp>
        <p:nvSpPr>
          <p:cNvPr id="7" name="乗算記号 6">
            <a:extLst>
              <a:ext uri="{FF2B5EF4-FFF2-40B4-BE49-F238E27FC236}">
                <a16:creationId xmlns:a16="http://schemas.microsoft.com/office/drawing/2014/main" id="{3FF29C00-4845-0D02-33CD-0BC414865CD4}"/>
              </a:ext>
            </a:extLst>
          </p:cNvPr>
          <p:cNvSpPr/>
          <p:nvPr/>
        </p:nvSpPr>
        <p:spPr>
          <a:xfrm>
            <a:off x="4439753" y="2304049"/>
            <a:ext cx="4320480" cy="4320480"/>
          </a:xfrm>
          <a:prstGeom prst="mathMultiply">
            <a:avLst>
              <a:gd name="adj1" fmla="val 619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今後の予定（仮）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マイナス金利解除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0.1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0.15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　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利上げ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0.25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今のところ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0.75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今後は？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％程度までの利上げを見越しているとの報道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金利上昇への対策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kumimoji="1"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①　今のうちに固定化する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②　もっと値引きの大きい変動金利に借り換える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b="1" dirty="0"/>
              <a:t>③　今の金融機関に値引き交渉をする（可能性は低いけど</a:t>
            </a:r>
            <a:r>
              <a:rPr lang="en-US" altLang="ja-JP" sz="2400" b="1" dirty="0"/>
              <a:t>…</a:t>
            </a:r>
            <a:r>
              <a:rPr lang="ja-JP" altLang="en-US" sz="2400" b="1" dirty="0"/>
              <a:t>）</a:t>
            </a:r>
            <a:endParaRPr lang="en-US" altLang="ja-JP" sz="2400" b="1" dirty="0"/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kumimoji="1" lang="ja-JP" altLang="en-US" sz="2400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自動計算シートを使うと？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849EEC9-24F8-F7A5-4F67-FD052C01A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1345" y="1737361"/>
            <a:ext cx="4667029" cy="381635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5041DD-0211-E5B8-9534-106752FF4FB2}"/>
              </a:ext>
            </a:extLst>
          </p:cNvPr>
          <p:cNvSpPr txBox="1"/>
          <p:nvPr/>
        </p:nvSpPr>
        <p:spPr>
          <a:xfrm>
            <a:off x="3347864" y="5733256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簡単な入力で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すぐに見直し結果が分かる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390B7AB-6ACB-410E-D986-02AD0672CCD1}"/>
              </a:ext>
            </a:extLst>
          </p:cNvPr>
          <p:cNvSpPr txBox="1"/>
          <p:nvPr/>
        </p:nvSpPr>
        <p:spPr>
          <a:xfrm>
            <a:off x="2286000" y="2871339"/>
            <a:ext cx="457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1800" b="0" i="0" u="none" strike="noStrike" baseline="0" dirty="0">
              <a:latin typeface="Times New Roman" panose="02020603050405020304" pitchFamily="18" charset="0"/>
            </a:endParaRPr>
          </a:p>
          <a:p>
            <a:endParaRPr lang="ja-JP" altLang="en-US" sz="24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FFB19D0-73EE-B9DB-B899-0A6F0A26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95" y="1700808"/>
            <a:ext cx="7668344" cy="455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25504" cy="1450757"/>
          </a:xfrm>
        </p:spPr>
        <p:txBody>
          <a:bodyPr/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の変動金利は？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8284594-598B-5D47-C661-8677AF313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15493"/>
              </p:ext>
            </p:extLst>
          </p:nvPr>
        </p:nvGraphicFramePr>
        <p:xfrm>
          <a:off x="947026" y="1846423"/>
          <a:ext cx="7249948" cy="449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74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3624974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</a:tblGrid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関西みらい銀行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0.845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％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ja-JP" altLang="en-US">
                          <a:effectLst/>
                          <a:latin typeface="inherit"/>
                        </a:rPr>
                        <a:t>横浜銀行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0.945%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807406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>
                          <a:effectLst/>
                          <a:latin typeface="inherit"/>
                        </a:rPr>
                        <a:t>りそな銀行</a:t>
                      </a:r>
                      <a:br>
                        <a:rPr lang="en-US" altLang="ja-JP" dirty="0">
                          <a:effectLst/>
                          <a:latin typeface="inherit"/>
                        </a:rPr>
                      </a:br>
                      <a:r>
                        <a:rPr lang="ja-JP" altLang="en-US">
                          <a:effectLst/>
                          <a:latin typeface="inherit"/>
                        </a:rPr>
                        <a:t>埼玉りそな銀行</a:t>
                      </a:r>
                      <a:br>
                        <a:rPr lang="en-US" altLang="ja-JP" dirty="0">
                          <a:effectLst/>
                          <a:latin typeface="inherit"/>
                        </a:rPr>
                      </a:br>
                      <a:r>
                        <a:rPr lang="ja-JP" altLang="en-US">
                          <a:effectLst/>
                          <a:latin typeface="inherit"/>
                        </a:rPr>
                        <a:t>住信</a:t>
                      </a:r>
                      <a:r>
                        <a:rPr lang="en-US" altLang="ja-JP" dirty="0">
                          <a:effectLst/>
                          <a:latin typeface="inherit"/>
                        </a:rPr>
                        <a:t>SBI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ネット銀行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0.95%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err="1">
                          <a:effectLst/>
                          <a:latin typeface="inherit"/>
                        </a:rPr>
                        <a:t>PayPay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0.98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％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35570"/>
                  </a:ext>
                </a:extLst>
              </a:tr>
              <a:tr h="716238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SBI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新生銀行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  <a:latin typeface="inherit"/>
                        </a:rPr>
                        <a:t>0.99</a:t>
                      </a:r>
                      <a:r>
                        <a:rPr lang="ja-JP" altLang="en-US">
                          <a:effectLst/>
                          <a:latin typeface="inherit"/>
                        </a:rPr>
                        <a:t>％</a:t>
                      </a:r>
                      <a:endParaRPr lang="ja-JP" altLang="en-US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E3154C-3217-25FB-4CFA-2397FBE7E395}"/>
              </a:ext>
            </a:extLst>
          </p:cNvPr>
          <p:cNvSpPr txBox="1"/>
          <p:nvPr/>
        </p:nvSpPr>
        <p:spPr>
          <a:xfrm>
            <a:off x="683568" y="638073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kumimoji="1"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70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キャンペーン適用金利等も含んだランキング</a:t>
            </a:r>
            <a:endParaRPr kumimoji="1"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各商品を比較検討する際は商品説明書をよく確認してください。本ランキングは表中の</a:t>
            </a:r>
            <a:endParaRPr lang="en-US" altLang="ja-JP" sz="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今後の金利上昇対策に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ぜひ見直してみては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いかがでしょうか？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14206</TotalTime>
  <Words>297</Words>
  <Application>Microsoft Macintosh PowerPoint</Application>
  <PresentationFormat>画面に合わせる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inherit</vt:lpstr>
      <vt:lpstr>メイリオ</vt:lpstr>
      <vt:lpstr>Calibri</vt:lpstr>
      <vt:lpstr>Calibri Light</vt:lpstr>
      <vt:lpstr>Times New Roman</vt:lpstr>
      <vt:lpstr>レトロスペクト</vt:lpstr>
      <vt:lpstr>あなたの変動金利 見直しませんか？  金利上昇に備えて</vt:lpstr>
      <vt:lpstr>変動金利の仕組みって知ってます？</vt:lpstr>
      <vt:lpstr>　変動金利の“定価”が上がっています</vt:lpstr>
      <vt:lpstr>今後の予定（仮）</vt:lpstr>
      <vt:lpstr>金利上昇への対策</vt:lpstr>
      <vt:lpstr>自動計算シートを使うと？</vt:lpstr>
      <vt:lpstr>すぐに見直し結果が分かる</vt:lpstr>
      <vt:lpstr>2026年6月の変動金利は？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直樹 栗山</cp:lastModifiedBy>
  <cp:revision>594</cp:revision>
  <cp:lastPrinted>2018-02-20T17:57:08Z</cp:lastPrinted>
  <dcterms:created xsi:type="dcterms:W3CDTF">2011-06-10T07:25:41Z</dcterms:created>
  <dcterms:modified xsi:type="dcterms:W3CDTF">2026-06-03T07:58:38Z</dcterms:modified>
</cp:coreProperties>
</file>