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1"/>
  </p:notesMasterIdLst>
  <p:handoutMasterIdLst>
    <p:handoutMasterId r:id="rId12"/>
  </p:handoutMasterIdLst>
  <p:sldIdLst>
    <p:sldId id="256" r:id="rId2"/>
    <p:sldId id="425" r:id="rId3"/>
    <p:sldId id="280" r:id="rId4"/>
    <p:sldId id="257" r:id="rId5"/>
    <p:sldId id="332" r:id="rId6"/>
    <p:sldId id="333" r:id="rId7"/>
    <p:sldId id="261" r:id="rId8"/>
    <p:sldId id="300" r:id="rId9"/>
    <p:sldId id="301" r:id="rId10"/>
  </p:sldIdLst>
  <p:sldSz cx="9144000" cy="6858000" type="screen4x3"/>
  <p:notesSz cx="709930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栗山 直樹" initials="栗山" lastIdx="1" clrIdx="0">
    <p:extLst>
      <p:ext uri="{19B8F6BF-5375-455C-9EA6-DF929625EA0E}">
        <p15:presenceInfo xmlns:p15="http://schemas.microsoft.com/office/powerpoint/2012/main" userId="d329c962e2eb8d2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4CC"/>
    <a:srgbClr val="0099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727" autoAdjust="0"/>
    <p:restoredTop sz="93525" autoAdjust="0"/>
  </p:normalViewPr>
  <p:slideViewPr>
    <p:cSldViewPr>
      <p:cViewPr varScale="1">
        <p:scale>
          <a:sx n="127" d="100"/>
          <a:sy n="127" d="100"/>
        </p:scale>
        <p:origin x="1288" y="19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58389908628771E-2"/>
          <c:y val="0.27884141345406066"/>
          <c:w val="0.9277741141732283"/>
          <c:h val="0.5721577810798799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基準金利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Sheet1!$A$2:$A$24</c:f>
              <c:strCache>
                <c:ptCount val="23"/>
                <c:pt idx="0">
                  <c:v>平成15年</c:v>
                </c:pt>
                <c:pt idx="1">
                  <c:v>平成16年</c:v>
                </c:pt>
                <c:pt idx="2">
                  <c:v>平成17年</c:v>
                </c:pt>
                <c:pt idx="3">
                  <c:v>平成18年</c:v>
                </c:pt>
                <c:pt idx="4">
                  <c:v>平成19年</c:v>
                </c:pt>
                <c:pt idx="5">
                  <c:v>平成20年</c:v>
                </c:pt>
                <c:pt idx="6">
                  <c:v>平成21年</c:v>
                </c:pt>
                <c:pt idx="7">
                  <c:v>平成22年</c:v>
                </c:pt>
                <c:pt idx="8">
                  <c:v>平成23年</c:v>
                </c:pt>
                <c:pt idx="9">
                  <c:v>平成24年</c:v>
                </c:pt>
                <c:pt idx="10">
                  <c:v>平成25年</c:v>
                </c:pt>
                <c:pt idx="11">
                  <c:v>平成26年</c:v>
                </c:pt>
                <c:pt idx="12">
                  <c:v>平成27年</c:v>
                </c:pt>
                <c:pt idx="13">
                  <c:v>平成28年</c:v>
                </c:pt>
                <c:pt idx="14">
                  <c:v>平成29年</c:v>
                </c:pt>
                <c:pt idx="15">
                  <c:v>平成30年</c:v>
                </c:pt>
                <c:pt idx="16">
                  <c:v>令和元年</c:v>
                </c:pt>
                <c:pt idx="17">
                  <c:v>令和2年</c:v>
                </c:pt>
                <c:pt idx="18">
                  <c:v>令和3年</c:v>
                </c:pt>
                <c:pt idx="19">
                  <c:v>令和4年</c:v>
                </c:pt>
                <c:pt idx="20">
                  <c:v>令和5年</c:v>
                </c:pt>
                <c:pt idx="21">
                  <c:v>令和6年</c:v>
                </c:pt>
                <c:pt idx="22">
                  <c:v>令和7年</c:v>
                </c:pt>
              </c:strCache>
            </c:strRef>
          </c:cat>
          <c:val>
            <c:numRef>
              <c:f>Sheet1!$B$2:$B$24</c:f>
              <c:numCache>
                <c:formatCode>General</c:formatCode>
                <c:ptCount val="23"/>
                <c:pt idx="0">
                  <c:v>2.375</c:v>
                </c:pt>
                <c:pt idx="1">
                  <c:v>2.375</c:v>
                </c:pt>
                <c:pt idx="2">
                  <c:v>2.375</c:v>
                </c:pt>
                <c:pt idx="3">
                  <c:v>2.4750000000000001</c:v>
                </c:pt>
                <c:pt idx="4">
                  <c:v>2.6</c:v>
                </c:pt>
                <c:pt idx="5">
                  <c:v>2.8</c:v>
                </c:pt>
                <c:pt idx="6">
                  <c:v>2.4750000000000001</c:v>
                </c:pt>
                <c:pt idx="7">
                  <c:v>2.4750000000000001</c:v>
                </c:pt>
                <c:pt idx="8">
                  <c:v>2.4750000000000001</c:v>
                </c:pt>
                <c:pt idx="9">
                  <c:v>2.4750000000000001</c:v>
                </c:pt>
                <c:pt idx="10">
                  <c:v>2.4750000000000001</c:v>
                </c:pt>
                <c:pt idx="11">
                  <c:v>2.4750000000000001</c:v>
                </c:pt>
                <c:pt idx="12">
                  <c:v>2.4750000000000001</c:v>
                </c:pt>
                <c:pt idx="13">
                  <c:v>2.4750000000000001</c:v>
                </c:pt>
                <c:pt idx="14">
                  <c:v>2.4750000000000001</c:v>
                </c:pt>
                <c:pt idx="15">
                  <c:v>2.4750000000000001</c:v>
                </c:pt>
                <c:pt idx="16">
                  <c:v>2.4750000000000001</c:v>
                </c:pt>
                <c:pt idx="17">
                  <c:v>2.4750000000000001</c:v>
                </c:pt>
                <c:pt idx="18">
                  <c:v>2.4750000000000001</c:v>
                </c:pt>
                <c:pt idx="19">
                  <c:v>2.4750000000000001</c:v>
                </c:pt>
                <c:pt idx="20">
                  <c:v>2.4750000000000001</c:v>
                </c:pt>
                <c:pt idx="21">
                  <c:v>2.625</c:v>
                </c:pt>
                <c:pt idx="22">
                  <c:v>2.875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97E-471B-8AC1-EE0CF4BF104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実効金利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Sheet1!$A$2:$A$24</c:f>
              <c:strCache>
                <c:ptCount val="23"/>
                <c:pt idx="0">
                  <c:v>平成15年</c:v>
                </c:pt>
                <c:pt idx="1">
                  <c:v>平成16年</c:v>
                </c:pt>
                <c:pt idx="2">
                  <c:v>平成17年</c:v>
                </c:pt>
                <c:pt idx="3">
                  <c:v>平成18年</c:v>
                </c:pt>
                <c:pt idx="4">
                  <c:v>平成19年</c:v>
                </c:pt>
                <c:pt idx="5">
                  <c:v>平成20年</c:v>
                </c:pt>
                <c:pt idx="6">
                  <c:v>平成21年</c:v>
                </c:pt>
                <c:pt idx="7">
                  <c:v>平成22年</c:v>
                </c:pt>
                <c:pt idx="8">
                  <c:v>平成23年</c:v>
                </c:pt>
                <c:pt idx="9">
                  <c:v>平成24年</c:v>
                </c:pt>
                <c:pt idx="10">
                  <c:v>平成25年</c:v>
                </c:pt>
                <c:pt idx="11">
                  <c:v>平成26年</c:v>
                </c:pt>
                <c:pt idx="12">
                  <c:v>平成27年</c:v>
                </c:pt>
                <c:pt idx="13">
                  <c:v>平成28年</c:v>
                </c:pt>
                <c:pt idx="14">
                  <c:v>平成29年</c:v>
                </c:pt>
                <c:pt idx="15">
                  <c:v>平成30年</c:v>
                </c:pt>
                <c:pt idx="16">
                  <c:v>令和元年</c:v>
                </c:pt>
                <c:pt idx="17">
                  <c:v>令和2年</c:v>
                </c:pt>
                <c:pt idx="18">
                  <c:v>令和3年</c:v>
                </c:pt>
                <c:pt idx="19">
                  <c:v>令和4年</c:v>
                </c:pt>
                <c:pt idx="20">
                  <c:v>令和5年</c:v>
                </c:pt>
                <c:pt idx="21">
                  <c:v>令和6年</c:v>
                </c:pt>
                <c:pt idx="22">
                  <c:v>令和7年</c:v>
                </c:pt>
              </c:strCache>
            </c:strRef>
          </c:cat>
          <c:val>
            <c:numRef>
              <c:f>Sheet1!$C$2:$C$24</c:f>
              <c:numCache>
                <c:formatCode>General</c:formatCode>
                <c:ptCount val="23"/>
                <c:pt idx="0">
                  <c:v>1.675</c:v>
                </c:pt>
                <c:pt idx="1">
                  <c:v>1.675</c:v>
                </c:pt>
                <c:pt idx="2">
                  <c:v>1.675</c:v>
                </c:pt>
                <c:pt idx="3">
                  <c:v>1.7749999999999999</c:v>
                </c:pt>
                <c:pt idx="4">
                  <c:v>1.7749999999999999</c:v>
                </c:pt>
                <c:pt idx="5">
                  <c:v>1.7749999999999999</c:v>
                </c:pt>
                <c:pt idx="6">
                  <c:v>1.4</c:v>
                </c:pt>
                <c:pt idx="7">
                  <c:v>1.2</c:v>
                </c:pt>
                <c:pt idx="8">
                  <c:v>1</c:v>
                </c:pt>
                <c:pt idx="9">
                  <c:v>0.8</c:v>
                </c:pt>
                <c:pt idx="10">
                  <c:v>0.76</c:v>
                </c:pt>
                <c:pt idx="11">
                  <c:v>0.75</c:v>
                </c:pt>
                <c:pt idx="12">
                  <c:v>0.72499999999999998</c:v>
                </c:pt>
                <c:pt idx="13">
                  <c:v>0.625</c:v>
                </c:pt>
                <c:pt idx="14">
                  <c:v>0.5</c:v>
                </c:pt>
                <c:pt idx="15">
                  <c:v>0.45</c:v>
                </c:pt>
                <c:pt idx="16">
                  <c:v>0.42</c:v>
                </c:pt>
                <c:pt idx="17">
                  <c:v>0.38</c:v>
                </c:pt>
                <c:pt idx="18">
                  <c:v>0.31</c:v>
                </c:pt>
                <c:pt idx="19">
                  <c:v>0.28899999999999998</c:v>
                </c:pt>
                <c:pt idx="20">
                  <c:v>0.19800000000000001</c:v>
                </c:pt>
                <c:pt idx="21">
                  <c:v>0.34</c:v>
                </c:pt>
                <c:pt idx="22">
                  <c:v>0.52500000000000002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97E-471B-8AC1-EE0CF4BF10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28690144"/>
        <c:axId val="-228689600"/>
      </c:lineChart>
      <c:catAx>
        <c:axId val="-228690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-228689600"/>
        <c:crosses val="autoZero"/>
        <c:auto val="1"/>
        <c:lblAlgn val="ctr"/>
        <c:lblOffset val="100"/>
        <c:noMultiLvlLbl val="0"/>
      </c:catAx>
      <c:valAx>
        <c:axId val="-228689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-228690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5981" cy="512379"/>
          </a:xfrm>
          <a:prstGeom prst="rect">
            <a:avLst/>
          </a:prstGeom>
        </p:spPr>
        <p:txBody>
          <a:bodyPr vert="horz" lIns="93726" tIns="46863" rIns="93726" bIns="46863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4021682" y="1"/>
            <a:ext cx="3075981" cy="512379"/>
          </a:xfrm>
          <a:prstGeom prst="rect">
            <a:avLst/>
          </a:prstGeom>
        </p:spPr>
        <p:txBody>
          <a:bodyPr vert="horz" lIns="93726" tIns="46863" rIns="93726" bIns="46863" rtlCol="0"/>
          <a:lstStyle>
            <a:lvl1pPr algn="r">
              <a:defRPr sz="1300"/>
            </a:lvl1pPr>
          </a:lstStyle>
          <a:p>
            <a:fld id="{D76ACF61-7039-4675-80DE-2425851114E9}" type="datetimeFigureOut">
              <a:rPr kumimoji="1" lang="ja-JP" altLang="en-US" smtClean="0"/>
              <a:t>2026/4/4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722234"/>
            <a:ext cx="3075981" cy="512379"/>
          </a:xfrm>
          <a:prstGeom prst="rect">
            <a:avLst/>
          </a:prstGeom>
        </p:spPr>
        <p:txBody>
          <a:bodyPr vert="horz" lIns="93726" tIns="46863" rIns="93726" bIns="46863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4021682" y="9722234"/>
            <a:ext cx="3075981" cy="512379"/>
          </a:xfrm>
          <a:prstGeom prst="rect">
            <a:avLst/>
          </a:prstGeom>
        </p:spPr>
        <p:txBody>
          <a:bodyPr vert="horz" lIns="93726" tIns="46863" rIns="93726" bIns="46863" rtlCol="0" anchor="b"/>
          <a:lstStyle>
            <a:lvl1pPr algn="r">
              <a:defRPr sz="1300"/>
            </a:lvl1pPr>
          </a:lstStyle>
          <a:p>
            <a:fld id="{22E83FE0-7C4F-4ED2-A168-FA24E3488E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90290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4" cy="511731"/>
          </a:xfrm>
          <a:prstGeom prst="rect">
            <a:avLst/>
          </a:prstGeom>
        </p:spPr>
        <p:txBody>
          <a:bodyPr vert="horz" lIns="99032" tIns="49516" rIns="99032" bIns="49516" rtlCol="0"/>
          <a:lstStyle>
            <a:lvl1pPr algn="l">
              <a:defRPr sz="14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4" cy="511731"/>
          </a:xfrm>
          <a:prstGeom prst="rect">
            <a:avLst/>
          </a:prstGeom>
        </p:spPr>
        <p:txBody>
          <a:bodyPr vert="horz" lIns="99032" tIns="49516" rIns="99032" bIns="49516" rtlCol="0"/>
          <a:lstStyle>
            <a:lvl1pPr algn="r">
              <a:defRPr sz="1400"/>
            </a:lvl1pPr>
          </a:lstStyle>
          <a:p>
            <a:fld id="{47D5E2D9-DDE8-4D29-8EF7-5205AFFCB2FC}" type="datetimeFigureOut">
              <a:rPr kumimoji="1" lang="ja-JP" altLang="en-US" smtClean="0"/>
              <a:t>2026/4/4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32" tIns="49516" rIns="99032" bIns="4951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931" y="4861443"/>
            <a:ext cx="5679440" cy="4605576"/>
          </a:xfrm>
          <a:prstGeom prst="rect">
            <a:avLst/>
          </a:prstGeom>
        </p:spPr>
        <p:txBody>
          <a:bodyPr vert="horz" lIns="99032" tIns="49516" rIns="99032" bIns="4951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4" cy="511731"/>
          </a:xfrm>
          <a:prstGeom prst="rect">
            <a:avLst/>
          </a:prstGeom>
        </p:spPr>
        <p:txBody>
          <a:bodyPr vert="horz" lIns="99032" tIns="49516" rIns="99032" bIns="49516" rtlCol="0" anchor="b"/>
          <a:lstStyle>
            <a:lvl1pPr algn="l">
              <a:defRPr sz="14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1295" y="9721106"/>
            <a:ext cx="3076364" cy="511731"/>
          </a:xfrm>
          <a:prstGeom prst="rect">
            <a:avLst/>
          </a:prstGeom>
        </p:spPr>
        <p:txBody>
          <a:bodyPr vert="horz" lIns="99032" tIns="49516" rIns="99032" bIns="49516" rtlCol="0" anchor="b"/>
          <a:lstStyle>
            <a:lvl1pPr algn="r">
              <a:defRPr sz="1400"/>
            </a:lvl1pPr>
          </a:lstStyle>
          <a:p>
            <a:fld id="{3818983F-56FD-475B-A866-3C04B20093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0663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ja-JP" altLang="en-US"/>
          </a:p>
        </p:txBody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6734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26705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7551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5809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7693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202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4796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5337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4690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018943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2014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ja-JP" altLang="en-US"/>
          </a:p>
        </p:txBody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ja-JP" alt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72293F0-C6EA-4318-B879-40926DE7AA66}" type="datetimeFigureOut">
              <a:rPr kumimoji="1" lang="ja-JP" altLang="en-US" smtClean="0"/>
              <a:t>2026/4/4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942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B1836F0-F9E0-4D93-9BDD-7EEC6EA05F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967315" y="639097"/>
            <a:ext cx="4689988" cy="3686015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4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あなたの変動金利</a:t>
            </a:r>
            <a:br>
              <a:rPr kumimoji="1" lang="en-US" altLang="ja-JP" sz="4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4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見直しませんか？</a:t>
            </a:r>
            <a:br>
              <a:rPr kumimoji="1" lang="en-US" altLang="ja-JP" sz="4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br>
              <a:rPr kumimoji="1" lang="en-US" altLang="ja-JP" sz="4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金利上昇に備えて</a:t>
            </a:r>
            <a:endParaRPr kumimoji="1" lang="ja-JP" altLang="en-US" sz="4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967314" y="4455621"/>
            <a:ext cx="4702011" cy="1238616"/>
          </a:xfrm>
        </p:spPr>
        <p:txBody>
          <a:bodyPr>
            <a:normAutofit/>
          </a:bodyPr>
          <a:lstStyle/>
          <a:p>
            <a:r>
              <a:rPr kumimoji="1" lang="ja-JP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　　　　　　　　　　　　　　　　　　　　　　　　　ファイナンシャルプランナー　○○○○</a:t>
            </a:r>
          </a:p>
        </p:txBody>
      </p:sp>
      <p:pic>
        <p:nvPicPr>
          <p:cNvPr id="10" name="Graphic 9" descr="パズルのアウトライン">
            <a:extLst>
              <a:ext uri="{FF2B5EF4-FFF2-40B4-BE49-F238E27FC236}">
                <a16:creationId xmlns:a16="http://schemas.microsoft.com/office/drawing/2014/main" id="{A856B6BA-505F-70DE-CFC8-D9B473277F8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75499" y="1663693"/>
            <a:ext cx="3000986" cy="3000986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A49EFD3-A806-4D59-99F1-AA9AFAE4E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85303" y="4343400"/>
            <a:ext cx="422708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6D2F28D1-82F9-40FE-935C-85ECF7660D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ja-JP" alt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B670E93-2F53-48FC-AB6C-E99E22D17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7425343" y="6459785"/>
            <a:ext cx="98401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02F7301-A056-40AF-BF7B-5C8068B5D362}" type="slidenum">
              <a:rPr kumimoji="1" lang="ja-JP" altLang="en-US" smtClean="0"/>
              <a:pPr>
                <a:spcAft>
                  <a:spcPts val="600"/>
                </a:spcAft>
              </a:pPr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012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886"/>
    </mc:Choice>
    <mc:Fallback xmlns="">
      <p:transition advTm="288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変動金利の仕組みって知ってます？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2</a:t>
            </a:fld>
            <a:endParaRPr kumimoji="1" lang="ja-JP" altLang="en-US"/>
          </a:p>
        </p:txBody>
      </p:sp>
      <p:graphicFrame>
        <p:nvGraphicFramePr>
          <p:cNvPr id="7" name="グラフ 6">
            <a:extLst>
              <a:ext uri="{FF2B5EF4-FFF2-40B4-BE49-F238E27FC236}">
                <a16:creationId xmlns:a16="http://schemas.microsoft.com/office/drawing/2014/main" id="{8255FB17-06B3-0FA4-ED80-BAC9224238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3493725"/>
              </p:ext>
            </p:extLst>
          </p:nvPr>
        </p:nvGraphicFramePr>
        <p:xfrm>
          <a:off x="611560" y="1484784"/>
          <a:ext cx="7272808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8822B775-1593-3EA7-A6E7-CC41EEA16120}"/>
              </a:ext>
            </a:extLst>
          </p:cNvPr>
          <p:cNvCxnSpPr>
            <a:cxnSpLocks/>
          </p:cNvCxnSpPr>
          <p:nvPr/>
        </p:nvCxnSpPr>
        <p:spPr>
          <a:xfrm>
            <a:off x="7596336" y="3002096"/>
            <a:ext cx="0" cy="1795056"/>
          </a:xfrm>
          <a:prstGeom prst="straightConnector1">
            <a:avLst/>
          </a:prstGeom>
          <a:ln w="3810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1473F098-F16B-F484-6C06-837697E58DBA}"/>
              </a:ext>
            </a:extLst>
          </p:cNvPr>
          <p:cNvCxnSpPr>
            <a:cxnSpLocks/>
          </p:cNvCxnSpPr>
          <p:nvPr/>
        </p:nvCxnSpPr>
        <p:spPr>
          <a:xfrm>
            <a:off x="1115616" y="3501008"/>
            <a:ext cx="0" cy="504056"/>
          </a:xfrm>
          <a:prstGeom prst="straightConnector1">
            <a:avLst/>
          </a:prstGeom>
          <a:ln w="3810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吹き出し: 角を丸めた四角形 9">
            <a:extLst>
              <a:ext uri="{FF2B5EF4-FFF2-40B4-BE49-F238E27FC236}">
                <a16:creationId xmlns:a16="http://schemas.microsoft.com/office/drawing/2014/main" id="{9D9F890F-2166-93F5-F66C-BCA71C6E4ABD}"/>
              </a:ext>
            </a:extLst>
          </p:cNvPr>
          <p:cNvSpPr/>
          <p:nvPr/>
        </p:nvSpPr>
        <p:spPr>
          <a:xfrm>
            <a:off x="7884369" y="1973409"/>
            <a:ext cx="984020" cy="720080"/>
          </a:xfrm>
          <a:prstGeom prst="wedgeRoundRectCallout">
            <a:avLst>
              <a:gd name="adj1" fmla="val -76183"/>
              <a:gd name="adj2" fmla="val 216910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/>
            <a:r>
              <a:rPr lang="ja-JP" altLang="en-US" sz="1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優遇幅</a:t>
            </a:r>
            <a:endParaRPr lang="en-US" altLang="ja-JP" sz="16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914353"/>
            <a:r>
              <a:rPr lang="en-US" altLang="ja-JP" sz="1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2.35%</a:t>
            </a:r>
          </a:p>
        </p:txBody>
      </p:sp>
      <p:sp>
        <p:nvSpPr>
          <p:cNvPr id="11" name="吹き出し: 角を丸めた四角形 10">
            <a:extLst>
              <a:ext uri="{FF2B5EF4-FFF2-40B4-BE49-F238E27FC236}">
                <a16:creationId xmlns:a16="http://schemas.microsoft.com/office/drawing/2014/main" id="{9C58AFB6-58A0-428C-6CF1-7FA8B7EFCECF}"/>
              </a:ext>
            </a:extLst>
          </p:cNvPr>
          <p:cNvSpPr/>
          <p:nvPr/>
        </p:nvSpPr>
        <p:spPr>
          <a:xfrm>
            <a:off x="1619672" y="2384885"/>
            <a:ext cx="864096" cy="617211"/>
          </a:xfrm>
          <a:prstGeom prst="wedgeRoundRectCallout">
            <a:avLst>
              <a:gd name="adj1" fmla="val -94805"/>
              <a:gd name="adj2" fmla="val 129568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/>
            <a:r>
              <a:rPr lang="ja-JP" altLang="en-US" sz="1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優遇幅</a:t>
            </a:r>
            <a:endParaRPr lang="en-US" altLang="ja-JP" sz="14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914353"/>
            <a:r>
              <a:rPr lang="en-US" altLang="ja-JP" sz="1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0.7%</a:t>
            </a:r>
          </a:p>
        </p:txBody>
      </p:sp>
    </p:spTree>
    <p:extLst>
      <p:ext uri="{BB962C8B-B14F-4D97-AF65-F5344CB8AC3E}">
        <p14:creationId xmlns:p14="http://schemas.microsoft.com/office/powerpoint/2010/main" val="2149723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>
            <a:noAutofit/>
          </a:bodyPr>
          <a:lstStyle/>
          <a:p>
            <a:r>
              <a:rPr kumimoji="1" lang="ja-JP" altLang="en-US" sz="3600" b="1" dirty="0"/>
              <a:t>　変動金利の“定価”が上がっています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3</a:t>
            </a:fld>
            <a:endParaRPr kumimoji="1" lang="ja-JP" altLang="en-US"/>
          </a:p>
        </p:txBody>
      </p:sp>
      <p:pic>
        <p:nvPicPr>
          <p:cNvPr id="4" name="図 3" descr="建物, 屋外, 空, 草 が含まれている画像&#10;&#10;自動的に生成された説明">
            <a:extLst>
              <a:ext uri="{FF2B5EF4-FFF2-40B4-BE49-F238E27FC236}">
                <a16:creationId xmlns:a16="http://schemas.microsoft.com/office/drawing/2014/main" id="{D426A287-C905-1488-C3EF-D61C6F83E6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26" y="1988840"/>
            <a:ext cx="3912096" cy="2335033"/>
          </a:xfrm>
          <a:prstGeom prst="rect">
            <a:avLst/>
          </a:prstGeom>
        </p:spPr>
      </p:pic>
      <p:pic>
        <p:nvPicPr>
          <p:cNvPr id="6" name="図 5" descr="文房具 が含まれている画像&#10;&#10;自動的に生成された説明">
            <a:extLst>
              <a:ext uri="{FF2B5EF4-FFF2-40B4-BE49-F238E27FC236}">
                <a16:creationId xmlns:a16="http://schemas.microsoft.com/office/drawing/2014/main" id="{A4606AEE-F7D8-5F22-6DCF-679F78F06C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051306"/>
            <a:ext cx="3767955" cy="2825966"/>
          </a:xfrm>
          <a:prstGeom prst="rect">
            <a:avLst/>
          </a:prstGeom>
        </p:spPr>
      </p:pic>
      <p:sp>
        <p:nvSpPr>
          <p:cNvPr id="7" name="乗算記号 6">
            <a:extLst>
              <a:ext uri="{FF2B5EF4-FFF2-40B4-BE49-F238E27FC236}">
                <a16:creationId xmlns:a16="http://schemas.microsoft.com/office/drawing/2014/main" id="{3FF29C00-4845-0D02-33CD-0BC414865CD4}"/>
              </a:ext>
            </a:extLst>
          </p:cNvPr>
          <p:cNvSpPr/>
          <p:nvPr/>
        </p:nvSpPr>
        <p:spPr>
          <a:xfrm>
            <a:off x="4439753" y="2304049"/>
            <a:ext cx="4320480" cy="4320480"/>
          </a:xfrm>
          <a:prstGeom prst="mathMultiply">
            <a:avLst>
              <a:gd name="adj1" fmla="val 619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273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170"/>
    </mc:Choice>
    <mc:Fallback xmlns="">
      <p:transition advTm="717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今後の予定（仮）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772817"/>
            <a:ext cx="8568952" cy="3816424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endParaRPr kumimoji="1" lang="en-US" altLang="ja-JP" b="1" dirty="0"/>
          </a:p>
          <a:p>
            <a:pPr marL="0" indent="0">
              <a:buNone/>
            </a:pP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2024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　マイナス金利解除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		0.1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2024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7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　利上げ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			0.15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2025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　利上げ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			0.25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　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2025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12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利上げ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			0.25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　今のところ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0.75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今後は？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％程度までの利上げを見越しているとの報道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126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6460"/>
    </mc:Choice>
    <mc:Fallback xmlns="">
      <p:transition advTm="2646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金利上昇への対策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772817"/>
            <a:ext cx="8568952" cy="381642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kumimoji="1" lang="en-US" altLang="ja-JP" sz="2400" b="1" dirty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2400" b="1" dirty="0"/>
              <a:t>①　今のうちに固定化する</a:t>
            </a:r>
            <a:endParaRPr lang="en-US" altLang="ja-JP" sz="2400" b="1" dirty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2400" b="1" dirty="0"/>
              <a:t>②　もっと値引きの大きい変動金利に借り換える</a:t>
            </a:r>
            <a:endParaRPr lang="en-US" altLang="ja-JP" sz="2400" b="1" dirty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2400" b="1" dirty="0"/>
              <a:t>③　今の金融機関に値引き交渉をする（可能性は低いけど</a:t>
            </a:r>
            <a:r>
              <a:rPr lang="en-US" altLang="ja-JP" sz="2400" b="1" dirty="0"/>
              <a:t>…</a:t>
            </a:r>
            <a:r>
              <a:rPr lang="ja-JP" altLang="en-US" sz="2400" b="1" dirty="0"/>
              <a:t>）</a:t>
            </a:r>
            <a:endParaRPr lang="en-US" altLang="ja-JP" sz="2400" b="1" dirty="0"/>
          </a:p>
          <a:p>
            <a:pPr marL="0" indent="0">
              <a:lnSpc>
                <a:spcPct val="150000"/>
              </a:lnSpc>
              <a:buNone/>
            </a:pPr>
            <a:r>
              <a:rPr kumimoji="1" lang="ja-JP" altLang="en-US" sz="2400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</a:t>
            </a:r>
            <a:endParaRPr lang="en-US" altLang="ja-JP" sz="2400" b="1" dirty="0">
              <a:solidFill>
                <a:schemeClr val="accent6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50000"/>
              </a:lnSpc>
              <a:buNone/>
            </a:pPr>
            <a:endParaRPr kumimoji="1" lang="ja-JP" altLang="en-US" sz="2400" b="1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627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6468"/>
    </mc:Choice>
    <mc:Fallback xmlns="">
      <p:transition advTm="16468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自動計算シートを使うと？</a:t>
            </a:r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8849EEC9-24F8-F7A5-4F67-FD052C01A4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61345" y="1737361"/>
            <a:ext cx="4667029" cy="3816350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35041DD-0211-E5B8-9534-106752FF4FB2}"/>
              </a:ext>
            </a:extLst>
          </p:cNvPr>
          <p:cNvSpPr txBox="1"/>
          <p:nvPr/>
        </p:nvSpPr>
        <p:spPr>
          <a:xfrm>
            <a:off x="3347864" y="5733256"/>
            <a:ext cx="2268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簡単な入力で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627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9836"/>
    </mc:Choice>
    <mc:Fallback xmlns="">
      <p:transition advTm="19836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すぐに見直し結果が分かる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390B7AB-6ACB-410E-D986-02AD0672CCD1}"/>
              </a:ext>
            </a:extLst>
          </p:cNvPr>
          <p:cNvSpPr txBox="1"/>
          <p:nvPr/>
        </p:nvSpPr>
        <p:spPr>
          <a:xfrm>
            <a:off x="2286000" y="2871339"/>
            <a:ext cx="457200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ja-JP" altLang="en-US" sz="1800" b="0" i="0" u="none" strike="noStrike" baseline="0" dirty="0">
              <a:latin typeface="Times New Roman" panose="02020603050405020304" pitchFamily="18" charset="0"/>
            </a:endParaRPr>
          </a:p>
          <a:p>
            <a:endParaRPr lang="ja-JP" altLang="en-US" sz="1800" b="0" i="0" u="none" strike="noStrike" baseline="0" dirty="0">
              <a:latin typeface="Times New Roman" panose="02020603050405020304" pitchFamily="18" charset="0"/>
            </a:endParaRPr>
          </a:p>
          <a:p>
            <a:endParaRPr lang="ja-JP" altLang="en-US" sz="1800" b="0" i="0" u="none" strike="noStrike" baseline="0" dirty="0">
              <a:latin typeface="Times New Roman" panose="02020603050405020304" pitchFamily="18" charset="0"/>
            </a:endParaRPr>
          </a:p>
          <a:p>
            <a:endParaRPr lang="ja-JP" altLang="en-US" sz="2400" b="0" i="0" u="none" strike="noStrike" baseline="0" dirty="0">
              <a:latin typeface="Times New Roman" panose="02020603050405020304" pitchFamily="18" charset="0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3FFB19D0-73EE-B9DB-B899-0A6F0A26F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595" y="1700808"/>
            <a:ext cx="7668344" cy="455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13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56"/>
    </mc:Choice>
    <mc:Fallback xmlns="">
      <p:transition spd="slow" advTm="11656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925504" cy="1450757"/>
          </a:xfrm>
        </p:spPr>
        <p:txBody>
          <a:bodyPr/>
          <a:lstStyle/>
          <a:p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2026</a:t>
            </a:r>
            <a:r>
              <a:rPr kumimoji="1" lang="ja-JP" altLang="en-US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kumimoji="1" lang="ja-JP" altLang="en-US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の変動金利は？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8</a:t>
            </a:fld>
            <a:endParaRPr kumimoji="1" lang="ja-JP" altLang="en-US"/>
          </a:p>
        </p:txBody>
      </p: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A8284594-598B-5D47-C661-8677AF3133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120346"/>
              </p:ext>
            </p:extLst>
          </p:nvPr>
        </p:nvGraphicFramePr>
        <p:xfrm>
          <a:off x="947026" y="1846423"/>
          <a:ext cx="7249948" cy="4297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4974">
                  <a:extLst>
                    <a:ext uri="{9D8B030D-6E8A-4147-A177-3AD203B41FA5}">
                      <a16:colId xmlns:a16="http://schemas.microsoft.com/office/drawing/2014/main" val="1980918014"/>
                    </a:ext>
                  </a:extLst>
                </a:gridCol>
                <a:gridCol w="3624974">
                  <a:extLst>
                    <a:ext uri="{9D8B030D-6E8A-4147-A177-3AD203B41FA5}">
                      <a16:colId xmlns:a16="http://schemas.microsoft.com/office/drawing/2014/main" val="4177253372"/>
                    </a:ext>
                  </a:extLst>
                </a:gridCol>
              </a:tblGrid>
              <a:tr h="716238">
                <a:tc>
                  <a:txBody>
                    <a:bodyPr/>
                    <a:lstStyle/>
                    <a:p>
                      <a:pPr algn="ctr"/>
                      <a:r>
                        <a:rPr lang="ja-JP" altLang="en-US">
                          <a:effectLst/>
                          <a:latin typeface="inherit"/>
                        </a:rPr>
                        <a:t>銀行名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>
                          <a:effectLst/>
                          <a:latin typeface="inherit"/>
                        </a:rPr>
                        <a:t>金利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1827951"/>
                  </a:ext>
                </a:extLst>
              </a:tr>
              <a:tr h="716238"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>
                          <a:effectLst/>
                          <a:latin typeface="inherit"/>
                        </a:rPr>
                        <a:t>SBI</a:t>
                      </a:r>
                      <a:r>
                        <a:rPr lang="ja-JP" altLang="en-US">
                          <a:effectLst/>
                          <a:latin typeface="inherit"/>
                        </a:rPr>
                        <a:t>新生銀行</a:t>
                      </a:r>
                      <a:endParaRPr lang="ja-JP" altLang="en-US" dirty="0">
                        <a:effectLst/>
                        <a:latin typeface="inheri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>
                          <a:effectLst/>
                          <a:latin typeface="inherit"/>
                        </a:rPr>
                        <a:t>0.64</a:t>
                      </a:r>
                      <a:r>
                        <a:rPr lang="ja-JP" altLang="en-US">
                          <a:effectLst/>
                          <a:latin typeface="inherit"/>
                        </a:rPr>
                        <a:t>％</a:t>
                      </a:r>
                      <a:endParaRPr lang="ja-JP" altLang="en-US" dirty="0">
                        <a:effectLst/>
                        <a:latin typeface="inheri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3568003"/>
                  </a:ext>
                </a:extLst>
              </a:tr>
              <a:tr h="716238">
                <a:tc>
                  <a:txBody>
                    <a:bodyPr/>
                    <a:lstStyle/>
                    <a:p>
                      <a:pPr algn="ctr"/>
                      <a:r>
                        <a:rPr lang="ja-JP" altLang="en-US">
                          <a:effectLst/>
                          <a:latin typeface="inherit"/>
                        </a:rPr>
                        <a:t>イオン銀行</a:t>
                      </a:r>
                      <a:endParaRPr lang="ja-JP" altLang="en-US" dirty="0">
                        <a:effectLst/>
                        <a:latin typeface="inheri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>
                          <a:effectLst/>
                          <a:latin typeface="inherit"/>
                        </a:rPr>
                        <a:t>0.78%</a:t>
                      </a:r>
                      <a:endParaRPr lang="ja-JP" altLang="en-US" dirty="0">
                        <a:effectLst/>
                        <a:latin typeface="inheri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2807406"/>
                  </a:ext>
                </a:extLst>
              </a:tr>
              <a:tr h="716238">
                <a:tc>
                  <a:txBody>
                    <a:bodyPr/>
                    <a:lstStyle/>
                    <a:p>
                      <a:pPr algn="ctr"/>
                      <a:r>
                        <a:rPr lang="ja-JP" altLang="en-US" dirty="0">
                          <a:effectLst/>
                          <a:latin typeface="inherit"/>
                        </a:rPr>
                        <a:t>関西みらい銀行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>
                          <a:effectLst/>
                          <a:latin typeface="inherit"/>
                        </a:rPr>
                        <a:t>0.845%</a:t>
                      </a:r>
                      <a:endParaRPr lang="ja-JP" altLang="en-US" dirty="0">
                        <a:effectLst/>
                        <a:latin typeface="inheri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7238964"/>
                  </a:ext>
                </a:extLst>
              </a:tr>
              <a:tr h="716238">
                <a:tc>
                  <a:txBody>
                    <a:bodyPr/>
                    <a:lstStyle/>
                    <a:p>
                      <a:pPr algn="ctr"/>
                      <a:r>
                        <a:rPr lang="ja-JP" altLang="en-US">
                          <a:effectLst/>
                          <a:latin typeface="inherit"/>
                        </a:rPr>
                        <a:t>横浜銀行</a:t>
                      </a:r>
                      <a:endParaRPr lang="ja-JP" altLang="en-US" dirty="0">
                        <a:effectLst/>
                        <a:latin typeface="inheri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>
                          <a:effectLst/>
                          <a:latin typeface="inherit"/>
                        </a:rPr>
                        <a:t>0.945</a:t>
                      </a:r>
                      <a:r>
                        <a:rPr lang="ja-JP" altLang="en-US">
                          <a:effectLst/>
                          <a:latin typeface="inherit"/>
                        </a:rPr>
                        <a:t>％</a:t>
                      </a:r>
                      <a:endParaRPr lang="ja-JP" altLang="en-US" dirty="0">
                        <a:effectLst/>
                        <a:latin typeface="inheri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435570"/>
                  </a:ext>
                </a:extLst>
              </a:tr>
              <a:tr h="716238">
                <a:tc>
                  <a:txBody>
                    <a:bodyPr/>
                    <a:lstStyle/>
                    <a:p>
                      <a:pPr algn="ctr"/>
                      <a:r>
                        <a:rPr lang="ja-JP" altLang="en-US">
                          <a:effectLst/>
                          <a:latin typeface="inherit"/>
                        </a:rPr>
                        <a:t>住信</a:t>
                      </a:r>
                      <a:r>
                        <a:rPr lang="en-US" altLang="ja-JP" dirty="0">
                          <a:effectLst/>
                          <a:latin typeface="inherit"/>
                        </a:rPr>
                        <a:t>SBI</a:t>
                      </a:r>
                      <a:r>
                        <a:rPr lang="ja-JP" altLang="en-US">
                          <a:effectLst/>
                          <a:latin typeface="inherit"/>
                        </a:rPr>
                        <a:t>ネット銀行</a:t>
                      </a:r>
                      <a:endParaRPr lang="ja-JP" altLang="en-US" dirty="0">
                        <a:effectLst/>
                        <a:latin typeface="inheri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>
                          <a:effectLst/>
                          <a:latin typeface="inherit"/>
                        </a:rPr>
                        <a:t>0.95</a:t>
                      </a:r>
                      <a:r>
                        <a:rPr lang="ja-JP" altLang="en-US">
                          <a:effectLst/>
                          <a:latin typeface="inherit"/>
                        </a:rPr>
                        <a:t>％</a:t>
                      </a:r>
                      <a:endParaRPr lang="ja-JP" altLang="en-US" dirty="0">
                        <a:effectLst/>
                        <a:latin typeface="inheri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5014013"/>
                  </a:ext>
                </a:extLst>
              </a:tr>
            </a:tbl>
          </a:graphicData>
        </a:graphic>
      </p:graphicFrame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AE3154C-3217-25FB-4CFA-2397FBE7E395}"/>
              </a:ext>
            </a:extLst>
          </p:cNvPr>
          <p:cNvSpPr txBox="1"/>
          <p:nvPr/>
        </p:nvSpPr>
        <p:spPr>
          <a:xfrm>
            <a:off x="683568" y="6380738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en-US" altLang="ja-JP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2026</a:t>
            </a:r>
            <a:r>
              <a:rPr kumimoji="1" lang="ja-JP" altLang="en-US" sz="70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kumimoji="1" lang="ja-JP" altLang="en-US" sz="70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lang="ja-JP" altLang="en-US" sz="700"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r>
              <a:rPr kumimoji="1" lang="ja-JP" altLang="en-US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現在インターネットによる独自調べ</a:t>
            </a:r>
            <a:endParaRPr kumimoji="1" lang="en-US" altLang="ja-JP" sz="7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キャンペーン適用金利等も含んだランキング</a:t>
            </a:r>
            <a:endParaRPr kumimoji="1" lang="en-US" altLang="ja-JP" sz="7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各商品を比較検討する際は商品説明書をよく確認してください。本ランキングは表中の</a:t>
            </a:r>
            <a:endParaRPr lang="en-US" altLang="ja-JP" sz="7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各商品を推奨するものではありません。あくまで金利のみを比較した独自データです。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62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43"/>
    </mc:Choice>
    <mc:Fallback xmlns="">
      <p:transition spd="slow" advTm="17743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980729"/>
            <a:ext cx="8568952" cy="5184576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ja-JP" sz="4400" b="1" dirty="0">
              <a:solidFill>
                <a:schemeClr val="accent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sz="4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今後の金利上昇対策に</a:t>
            </a:r>
            <a:endParaRPr lang="en-US" altLang="ja-JP" sz="4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  <a:r>
              <a:rPr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ぜひ見直してみては</a:t>
            </a:r>
            <a:endParaRPr lang="en-US" altLang="ja-JP" sz="4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			</a:t>
            </a:r>
            <a:r>
              <a:rPr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いかがでしょうか？</a:t>
            </a:r>
            <a:endParaRPr kumimoji="1" lang="ja-JP" altLang="en-US" sz="4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899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17"/>
    </mc:Choice>
    <mc:Fallback xmlns="">
      <p:transition spd="slow" advTm="69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9.6|3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4|1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2|12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4"/>
</p:tagLst>
</file>

<file path=ppt/theme/theme1.xml><?xml version="1.0" encoding="utf-8"?>
<a:theme xmlns:a="http://schemas.openxmlformats.org/drawingml/2006/main" name="レトロスペクト">
  <a:themeElements>
    <a:clrScheme name="レトロスペクト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レトロスペク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14195</TotalTime>
  <Words>290</Words>
  <Application>Microsoft Macintosh PowerPoint</Application>
  <PresentationFormat>画面に合わせる (4:3)</PresentationFormat>
  <Paragraphs>59</Paragraphs>
  <Slides>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5" baseType="lpstr">
      <vt:lpstr>inherit</vt:lpstr>
      <vt:lpstr>メイリオ</vt:lpstr>
      <vt:lpstr>Calibri</vt:lpstr>
      <vt:lpstr>Calibri Light</vt:lpstr>
      <vt:lpstr>Times New Roman</vt:lpstr>
      <vt:lpstr>レトロスペクト</vt:lpstr>
      <vt:lpstr>あなたの変動金利 見直しませんか？  金利上昇に備えて</vt:lpstr>
      <vt:lpstr>変動金利の仕組みって知ってます？</vt:lpstr>
      <vt:lpstr>　変動金利の“定価”が上がっています</vt:lpstr>
      <vt:lpstr>今後の予定（仮）</vt:lpstr>
      <vt:lpstr>金利上昇への対策</vt:lpstr>
      <vt:lpstr>自動計算シートを使うと？</vt:lpstr>
      <vt:lpstr>すぐに見直し結果が分かる</vt:lpstr>
      <vt:lpstr>2026年4月の変動金利は？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住宅ローンセミナー</dc:title>
  <dc:creator>masahiro kamoto</dc:creator>
  <cp:lastModifiedBy>直樹 栗山</cp:lastModifiedBy>
  <cp:revision>592</cp:revision>
  <cp:lastPrinted>2018-02-20T17:57:08Z</cp:lastPrinted>
  <dcterms:created xsi:type="dcterms:W3CDTF">2011-06-10T07:25:41Z</dcterms:created>
  <dcterms:modified xsi:type="dcterms:W3CDTF">2026-04-04T10:20:13Z</dcterms:modified>
</cp:coreProperties>
</file>