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1562" r:id="rId2"/>
    <p:sldId id="1563" r:id="rId3"/>
    <p:sldId id="1757" r:id="rId4"/>
    <p:sldId id="1631" r:id="rId5"/>
    <p:sldId id="1632" r:id="rId6"/>
    <p:sldId id="1719" r:id="rId7"/>
    <p:sldId id="1724" r:id="rId8"/>
    <p:sldId id="3082" r:id="rId9"/>
    <p:sldId id="3175" r:id="rId10"/>
    <p:sldId id="3094" r:id="rId11"/>
    <p:sldId id="3179" r:id="rId12"/>
    <p:sldId id="3182" r:id="rId13"/>
    <p:sldId id="3183" r:id="rId14"/>
    <p:sldId id="3185" r:id="rId15"/>
    <p:sldId id="3184" r:id="rId16"/>
    <p:sldId id="3187" r:id="rId17"/>
    <p:sldId id="3176" r:id="rId18"/>
    <p:sldId id="1776" r:id="rId19"/>
    <p:sldId id="3192" r:id="rId20"/>
    <p:sldId id="3193" r:id="rId21"/>
    <p:sldId id="3194" r:id="rId22"/>
    <p:sldId id="3195" r:id="rId23"/>
    <p:sldId id="3329" r:id="rId24"/>
    <p:sldId id="3334" r:id="rId25"/>
    <p:sldId id="3196" r:id="rId26"/>
    <p:sldId id="3199" r:id="rId27"/>
    <p:sldId id="3200" r:id="rId28"/>
    <p:sldId id="3202" r:id="rId29"/>
    <p:sldId id="3201" r:id="rId30"/>
    <p:sldId id="3330" r:id="rId31"/>
    <p:sldId id="3197" r:id="rId32"/>
    <p:sldId id="1633" r:id="rId33"/>
    <p:sldId id="1634" r:id="rId34"/>
    <p:sldId id="3208" r:id="rId35"/>
    <p:sldId id="1636" r:id="rId36"/>
    <p:sldId id="3336" r:id="rId37"/>
    <p:sldId id="3331" r:id="rId38"/>
    <p:sldId id="3332" r:id="rId39"/>
    <p:sldId id="3335" r:id="rId40"/>
    <p:sldId id="3328" r:id="rId41"/>
    <p:sldId id="2797" r:id="rId42"/>
    <p:sldId id="2798" r:id="rId43"/>
    <p:sldId id="2799" r:id="rId44"/>
    <p:sldId id="2800" r:id="rId45"/>
    <p:sldId id="1644" r:id="rId46"/>
    <p:sldId id="1645" r:id="rId47"/>
    <p:sldId id="1646" r:id="rId48"/>
    <p:sldId id="1647" r:id="rId49"/>
    <p:sldId id="1648" r:id="rId50"/>
    <p:sldId id="1649" r:id="rId51"/>
    <p:sldId id="1650" r:id="rId52"/>
    <p:sldId id="1651" r:id="rId53"/>
    <p:sldId id="2159" r:id="rId54"/>
    <p:sldId id="1653" r:id="rId55"/>
    <p:sldId id="1654" r:id="rId56"/>
    <p:sldId id="1655" r:id="rId57"/>
    <p:sldId id="3339" r:id="rId58"/>
    <p:sldId id="1657" r:id="rId59"/>
    <p:sldId id="1658" r:id="rId60"/>
    <p:sldId id="3340" r:id="rId61"/>
    <p:sldId id="1662" r:id="rId62"/>
    <p:sldId id="1667" r:id="rId63"/>
    <p:sldId id="1668" r:id="rId64"/>
    <p:sldId id="1732" r:id="rId65"/>
    <p:sldId id="1669" r:id="rId66"/>
    <p:sldId id="1670" r:id="rId67"/>
    <p:sldId id="1672" r:id="rId68"/>
    <p:sldId id="1756" r:id="rId69"/>
    <p:sldId id="3206" r:id="rId70"/>
    <p:sldId id="2143" r:id="rId71"/>
    <p:sldId id="3203" r:id="rId72"/>
    <p:sldId id="2348" r:id="rId73"/>
    <p:sldId id="3333" r:id="rId74"/>
    <p:sldId id="1680" r:id="rId75"/>
    <p:sldId id="3177" r:id="rId76"/>
    <p:sldId id="1764" r:id="rId77"/>
    <p:sldId id="1681" r:id="rId78"/>
    <p:sldId id="1682" r:id="rId79"/>
    <p:sldId id="1683" r:id="rId80"/>
    <p:sldId id="1684" r:id="rId81"/>
    <p:sldId id="1688" r:id="rId82"/>
    <p:sldId id="1689" r:id="rId83"/>
    <p:sldId id="1690" r:id="rId84"/>
    <p:sldId id="1691" r:id="rId85"/>
    <p:sldId id="1765" r:id="rId86"/>
    <p:sldId id="1766" r:id="rId87"/>
    <p:sldId id="1767" r:id="rId88"/>
    <p:sldId id="1695" r:id="rId89"/>
    <p:sldId id="1696" r:id="rId90"/>
    <p:sldId id="1697" r:id="rId91"/>
    <p:sldId id="331" r:id="rId92"/>
    <p:sldId id="1699" r:id="rId93"/>
    <p:sldId id="2153" r:id="rId94"/>
    <p:sldId id="1701" r:id="rId95"/>
    <p:sldId id="3186" r:id="rId96"/>
    <p:sldId id="3337" r:id="rId97"/>
    <p:sldId id="3190" r:id="rId98"/>
    <p:sldId id="3338" r:id="rId99"/>
    <p:sldId id="3180" r:id="rId100"/>
    <p:sldId id="2617" r:id="rId101"/>
    <p:sldId id="2619" r:id="rId102"/>
    <p:sldId id="2631" r:id="rId103"/>
    <p:sldId id="2634" r:id="rId104"/>
    <p:sldId id="2632" r:id="rId105"/>
    <p:sldId id="2633" r:id="rId106"/>
    <p:sldId id="2647" r:id="rId107"/>
    <p:sldId id="871" r:id="rId108"/>
    <p:sldId id="2636" r:id="rId109"/>
    <p:sldId id="2635" r:id="rId110"/>
    <p:sldId id="2614" r:id="rId111"/>
    <p:sldId id="2692" r:id="rId112"/>
    <p:sldId id="2652" r:id="rId113"/>
    <p:sldId id="1663" r:id="rId114"/>
    <p:sldId id="3091" r:id="rId115"/>
    <p:sldId id="3069" r:id="rId116"/>
    <p:sldId id="1770" r:id="rId117"/>
    <p:sldId id="1623" r:id="rId118"/>
    <p:sldId id="3097" r:id="rId119"/>
    <p:sldId id="3095" r:id="rId120"/>
    <p:sldId id="3189" r:id="rId121"/>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鴨藤政弘" initials="鴨藤政弘" lastIdx="4" clrIdx="0">
    <p:extLst>
      <p:ext uri="{19B8F6BF-5375-455C-9EA6-DF929625EA0E}">
        <p15:presenceInfo xmlns:p15="http://schemas.microsoft.com/office/powerpoint/2012/main" userId="673b6c738443548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90802-9279-445A-A79B-06CF9343DBC6}" v="36" dt="2024-10-05T14:32:07.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1" autoAdjust="0"/>
    <p:restoredTop sz="82692" autoAdjust="0"/>
  </p:normalViewPr>
  <p:slideViewPr>
    <p:cSldViewPr>
      <p:cViewPr varScale="1">
        <p:scale>
          <a:sx n="132" d="100"/>
          <a:sy n="132" d="100"/>
        </p:scale>
        <p:origin x="3019" y="101"/>
      </p:cViewPr>
      <p:guideLst>
        <p:guide orient="horz" pos="2160"/>
        <p:guide pos="2880"/>
      </p:guideLst>
    </p:cSldViewPr>
  </p:slideViewPr>
  <p:notesTextViewPr>
    <p:cViewPr>
      <p:scale>
        <a:sx n="3" d="2"/>
        <a:sy n="3" d="2"/>
      </p:scale>
      <p:origin x="0" y="0"/>
    </p:cViewPr>
  </p:notesTextViewPr>
  <p:notesViewPr>
    <p:cSldViewPr>
      <p:cViewPr varScale="1">
        <p:scale>
          <a:sx n="65" d="100"/>
          <a:sy n="65" d="100"/>
        </p:scale>
        <p:origin x="-2706" y="-10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8830" cy="493316"/>
          </a:xfrm>
          <a:prstGeom prst="rect">
            <a:avLst/>
          </a:prstGeom>
        </p:spPr>
        <p:txBody>
          <a:bodyPr vert="horz" lIns="94884" tIns="47443" rIns="94884" bIns="4744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5" y="1"/>
            <a:ext cx="2918830" cy="493316"/>
          </a:xfrm>
          <a:prstGeom prst="rect">
            <a:avLst/>
          </a:prstGeom>
        </p:spPr>
        <p:txBody>
          <a:bodyPr vert="horz" lIns="94884" tIns="47443" rIns="94884" bIns="47443" rtlCol="0"/>
          <a:lstStyle>
            <a:lvl1pPr algn="r">
              <a:defRPr sz="1200"/>
            </a:lvl1pPr>
          </a:lstStyle>
          <a:p>
            <a:r>
              <a:rPr kumimoji="1" lang="en-US" altLang="ja-JP"/>
              <a:t>2019/7/13</a:t>
            </a:r>
            <a:endParaRPr kumimoji="1" lang="ja-JP" altLang="en-US"/>
          </a:p>
        </p:txBody>
      </p:sp>
      <p:sp>
        <p:nvSpPr>
          <p:cNvPr id="4" name="フッター プレースホルダー 3"/>
          <p:cNvSpPr>
            <a:spLocks noGrp="1"/>
          </p:cNvSpPr>
          <p:nvPr>
            <p:ph type="ftr" sz="quarter" idx="2"/>
          </p:nvPr>
        </p:nvSpPr>
        <p:spPr>
          <a:xfrm>
            <a:off x="2" y="9371286"/>
            <a:ext cx="2918830" cy="493316"/>
          </a:xfrm>
          <a:prstGeom prst="rect">
            <a:avLst/>
          </a:prstGeom>
        </p:spPr>
        <p:txBody>
          <a:bodyPr vert="horz" lIns="94884" tIns="47443" rIns="94884" bIns="4744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0" cy="493316"/>
          </a:xfrm>
          <a:prstGeom prst="rect">
            <a:avLst/>
          </a:prstGeom>
        </p:spPr>
        <p:txBody>
          <a:bodyPr vert="horz" lIns="94884" tIns="47443" rIns="94884" bIns="47443" rtlCol="0" anchor="b"/>
          <a:lstStyle>
            <a:lvl1pPr algn="r">
              <a:defRPr sz="1200"/>
            </a:lvl1pPr>
          </a:lstStyle>
          <a:p>
            <a:fld id="{D16B2F2A-B500-46BF-8474-2BDC11B10DB1}" type="slidenum">
              <a:rPr kumimoji="1" lang="ja-JP" altLang="en-US" smtClean="0"/>
              <a:t>‹#›</a:t>
            </a:fld>
            <a:endParaRPr kumimoji="1" lang="ja-JP" altLang="en-US"/>
          </a:p>
        </p:txBody>
      </p:sp>
    </p:spTree>
    <p:extLst>
      <p:ext uri="{BB962C8B-B14F-4D97-AF65-F5344CB8AC3E}">
        <p14:creationId xmlns:p14="http://schemas.microsoft.com/office/powerpoint/2010/main" val="279236645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8830" cy="493316"/>
          </a:xfrm>
          <a:prstGeom prst="rect">
            <a:avLst/>
          </a:prstGeom>
        </p:spPr>
        <p:txBody>
          <a:bodyPr vert="horz" lIns="94884" tIns="47443" rIns="94884" bIns="4744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1"/>
            <a:ext cx="2918830" cy="493316"/>
          </a:xfrm>
          <a:prstGeom prst="rect">
            <a:avLst/>
          </a:prstGeom>
        </p:spPr>
        <p:txBody>
          <a:bodyPr vert="horz" lIns="94884" tIns="47443" rIns="94884" bIns="47443" rtlCol="0"/>
          <a:lstStyle>
            <a:lvl1pPr algn="r">
              <a:defRPr sz="1200"/>
            </a:lvl1pPr>
          </a:lstStyle>
          <a:p>
            <a:r>
              <a:rPr kumimoji="1" lang="en-US" altLang="ja-JP"/>
              <a:t>2019/7/13</a:t>
            </a:r>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4884" tIns="47443" rIns="94884" bIns="47443"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4884" tIns="47443" rIns="94884" bIns="4744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6"/>
            <a:ext cx="2918830" cy="493316"/>
          </a:xfrm>
          <a:prstGeom prst="rect">
            <a:avLst/>
          </a:prstGeom>
        </p:spPr>
        <p:txBody>
          <a:bodyPr vert="horz" lIns="94884" tIns="47443" rIns="94884" bIns="4744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0" cy="493316"/>
          </a:xfrm>
          <a:prstGeom prst="rect">
            <a:avLst/>
          </a:prstGeom>
        </p:spPr>
        <p:txBody>
          <a:bodyPr vert="horz" lIns="94884" tIns="47443" rIns="94884" bIns="47443" rtlCol="0" anchor="b"/>
          <a:lstStyle>
            <a:lvl1pPr algn="r">
              <a:defRPr sz="1200"/>
            </a:lvl1pPr>
          </a:lstStyle>
          <a:p>
            <a:fld id="{7DFF2FCA-2231-40C0-9724-5DA3ACF5C378}" type="slidenum">
              <a:rPr kumimoji="1" lang="ja-JP" altLang="en-US" smtClean="0"/>
              <a:t>‹#›</a:t>
            </a:fld>
            <a:endParaRPr kumimoji="1" lang="ja-JP" altLang="en-US"/>
          </a:p>
        </p:txBody>
      </p:sp>
    </p:spTree>
    <p:extLst>
      <p:ext uri="{BB962C8B-B14F-4D97-AF65-F5344CB8AC3E}">
        <p14:creationId xmlns:p14="http://schemas.microsoft.com/office/powerpoint/2010/main" val="264678817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F2FCA-2231-40C0-9724-5DA3ACF5C378}" type="slidenum">
              <a:rPr kumimoji="1" lang="ja-JP" altLang="en-US" smtClean="0"/>
              <a:t>1</a:t>
            </a:fld>
            <a:endParaRPr kumimoji="1" lang="ja-JP" altLang="en-US"/>
          </a:p>
        </p:txBody>
      </p:sp>
      <p:sp>
        <p:nvSpPr>
          <p:cNvPr id="5" name="日付プレースホルダー 4"/>
          <p:cNvSpPr>
            <a:spLocks noGrp="1"/>
          </p:cNvSpPr>
          <p:nvPr>
            <p:ph type="dt" idx="11"/>
          </p:nvPr>
        </p:nvSpPr>
        <p:spPr/>
        <p:txBody>
          <a:bodyPr/>
          <a:lstStyle/>
          <a:p>
            <a:r>
              <a:rPr kumimoji="1" lang="en-US" altLang="ja-JP"/>
              <a:t>2016/8/30</a:t>
            </a:r>
            <a:endParaRPr kumimoji="1" lang="ja-JP" altLang="en-US"/>
          </a:p>
        </p:txBody>
      </p:sp>
    </p:spTree>
    <p:extLst>
      <p:ext uri="{BB962C8B-B14F-4D97-AF65-F5344CB8AC3E}">
        <p14:creationId xmlns:p14="http://schemas.microsoft.com/office/powerpoint/2010/main" val="189334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司法書士　銀行員は、教えてくれない</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11</a:t>
            </a:fld>
            <a:endParaRPr kumimoji="1" lang="ja-JP" altLang="en-US"/>
          </a:p>
        </p:txBody>
      </p:sp>
    </p:spTree>
    <p:extLst>
      <p:ext uri="{BB962C8B-B14F-4D97-AF65-F5344CB8AC3E}">
        <p14:creationId xmlns:p14="http://schemas.microsoft.com/office/powerpoint/2010/main" val="1783113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12</a:t>
            </a:fld>
            <a:endParaRPr kumimoji="1" lang="ja-JP" altLang="en-US"/>
          </a:p>
        </p:txBody>
      </p:sp>
    </p:spTree>
    <p:extLst>
      <p:ext uri="{BB962C8B-B14F-4D97-AF65-F5344CB8AC3E}">
        <p14:creationId xmlns:p14="http://schemas.microsoft.com/office/powerpoint/2010/main" val="424666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14</a:t>
            </a:fld>
            <a:endParaRPr kumimoji="1" lang="ja-JP" altLang="en-US"/>
          </a:p>
        </p:txBody>
      </p:sp>
    </p:spTree>
    <p:extLst>
      <p:ext uri="{BB962C8B-B14F-4D97-AF65-F5344CB8AC3E}">
        <p14:creationId xmlns:p14="http://schemas.microsoft.com/office/powerpoint/2010/main" val="33954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15</a:t>
            </a:fld>
            <a:endParaRPr kumimoji="1" lang="ja-JP" altLang="en-US"/>
          </a:p>
        </p:txBody>
      </p:sp>
    </p:spTree>
    <p:extLst>
      <p:ext uri="{BB962C8B-B14F-4D97-AF65-F5344CB8AC3E}">
        <p14:creationId xmlns:p14="http://schemas.microsoft.com/office/powerpoint/2010/main" val="3370206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16</a:t>
            </a:fld>
            <a:endParaRPr kumimoji="1" lang="ja-JP" altLang="en-US"/>
          </a:p>
        </p:txBody>
      </p:sp>
    </p:spTree>
    <p:extLst>
      <p:ext uri="{BB962C8B-B14F-4D97-AF65-F5344CB8AC3E}">
        <p14:creationId xmlns:p14="http://schemas.microsoft.com/office/powerpoint/2010/main" val="482793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17</a:t>
            </a:fld>
            <a:endParaRPr kumimoji="1" lang="ja-JP" altLang="en-US"/>
          </a:p>
        </p:txBody>
      </p:sp>
    </p:spTree>
    <p:extLst>
      <p:ext uri="{BB962C8B-B14F-4D97-AF65-F5344CB8AC3E}">
        <p14:creationId xmlns:p14="http://schemas.microsoft.com/office/powerpoint/2010/main" val="371645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省エネの要件が、「断熱等性能等級５以上かつ一次エネルギー消費量等級６以上」に改正</a:t>
            </a:r>
            <a:endParaRPr kumimoji="1" lang="en-US" altLang="ja-JP" dirty="0"/>
          </a:p>
          <a:p>
            <a:endParaRPr kumimoji="1" lang="en-US" altLang="ja-JP" dirty="0"/>
          </a:p>
          <a:p>
            <a:r>
              <a:rPr kumimoji="1" lang="ja-JP" altLang="en-US" dirty="0"/>
              <a:t>年間（</a:t>
            </a:r>
            <a:r>
              <a:rPr kumimoji="1" lang="en-US" altLang="ja-JP" dirty="0"/>
              <a:t>2024</a:t>
            </a:r>
            <a:r>
              <a:rPr kumimoji="1" lang="ja-JP" altLang="en-US" dirty="0"/>
              <a:t>年～</a:t>
            </a:r>
            <a:r>
              <a:rPr kumimoji="1" lang="en-US" altLang="ja-JP" dirty="0"/>
              <a:t>2026</a:t>
            </a:r>
            <a:r>
              <a:rPr kumimoji="1" lang="ja-JP" altLang="en-US" dirty="0"/>
              <a:t>年まで）延長され、非課税限度額が</a:t>
            </a:r>
            <a:r>
              <a:rPr kumimoji="1" lang="en-US" altLang="ja-JP" dirty="0"/>
              <a:t>500</a:t>
            </a:r>
            <a:r>
              <a:rPr kumimoji="1" lang="ja-JP" altLang="en-US" dirty="0"/>
              <a:t>万円（耐震、省エネまたはバリアフリーの住宅は</a:t>
            </a:r>
            <a:r>
              <a:rPr kumimoji="1" lang="en-US" altLang="ja-JP" dirty="0"/>
              <a:t>1,000</a:t>
            </a:r>
            <a:r>
              <a:rPr kumimoji="1" lang="ja-JP" altLang="en-US" dirty="0"/>
              <a:t>万円）とされます。</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18</a:t>
            </a:fld>
            <a:endParaRPr kumimoji="1" lang="ja-JP" altLang="en-US"/>
          </a:p>
        </p:txBody>
      </p:sp>
    </p:spTree>
    <p:extLst>
      <p:ext uri="{BB962C8B-B14F-4D97-AF65-F5344CB8AC3E}">
        <p14:creationId xmlns:p14="http://schemas.microsoft.com/office/powerpoint/2010/main" val="18666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19</a:t>
            </a:fld>
            <a:endParaRPr kumimoji="1" lang="ja-JP" altLang="en-US"/>
          </a:p>
        </p:txBody>
      </p:sp>
    </p:spTree>
    <p:extLst>
      <p:ext uri="{BB962C8B-B14F-4D97-AF65-F5344CB8AC3E}">
        <p14:creationId xmlns:p14="http://schemas.microsoft.com/office/powerpoint/2010/main" val="1747689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2</a:t>
            </a:r>
            <a:r>
              <a:rPr kumimoji="1" lang="ja-JP" altLang="en-US" dirty="0"/>
              <a:t>ポイント　</a:t>
            </a:r>
            <a:r>
              <a:rPr kumimoji="1" lang="en-US" altLang="ja-JP" dirty="0"/>
              <a:t> </a:t>
            </a:r>
            <a:r>
              <a:rPr kumimoji="1" lang="ja-JP" altLang="en-US" dirty="0"/>
              <a:t>　　Ｂ　１ポイント</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23</a:t>
            </a:fld>
            <a:endParaRPr kumimoji="1" lang="ja-JP" altLang="en-US"/>
          </a:p>
        </p:txBody>
      </p:sp>
    </p:spTree>
    <p:extLst>
      <p:ext uri="{BB962C8B-B14F-4D97-AF65-F5344CB8AC3E}">
        <p14:creationId xmlns:p14="http://schemas.microsoft.com/office/powerpoint/2010/main" val="3541173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24</a:t>
            </a:fld>
            <a:endParaRPr kumimoji="1" lang="ja-JP" altLang="en-US"/>
          </a:p>
        </p:txBody>
      </p:sp>
    </p:spTree>
    <p:extLst>
      <p:ext uri="{BB962C8B-B14F-4D97-AF65-F5344CB8AC3E}">
        <p14:creationId xmlns:p14="http://schemas.microsoft.com/office/powerpoint/2010/main" val="53145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eaLnBrk="0" hangingPunct="0">
              <a:defRPr kumimoji="1" sz="1700">
                <a:solidFill>
                  <a:schemeClr val="tx1"/>
                </a:solidFill>
                <a:latin typeface="Tahoma" pitchFamily="34" charset="0"/>
                <a:ea typeface="ＤＦPOP体" pitchFamily="49" charset="-128"/>
              </a:defRPr>
            </a:lvl1pPr>
            <a:lvl2pPr marL="804634" indent="-309474" eaLnBrk="0" hangingPunct="0">
              <a:defRPr kumimoji="1" sz="1700">
                <a:solidFill>
                  <a:schemeClr val="tx1"/>
                </a:solidFill>
                <a:latin typeface="Tahoma" pitchFamily="34" charset="0"/>
                <a:ea typeface="ＤＦPOP体" pitchFamily="49" charset="-128"/>
              </a:defRPr>
            </a:lvl2pPr>
            <a:lvl3pPr marL="1237898" indent="-247580" eaLnBrk="0" hangingPunct="0">
              <a:defRPr kumimoji="1" sz="1700">
                <a:solidFill>
                  <a:schemeClr val="tx1"/>
                </a:solidFill>
                <a:latin typeface="Tahoma" pitchFamily="34" charset="0"/>
                <a:ea typeface="ＤＦPOP体" pitchFamily="49" charset="-128"/>
              </a:defRPr>
            </a:lvl3pPr>
            <a:lvl4pPr marL="1733058" indent="-247580" eaLnBrk="0" hangingPunct="0">
              <a:defRPr kumimoji="1" sz="1700">
                <a:solidFill>
                  <a:schemeClr val="tx1"/>
                </a:solidFill>
                <a:latin typeface="Tahoma" pitchFamily="34" charset="0"/>
                <a:ea typeface="ＤＦPOP体" pitchFamily="49" charset="-128"/>
              </a:defRPr>
            </a:lvl4pPr>
            <a:lvl5pPr marL="2228217" indent="-247580" eaLnBrk="0" hangingPunct="0">
              <a:defRPr kumimoji="1" sz="1700">
                <a:solidFill>
                  <a:schemeClr val="tx1"/>
                </a:solidFill>
                <a:latin typeface="Tahoma" pitchFamily="34" charset="0"/>
                <a:ea typeface="ＤＦPOP体" pitchFamily="49" charset="-128"/>
              </a:defRPr>
            </a:lvl5pPr>
            <a:lvl6pPr marL="2723376"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6pPr>
            <a:lvl7pPr marL="3218535"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7pPr>
            <a:lvl8pPr marL="371369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8pPr>
            <a:lvl9pPr marL="420885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9pPr>
          </a:lstStyle>
          <a:p>
            <a:pPr eaLnBrk="1" hangingPunct="1"/>
            <a:fld id="{2C15B8F0-BB8A-4F42-BC3D-2FED910B8799}" type="slidenum">
              <a:rPr lang="en-US" altLang="ja-JP" sz="1300">
                <a:latin typeface="Times New Roman" pitchFamily="18" charset="0"/>
                <a:ea typeface="ＭＳ Ｐゴシック" pitchFamily="50" charset="-128"/>
              </a:rPr>
              <a:pPr eaLnBrk="1" hangingPunct="1"/>
              <a:t>2</a:t>
            </a:fld>
            <a:endParaRPr lang="en-US" altLang="ja-JP" sz="1300">
              <a:latin typeface="Times New Roman" pitchFamily="18" charset="0"/>
              <a:ea typeface="ＭＳ Ｐゴシック" pitchFamily="50" charset="-128"/>
            </a:endParaRPr>
          </a:p>
        </p:txBody>
      </p:sp>
      <p:sp>
        <p:nvSpPr>
          <p:cNvPr id="10243" name="Rectangle 48"/>
          <p:cNvSpPr txBox="1">
            <a:spLocks noGrp="1" noChangeArrowheads="1"/>
          </p:cNvSpPr>
          <p:nvPr/>
        </p:nvSpPr>
        <p:spPr bwMode="auto">
          <a:xfrm>
            <a:off x="4017304" y="9722471"/>
            <a:ext cx="3008377" cy="4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9pPr>
          </a:lstStyle>
          <a:p>
            <a:pPr algn="r" eaLnBrk="1" hangingPunct="1">
              <a:lnSpc>
                <a:spcPct val="95000"/>
              </a:lnSpc>
              <a:buClr>
                <a:srgbClr val="000000"/>
              </a:buClr>
              <a:buSzPct val="100000"/>
              <a:buFont typeface="Times New Roman" pitchFamily="18" charset="0"/>
              <a:buNone/>
            </a:pPr>
            <a:fld id="{653ACD27-8595-4ADD-B36C-DA8086CB9A9F}" type="slidenum">
              <a:rPr kumimoji="0" lang="en-US" altLang="ja-JP" sz="1500">
                <a:solidFill>
                  <a:srgbClr val="000000"/>
                </a:solidFill>
                <a:latin typeface="Times New Roman" pitchFamily="18" charset="0"/>
                <a:ea typeface="ＭＳ Ｐ明朝" pitchFamily="18" charset="-128"/>
              </a:rPr>
              <a:pPr algn="r" eaLnBrk="1" hangingPunct="1">
                <a:lnSpc>
                  <a:spcPct val="95000"/>
                </a:lnSpc>
                <a:buClr>
                  <a:srgbClr val="000000"/>
                </a:buClr>
                <a:buSzPct val="100000"/>
                <a:buFont typeface="Times New Roman" pitchFamily="18" charset="0"/>
                <a:buNone/>
              </a:pPr>
              <a:t>2</a:t>
            </a:fld>
            <a:endParaRPr kumimoji="0" lang="en-US" altLang="ja-JP" sz="1500">
              <a:solidFill>
                <a:srgbClr val="000000"/>
              </a:solidFill>
              <a:latin typeface="Times New Roman" pitchFamily="18" charset="0"/>
              <a:ea typeface="ＭＳ Ｐ明朝" pitchFamily="18" charset="-128"/>
            </a:endParaRPr>
          </a:p>
        </p:txBody>
      </p:sp>
      <p:sp>
        <p:nvSpPr>
          <p:cNvPr id="10244" name="Text Box 1"/>
          <p:cNvSpPr txBox="1">
            <a:spLocks noChangeArrowheads="1"/>
          </p:cNvSpPr>
          <p:nvPr/>
        </p:nvSpPr>
        <p:spPr bwMode="auto">
          <a:xfrm>
            <a:off x="1184612" y="778920"/>
            <a:ext cx="4731751" cy="3836950"/>
          </a:xfrm>
          <a:prstGeom prst="rect">
            <a:avLst/>
          </a:prstGeom>
          <a:solidFill>
            <a:srgbClr val="FFFFFF"/>
          </a:solidFill>
          <a:ln w="9360">
            <a:solidFill>
              <a:srgbClr val="000000"/>
            </a:solidFill>
            <a:miter lim="800000"/>
            <a:headEnd/>
            <a:tailEnd/>
          </a:ln>
        </p:spPr>
        <p:txBody>
          <a:bodyPr wrap="none" lIns="98180" tIns="49090" rIns="98180" bIns="49090" anchor="ctr"/>
          <a:lstStyle>
            <a:lvl1pPr eaLnBrk="0" hangingPunct="0">
              <a:defRPr kumimoji="1" sz="1600">
                <a:solidFill>
                  <a:schemeClr val="tx1"/>
                </a:solidFill>
                <a:latin typeface="Tahoma" pitchFamily="34" charset="0"/>
                <a:ea typeface="ＤＦPOP体" pitchFamily="49" charset="-128"/>
              </a:defRPr>
            </a:lvl1pPr>
            <a:lvl2pPr marL="742950" indent="-285750" eaLnBrk="0" hangingPunct="0">
              <a:defRPr kumimoji="1" sz="1600">
                <a:solidFill>
                  <a:schemeClr val="tx1"/>
                </a:solidFill>
                <a:latin typeface="Tahoma" pitchFamily="34" charset="0"/>
                <a:ea typeface="ＤＦPOP体" pitchFamily="49" charset="-128"/>
              </a:defRPr>
            </a:lvl2pPr>
            <a:lvl3pPr marL="1143000" indent="-228600" eaLnBrk="0" hangingPunct="0">
              <a:defRPr kumimoji="1" sz="1600">
                <a:solidFill>
                  <a:schemeClr val="tx1"/>
                </a:solidFill>
                <a:latin typeface="Tahoma" pitchFamily="34" charset="0"/>
                <a:ea typeface="ＤＦPOP体" pitchFamily="49" charset="-128"/>
              </a:defRPr>
            </a:lvl3pPr>
            <a:lvl4pPr marL="1600200" indent="-228600" eaLnBrk="0" hangingPunct="0">
              <a:defRPr kumimoji="1" sz="1600">
                <a:solidFill>
                  <a:schemeClr val="tx1"/>
                </a:solidFill>
                <a:latin typeface="Tahoma" pitchFamily="34" charset="0"/>
                <a:ea typeface="ＤＦPOP体" pitchFamily="49" charset="-128"/>
              </a:defRPr>
            </a:lvl4pPr>
            <a:lvl5pPr marL="2057400" indent="-228600" eaLnBrk="0" hangingPunct="0">
              <a:defRPr kumimoji="1" sz="1600">
                <a:solidFill>
                  <a:schemeClr val="tx1"/>
                </a:solidFill>
                <a:latin typeface="Tahoma" pitchFamily="34" charset="0"/>
                <a:ea typeface="ＤＦPOP体" pitchFamily="49" charset="-128"/>
              </a:defRPr>
            </a:lvl5pPr>
            <a:lvl6pPr marL="25146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a:solidFill>
                <a:schemeClr val="bg1"/>
              </a:solidFill>
            </a:endParaRPr>
          </a:p>
        </p:txBody>
      </p:sp>
      <p:sp>
        <p:nvSpPr>
          <p:cNvPr id="10245" name="Rectangle 2"/>
          <p:cNvSpPr>
            <a:spLocks noGrp="1" noChangeArrowheads="1"/>
          </p:cNvSpPr>
          <p:nvPr>
            <p:ph type="body"/>
          </p:nvPr>
        </p:nvSpPr>
        <p:spPr>
          <a:xfrm>
            <a:off x="711102" y="4861236"/>
            <a:ext cx="5610170" cy="4533531"/>
          </a:xfrm>
          <a:noFill/>
        </p:spPr>
        <p:txBody>
          <a:bodyPr wrap="none" lIns="0" tIns="0" rIns="0" bIns="0" anchor="ctr"/>
          <a:lstStyle/>
          <a:p>
            <a:pPr defTabSz="481404"/>
            <a:endParaRPr lang="ja-JP" altLang="ja-JP" dirty="0"/>
          </a:p>
        </p:txBody>
      </p:sp>
      <p:sp>
        <p:nvSpPr>
          <p:cNvPr id="10246" name="ヘッダー プレースホルダー 3"/>
          <p:cNvSpPr>
            <a:spLocks noGrp="1"/>
          </p:cNvSpPr>
          <p:nvPr>
            <p:ph type="hdr" sz="quarter"/>
          </p:nvPr>
        </p:nvSpPr>
        <p:spPr>
          <a:noFill/>
        </p:spPr>
        <p:txBody>
          <a:bodyPr/>
          <a:lstStyle>
            <a:lvl1pPr eaLnBrk="0" hangingPunct="0">
              <a:defRPr kumimoji="1" sz="1700">
                <a:solidFill>
                  <a:schemeClr val="tx1"/>
                </a:solidFill>
                <a:latin typeface="Tahoma" pitchFamily="34" charset="0"/>
                <a:ea typeface="ＤＦPOP体" pitchFamily="49" charset="-128"/>
              </a:defRPr>
            </a:lvl1pPr>
            <a:lvl2pPr marL="804634" indent="-309474" eaLnBrk="0" hangingPunct="0">
              <a:defRPr kumimoji="1" sz="1700">
                <a:solidFill>
                  <a:schemeClr val="tx1"/>
                </a:solidFill>
                <a:latin typeface="Tahoma" pitchFamily="34" charset="0"/>
                <a:ea typeface="ＤＦPOP体" pitchFamily="49" charset="-128"/>
              </a:defRPr>
            </a:lvl2pPr>
            <a:lvl3pPr marL="1237898" indent="-247580" eaLnBrk="0" hangingPunct="0">
              <a:defRPr kumimoji="1" sz="1700">
                <a:solidFill>
                  <a:schemeClr val="tx1"/>
                </a:solidFill>
                <a:latin typeface="Tahoma" pitchFamily="34" charset="0"/>
                <a:ea typeface="ＤＦPOP体" pitchFamily="49" charset="-128"/>
              </a:defRPr>
            </a:lvl3pPr>
            <a:lvl4pPr marL="1733058" indent="-247580" eaLnBrk="0" hangingPunct="0">
              <a:defRPr kumimoji="1" sz="1700">
                <a:solidFill>
                  <a:schemeClr val="tx1"/>
                </a:solidFill>
                <a:latin typeface="Tahoma" pitchFamily="34" charset="0"/>
                <a:ea typeface="ＤＦPOP体" pitchFamily="49" charset="-128"/>
              </a:defRPr>
            </a:lvl4pPr>
            <a:lvl5pPr marL="2228217" indent="-247580" eaLnBrk="0" hangingPunct="0">
              <a:defRPr kumimoji="1" sz="1700">
                <a:solidFill>
                  <a:schemeClr val="tx1"/>
                </a:solidFill>
                <a:latin typeface="Tahoma" pitchFamily="34" charset="0"/>
                <a:ea typeface="ＤＦPOP体" pitchFamily="49" charset="-128"/>
              </a:defRPr>
            </a:lvl5pPr>
            <a:lvl6pPr marL="2723376"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6pPr>
            <a:lvl7pPr marL="3218535"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7pPr>
            <a:lvl8pPr marL="371369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8pPr>
            <a:lvl9pPr marL="420885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9pPr>
          </a:lstStyle>
          <a:p>
            <a:pPr eaLnBrk="1" hangingPunct="1"/>
            <a:endParaRPr lang="en-US" altLang="ja-JP" sz="1300">
              <a:latin typeface="Times New Roman" pitchFamily="18" charset="0"/>
              <a:ea typeface="ＭＳ Ｐゴシック" pitchFamily="50" charset="-128"/>
            </a:endParaRPr>
          </a:p>
        </p:txBody>
      </p:sp>
      <p:sp>
        <p:nvSpPr>
          <p:cNvPr id="2" name="日付プレースホルダー 1"/>
          <p:cNvSpPr>
            <a:spLocks noGrp="1"/>
          </p:cNvSpPr>
          <p:nvPr>
            <p:ph type="dt" idx="10"/>
          </p:nvPr>
        </p:nvSpPr>
        <p:spPr/>
        <p:txBody>
          <a:bodyPr/>
          <a:lstStyle/>
          <a:p>
            <a:r>
              <a:rPr kumimoji="1" lang="en-US" altLang="ja-JP"/>
              <a:t>2016/8/30</a:t>
            </a:r>
            <a:endParaRPr kumimoji="1" lang="ja-JP" altLang="en-US"/>
          </a:p>
        </p:txBody>
      </p:sp>
    </p:spTree>
    <p:extLst>
      <p:ext uri="{BB962C8B-B14F-4D97-AF65-F5344CB8AC3E}">
        <p14:creationId xmlns:p14="http://schemas.microsoft.com/office/powerpoint/2010/main" val="317921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申請時点で</a:t>
            </a:r>
            <a:r>
              <a:rPr kumimoji="1" lang="en-US" altLang="ja-JP" dirty="0"/>
              <a:t>18</a:t>
            </a:r>
            <a:r>
              <a:rPr kumimoji="1" lang="ja-JP" altLang="en-US" dirty="0"/>
              <a:t>歳未満の子を有する世帯を指します。</a:t>
            </a:r>
          </a:p>
          <a:p>
            <a:r>
              <a:rPr kumimoji="1" lang="ja-JP" altLang="en-US" dirty="0"/>
              <a:t>子どもの年齢は</a:t>
            </a:r>
            <a:r>
              <a:rPr kumimoji="1" lang="en-US" altLang="ja-JP" dirty="0"/>
              <a:t>2024</a:t>
            </a:r>
            <a:r>
              <a:rPr kumimoji="1" lang="ja-JP" altLang="en-US" dirty="0"/>
              <a:t>（令和</a:t>
            </a:r>
            <a:r>
              <a:rPr kumimoji="1" lang="en-US" altLang="ja-JP" dirty="0"/>
              <a:t>5</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日時点で</a:t>
            </a:r>
            <a:r>
              <a:rPr kumimoji="1" lang="en-US" altLang="ja-JP" dirty="0"/>
              <a:t>18</a:t>
            </a:r>
            <a:r>
              <a:rPr kumimoji="1" lang="ja-JP" altLang="en-US" dirty="0"/>
              <a:t>歳未満（</a:t>
            </a:r>
            <a:r>
              <a:rPr kumimoji="1" lang="en-US" altLang="ja-JP" dirty="0"/>
              <a:t>2005</a:t>
            </a:r>
            <a:r>
              <a:rPr kumimoji="1" lang="ja-JP" altLang="en-US" dirty="0"/>
              <a:t>（平成</a:t>
            </a:r>
            <a:r>
              <a:rPr kumimoji="1" lang="en-US" altLang="ja-JP" dirty="0"/>
              <a:t>17</a:t>
            </a:r>
            <a:r>
              <a:rPr kumimoji="1" lang="ja-JP" altLang="en-US" dirty="0"/>
              <a:t>）年</a:t>
            </a:r>
            <a:r>
              <a:rPr kumimoji="1" lang="en-US" altLang="ja-JP" dirty="0"/>
              <a:t>4</a:t>
            </a:r>
            <a:r>
              <a:rPr kumimoji="1" lang="ja-JP" altLang="en-US" dirty="0"/>
              <a:t>月</a:t>
            </a:r>
            <a:r>
              <a:rPr kumimoji="1" lang="en-US" altLang="ja-JP" dirty="0"/>
              <a:t>2</a:t>
            </a:r>
            <a:r>
              <a:rPr kumimoji="1" lang="ja-JP" altLang="en-US" dirty="0"/>
              <a:t>日以降生まれ）が対象になります。</a:t>
            </a:r>
          </a:p>
          <a:p>
            <a:endParaRPr kumimoji="1" lang="ja-JP" altLang="en-US" dirty="0"/>
          </a:p>
          <a:p>
            <a:r>
              <a:rPr kumimoji="1" lang="ja-JP" altLang="en-US" dirty="0"/>
              <a:t>ただし、</a:t>
            </a:r>
            <a:r>
              <a:rPr kumimoji="1" lang="en-US" altLang="ja-JP" dirty="0"/>
              <a:t>2025</a:t>
            </a:r>
            <a:r>
              <a:rPr kumimoji="1" lang="ja-JP" altLang="en-US" dirty="0"/>
              <a:t>（令和</a:t>
            </a:r>
            <a:r>
              <a:rPr kumimoji="1" lang="en-US" altLang="ja-JP" dirty="0"/>
              <a:t>6</a:t>
            </a:r>
            <a:r>
              <a:rPr kumimoji="1" lang="ja-JP" altLang="en-US" dirty="0"/>
              <a:t>）年</a:t>
            </a:r>
            <a:r>
              <a:rPr kumimoji="1" lang="en-US" altLang="ja-JP" dirty="0"/>
              <a:t>3</a:t>
            </a:r>
            <a:r>
              <a:rPr kumimoji="1" lang="ja-JP" altLang="en-US" dirty="0"/>
              <a:t>月末までに工事着手する場合は、子どもの年齢条件が</a:t>
            </a:r>
          </a:p>
          <a:p>
            <a:r>
              <a:rPr kumimoji="1" lang="en-US" altLang="ja-JP" dirty="0"/>
              <a:t>2023</a:t>
            </a:r>
            <a:r>
              <a:rPr kumimoji="1" lang="ja-JP" altLang="en-US" dirty="0"/>
              <a:t>（令和</a:t>
            </a:r>
            <a:r>
              <a:rPr kumimoji="1" lang="en-US" altLang="ja-JP" dirty="0"/>
              <a:t>4</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日時点で</a:t>
            </a:r>
            <a:r>
              <a:rPr kumimoji="1" lang="en-US" altLang="ja-JP" dirty="0"/>
              <a:t>18</a:t>
            </a:r>
            <a:r>
              <a:rPr kumimoji="1" lang="ja-JP" altLang="en-US" dirty="0"/>
              <a:t>歳未満（</a:t>
            </a:r>
            <a:r>
              <a:rPr kumimoji="1" lang="en-US" altLang="ja-JP" dirty="0"/>
              <a:t>2004</a:t>
            </a:r>
            <a:r>
              <a:rPr kumimoji="1" lang="ja-JP" altLang="en-US" dirty="0"/>
              <a:t>（平成</a:t>
            </a:r>
            <a:r>
              <a:rPr kumimoji="1" lang="en-US" altLang="ja-JP" dirty="0"/>
              <a:t>16</a:t>
            </a:r>
            <a:r>
              <a:rPr kumimoji="1" lang="ja-JP" altLang="en-US" dirty="0"/>
              <a:t>）年</a:t>
            </a:r>
            <a:r>
              <a:rPr kumimoji="1" lang="en-US" altLang="ja-JP" dirty="0"/>
              <a:t>4</a:t>
            </a:r>
            <a:r>
              <a:rPr kumimoji="1" lang="ja-JP" altLang="en-US" dirty="0"/>
              <a:t>月</a:t>
            </a:r>
            <a:r>
              <a:rPr kumimoji="1" lang="en-US" altLang="ja-JP" dirty="0"/>
              <a:t>2</a:t>
            </a:r>
            <a:r>
              <a:rPr kumimoji="1" lang="ja-JP" altLang="en-US" dirty="0"/>
              <a:t>日以降生まれ）と対象範囲が</a:t>
            </a:r>
            <a:r>
              <a:rPr kumimoji="1" lang="en-US" altLang="ja-JP" dirty="0"/>
              <a:t>1</a:t>
            </a:r>
            <a:r>
              <a:rPr kumimoji="1" lang="ja-JP" altLang="en-US" dirty="0"/>
              <a:t>年広がります。</a:t>
            </a:r>
            <a:endParaRPr kumimoji="1" lang="en-US" altLang="ja-JP" dirty="0"/>
          </a:p>
          <a:p>
            <a:endParaRPr kumimoji="1" lang="en-US" altLang="ja-JP" dirty="0"/>
          </a:p>
          <a:p>
            <a:r>
              <a:rPr kumimoji="1" lang="ja-JP" altLang="en-US" dirty="0"/>
              <a:t>申請時点で夫婦であることと、</a:t>
            </a:r>
            <a:r>
              <a:rPr kumimoji="1" lang="en-US" altLang="ja-JP" dirty="0"/>
              <a:t>2024</a:t>
            </a:r>
            <a:r>
              <a:rPr kumimoji="1" lang="ja-JP" altLang="en-US" dirty="0"/>
              <a:t>（令和</a:t>
            </a:r>
            <a:r>
              <a:rPr kumimoji="1" lang="en-US" altLang="ja-JP" dirty="0"/>
              <a:t>5</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日時点で夫婦どちらかが</a:t>
            </a:r>
            <a:r>
              <a:rPr kumimoji="1" lang="en-US" altLang="ja-JP" dirty="0"/>
              <a:t>39</a:t>
            </a:r>
            <a:r>
              <a:rPr kumimoji="1" lang="ja-JP" altLang="en-US" dirty="0"/>
              <a:t>歳以下（</a:t>
            </a:r>
            <a:r>
              <a:rPr kumimoji="1" lang="en-US" altLang="ja-JP" dirty="0"/>
              <a:t>1983</a:t>
            </a:r>
            <a:r>
              <a:rPr kumimoji="1" lang="ja-JP" altLang="en-US" dirty="0"/>
              <a:t>（昭和</a:t>
            </a:r>
            <a:r>
              <a:rPr kumimoji="1" lang="en-US" altLang="ja-JP" dirty="0"/>
              <a:t>58</a:t>
            </a:r>
            <a:r>
              <a:rPr kumimoji="1" lang="ja-JP" altLang="en-US" dirty="0"/>
              <a:t>）年</a:t>
            </a:r>
            <a:r>
              <a:rPr kumimoji="1" lang="en-US" altLang="ja-JP" dirty="0"/>
              <a:t>4</a:t>
            </a:r>
            <a:r>
              <a:rPr kumimoji="1" lang="ja-JP" altLang="en-US" dirty="0"/>
              <a:t>月</a:t>
            </a:r>
            <a:r>
              <a:rPr kumimoji="1" lang="en-US" altLang="ja-JP" dirty="0"/>
              <a:t>2</a:t>
            </a:r>
            <a:r>
              <a:rPr kumimoji="1" lang="ja-JP" altLang="en-US" dirty="0"/>
              <a:t>日以降生まれ）であることが条件です。</a:t>
            </a:r>
          </a:p>
          <a:p>
            <a:r>
              <a:rPr kumimoji="1" lang="ja-JP" altLang="en-US" dirty="0"/>
              <a:t>ただし、</a:t>
            </a:r>
            <a:r>
              <a:rPr kumimoji="1" lang="en-US" altLang="ja-JP" dirty="0"/>
              <a:t>2025</a:t>
            </a:r>
            <a:r>
              <a:rPr kumimoji="1" lang="ja-JP" altLang="en-US" dirty="0"/>
              <a:t>（令和</a:t>
            </a:r>
            <a:r>
              <a:rPr kumimoji="1" lang="en-US" altLang="ja-JP" dirty="0"/>
              <a:t>6</a:t>
            </a:r>
            <a:r>
              <a:rPr kumimoji="1" lang="ja-JP" altLang="en-US" dirty="0"/>
              <a:t>）年</a:t>
            </a:r>
            <a:r>
              <a:rPr kumimoji="1" lang="en-US" altLang="ja-JP" dirty="0"/>
              <a:t>3</a:t>
            </a:r>
            <a:r>
              <a:rPr kumimoji="1" lang="ja-JP" altLang="en-US" dirty="0"/>
              <a:t>月末までに工事着手する場合は、</a:t>
            </a:r>
          </a:p>
          <a:p>
            <a:r>
              <a:rPr kumimoji="1" lang="en-US" altLang="ja-JP" dirty="0"/>
              <a:t>2023</a:t>
            </a:r>
            <a:r>
              <a:rPr kumimoji="1" lang="ja-JP" altLang="en-US" dirty="0"/>
              <a:t>（令和</a:t>
            </a:r>
            <a:r>
              <a:rPr kumimoji="1" lang="en-US" altLang="ja-JP" dirty="0"/>
              <a:t>4</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日時点で夫婦どちらかが</a:t>
            </a:r>
            <a:r>
              <a:rPr kumimoji="1" lang="en-US" altLang="ja-JP" dirty="0"/>
              <a:t>39</a:t>
            </a:r>
            <a:r>
              <a:rPr kumimoji="1" lang="ja-JP" altLang="en-US" dirty="0"/>
              <a:t>歳以下（</a:t>
            </a:r>
            <a:r>
              <a:rPr kumimoji="1" lang="en-US" altLang="ja-JP" dirty="0"/>
              <a:t>1982</a:t>
            </a:r>
            <a:r>
              <a:rPr kumimoji="1" lang="ja-JP" altLang="en-US" dirty="0"/>
              <a:t>（昭和</a:t>
            </a:r>
            <a:r>
              <a:rPr kumimoji="1" lang="en-US" altLang="ja-JP" dirty="0"/>
              <a:t>57</a:t>
            </a:r>
            <a:r>
              <a:rPr kumimoji="1" lang="ja-JP" altLang="en-US" dirty="0"/>
              <a:t>）年</a:t>
            </a:r>
            <a:r>
              <a:rPr kumimoji="1" lang="en-US" altLang="ja-JP" dirty="0"/>
              <a:t>4</a:t>
            </a:r>
            <a:r>
              <a:rPr kumimoji="1" lang="ja-JP" altLang="en-US" dirty="0"/>
              <a:t>月</a:t>
            </a:r>
            <a:r>
              <a:rPr kumimoji="1" lang="en-US" altLang="ja-JP" dirty="0"/>
              <a:t>2</a:t>
            </a:r>
            <a:r>
              <a:rPr kumimoji="1" lang="ja-JP" altLang="en-US" dirty="0"/>
              <a:t>日以降生まれ）と対象範囲が</a:t>
            </a:r>
            <a:r>
              <a:rPr kumimoji="1" lang="en-US" altLang="ja-JP" dirty="0"/>
              <a:t>1</a:t>
            </a:r>
            <a:r>
              <a:rPr kumimoji="1" lang="ja-JP" altLang="en-US" dirty="0"/>
              <a:t>年広がります。</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25</a:t>
            </a:fld>
            <a:endParaRPr kumimoji="1" lang="ja-JP" altLang="en-US"/>
          </a:p>
        </p:txBody>
      </p:sp>
    </p:spTree>
    <p:extLst>
      <p:ext uri="{BB962C8B-B14F-4D97-AF65-F5344CB8AC3E}">
        <p14:creationId xmlns:p14="http://schemas.microsoft.com/office/powerpoint/2010/main" val="1449463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30</a:t>
            </a:fld>
            <a:endParaRPr kumimoji="1" lang="ja-JP" altLang="en-US"/>
          </a:p>
        </p:txBody>
      </p:sp>
    </p:spTree>
    <p:extLst>
      <p:ext uri="{BB962C8B-B14F-4D97-AF65-F5344CB8AC3E}">
        <p14:creationId xmlns:p14="http://schemas.microsoft.com/office/powerpoint/2010/main" val="3072675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31</a:t>
            </a:fld>
            <a:endParaRPr kumimoji="1" lang="ja-JP" altLang="en-US"/>
          </a:p>
        </p:txBody>
      </p:sp>
    </p:spTree>
    <p:extLst>
      <p:ext uri="{BB962C8B-B14F-4D97-AF65-F5344CB8AC3E}">
        <p14:creationId xmlns:p14="http://schemas.microsoft.com/office/powerpoint/2010/main" val="558714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34</a:t>
            </a:fld>
            <a:endParaRPr kumimoji="1" lang="ja-JP" altLang="en-US"/>
          </a:p>
        </p:txBody>
      </p:sp>
    </p:spTree>
    <p:extLst>
      <p:ext uri="{BB962C8B-B14F-4D97-AF65-F5344CB8AC3E}">
        <p14:creationId xmlns:p14="http://schemas.microsoft.com/office/powerpoint/2010/main" val="2879874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35</a:t>
            </a:fld>
            <a:endParaRPr kumimoji="1" lang="ja-JP" altLang="en-US"/>
          </a:p>
        </p:txBody>
      </p:sp>
    </p:spTree>
    <p:extLst>
      <p:ext uri="{BB962C8B-B14F-4D97-AF65-F5344CB8AC3E}">
        <p14:creationId xmlns:p14="http://schemas.microsoft.com/office/powerpoint/2010/main" val="4180796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37</a:t>
            </a:fld>
            <a:endParaRPr kumimoji="1" lang="ja-JP" altLang="en-US"/>
          </a:p>
        </p:txBody>
      </p:sp>
    </p:spTree>
    <p:extLst>
      <p:ext uri="{BB962C8B-B14F-4D97-AF65-F5344CB8AC3E}">
        <p14:creationId xmlns:p14="http://schemas.microsoft.com/office/powerpoint/2010/main" val="291311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38</a:t>
            </a:fld>
            <a:endParaRPr kumimoji="1" lang="ja-JP" altLang="en-US"/>
          </a:p>
        </p:txBody>
      </p:sp>
    </p:spTree>
    <p:extLst>
      <p:ext uri="{BB962C8B-B14F-4D97-AF65-F5344CB8AC3E}">
        <p14:creationId xmlns:p14="http://schemas.microsoft.com/office/powerpoint/2010/main" val="3201035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40</a:t>
            </a:fld>
            <a:endParaRPr kumimoji="1" lang="ja-JP" altLang="en-US"/>
          </a:p>
        </p:txBody>
      </p:sp>
    </p:spTree>
    <p:extLst>
      <p:ext uri="{BB962C8B-B14F-4D97-AF65-F5344CB8AC3E}">
        <p14:creationId xmlns:p14="http://schemas.microsoft.com/office/powerpoint/2010/main" val="3960842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41</a:t>
            </a:fld>
            <a:endParaRPr kumimoji="1" lang="ja-JP" altLang="en-US"/>
          </a:p>
        </p:txBody>
      </p:sp>
    </p:spTree>
    <p:extLst>
      <p:ext uri="{BB962C8B-B14F-4D97-AF65-F5344CB8AC3E}">
        <p14:creationId xmlns:p14="http://schemas.microsoft.com/office/powerpoint/2010/main" val="3816066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42</a:t>
            </a:fld>
            <a:endParaRPr kumimoji="1" lang="ja-JP" altLang="en-US"/>
          </a:p>
        </p:txBody>
      </p:sp>
    </p:spTree>
    <p:extLst>
      <p:ext uri="{BB962C8B-B14F-4D97-AF65-F5344CB8AC3E}">
        <p14:creationId xmlns:p14="http://schemas.microsoft.com/office/powerpoint/2010/main" val="247066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銀行　保険会社　証券会社　投資詐欺　不動産投資業者</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a:t>
            </a:fld>
            <a:endParaRPr kumimoji="1" lang="ja-JP" altLang="en-US"/>
          </a:p>
        </p:txBody>
      </p:sp>
    </p:spTree>
    <p:extLst>
      <p:ext uri="{BB962C8B-B14F-4D97-AF65-F5344CB8AC3E}">
        <p14:creationId xmlns:p14="http://schemas.microsoft.com/office/powerpoint/2010/main" val="2849234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520D2DCD-6250-ADE3-3232-1D5E509CCE84}"/>
              </a:ext>
            </a:extLst>
          </p:cNvPr>
          <p:cNvSpPr>
            <a:spLocks noGrp="1"/>
          </p:cNvSpPr>
          <p:nvPr>
            <p:ph type="dt" idx="1"/>
          </p:nvPr>
        </p:nvSpPr>
        <p:spPr/>
        <p:txBody>
          <a:bodyPr/>
          <a:lstStyle/>
          <a:p>
            <a:r>
              <a:rPr kumimoji="1" lang="en-US" altLang="ja-JP"/>
              <a:t>2022/12/19</a:t>
            </a:r>
            <a:endParaRPr kumimoji="1" lang="ja-JP" altLang="en-US"/>
          </a:p>
        </p:txBody>
      </p:sp>
    </p:spTree>
    <p:extLst>
      <p:ext uri="{BB962C8B-B14F-4D97-AF65-F5344CB8AC3E}">
        <p14:creationId xmlns:p14="http://schemas.microsoft.com/office/powerpoint/2010/main" val="3889209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100</a:t>
            </a:r>
            <a:r>
              <a:rPr kumimoji="1" lang="ja-JP" altLang="en-US" dirty="0"/>
              <a:t>万円の</a:t>
            </a:r>
            <a:r>
              <a:rPr kumimoji="1" lang="en-US" altLang="ja-JP" dirty="0"/>
              <a:t>1</a:t>
            </a:r>
            <a:r>
              <a:rPr kumimoji="1" lang="ja-JP" altLang="en-US" dirty="0"/>
              <a:t>年分の利息う</a:t>
            </a:r>
            <a:r>
              <a:rPr kumimoji="1" lang="en-US" altLang="ja-JP" dirty="0"/>
              <a:t>20</a:t>
            </a:r>
            <a:r>
              <a:rPr kumimoji="1" lang="ja-JP" altLang="en-US" dirty="0"/>
              <a:t>円　税引き</a:t>
            </a:r>
            <a:r>
              <a:rPr kumimoji="1" lang="en-US" altLang="ja-JP" dirty="0"/>
              <a:t>16</a:t>
            </a:r>
            <a:r>
              <a:rPr kumimoji="1" lang="ja-JP" altLang="en-US" dirty="0"/>
              <a:t>円　　２５０円　税引き２００円</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49</a:t>
            </a:fld>
            <a:endParaRPr kumimoji="1" lang="ja-JP" altLang="en-US"/>
          </a:p>
        </p:txBody>
      </p:sp>
    </p:spTree>
    <p:extLst>
      <p:ext uri="{BB962C8B-B14F-4D97-AF65-F5344CB8AC3E}">
        <p14:creationId xmlns:p14="http://schemas.microsoft.com/office/powerpoint/2010/main" val="523885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53</a:t>
            </a:fld>
            <a:endParaRPr kumimoji="1" lang="ja-JP" altLang="en-US"/>
          </a:p>
        </p:txBody>
      </p:sp>
    </p:spTree>
    <p:extLst>
      <p:ext uri="{BB962C8B-B14F-4D97-AF65-F5344CB8AC3E}">
        <p14:creationId xmlns:p14="http://schemas.microsoft.com/office/powerpoint/2010/main" val="2215091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57</a:t>
            </a:fld>
            <a:endParaRPr kumimoji="1" lang="ja-JP" altLang="en-US"/>
          </a:p>
        </p:txBody>
      </p:sp>
    </p:spTree>
    <p:extLst>
      <p:ext uri="{BB962C8B-B14F-4D97-AF65-F5344CB8AC3E}">
        <p14:creationId xmlns:p14="http://schemas.microsoft.com/office/powerpoint/2010/main" val="1628333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60</a:t>
            </a:fld>
            <a:endParaRPr kumimoji="1" lang="ja-JP" altLang="en-US"/>
          </a:p>
        </p:txBody>
      </p:sp>
    </p:spTree>
    <p:extLst>
      <p:ext uri="{BB962C8B-B14F-4D97-AF65-F5344CB8AC3E}">
        <p14:creationId xmlns:p14="http://schemas.microsoft.com/office/powerpoint/2010/main" val="2561136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61</a:t>
            </a:fld>
            <a:endParaRPr kumimoji="1" lang="ja-JP" altLang="en-US"/>
          </a:p>
        </p:txBody>
      </p:sp>
    </p:spTree>
    <p:extLst>
      <p:ext uri="{BB962C8B-B14F-4D97-AF65-F5344CB8AC3E}">
        <p14:creationId xmlns:p14="http://schemas.microsoft.com/office/powerpoint/2010/main" val="2690089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68</a:t>
            </a:fld>
            <a:endParaRPr kumimoji="1" lang="ja-JP" altLang="en-US"/>
          </a:p>
        </p:txBody>
      </p:sp>
    </p:spTree>
    <p:extLst>
      <p:ext uri="{BB962C8B-B14F-4D97-AF65-F5344CB8AC3E}">
        <p14:creationId xmlns:p14="http://schemas.microsoft.com/office/powerpoint/2010/main" val="2443201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69</a:t>
            </a:fld>
            <a:endParaRPr kumimoji="1" lang="ja-JP" altLang="en-US"/>
          </a:p>
        </p:txBody>
      </p:sp>
    </p:spTree>
    <p:extLst>
      <p:ext uri="{BB962C8B-B14F-4D97-AF65-F5344CB8AC3E}">
        <p14:creationId xmlns:p14="http://schemas.microsoft.com/office/powerpoint/2010/main" val="958205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D487088-EA3A-4332-A04E-73EDBE31D5DF}" type="slidenum">
              <a:rPr kumimoji="1" lang="ja-JP" altLang="en-US" smtClean="0"/>
              <a:t>70</a:t>
            </a:fld>
            <a:endParaRPr kumimoji="1" lang="ja-JP" altLang="en-US"/>
          </a:p>
        </p:txBody>
      </p:sp>
    </p:spTree>
    <p:extLst>
      <p:ext uri="{BB962C8B-B14F-4D97-AF65-F5344CB8AC3E}">
        <p14:creationId xmlns:p14="http://schemas.microsoft.com/office/powerpoint/2010/main" val="432983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D487088-EA3A-4332-A04E-73EDBE31D5DF}" type="slidenum">
              <a:rPr kumimoji="1" lang="ja-JP" altLang="en-US" smtClean="0"/>
              <a:t>71</a:t>
            </a:fld>
            <a:endParaRPr kumimoji="1" lang="ja-JP" altLang="en-US"/>
          </a:p>
        </p:txBody>
      </p:sp>
    </p:spTree>
    <p:extLst>
      <p:ext uri="{BB962C8B-B14F-4D97-AF65-F5344CB8AC3E}">
        <p14:creationId xmlns:p14="http://schemas.microsoft.com/office/powerpoint/2010/main" val="318073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救える人をより多く</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4</a:t>
            </a:fld>
            <a:endParaRPr kumimoji="1" lang="ja-JP" altLang="en-US"/>
          </a:p>
        </p:txBody>
      </p:sp>
    </p:spTree>
    <p:extLst>
      <p:ext uri="{BB962C8B-B14F-4D97-AF65-F5344CB8AC3E}">
        <p14:creationId xmlns:p14="http://schemas.microsoft.com/office/powerpoint/2010/main" val="1178538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D487088-EA3A-4332-A04E-73EDBE31D5DF}" type="slidenum">
              <a:rPr kumimoji="1" lang="ja-JP" altLang="en-US" smtClean="0"/>
              <a:t>72</a:t>
            </a:fld>
            <a:endParaRPr kumimoji="1" lang="ja-JP" altLang="en-US"/>
          </a:p>
        </p:txBody>
      </p:sp>
    </p:spTree>
    <p:extLst>
      <p:ext uri="{BB962C8B-B14F-4D97-AF65-F5344CB8AC3E}">
        <p14:creationId xmlns:p14="http://schemas.microsoft.com/office/powerpoint/2010/main" val="231601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73</a:t>
            </a:fld>
            <a:endParaRPr kumimoji="1" lang="ja-JP" altLang="en-US"/>
          </a:p>
        </p:txBody>
      </p:sp>
    </p:spTree>
    <p:extLst>
      <p:ext uri="{BB962C8B-B14F-4D97-AF65-F5344CB8AC3E}">
        <p14:creationId xmlns:p14="http://schemas.microsoft.com/office/powerpoint/2010/main" val="1801702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74</a:t>
            </a:fld>
            <a:endParaRPr kumimoji="1" lang="ja-JP" altLang="en-US"/>
          </a:p>
        </p:txBody>
      </p:sp>
    </p:spTree>
    <p:extLst>
      <p:ext uri="{BB962C8B-B14F-4D97-AF65-F5344CB8AC3E}">
        <p14:creationId xmlns:p14="http://schemas.microsoft.com/office/powerpoint/2010/main" val="3584655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設備投資等の前向きな資金需要</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77</a:t>
            </a:fld>
            <a:endParaRPr kumimoji="1" lang="ja-JP" altLang="en-US"/>
          </a:p>
        </p:txBody>
      </p:sp>
    </p:spTree>
    <p:extLst>
      <p:ext uri="{BB962C8B-B14F-4D97-AF65-F5344CB8AC3E}">
        <p14:creationId xmlns:p14="http://schemas.microsoft.com/office/powerpoint/2010/main" val="2827586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100</a:t>
            </a:r>
            <a:r>
              <a:rPr kumimoji="1" lang="ja-JP" altLang="en-US" dirty="0"/>
              <a:t>倍</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79</a:t>
            </a:fld>
            <a:endParaRPr kumimoji="1" lang="ja-JP" altLang="en-US"/>
          </a:p>
        </p:txBody>
      </p:sp>
    </p:spTree>
    <p:extLst>
      <p:ext uri="{BB962C8B-B14F-4D97-AF65-F5344CB8AC3E}">
        <p14:creationId xmlns:p14="http://schemas.microsoft.com/office/powerpoint/2010/main" val="627265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年収</a:t>
            </a:r>
            <a:r>
              <a:rPr kumimoji="1" lang="en-US" altLang="ja-JP" dirty="0"/>
              <a:t>500</a:t>
            </a:r>
            <a:r>
              <a:rPr kumimoji="1" lang="ja-JP" altLang="en-US" dirty="0"/>
              <a:t>万円　審査金利３％＝</a:t>
            </a:r>
            <a:r>
              <a:rPr kumimoji="1" lang="en-US" altLang="ja-JP" dirty="0"/>
              <a:t>3,789</a:t>
            </a:r>
            <a:r>
              <a:rPr kumimoji="1" lang="ja-JP" altLang="en-US" dirty="0"/>
              <a:t>万円　</a:t>
            </a:r>
            <a:r>
              <a:rPr kumimoji="1" lang="en-US" altLang="ja-JP" dirty="0"/>
              <a:t>7.57</a:t>
            </a:r>
            <a:r>
              <a:rPr kumimoji="1" lang="ja-JP" altLang="en-US" dirty="0"/>
              <a:t>倍　　</a:t>
            </a:r>
            <a:r>
              <a:rPr kumimoji="1" lang="en-US" altLang="ja-JP" dirty="0"/>
              <a:t>2</a:t>
            </a:r>
            <a:r>
              <a:rPr kumimoji="1" lang="ja-JP" altLang="en-US" dirty="0"/>
              <a:t>％なら　</a:t>
            </a:r>
            <a:r>
              <a:rPr kumimoji="1" lang="en-US" altLang="ja-JP" dirty="0"/>
              <a:t>4,400</a:t>
            </a:r>
            <a:r>
              <a:rPr kumimoji="1" lang="ja-JP" altLang="en-US" dirty="0"/>
              <a:t>万円　</a:t>
            </a:r>
            <a:r>
              <a:rPr kumimoji="1" lang="en-US" altLang="ja-JP" dirty="0"/>
              <a:t>8.8</a:t>
            </a:r>
            <a:r>
              <a:rPr kumimoji="1" lang="ja-JP" altLang="en-US" dirty="0"/>
              <a:t>倍　　</a:t>
            </a:r>
            <a:endParaRPr kumimoji="1" lang="en-US" altLang="ja-JP" dirty="0"/>
          </a:p>
          <a:p>
            <a:r>
              <a:rPr kumimoji="1" lang="ja-JP" altLang="en-US" dirty="0"/>
              <a:t>他の銀行の審査金利は </a:t>
            </a:r>
            <a:r>
              <a:rPr kumimoji="1" lang="en-US" altLang="ja-JP" dirty="0"/>
              <a:t>2%</a:t>
            </a:r>
            <a:r>
              <a:rPr kumimoji="1" lang="ja-JP" altLang="en-US" dirty="0"/>
              <a:t>前後～</a:t>
            </a:r>
            <a:r>
              <a:rPr kumimoji="1" lang="en-US" altLang="ja-JP" dirty="0"/>
              <a:t>4% </a:t>
            </a:r>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81</a:t>
            </a:fld>
            <a:endParaRPr kumimoji="1" lang="ja-JP" altLang="en-US"/>
          </a:p>
        </p:txBody>
      </p:sp>
    </p:spTree>
    <p:extLst>
      <p:ext uri="{BB962C8B-B14F-4D97-AF65-F5344CB8AC3E}">
        <p14:creationId xmlns:p14="http://schemas.microsoft.com/office/powerpoint/2010/main" val="3757708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82</a:t>
            </a:fld>
            <a:endParaRPr kumimoji="1" lang="ja-JP" altLang="en-US"/>
          </a:p>
        </p:txBody>
      </p:sp>
    </p:spTree>
    <p:extLst>
      <p:ext uri="{BB962C8B-B14F-4D97-AF65-F5344CB8AC3E}">
        <p14:creationId xmlns:p14="http://schemas.microsoft.com/office/powerpoint/2010/main" val="2375719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87</a:t>
            </a:fld>
            <a:endParaRPr kumimoji="1" lang="ja-JP" altLang="en-US"/>
          </a:p>
        </p:txBody>
      </p:sp>
    </p:spTree>
    <p:extLst>
      <p:ext uri="{BB962C8B-B14F-4D97-AF65-F5344CB8AC3E}">
        <p14:creationId xmlns:p14="http://schemas.microsoft.com/office/powerpoint/2010/main" val="3294784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生活費－</a:t>
            </a:r>
            <a:r>
              <a:rPr kumimoji="1" lang="en-US" altLang="ja-JP" dirty="0"/>
              <a:t>5</a:t>
            </a:r>
            <a:r>
              <a:rPr kumimoji="1" lang="ja-JP" altLang="en-US" dirty="0"/>
              <a:t>万円　車予算５年～１０年　</a:t>
            </a:r>
            <a:r>
              <a:rPr kumimoji="1" lang="en-US" altLang="ja-JP" dirty="0"/>
              <a:t>300</a:t>
            </a:r>
            <a:r>
              <a:rPr kumimoji="1" lang="ja-JP" altLang="en-US" dirty="0"/>
              <a:t>万円　アクティブシニア</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88</a:t>
            </a:fld>
            <a:endParaRPr kumimoji="1" lang="ja-JP" altLang="en-US"/>
          </a:p>
        </p:txBody>
      </p:sp>
    </p:spTree>
    <p:extLst>
      <p:ext uri="{BB962C8B-B14F-4D97-AF65-F5344CB8AC3E}">
        <p14:creationId xmlns:p14="http://schemas.microsoft.com/office/powerpoint/2010/main" val="1349512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89</a:t>
            </a:fld>
            <a:endParaRPr kumimoji="1" lang="ja-JP" altLang="en-US"/>
          </a:p>
        </p:txBody>
      </p:sp>
    </p:spTree>
    <p:extLst>
      <p:ext uri="{BB962C8B-B14F-4D97-AF65-F5344CB8AC3E}">
        <p14:creationId xmlns:p14="http://schemas.microsoft.com/office/powerpoint/2010/main" val="254425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6</a:t>
            </a:fld>
            <a:endParaRPr kumimoji="1" lang="ja-JP" altLang="en-US"/>
          </a:p>
        </p:txBody>
      </p:sp>
    </p:spTree>
    <p:extLst>
      <p:ext uri="{BB962C8B-B14F-4D97-AF65-F5344CB8AC3E}">
        <p14:creationId xmlns:p14="http://schemas.microsoft.com/office/powerpoint/2010/main" val="2617145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初夏　空気のおいしい森林にて　天気も良くてよかったね！　のんびり川下りを楽しんでいました！</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90</a:t>
            </a:fld>
            <a:endParaRPr kumimoji="1" lang="ja-JP" altLang="en-US"/>
          </a:p>
        </p:txBody>
      </p:sp>
    </p:spTree>
    <p:extLst>
      <p:ext uri="{BB962C8B-B14F-4D97-AF65-F5344CB8AC3E}">
        <p14:creationId xmlns:p14="http://schemas.microsoft.com/office/powerpoint/2010/main" val="3476182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76:notes"/>
          <p:cNvSpPr txBox="1">
            <a:spLocks noGrp="1"/>
          </p:cNvSpPr>
          <p:nvPr>
            <p:ph type="body" idx="1"/>
          </p:nvPr>
        </p:nvSpPr>
        <p:spPr>
          <a:xfrm>
            <a:off x="673577" y="4686499"/>
            <a:ext cx="5388610" cy="4439841"/>
          </a:xfrm>
          <a:prstGeom prst="rect">
            <a:avLst/>
          </a:prstGeom>
        </p:spPr>
        <p:txBody>
          <a:bodyPr spcFirstLastPara="1" wrap="square" lIns="94875" tIns="47425" rIns="94875" bIns="47425" anchor="t" anchorCtr="0">
            <a:noAutofit/>
          </a:bodyPr>
          <a:lstStyle/>
          <a:p>
            <a:pPr marL="0" lvl="0" indent="0" algn="l" rtl="0">
              <a:spcBef>
                <a:spcPts val="0"/>
              </a:spcBef>
              <a:spcAft>
                <a:spcPts val="0"/>
              </a:spcAft>
              <a:buNone/>
            </a:pPr>
            <a:endParaRPr/>
          </a:p>
        </p:txBody>
      </p:sp>
      <p:sp>
        <p:nvSpPr>
          <p:cNvPr id="741" name="Google Shape;741;p76:notes"/>
          <p:cNvSpPr>
            <a:spLocks noGrp="1" noRot="1" noChangeAspect="1"/>
          </p:cNvSpPr>
          <p:nvPr>
            <p:ph type="sldImg" idx="2"/>
          </p:nvPr>
        </p:nvSpPr>
        <p:spPr>
          <a:xfrm>
            <a:off x="903288" y="741363"/>
            <a:ext cx="4929187" cy="3698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絵心がなくてすみません！</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92</a:t>
            </a:fld>
            <a:endParaRPr kumimoji="1" lang="ja-JP" altLang="en-US"/>
          </a:p>
        </p:txBody>
      </p:sp>
    </p:spTree>
    <p:extLst>
      <p:ext uri="{BB962C8B-B14F-4D97-AF65-F5344CB8AC3E}">
        <p14:creationId xmlns:p14="http://schemas.microsoft.com/office/powerpoint/2010/main" val="2814178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93</a:t>
            </a:fld>
            <a:endParaRPr kumimoji="1" lang="ja-JP" altLang="en-US"/>
          </a:p>
        </p:txBody>
      </p:sp>
    </p:spTree>
    <p:extLst>
      <p:ext uri="{BB962C8B-B14F-4D97-AF65-F5344CB8AC3E}">
        <p14:creationId xmlns:p14="http://schemas.microsoft.com/office/powerpoint/2010/main" val="2153566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98</a:t>
            </a:fld>
            <a:endParaRPr kumimoji="1" lang="ja-JP" altLang="en-US"/>
          </a:p>
        </p:txBody>
      </p:sp>
    </p:spTree>
    <p:extLst>
      <p:ext uri="{BB962C8B-B14F-4D97-AF65-F5344CB8AC3E}">
        <p14:creationId xmlns:p14="http://schemas.microsoft.com/office/powerpoint/2010/main" val="2361162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99</a:t>
            </a:fld>
            <a:endParaRPr kumimoji="1" lang="ja-JP" altLang="en-US"/>
          </a:p>
        </p:txBody>
      </p:sp>
    </p:spTree>
    <p:extLst>
      <p:ext uri="{BB962C8B-B14F-4D97-AF65-F5344CB8AC3E}">
        <p14:creationId xmlns:p14="http://schemas.microsoft.com/office/powerpoint/2010/main" val="3448862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100</a:t>
            </a:fld>
            <a:endParaRPr kumimoji="1" lang="ja-JP" altLang="en-US"/>
          </a:p>
        </p:txBody>
      </p:sp>
    </p:spTree>
    <p:extLst>
      <p:ext uri="{BB962C8B-B14F-4D97-AF65-F5344CB8AC3E}">
        <p14:creationId xmlns:p14="http://schemas.microsoft.com/office/powerpoint/2010/main" val="2608667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104</a:t>
            </a:fld>
            <a:endParaRPr kumimoji="1" lang="ja-JP" altLang="en-US"/>
          </a:p>
        </p:txBody>
      </p:sp>
    </p:spTree>
    <p:extLst>
      <p:ext uri="{BB962C8B-B14F-4D97-AF65-F5344CB8AC3E}">
        <p14:creationId xmlns:p14="http://schemas.microsoft.com/office/powerpoint/2010/main" val="40685110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続いて変動金利です。</a:t>
            </a:r>
            <a:r>
              <a:rPr kumimoji="1" lang="en-US" altLang="ja-JP" dirty="0"/>
              <a:t>3</a:t>
            </a:r>
            <a:r>
              <a:rPr kumimoji="1" lang="ja-JP" altLang="en-US" dirty="0"/>
              <a:t>つ上昇シナリオを置きました。私の金利予測が外れ、最初の</a:t>
            </a:r>
            <a:r>
              <a:rPr kumimoji="1" lang="en-US" altLang="ja-JP" dirty="0"/>
              <a:t>10</a:t>
            </a:r>
            <a:r>
              <a:rPr kumimoji="1" lang="ja-JP" altLang="en-US" dirty="0"/>
              <a:t>年間は</a:t>
            </a:r>
            <a:r>
              <a:rPr kumimoji="1" lang="en-US" altLang="ja-JP" dirty="0"/>
              <a:t>5</a:t>
            </a:r>
            <a:r>
              <a:rPr kumimoji="1" lang="ja-JP" altLang="en-US" dirty="0"/>
              <a:t>年ごとに</a:t>
            </a:r>
            <a:r>
              <a:rPr kumimoji="1" lang="en-US" altLang="ja-JP" dirty="0"/>
              <a:t>0.25%</a:t>
            </a:r>
            <a:r>
              <a:rPr kumimoji="1" lang="ja-JP" altLang="en-US" dirty="0"/>
              <a:t>ずつ上昇とします（日銀の断固たる低金利政策を踏まえると、こんなに金利が上がることは無いはずなのですが、それでも上がった場合の前提です）。そして、その後は金利が急上昇するシナリオです。パターン</a:t>
            </a:r>
            <a:r>
              <a:rPr kumimoji="1" lang="en-US" altLang="ja-JP" dirty="0"/>
              <a:t>A</a:t>
            </a:r>
            <a:r>
              <a:rPr kumimoji="1" lang="ja-JP" altLang="en-US" dirty="0"/>
              <a:t>が最終的に</a:t>
            </a:r>
            <a:r>
              <a:rPr kumimoji="1" lang="en-US" altLang="ja-JP" dirty="0"/>
              <a:t>4.5%</a:t>
            </a:r>
            <a:r>
              <a:rPr kumimoji="1" lang="ja-JP" altLang="en-US" dirty="0"/>
              <a:t>、</a:t>
            </a:r>
            <a:r>
              <a:rPr kumimoji="1" lang="en-US" altLang="ja-JP" dirty="0"/>
              <a:t>B</a:t>
            </a:r>
            <a:r>
              <a:rPr kumimoji="1" lang="ja-JP" altLang="en-US" dirty="0"/>
              <a:t>が</a:t>
            </a:r>
            <a:r>
              <a:rPr kumimoji="1" lang="en-US" altLang="ja-JP" dirty="0"/>
              <a:t>6.5%</a:t>
            </a:r>
            <a:r>
              <a:rPr kumimoji="1" lang="ja-JP" altLang="en-US" dirty="0"/>
              <a:t>、</a:t>
            </a:r>
            <a:r>
              <a:rPr kumimoji="1" lang="en-US" altLang="ja-JP" dirty="0"/>
              <a:t>C</a:t>
            </a:r>
            <a:r>
              <a:rPr kumimoji="1" lang="ja-JP" altLang="en-US" dirty="0"/>
              <a:t>が</a:t>
            </a:r>
            <a:r>
              <a:rPr kumimoji="1" lang="en-US" altLang="ja-JP" dirty="0"/>
              <a:t>8.5%</a:t>
            </a:r>
            <a:r>
              <a:rPr kumimoji="1" lang="ja-JP" altLang="en-US" dirty="0"/>
              <a:t>です。どれが固定金利の総額</a:t>
            </a:r>
            <a:r>
              <a:rPr kumimoji="1" lang="en-US" altLang="ja-JP" dirty="0"/>
              <a:t>860</a:t>
            </a:r>
            <a:r>
              <a:rPr kumimoji="1" lang="ja-JP" altLang="en-US" dirty="0"/>
              <a:t>万円と同じになると思いますか？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105</a:t>
            </a:fld>
            <a:endParaRPr kumimoji="1" lang="ja-JP" altLang="en-US"/>
          </a:p>
        </p:txBody>
      </p:sp>
    </p:spTree>
    <p:extLst>
      <p:ext uri="{BB962C8B-B14F-4D97-AF65-F5344CB8AC3E}">
        <p14:creationId xmlns:p14="http://schemas.microsoft.com/office/powerpoint/2010/main" val="268130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106</a:t>
            </a:fld>
            <a:endParaRPr kumimoji="1" lang="ja-JP" altLang="en-US"/>
          </a:p>
        </p:txBody>
      </p:sp>
    </p:spTree>
    <p:extLst>
      <p:ext uri="{BB962C8B-B14F-4D97-AF65-F5344CB8AC3E}">
        <p14:creationId xmlns:p14="http://schemas.microsoft.com/office/powerpoint/2010/main" val="419137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前後</a:t>
            </a:r>
            <a:r>
              <a:rPr kumimoji="1" lang="en-US" altLang="ja-JP" dirty="0"/>
              <a:t>2</a:t>
            </a:r>
            <a:r>
              <a:rPr kumimoji="1" lang="ja-JP" altLang="en-US" dirty="0"/>
              <a:t>年間　買い替え特例　　</a:t>
            </a:r>
            <a:r>
              <a:rPr kumimoji="1" lang="en-US" altLang="ja-JP" dirty="0"/>
              <a:t>3,000</a:t>
            </a:r>
            <a:r>
              <a:rPr kumimoji="1" lang="ja-JP" altLang="en-US" dirty="0"/>
              <a:t>万円特例利用者は不可</a:t>
            </a:r>
          </a:p>
        </p:txBody>
      </p:sp>
      <p:sp>
        <p:nvSpPr>
          <p:cNvPr id="4" name="スライド番号プレースホルダー 3"/>
          <p:cNvSpPr>
            <a:spLocks noGrp="1"/>
          </p:cNvSpPr>
          <p:nvPr>
            <p:ph type="sldNum" sz="quarter" idx="10"/>
          </p:nvPr>
        </p:nvSpPr>
        <p:spPr/>
        <p:txBody>
          <a:bodyPr/>
          <a:lstStyle/>
          <a:p>
            <a:fld id="{DAEE8048-43C4-416D-A854-F7337305C66E}" type="slidenum">
              <a:rPr kumimoji="1" lang="ja-JP" altLang="en-US" smtClean="0"/>
              <a:t>7</a:t>
            </a:fld>
            <a:endParaRPr kumimoji="1" lang="ja-JP" altLang="en-US"/>
          </a:p>
        </p:txBody>
      </p:sp>
      <p:sp>
        <p:nvSpPr>
          <p:cNvPr id="5" name="日付プレースホルダー 4"/>
          <p:cNvSpPr>
            <a:spLocks noGrp="1"/>
          </p:cNvSpPr>
          <p:nvPr>
            <p:ph type="dt" idx="11"/>
          </p:nvPr>
        </p:nvSpPr>
        <p:spPr/>
        <p:txBody>
          <a:bodyPr/>
          <a:lstStyle/>
          <a:p>
            <a:r>
              <a:rPr kumimoji="1" lang="en-US" altLang="ja-JP"/>
              <a:t>2016/8/30</a:t>
            </a:r>
            <a:endParaRPr kumimoji="1" lang="ja-JP" altLang="en-US"/>
          </a:p>
        </p:txBody>
      </p:sp>
    </p:spTree>
    <p:extLst>
      <p:ext uri="{BB962C8B-B14F-4D97-AF65-F5344CB8AC3E}">
        <p14:creationId xmlns:p14="http://schemas.microsoft.com/office/powerpoint/2010/main" val="27706495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何千万円というお金の話で、</a:t>
            </a:r>
            <a:r>
              <a:rPr kumimoji="1" lang="en-US" altLang="ja-JP" dirty="0" err="1"/>
              <a:t>youtube</a:t>
            </a:r>
            <a:r>
              <a:rPr kumimoji="1" lang="ja-JP" altLang="en-US" dirty="0"/>
              <a:t>の情報を鵜呑みにして、大丈夫なのでしょうか？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108</a:t>
            </a:fld>
            <a:endParaRPr kumimoji="1" lang="ja-JP" altLang="en-US"/>
          </a:p>
        </p:txBody>
      </p:sp>
    </p:spTree>
    <p:extLst>
      <p:ext uri="{BB962C8B-B14F-4D97-AF65-F5344CB8AC3E}">
        <p14:creationId xmlns:p14="http://schemas.microsoft.com/office/powerpoint/2010/main" val="620275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109</a:t>
            </a:fld>
            <a:endParaRPr kumimoji="1" lang="ja-JP" altLang="en-US"/>
          </a:p>
        </p:txBody>
      </p:sp>
    </p:spTree>
    <p:extLst>
      <p:ext uri="{BB962C8B-B14F-4D97-AF65-F5344CB8AC3E}">
        <p14:creationId xmlns:p14="http://schemas.microsoft.com/office/powerpoint/2010/main" val="4181976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2.5</a:t>
            </a:r>
            <a:r>
              <a:rPr kumimoji="1" lang="ja-JP" altLang="en-US" dirty="0"/>
              <a:t>％ラインがボーダーライン</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110</a:t>
            </a:fld>
            <a:endParaRPr kumimoji="1" lang="ja-JP" altLang="en-US"/>
          </a:p>
        </p:txBody>
      </p:sp>
    </p:spTree>
    <p:extLst>
      <p:ext uri="{BB962C8B-B14F-4D97-AF65-F5344CB8AC3E}">
        <p14:creationId xmlns:p14="http://schemas.microsoft.com/office/powerpoint/2010/main" val="2031671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111</a:t>
            </a:fld>
            <a:endParaRPr kumimoji="1" lang="ja-JP" altLang="en-US"/>
          </a:p>
        </p:txBody>
      </p:sp>
    </p:spTree>
    <p:extLst>
      <p:ext uri="{BB962C8B-B14F-4D97-AF65-F5344CB8AC3E}">
        <p14:creationId xmlns:p14="http://schemas.microsoft.com/office/powerpoint/2010/main" val="29973880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112</a:t>
            </a:fld>
            <a:endParaRPr kumimoji="1" lang="ja-JP" altLang="en-US"/>
          </a:p>
        </p:txBody>
      </p:sp>
    </p:spTree>
    <p:extLst>
      <p:ext uri="{BB962C8B-B14F-4D97-AF65-F5344CB8AC3E}">
        <p14:creationId xmlns:p14="http://schemas.microsoft.com/office/powerpoint/2010/main" val="1777754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D487088-EA3A-4332-A04E-73EDBE31D5DF}" type="slidenum">
              <a:rPr kumimoji="1" lang="ja-JP" altLang="en-US" smtClean="0"/>
              <a:t>116</a:t>
            </a:fld>
            <a:endParaRPr kumimoji="1" lang="ja-JP" altLang="en-US"/>
          </a:p>
        </p:txBody>
      </p:sp>
    </p:spTree>
    <p:extLst>
      <p:ext uri="{BB962C8B-B14F-4D97-AF65-F5344CB8AC3E}">
        <p14:creationId xmlns:p14="http://schemas.microsoft.com/office/powerpoint/2010/main" val="24567602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D487088-EA3A-4332-A04E-73EDBE31D5DF}" type="slidenum">
              <a:rPr kumimoji="1" lang="ja-JP" altLang="en-US" smtClean="0"/>
              <a:t>118</a:t>
            </a:fld>
            <a:endParaRPr kumimoji="1" lang="ja-JP" altLang="en-US"/>
          </a:p>
        </p:txBody>
      </p:sp>
    </p:spTree>
    <p:extLst>
      <p:ext uri="{BB962C8B-B14F-4D97-AF65-F5344CB8AC3E}">
        <p14:creationId xmlns:p14="http://schemas.microsoft.com/office/powerpoint/2010/main" val="1439067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D487088-EA3A-4332-A04E-73EDBE31D5DF}" type="slidenum">
              <a:rPr kumimoji="1" lang="ja-JP" altLang="en-US" smtClean="0"/>
              <a:t>119</a:t>
            </a:fld>
            <a:endParaRPr kumimoji="1" lang="ja-JP" altLang="en-US"/>
          </a:p>
        </p:txBody>
      </p:sp>
    </p:spTree>
    <p:extLst>
      <p:ext uri="{BB962C8B-B14F-4D97-AF65-F5344CB8AC3E}">
        <p14:creationId xmlns:p14="http://schemas.microsoft.com/office/powerpoint/2010/main" val="23546230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120</a:t>
            </a:fld>
            <a:endParaRPr kumimoji="1" lang="ja-JP" altLang="en-US"/>
          </a:p>
        </p:txBody>
      </p:sp>
    </p:spTree>
    <p:extLst>
      <p:ext uri="{BB962C8B-B14F-4D97-AF65-F5344CB8AC3E}">
        <p14:creationId xmlns:p14="http://schemas.microsoft.com/office/powerpoint/2010/main" val="31507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（１）買取再販住宅は、宅地建物取引業者により一定の増改築等が行われた一定の居住</a:t>
            </a:r>
          </a:p>
          <a:p>
            <a:r>
              <a:rPr kumimoji="1" lang="ja-JP" altLang="en-US" dirty="0"/>
              <a:t>用家屋が該当します。詳細は、「３．買取再販住宅について」をご参照ください。</a:t>
            </a:r>
          </a:p>
          <a:p>
            <a:r>
              <a:rPr kumimoji="1" lang="ja-JP" altLang="en-US" dirty="0"/>
              <a:t>（２）</a:t>
            </a:r>
            <a:r>
              <a:rPr kumimoji="1" lang="en-US" altLang="ja-JP" dirty="0"/>
              <a:t>ZEH</a:t>
            </a:r>
            <a:r>
              <a:rPr kumimoji="1" lang="ja-JP" altLang="en-US" dirty="0"/>
              <a:t>水準省エネ住宅は、日本住宅性能表示基準における断熱等性能等級５以上</a:t>
            </a:r>
            <a:r>
              <a:rPr kumimoji="1" lang="en-US" altLang="ja-JP" dirty="0"/>
              <a:t>※</a:t>
            </a:r>
            <a:r>
              <a:rPr kumimoji="1" lang="ja-JP" altLang="en-US" dirty="0"/>
              <a:t>１</a:t>
            </a:r>
          </a:p>
          <a:p>
            <a:r>
              <a:rPr kumimoji="1" lang="ja-JP" altLang="en-US" dirty="0"/>
              <a:t>かつ一次エネルギー消費量等級６以上の性能を有する住宅が該当します。</a:t>
            </a:r>
          </a:p>
          <a:p>
            <a:r>
              <a:rPr kumimoji="1" lang="ja-JP" altLang="en-US" dirty="0"/>
              <a:t>（３）省エネ基準適合住宅は、日本住宅性能表示基準における断熱等性能等級４以上</a:t>
            </a:r>
            <a:r>
              <a:rPr kumimoji="1" lang="en-US" altLang="ja-JP" dirty="0"/>
              <a:t>※</a:t>
            </a:r>
            <a:r>
              <a:rPr kumimoji="1" lang="ja-JP" altLang="en-US" dirty="0"/>
              <a:t>１</a:t>
            </a:r>
          </a:p>
          <a:p>
            <a:r>
              <a:rPr kumimoji="1" lang="ja-JP" altLang="en-US" dirty="0"/>
              <a:t>かつ一次エネルギー消費量等級４以上の性能を有する住宅が該当します。</a:t>
            </a:r>
          </a:p>
        </p:txBody>
      </p:sp>
      <p:sp>
        <p:nvSpPr>
          <p:cNvPr id="4" name="スライド番号プレースホルダー 3"/>
          <p:cNvSpPr>
            <a:spLocks noGrp="1"/>
          </p:cNvSpPr>
          <p:nvPr>
            <p:ph type="sldNum" sz="quarter" idx="5"/>
          </p:nvPr>
        </p:nvSpPr>
        <p:spPr/>
        <p:txBody>
          <a:bodyPr/>
          <a:lstStyle/>
          <a:p>
            <a:fld id="{1D487088-EA3A-4332-A04E-73EDBE31D5DF}" type="slidenum">
              <a:rPr kumimoji="1" lang="ja-JP" altLang="en-US" smtClean="0"/>
              <a:t>8</a:t>
            </a:fld>
            <a:endParaRPr kumimoji="1" lang="ja-JP" altLang="en-US"/>
          </a:p>
        </p:txBody>
      </p:sp>
    </p:spTree>
    <p:extLst>
      <p:ext uri="{BB962C8B-B14F-4D97-AF65-F5344CB8AC3E}">
        <p14:creationId xmlns:p14="http://schemas.microsoft.com/office/powerpoint/2010/main" val="40944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エフベースさんの家は大丈夫です！</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a:t>
            </a:fld>
            <a:endParaRPr kumimoji="1" lang="ja-JP" altLang="en-US"/>
          </a:p>
        </p:txBody>
      </p:sp>
    </p:spTree>
    <p:extLst>
      <p:ext uri="{BB962C8B-B14F-4D97-AF65-F5344CB8AC3E}">
        <p14:creationId xmlns:p14="http://schemas.microsoft.com/office/powerpoint/2010/main" val="3773460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※1</a:t>
            </a:r>
            <a:r>
              <a:rPr kumimoji="1" lang="ja-JP" altLang="en-US" dirty="0"/>
              <a:t>）ここにいう「子育て等世帯」は、「</a:t>
            </a:r>
            <a:r>
              <a:rPr kumimoji="1" lang="en-US" altLang="ja-JP" dirty="0"/>
              <a:t>19</a:t>
            </a:r>
            <a:r>
              <a:rPr kumimoji="1" lang="ja-JP" altLang="en-US" dirty="0"/>
              <a:t>歳未満の子を有する世帯」（子育て世帯）または「夫婦のいずれかが</a:t>
            </a:r>
            <a:r>
              <a:rPr kumimoji="1" lang="en-US" altLang="ja-JP" dirty="0"/>
              <a:t>40</a:t>
            </a:r>
            <a:r>
              <a:rPr kumimoji="1" lang="ja-JP" altLang="en-US" dirty="0"/>
              <a:t>歳未満の世帯」（若者夫婦世帯）をいいます。</a:t>
            </a:r>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10</a:t>
            </a:fld>
            <a:endParaRPr kumimoji="1" lang="ja-JP" altLang="en-US"/>
          </a:p>
        </p:txBody>
      </p:sp>
    </p:spTree>
    <p:extLst>
      <p:ext uri="{BB962C8B-B14F-4D97-AF65-F5344CB8AC3E}">
        <p14:creationId xmlns:p14="http://schemas.microsoft.com/office/powerpoint/2010/main" val="312382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81FF94B-DB19-427D-8759-97B4D238CB14}" type="datetime1">
              <a:rPr kumimoji="1" lang="ja-JP" altLang="en-US" smtClean="0"/>
              <a:t>2024/10/5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413634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E355DE-8867-4D48-B56D-673A7DA56947}" type="datetime1">
              <a:rPr kumimoji="1" lang="ja-JP" altLang="en-US" smtClean="0"/>
              <a:t>2024/10/5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186877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C59AB87-F2A5-4C86-9BD0-E1834CB775F2}" type="datetime1">
              <a:rPr kumimoji="1" lang="ja-JP" altLang="en-US" smtClean="0"/>
              <a:t>2024/10/5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341472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88418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9A7D4EB-DCDA-4517-B834-C07A7ABF73C1}" type="datetime1">
              <a:rPr kumimoji="1" lang="ja-JP" altLang="en-US" smtClean="0"/>
              <a:t>2024/10/5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1375156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2F3668D-8AE0-48B7-B70E-78DE707DCD73}" type="datetime1">
              <a:rPr kumimoji="1" lang="ja-JP" altLang="en-US" smtClean="0"/>
              <a:t>2024/10/5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186212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FDE9872-AD89-4080-9F70-7CB93AA2FC30}" type="datetime1">
              <a:rPr kumimoji="1" lang="ja-JP" altLang="en-US" smtClean="0"/>
              <a:t>2024/10/5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7871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6FAAAED-4B75-4A11-96C5-8A1B70B55B4A}" type="datetime1">
              <a:rPr kumimoji="1" lang="ja-JP" altLang="en-US" smtClean="0"/>
              <a:t>2024/10/5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114864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DF4CAD0-C4E7-40A2-B2B4-D790721AF3B4}" type="datetime1">
              <a:rPr kumimoji="1" lang="ja-JP" altLang="en-US" smtClean="0"/>
              <a:t>2024/10/5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131108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AE2E2A-1A7C-41A1-ABA1-6A3435B70E27}" type="datetime1">
              <a:rPr kumimoji="1" lang="ja-JP" altLang="en-US" smtClean="0"/>
              <a:t>2024/10/5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269499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90124C1-A89B-497F-93CF-42A35ECBC93A}" type="datetime1">
              <a:rPr kumimoji="1" lang="ja-JP" altLang="en-US" smtClean="0"/>
              <a:t>2024/10/5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65901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04DDD-AFEC-4CE6-A332-ADB6A9D22719}" type="datetime1">
              <a:rPr kumimoji="1" lang="ja-JP" altLang="en-US" smtClean="0"/>
              <a:t>2024/10/5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159FB-B171-47E6-97FF-94E4E8E0D996}" type="slidenum">
              <a:rPr kumimoji="1" lang="ja-JP" altLang="en-US" smtClean="0"/>
              <a:t>‹#›</a:t>
            </a:fld>
            <a:endParaRPr kumimoji="1" lang="ja-JP" altLang="en-US"/>
          </a:p>
        </p:txBody>
      </p:sp>
    </p:spTree>
    <p:extLst>
      <p:ext uri="{BB962C8B-B14F-4D97-AF65-F5344CB8AC3E}">
        <p14:creationId xmlns:p14="http://schemas.microsoft.com/office/powerpoint/2010/main" val="474915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340768"/>
            <a:ext cx="7772400" cy="338437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r>
              <a:rPr kumimoji="1" lang="ja-JP" altLang="en-US" sz="4800" dirty="0">
                <a:latin typeface="HGP創英角ﾎﾟｯﾌﾟ体" pitchFamily="50" charset="-128"/>
                <a:ea typeface="HGP創英角ﾎﾟｯﾌﾟ体" pitchFamily="50" charset="-128"/>
              </a:rPr>
              <a:t>住宅ローンセミナー</a:t>
            </a:r>
            <a:br>
              <a:rPr lang="en-US" altLang="ja-JP" sz="4800" dirty="0">
                <a:latin typeface="HGP創英角ﾎﾟｯﾌﾟ体" pitchFamily="50" charset="-128"/>
                <a:ea typeface="HGP創英角ﾎﾟｯﾌﾟ体" pitchFamily="50" charset="-128"/>
              </a:rPr>
            </a:br>
            <a:r>
              <a:rPr lang="ja-JP" altLang="en-US" sz="2400" dirty="0">
                <a:solidFill>
                  <a:srgbClr val="FF0000"/>
                </a:solidFill>
                <a:latin typeface="HGP創英角ﾎﾟｯﾌﾟ体" pitchFamily="50" charset="-128"/>
                <a:ea typeface="HGP創英角ﾎﾟｯﾌﾟ体" pitchFamily="50" charset="-128"/>
              </a:rPr>
              <a:t>銀行では絶対に教えてくれない</a:t>
            </a:r>
            <a:br>
              <a:rPr lang="en-US" altLang="ja-JP" sz="2400" dirty="0">
                <a:solidFill>
                  <a:srgbClr val="FF0000"/>
                </a:solidFill>
                <a:latin typeface="HGP創英角ﾎﾟｯﾌﾟ体" pitchFamily="50" charset="-128"/>
                <a:ea typeface="HGP創英角ﾎﾟｯﾌﾟ体" pitchFamily="50" charset="-128"/>
              </a:rPr>
            </a:br>
            <a:r>
              <a:rPr lang="ja-JP" altLang="en-US" sz="2400" dirty="0">
                <a:solidFill>
                  <a:srgbClr val="FF0000"/>
                </a:solidFill>
                <a:latin typeface="HGP創英角ﾎﾟｯﾌﾟ体" pitchFamily="50" charset="-128"/>
                <a:ea typeface="HGP創英角ﾎﾟｯﾌﾟ体" pitchFamily="50" charset="-128"/>
              </a:rPr>
              <a:t>　　　　　　　　　　　　　　　住宅ローンの選び方</a:t>
            </a:r>
            <a:endParaRPr kumimoji="1" lang="ja-JP" altLang="en-US" sz="2400" dirty="0">
              <a:solidFill>
                <a:srgbClr val="FF0000"/>
              </a:solidFill>
              <a:latin typeface="HGP創英角ﾎﾟｯﾌﾟ体" pitchFamily="50" charset="-128"/>
              <a:ea typeface="HGP創英角ﾎﾟｯﾌﾟ体" pitchFamily="50" charset="-128"/>
            </a:endParaRPr>
          </a:p>
        </p:txBody>
      </p:sp>
      <p:sp>
        <p:nvSpPr>
          <p:cNvPr id="3" name="サブタイトル 2"/>
          <p:cNvSpPr>
            <a:spLocks noGrp="1"/>
          </p:cNvSpPr>
          <p:nvPr>
            <p:ph type="subTitle" idx="1"/>
          </p:nvPr>
        </p:nvSpPr>
        <p:spPr>
          <a:xfrm>
            <a:off x="3275856" y="5157192"/>
            <a:ext cx="5410944" cy="1366411"/>
          </a:xfrm>
        </p:spPr>
        <p:txBody>
          <a:bodyPr>
            <a:normAutofit lnSpcReduction="10000"/>
          </a:bodyPr>
          <a:lstStyle/>
          <a:p>
            <a:r>
              <a:rPr kumimoji="1" lang="ja-JP" altLang="en-US" dirty="0"/>
              <a:t>　　　　　　　　　　　　　　　　　　　　　　　　　</a:t>
            </a:r>
            <a:r>
              <a:rPr lang="ja-JP" altLang="en-US" sz="1600" dirty="0">
                <a:latin typeface="HGP創英角ﾎﾟｯﾌﾟ体" pitchFamily="50" charset="-128"/>
                <a:ea typeface="HGP創英角ﾎﾟｯﾌﾟ体" pitchFamily="50" charset="-128"/>
              </a:rPr>
              <a:t>一般社団法人　日本住宅ローンコンサルティング協会</a:t>
            </a:r>
            <a:endParaRPr lang="en-US" altLang="ja-JP" sz="1600" dirty="0">
              <a:latin typeface="HGP創英角ﾎﾟｯﾌﾟ体" pitchFamily="50" charset="-128"/>
              <a:ea typeface="HGP創英角ﾎﾟｯﾌﾟ体" pitchFamily="50" charset="-128"/>
            </a:endParaRPr>
          </a:p>
          <a:p>
            <a:r>
              <a:rPr kumimoji="1" lang="ja-JP" altLang="en-US" sz="1600" dirty="0">
                <a:latin typeface="HGP創英角ﾎﾟｯﾌﾟ体" pitchFamily="50" charset="-128"/>
                <a:ea typeface="HGP創英角ﾎﾟｯﾌﾟ体" pitchFamily="50" charset="-128"/>
              </a:rPr>
              <a:t>　　　　　　　　　　　代表理事</a:t>
            </a:r>
            <a:r>
              <a:rPr kumimoji="1" lang="ja-JP" altLang="en-US" dirty="0">
                <a:latin typeface="HGP創英角ﾎﾟｯﾌﾟ体" pitchFamily="50" charset="-128"/>
                <a:ea typeface="HGP創英角ﾎﾟｯﾌﾟ体" pitchFamily="50" charset="-128"/>
              </a:rPr>
              <a:t>　鴨藤　政弘</a:t>
            </a:r>
            <a:endParaRPr kumimoji="1" lang="en-US" altLang="ja-JP" dirty="0">
              <a:latin typeface="HGP創英角ﾎﾟｯﾌﾟ体" pitchFamily="50" charset="-128"/>
              <a:ea typeface="HGP創英角ﾎﾟｯﾌﾟ体" pitchFamily="50" charset="-128"/>
            </a:endParaRPr>
          </a:p>
          <a:p>
            <a:endParaRPr kumimoji="1" lang="ja-JP" altLang="en-US" dirty="0"/>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a:t>
            </a:fld>
            <a:endParaRPr kumimoji="1" lang="ja-JP" altLang="en-US"/>
          </a:p>
        </p:txBody>
      </p:sp>
      <p:pic>
        <p:nvPicPr>
          <p:cNvPr id="5" name="図 4"/>
          <p:cNvPicPr>
            <a:picLocks noChangeAspect="1"/>
          </p:cNvPicPr>
          <p:nvPr/>
        </p:nvPicPr>
        <p:blipFill>
          <a:blip r:embed="rId3"/>
          <a:stretch>
            <a:fillRect/>
          </a:stretch>
        </p:blipFill>
        <p:spPr>
          <a:xfrm>
            <a:off x="467544" y="4837819"/>
            <a:ext cx="1707028" cy="1658256"/>
          </a:xfrm>
          <a:prstGeom prst="rect">
            <a:avLst/>
          </a:prstGeom>
        </p:spPr>
      </p:pic>
      <p:sp>
        <p:nvSpPr>
          <p:cNvPr id="6" name="日付プレースホルダー 5">
            <a:extLst>
              <a:ext uri="{FF2B5EF4-FFF2-40B4-BE49-F238E27FC236}">
                <a16:creationId xmlns:a16="http://schemas.microsoft.com/office/drawing/2014/main" id="{43DC6BE9-CD83-838C-F537-475E08E9CF40}"/>
              </a:ext>
            </a:extLst>
          </p:cNvPr>
          <p:cNvSpPr>
            <a:spLocks noGrp="1"/>
          </p:cNvSpPr>
          <p:nvPr>
            <p:ph type="dt" sz="half" idx="10"/>
          </p:nvPr>
        </p:nvSpPr>
        <p:spPr/>
        <p:txBody>
          <a:bodyPr/>
          <a:lstStyle/>
          <a:p>
            <a:fld id="{08327C45-31A3-48BC-88CB-BD08833DC976}" type="datetime1">
              <a:rPr kumimoji="1" lang="ja-JP" altLang="en-US" smtClean="0"/>
              <a:t>2024/10/5</a:t>
            </a:fld>
            <a:endParaRPr kumimoji="1" lang="ja-JP" altLang="en-US"/>
          </a:p>
        </p:txBody>
      </p:sp>
    </p:spTree>
    <p:extLst>
      <p:ext uri="{BB962C8B-B14F-4D97-AF65-F5344CB8AC3E}">
        <p14:creationId xmlns:p14="http://schemas.microsoft.com/office/powerpoint/2010/main" val="98542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943EDA-92F6-7BD5-3395-1BB123DE71E8}"/>
              </a:ext>
            </a:extLst>
          </p:cNvPr>
          <p:cNvSpPr>
            <a:spLocks noGrp="1"/>
          </p:cNvSpPr>
          <p:nvPr>
            <p:ph type="title"/>
          </p:nvPr>
        </p:nvSpPr>
        <p:spPr/>
        <p:txBody>
          <a:bodyPr>
            <a:normAutofit fontScale="90000"/>
          </a:bodyPr>
          <a:lstStyle/>
          <a:p>
            <a:r>
              <a:rPr kumimoji="1" lang="ja-JP" altLang="en-US" dirty="0"/>
              <a:t>①住宅ローン減税</a:t>
            </a:r>
            <a:r>
              <a:rPr lang="ja-JP" altLang="en-US" dirty="0"/>
              <a:t>（新築）再改正</a:t>
            </a:r>
            <a:endParaRPr kumimoji="1" lang="ja-JP" altLang="en-US" dirty="0"/>
          </a:p>
        </p:txBody>
      </p:sp>
      <p:sp>
        <p:nvSpPr>
          <p:cNvPr id="3" name="コンテンツ プレースホルダー 2">
            <a:extLst>
              <a:ext uri="{FF2B5EF4-FFF2-40B4-BE49-F238E27FC236}">
                <a16:creationId xmlns:a16="http://schemas.microsoft.com/office/drawing/2014/main" id="{4793DAA0-502A-400D-FB03-EBA66D15C1F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p:txBody>
      </p:sp>
      <p:sp>
        <p:nvSpPr>
          <p:cNvPr id="4" name="日付プレースホルダー 3">
            <a:extLst>
              <a:ext uri="{FF2B5EF4-FFF2-40B4-BE49-F238E27FC236}">
                <a16:creationId xmlns:a16="http://schemas.microsoft.com/office/drawing/2014/main" id="{9F0B8038-2821-55A5-2326-8A1ADD5A1818}"/>
              </a:ext>
            </a:extLst>
          </p:cNvPr>
          <p:cNvSpPr>
            <a:spLocks noGrp="1"/>
          </p:cNvSpPr>
          <p:nvPr>
            <p:ph type="dt" sz="half" idx="10"/>
          </p:nvPr>
        </p:nvSpPr>
        <p:spPr/>
        <p:txBody>
          <a:bodyPr/>
          <a:lstStyle/>
          <a:p>
            <a:fld id="{3462E301-0AEF-47E4-8F19-8094E63126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5685145D-DD6F-FF09-E89C-553EE33546A9}"/>
              </a:ext>
            </a:extLst>
          </p:cNvPr>
          <p:cNvSpPr>
            <a:spLocks noGrp="1"/>
          </p:cNvSpPr>
          <p:nvPr>
            <p:ph type="sldNum" sz="quarter" idx="12"/>
          </p:nvPr>
        </p:nvSpPr>
        <p:spPr/>
        <p:txBody>
          <a:bodyPr/>
          <a:lstStyle/>
          <a:p>
            <a:fld id="{428159FB-B171-47E6-97FF-94E4E8E0D996}" type="slidenum">
              <a:rPr kumimoji="1" lang="ja-JP" altLang="en-US" smtClean="0"/>
              <a:t>10</a:t>
            </a:fld>
            <a:endParaRPr kumimoji="1" lang="ja-JP" altLang="en-US"/>
          </a:p>
        </p:txBody>
      </p:sp>
      <p:pic>
        <p:nvPicPr>
          <p:cNvPr id="7" name="図 6">
            <a:extLst>
              <a:ext uri="{FF2B5EF4-FFF2-40B4-BE49-F238E27FC236}">
                <a16:creationId xmlns:a16="http://schemas.microsoft.com/office/drawing/2014/main" id="{5936D6D4-6CB9-B918-E71F-310C8AAF7F83}"/>
              </a:ext>
            </a:extLst>
          </p:cNvPr>
          <p:cNvPicPr>
            <a:picLocks noChangeAspect="1"/>
          </p:cNvPicPr>
          <p:nvPr/>
        </p:nvPicPr>
        <p:blipFill>
          <a:blip r:embed="rId3"/>
          <a:stretch>
            <a:fillRect/>
          </a:stretch>
        </p:blipFill>
        <p:spPr>
          <a:xfrm>
            <a:off x="323528" y="1559954"/>
            <a:ext cx="8374735" cy="4677357"/>
          </a:xfrm>
          <a:prstGeom prst="rect">
            <a:avLst/>
          </a:prstGeom>
        </p:spPr>
      </p:pic>
      <p:sp>
        <p:nvSpPr>
          <p:cNvPr id="6" name="正方形/長方形 5">
            <a:extLst>
              <a:ext uri="{FF2B5EF4-FFF2-40B4-BE49-F238E27FC236}">
                <a16:creationId xmlns:a16="http://schemas.microsoft.com/office/drawing/2014/main" id="{4463CE98-9031-9D77-A1A0-ACECDB339CF7}"/>
              </a:ext>
            </a:extLst>
          </p:cNvPr>
          <p:cNvSpPr/>
          <p:nvPr/>
        </p:nvSpPr>
        <p:spPr>
          <a:xfrm>
            <a:off x="5148064" y="2780928"/>
            <a:ext cx="2232248" cy="6480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E882328-90B5-3930-E9D5-13EE24614EE6}"/>
              </a:ext>
            </a:extLst>
          </p:cNvPr>
          <p:cNvSpPr/>
          <p:nvPr/>
        </p:nvSpPr>
        <p:spPr>
          <a:xfrm>
            <a:off x="5148064" y="3933056"/>
            <a:ext cx="2232248" cy="6480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7953AFD-86C3-AA01-6DE0-8CBC7A155D18}"/>
              </a:ext>
            </a:extLst>
          </p:cNvPr>
          <p:cNvSpPr/>
          <p:nvPr/>
        </p:nvSpPr>
        <p:spPr>
          <a:xfrm>
            <a:off x="5148064" y="5085184"/>
            <a:ext cx="2232248" cy="6480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73393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ECA89-2DDC-4D1E-7F3E-0A0DBA230445}"/>
              </a:ext>
            </a:extLst>
          </p:cNvPr>
          <p:cNvSpPr>
            <a:spLocks noGrp="1"/>
          </p:cNvSpPr>
          <p:nvPr>
            <p:ph type="title"/>
          </p:nvPr>
        </p:nvSpPr>
        <p:spPr>
          <a:xfrm>
            <a:off x="323528" y="274638"/>
            <a:ext cx="8363272" cy="1143000"/>
          </a:xfrm>
        </p:spPr>
        <p:txBody>
          <a:bodyPr>
            <a:normAutofit/>
          </a:bodyPr>
          <a:lstStyle/>
          <a:p>
            <a:r>
              <a:rPr kumimoji="1" lang="ja-JP" altLang="en-US" sz="3600" dirty="0">
                <a:latin typeface="HGS創英角ﾎﾟｯﾌﾟ体" panose="040B0A00000000000000" pitchFamily="50" charset="-128"/>
                <a:ea typeface="HGS創英角ﾎﾟｯﾌﾟ体" panose="040B0A00000000000000" pitchFamily="50" charset="-128"/>
              </a:rPr>
              <a:t>変動金利推進派のモゲ澤先生の主張</a:t>
            </a:r>
          </a:p>
        </p:txBody>
      </p:sp>
      <p:sp>
        <p:nvSpPr>
          <p:cNvPr id="3" name="コンテンツ プレースホルダー 2">
            <a:extLst>
              <a:ext uri="{FF2B5EF4-FFF2-40B4-BE49-F238E27FC236}">
                <a16:creationId xmlns:a16="http://schemas.microsoft.com/office/drawing/2014/main" id="{87DE61C3-01D2-13E6-2A17-FD6A7690C032}"/>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marL="0" indent="0">
              <a:buNone/>
            </a:pPr>
            <a:endParaRPr kumimoji="1"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①変動金利は、当初</a:t>
            </a:r>
            <a:r>
              <a:rPr kumimoji="1" lang="en-US" altLang="ja-JP" dirty="0">
                <a:latin typeface="HGS創英角ﾎﾟｯﾌﾟ体" panose="040B0A00000000000000" pitchFamily="50" charset="-128"/>
                <a:ea typeface="HGS創英角ﾎﾟｯﾌﾟ体" panose="040B0A00000000000000" pitchFamily="50" charset="-128"/>
              </a:rPr>
              <a:t>10</a:t>
            </a:r>
            <a:r>
              <a:rPr kumimoji="1" lang="ja-JP" altLang="en-US" dirty="0">
                <a:latin typeface="HGS創英角ﾎﾟｯﾌﾟ体" panose="040B0A00000000000000" pitchFamily="50" charset="-128"/>
                <a:ea typeface="HGS創英角ﾎﾟｯﾌﾟ体" panose="040B0A00000000000000" pitchFamily="50" charset="-128"/>
              </a:rPr>
              <a:t>年間で、全利息の半分くらい払うので、</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その１０年間の金利をいかに、低く抑えるかが重要！</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②日銀</a:t>
            </a:r>
            <a:r>
              <a:rPr lang="ja-JP" altLang="en-US" dirty="0">
                <a:latin typeface="HGS創英角ﾎﾟｯﾌﾟ体" panose="040B0A00000000000000" pitchFamily="50" charset="-128"/>
                <a:ea typeface="HGS創英角ﾎﾟｯﾌﾟ体" panose="040B0A00000000000000" pitchFamily="50" charset="-128"/>
              </a:rPr>
              <a:t>は、</a:t>
            </a:r>
            <a:r>
              <a:rPr kumimoji="1" lang="en-US" altLang="ja-JP" dirty="0">
                <a:latin typeface="HGS創英角ﾎﾟｯﾌﾟ体" panose="040B0A00000000000000" pitchFamily="50" charset="-128"/>
                <a:ea typeface="HGS創英角ﾎﾟｯﾌﾟ体" panose="040B0A00000000000000" pitchFamily="50" charset="-128"/>
              </a:rPr>
              <a:t>『</a:t>
            </a:r>
            <a:r>
              <a:rPr kumimoji="1" lang="ja-JP" altLang="en-US" dirty="0">
                <a:latin typeface="HGS創英角ﾎﾟｯﾌﾟ体" panose="040B0A00000000000000" pitchFamily="50" charset="-128"/>
                <a:ea typeface="HGS創英角ﾎﾟｯﾌﾟ体" panose="040B0A00000000000000" pitchFamily="50" charset="-128"/>
              </a:rPr>
              <a:t>持続的なインフレ</a:t>
            </a:r>
            <a:r>
              <a:rPr kumimoji="1" lang="en-US" altLang="ja-JP" dirty="0">
                <a:latin typeface="HGS創英角ﾎﾟｯﾌﾟ体" panose="040B0A00000000000000" pitchFamily="50" charset="-128"/>
                <a:ea typeface="HGS創英角ﾎﾟｯﾌﾟ体" panose="040B0A00000000000000" pitchFamily="50" charset="-128"/>
              </a:rPr>
              <a:t>2%』</a:t>
            </a:r>
            <a:r>
              <a:rPr kumimoji="1" lang="ja-JP" altLang="en-US" dirty="0">
                <a:latin typeface="HGS創英角ﾎﾟｯﾌﾟ体" panose="040B0A00000000000000" pitchFamily="50" charset="-128"/>
                <a:ea typeface="HGS創英角ﾎﾟｯﾌﾟ体" panose="040B0A00000000000000" pitchFamily="50" charset="-128"/>
              </a:rPr>
              <a:t>を達成するまでは金融緩和を続ける」</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a:t>
            </a:r>
            <a:r>
              <a:rPr kumimoji="1" lang="ja-JP" altLang="en-US" dirty="0">
                <a:latin typeface="HGS創英角ﾎﾟｯﾌﾟ体" panose="040B0A00000000000000" pitchFamily="50" charset="-128"/>
                <a:ea typeface="HGS創英角ﾎﾟｯﾌﾟ体" panose="040B0A00000000000000" pitchFamily="50" charset="-128"/>
              </a:rPr>
              <a:t>と言っている</a:t>
            </a: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この</a:t>
            </a:r>
            <a:r>
              <a:rPr kumimoji="1" lang="en-US" altLang="ja-JP" dirty="0">
                <a:latin typeface="HGS創英角ﾎﾟｯﾌﾟ体" panose="040B0A00000000000000" pitchFamily="50" charset="-128"/>
                <a:ea typeface="HGS創英角ﾎﾟｯﾌﾟ体" panose="040B0A00000000000000" pitchFamily="50" charset="-128"/>
              </a:rPr>
              <a:t>『</a:t>
            </a:r>
            <a:r>
              <a:rPr kumimoji="1" lang="ja-JP" altLang="en-US" dirty="0">
                <a:latin typeface="HGS創英角ﾎﾟｯﾌﾟ体" panose="040B0A00000000000000" pitchFamily="50" charset="-128"/>
                <a:ea typeface="HGS創英角ﾎﾟｯﾌﾟ体" panose="040B0A00000000000000" pitchFamily="50" charset="-128"/>
              </a:rPr>
              <a:t>持続的なインフレ</a:t>
            </a:r>
            <a:r>
              <a:rPr kumimoji="1" lang="en-US" altLang="ja-JP" dirty="0">
                <a:latin typeface="HGS創英角ﾎﾟｯﾌﾟ体" panose="040B0A00000000000000" pitchFamily="50" charset="-128"/>
                <a:ea typeface="HGS創英角ﾎﾟｯﾌﾟ体" panose="040B0A00000000000000" pitchFamily="50" charset="-128"/>
              </a:rPr>
              <a:t>2%』</a:t>
            </a:r>
            <a:r>
              <a:rPr kumimoji="1" lang="ja-JP" altLang="en-US" dirty="0">
                <a:latin typeface="HGS創英角ﾎﾟｯﾌﾟ体" panose="040B0A00000000000000" pitchFamily="50" charset="-128"/>
                <a:ea typeface="HGS創英角ﾎﾟｯﾌﾟ体" panose="040B0A00000000000000" pitchFamily="50" charset="-128"/>
              </a:rPr>
              <a:t>とはこれは賃金上昇→需要増大→インフレ</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の良い経済サイクルが回っている状態。</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p>
          <a:p>
            <a:pPr marL="0" indent="0">
              <a:buNone/>
            </a:pPr>
            <a:r>
              <a:rPr lang="ja-JP" altLang="en-US" dirty="0">
                <a:latin typeface="HGS創英角ﾎﾟｯﾌﾟ体" panose="040B0A00000000000000" pitchFamily="50" charset="-128"/>
                <a:ea typeface="HGS創英角ﾎﾟｯﾌﾟ体" panose="040B0A00000000000000" pitchFamily="50" charset="-128"/>
              </a:rPr>
              <a:t>③変動金利の上昇は早くて</a:t>
            </a:r>
            <a:r>
              <a:rPr lang="en-US" altLang="ja-JP" dirty="0">
                <a:latin typeface="HGS創英角ﾎﾟｯﾌﾟ体" panose="040B0A00000000000000" pitchFamily="50" charset="-128"/>
                <a:ea typeface="HGS創英角ﾎﾟｯﾌﾟ体" panose="040B0A00000000000000" pitchFamily="50" charset="-128"/>
              </a:rPr>
              <a:t>2035</a:t>
            </a:r>
            <a:r>
              <a:rPr lang="ja-JP" altLang="en-US" dirty="0">
                <a:latin typeface="HGS創英角ﾎﾟｯﾌﾟ体" panose="040B0A00000000000000" pitchFamily="50" charset="-128"/>
                <a:ea typeface="HGS創英角ﾎﾟｯﾌﾟ体" panose="040B0A00000000000000" pitchFamily="50" charset="-128"/>
              </a:rPr>
              <a:t>年と考えており　今後上昇したとしても　</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a:t>
            </a:r>
            <a:r>
              <a:rPr lang="en-US" altLang="ja-JP" dirty="0">
                <a:latin typeface="HGS創英角ﾎﾟｯﾌﾟ体" panose="040B0A00000000000000" pitchFamily="50" charset="-128"/>
                <a:ea typeface="HGS創英角ﾎﾟｯﾌﾟ体" panose="040B0A00000000000000" pitchFamily="50" charset="-128"/>
              </a:rPr>
              <a:t>1%</a:t>
            </a:r>
            <a:r>
              <a:rPr lang="ja-JP" altLang="en-US" dirty="0">
                <a:latin typeface="HGS創英角ﾎﾟｯﾌﾟ体" panose="040B0A00000000000000" pitchFamily="50" charset="-128"/>
                <a:ea typeface="HGS創英角ﾎﾟｯﾌﾟ体" panose="040B0A00000000000000" pitchFamily="50" charset="-128"/>
              </a:rPr>
              <a:t>程度のわずかな上昇にとどまるでしょう。</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理由は、</a:t>
            </a:r>
            <a:r>
              <a:rPr lang="ja-JP" altLang="en-US" dirty="0">
                <a:latin typeface="HGS創英角ﾎﾟｯﾌﾟ体" panose="040B0A00000000000000" pitchFamily="50" charset="-128"/>
                <a:ea typeface="HGS創英角ﾎﾟｯﾌﾟ体" panose="040B0A00000000000000" pitchFamily="50" charset="-128"/>
              </a:rPr>
              <a:t>バブル</a:t>
            </a:r>
            <a:r>
              <a:rPr kumimoji="1" lang="ja-JP" altLang="en-US" dirty="0">
                <a:latin typeface="HGS創英角ﾎﾟｯﾌﾟ体" panose="040B0A00000000000000" pitchFamily="50" charset="-128"/>
                <a:ea typeface="HGS創英角ﾎﾟｯﾌﾟ体" panose="040B0A00000000000000" pitchFamily="50" charset="-128"/>
              </a:rPr>
              <a:t>世代の退職とタイムラグ。</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④</a:t>
            </a:r>
            <a:r>
              <a:rPr kumimoji="1" lang="ja-JP" altLang="en-US" dirty="0">
                <a:latin typeface="HGS創英角ﾎﾟｯﾌﾟ体" panose="040B0A00000000000000" pitchFamily="50" charset="-128"/>
                <a:ea typeface="HGS創英角ﾎﾟｯﾌﾟ体" panose="040B0A00000000000000" pitchFamily="50" charset="-128"/>
              </a:rPr>
              <a:t>変動金利の上昇は、年</a:t>
            </a:r>
            <a:r>
              <a:rPr kumimoji="1" lang="en-US" altLang="ja-JP" dirty="0">
                <a:latin typeface="HGS創英角ﾎﾟｯﾌﾟ体" panose="040B0A00000000000000" pitchFamily="50" charset="-128"/>
                <a:ea typeface="HGS創英角ﾎﾟｯﾌﾟ体" panose="040B0A00000000000000" pitchFamily="50" charset="-128"/>
              </a:rPr>
              <a:t>8.5</a:t>
            </a:r>
            <a:r>
              <a:rPr kumimoji="1" lang="ja-JP" altLang="en-US" dirty="0">
                <a:latin typeface="HGS創英角ﾎﾟｯﾌﾟ体" panose="040B0A00000000000000" pitchFamily="50" charset="-128"/>
                <a:ea typeface="HGS創英角ﾎﾟｯﾌﾟ体" panose="040B0A00000000000000" pitchFamily="50" charset="-128"/>
              </a:rPr>
              <a:t>％にならないと現在の全期間固定金利の</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a:t>
            </a:r>
            <a:r>
              <a:rPr kumimoji="1" lang="ja-JP" altLang="en-US" dirty="0">
                <a:latin typeface="HGS創英角ﾎﾟｯﾌﾟ体" panose="040B0A00000000000000" pitchFamily="50" charset="-128"/>
                <a:ea typeface="HGS創英角ﾎﾟｯﾌﾟ体" panose="040B0A00000000000000" pitchFamily="50" charset="-128"/>
              </a:rPr>
              <a:t>総支払利息を上回らない。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そんなこと（バブル経済）には、ならないから、</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変動金利の方がお得</a:t>
            </a:r>
            <a:r>
              <a:rPr lang="ja-JP" altLang="en-US" dirty="0">
                <a:latin typeface="HGS創英角ﾎﾟｯﾌﾟ体" panose="040B0A00000000000000" pitchFamily="50" charset="-128"/>
                <a:ea typeface="HGS創英角ﾎﾟｯﾌﾟ体" panose="040B0A00000000000000" pitchFamily="50" charset="-128"/>
              </a:rPr>
              <a:t>です。</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8B75BDFB-17BA-3C3B-8C64-B15F6C544570}"/>
              </a:ext>
            </a:extLst>
          </p:cNvPr>
          <p:cNvSpPr>
            <a:spLocks noGrp="1"/>
          </p:cNvSpPr>
          <p:nvPr>
            <p:ph type="sldNum" sz="quarter" idx="12"/>
          </p:nvPr>
        </p:nvSpPr>
        <p:spPr/>
        <p:txBody>
          <a:bodyPr/>
          <a:lstStyle/>
          <a:p>
            <a:fld id="{7053D55C-1BD3-474D-B643-3CCB384A951D}" type="slidenum">
              <a:rPr kumimoji="1" lang="ja-JP" altLang="en-US" smtClean="0"/>
              <a:t>100</a:t>
            </a:fld>
            <a:endParaRPr kumimoji="1" lang="ja-JP" altLang="en-US"/>
          </a:p>
        </p:txBody>
      </p:sp>
      <p:sp>
        <p:nvSpPr>
          <p:cNvPr id="4" name="日付プレースホルダー 3">
            <a:extLst>
              <a:ext uri="{FF2B5EF4-FFF2-40B4-BE49-F238E27FC236}">
                <a16:creationId xmlns:a16="http://schemas.microsoft.com/office/drawing/2014/main" id="{B76780CC-7999-8760-1D7F-369F02E47DCE}"/>
              </a:ext>
            </a:extLst>
          </p:cNvPr>
          <p:cNvSpPr>
            <a:spLocks noGrp="1"/>
          </p:cNvSpPr>
          <p:nvPr>
            <p:ph type="dt" sz="half" idx="10"/>
          </p:nvPr>
        </p:nvSpPr>
        <p:spPr/>
        <p:txBody>
          <a:bodyPr/>
          <a:lstStyle/>
          <a:p>
            <a:fld id="{161B7634-0A88-4061-BE4C-634410B18EC8}" type="datetime1">
              <a:rPr kumimoji="1" lang="ja-JP" altLang="en-US" smtClean="0"/>
              <a:t>2024/10/5</a:t>
            </a:fld>
            <a:endParaRPr kumimoji="1" lang="ja-JP" altLang="en-US"/>
          </a:p>
        </p:txBody>
      </p:sp>
    </p:spTree>
    <p:extLst>
      <p:ext uri="{BB962C8B-B14F-4D97-AF65-F5344CB8AC3E}">
        <p14:creationId xmlns:p14="http://schemas.microsoft.com/office/powerpoint/2010/main" val="31468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831A2-EB30-56BF-F048-BBC4880848C1}"/>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208D3E3C-7B12-5321-2C88-934DAAB4347B}"/>
              </a:ext>
            </a:extLst>
          </p:cNvPr>
          <p:cNvPicPr>
            <a:picLocks noGrp="1" noChangeAspect="1"/>
          </p:cNvPicPr>
          <p:nvPr>
            <p:ph idx="1"/>
          </p:nvPr>
        </p:nvPicPr>
        <p:blipFill>
          <a:blip r:embed="rId2"/>
          <a:stretch>
            <a:fillRect/>
          </a:stretch>
        </p:blipFill>
        <p:spPr>
          <a:xfrm>
            <a:off x="243068" y="1131094"/>
            <a:ext cx="8733099" cy="5225256"/>
          </a:xfrm>
        </p:spPr>
      </p:pic>
      <p:sp>
        <p:nvSpPr>
          <p:cNvPr id="3" name="テキスト ボックス 2">
            <a:extLst>
              <a:ext uri="{FF2B5EF4-FFF2-40B4-BE49-F238E27FC236}">
                <a16:creationId xmlns:a16="http://schemas.microsoft.com/office/drawing/2014/main" id="{D0ADAD92-E9A2-CBCE-FB5F-3FADECBFF671}"/>
              </a:ext>
            </a:extLst>
          </p:cNvPr>
          <p:cNvSpPr txBox="1"/>
          <p:nvPr/>
        </p:nvSpPr>
        <p:spPr>
          <a:xfrm flipH="1">
            <a:off x="782416" y="1187176"/>
            <a:ext cx="55373" cy="300082"/>
          </a:xfrm>
          <a:prstGeom prst="rect">
            <a:avLst/>
          </a:prstGeom>
          <a:noFill/>
        </p:spPr>
        <p:txBody>
          <a:bodyPr wrap="square" rtlCol="0">
            <a:spAutoFit/>
          </a:bodyPr>
          <a:lstStyle/>
          <a:p>
            <a:r>
              <a:rPr lang="ja-JP" altLang="en-US" sz="1350" dirty="0"/>
              <a:t>①</a:t>
            </a:r>
          </a:p>
        </p:txBody>
      </p:sp>
      <p:sp>
        <p:nvSpPr>
          <p:cNvPr id="6" name="スライド番号プレースホルダー 5">
            <a:extLst>
              <a:ext uri="{FF2B5EF4-FFF2-40B4-BE49-F238E27FC236}">
                <a16:creationId xmlns:a16="http://schemas.microsoft.com/office/drawing/2014/main" id="{292C5B8D-56FC-7D91-DF13-043B5C21DE2B}"/>
              </a:ext>
            </a:extLst>
          </p:cNvPr>
          <p:cNvSpPr>
            <a:spLocks noGrp="1"/>
          </p:cNvSpPr>
          <p:nvPr>
            <p:ph type="sldNum" sz="quarter" idx="12"/>
          </p:nvPr>
        </p:nvSpPr>
        <p:spPr/>
        <p:txBody>
          <a:bodyPr/>
          <a:lstStyle/>
          <a:p>
            <a:fld id="{7053D55C-1BD3-474D-B643-3CCB384A951D}" type="slidenum">
              <a:rPr kumimoji="1" lang="ja-JP" altLang="en-US" smtClean="0"/>
              <a:t>101</a:t>
            </a:fld>
            <a:endParaRPr kumimoji="1" lang="ja-JP" altLang="en-US"/>
          </a:p>
        </p:txBody>
      </p:sp>
      <p:sp>
        <p:nvSpPr>
          <p:cNvPr id="4" name="日付プレースホルダー 3">
            <a:extLst>
              <a:ext uri="{FF2B5EF4-FFF2-40B4-BE49-F238E27FC236}">
                <a16:creationId xmlns:a16="http://schemas.microsoft.com/office/drawing/2014/main" id="{D2ED1DCB-2936-0738-1976-8F76D93DCC8E}"/>
              </a:ext>
            </a:extLst>
          </p:cNvPr>
          <p:cNvSpPr>
            <a:spLocks noGrp="1"/>
          </p:cNvSpPr>
          <p:nvPr>
            <p:ph type="dt" sz="half" idx="10"/>
          </p:nvPr>
        </p:nvSpPr>
        <p:spPr/>
        <p:txBody>
          <a:bodyPr/>
          <a:lstStyle/>
          <a:p>
            <a:fld id="{8230082A-4A84-48AA-BF49-A8B169317A99}" type="datetime1">
              <a:rPr kumimoji="1" lang="ja-JP" altLang="en-US" smtClean="0"/>
              <a:t>2024/10/5</a:t>
            </a:fld>
            <a:endParaRPr kumimoji="1" lang="ja-JP" altLang="en-US"/>
          </a:p>
        </p:txBody>
      </p:sp>
    </p:spTree>
    <p:extLst>
      <p:ext uri="{BB962C8B-B14F-4D97-AF65-F5344CB8AC3E}">
        <p14:creationId xmlns:p14="http://schemas.microsoft.com/office/powerpoint/2010/main" val="39079392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BCD3207C-B82A-9344-2DD7-E5F550C728B0}"/>
              </a:ext>
            </a:extLst>
          </p:cNvPr>
          <p:cNvPicPr>
            <a:picLocks noGrp="1" noChangeAspect="1"/>
          </p:cNvPicPr>
          <p:nvPr>
            <p:ph idx="1"/>
          </p:nvPr>
        </p:nvPicPr>
        <p:blipFill>
          <a:blip r:embed="rId2"/>
          <a:stretch>
            <a:fillRect/>
          </a:stretch>
        </p:blipFill>
        <p:spPr>
          <a:xfrm>
            <a:off x="683568" y="476672"/>
            <a:ext cx="7674428" cy="5760640"/>
          </a:xfrm>
        </p:spPr>
      </p:pic>
      <p:sp>
        <p:nvSpPr>
          <p:cNvPr id="3" name="スライド番号プレースホルダー 2">
            <a:extLst>
              <a:ext uri="{FF2B5EF4-FFF2-40B4-BE49-F238E27FC236}">
                <a16:creationId xmlns:a16="http://schemas.microsoft.com/office/drawing/2014/main" id="{FBEDB55D-C7C3-CBC0-74FB-D3D2D3E8B789}"/>
              </a:ext>
            </a:extLst>
          </p:cNvPr>
          <p:cNvSpPr>
            <a:spLocks noGrp="1"/>
          </p:cNvSpPr>
          <p:nvPr>
            <p:ph type="sldNum" sz="quarter" idx="12"/>
          </p:nvPr>
        </p:nvSpPr>
        <p:spPr/>
        <p:txBody>
          <a:bodyPr/>
          <a:lstStyle/>
          <a:p>
            <a:fld id="{7053D55C-1BD3-474D-B643-3CCB384A951D}" type="slidenum">
              <a:rPr kumimoji="1" lang="ja-JP" altLang="en-US" smtClean="0"/>
              <a:t>102</a:t>
            </a:fld>
            <a:endParaRPr kumimoji="1" lang="ja-JP" altLang="en-US"/>
          </a:p>
        </p:txBody>
      </p:sp>
      <p:sp>
        <p:nvSpPr>
          <p:cNvPr id="2" name="日付プレースホルダー 1">
            <a:extLst>
              <a:ext uri="{FF2B5EF4-FFF2-40B4-BE49-F238E27FC236}">
                <a16:creationId xmlns:a16="http://schemas.microsoft.com/office/drawing/2014/main" id="{979DD13D-7AB8-4D14-3486-E29B1071C007}"/>
              </a:ext>
            </a:extLst>
          </p:cNvPr>
          <p:cNvSpPr>
            <a:spLocks noGrp="1"/>
          </p:cNvSpPr>
          <p:nvPr>
            <p:ph type="dt" sz="half" idx="10"/>
          </p:nvPr>
        </p:nvSpPr>
        <p:spPr/>
        <p:txBody>
          <a:bodyPr/>
          <a:lstStyle/>
          <a:p>
            <a:fld id="{772DCB27-41DE-4972-8A52-E948E7F283AF}" type="datetime1">
              <a:rPr kumimoji="1" lang="ja-JP" altLang="en-US" smtClean="0"/>
              <a:t>2024/10/5</a:t>
            </a:fld>
            <a:endParaRPr kumimoji="1" lang="ja-JP" altLang="en-US"/>
          </a:p>
        </p:txBody>
      </p:sp>
    </p:spTree>
    <p:extLst>
      <p:ext uri="{BB962C8B-B14F-4D97-AF65-F5344CB8AC3E}">
        <p14:creationId xmlns:p14="http://schemas.microsoft.com/office/powerpoint/2010/main" val="1461373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EA8BAC-D7A9-759F-06E7-25FCC96CA2C1}"/>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52D2AC59-BDD5-2C43-1DD5-E9F62DB3EE0F}"/>
              </a:ext>
            </a:extLst>
          </p:cNvPr>
          <p:cNvPicPr>
            <a:picLocks noGrp="1" noChangeAspect="1"/>
          </p:cNvPicPr>
          <p:nvPr>
            <p:ph idx="1"/>
          </p:nvPr>
        </p:nvPicPr>
        <p:blipFill>
          <a:blip r:embed="rId2"/>
          <a:stretch>
            <a:fillRect/>
          </a:stretch>
        </p:blipFill>
        <p:spPr>
          <a:xfrm>
            <a:off x="685800" y="476672"/>
            <a:ext cx="7829550" cy="5688632"/>
          </a:xfrm>
        </p:spPr>
      </p:pic>
      <p:sp>
        <p:nvSpPr>
          <p:cNvPr id="4" name="スライド番号プレースホルダー 3">
            <a:extLst>
              <a:ext uri="{FF2B5EF4-FFF2-40B4-BE49-F238E27FC236}">
                <a16:creationId xmlns:a16="http://schemas.microsoft.com/office/drawing/2014/main" id="{21C3EC40-DA22-DEBF-BDB1-E04275C8F893}"/>
              </a:ext>
            </a:extLst>
          </p:cNvPr>
          <p:cNvSpPr>
            <a:spLocks noGrp="1"/>
          </p:cNvSpPr>
          <p:nvPr>
            <p:ph type="sldNum" sz="quarter" idx="12"/>
          </p:nvPr>
        </p:nvSpPr>
        <p:spPr/>
        <p:txBody>
          <a:bodyPr/>
          <a:lstStyle/>
          <a:p>
            <a:fld id="{7053D55C-1BD3-474D-B643-3CCB384A951D}" type="slidenum">
              <a:rPr kumimoji="1" lang="ja-JP" altLang="en-US" smtClean="0"/>
              <a:t>103</a:t>
            </a:fld>
            <a:endParaRPr kumimoji="1" lang="ja-JP" altLang="en-US"/>
          </a:p>
        </p:txBody>
      </p:sp>
      <p:sp>
        <p:nvSpPr>
          <p:cNvPr id="3" name="日付プレースホルダー 2">
            <a:extLst>
              <a:ext uri="{FF2B5EF4-FFF2-40B4-BE49-F238E27FC236}">
                <a16:creationId xmlns:a16="http://schemas.microsoft.com/office/drawing/2014/main" id="{4B806D73-3813-0474-441A-2611F7B8356D}"/>
              </a:ext>
            </a:extLst>
          </p:cNvPr>
          <p:cNvSpPr>
            <a:spLocks noGrp="1"/>
          </p:cNvSpPr>
          <p:nvPr>
            <p:ph type="dt" sz="half" idx="10"/>
          </p:nvPr>
        </p:nvSpPr>
        <p:spPr/>
        <p:txBody>
          <a:bodyPr/>
          <a:lstStyle/>
          <a:p>
            <a:fld id="{237CEC87-005E-4AFB-A97F-C7EF034F7234}" type="datetime1">
              <a:rPr kumimoji="1" lang="ja-JP" altLang="en-US" smtClean="0"/>
              <a:t>2024/10/5</a:t>
            </a:fld>
            <a:endParaRPr kumimoji="1" lang="ja-JP" altLang="en-US"/>
          </a:p>
        </p:txBody>
      </p:sp>
    </p:spTree>
    <p:extLst>
      <p:ext uri="{BB962C8B-B14F-4D97-AF65-F5344CB8AC3E}">
        <p14:creationId xmlns:p14="http://schemas.microsoft.com/office/powerpoint/2010/main" val="549346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B32F7D-51E9-A178-16F6-6954E4ADD96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F30E9CB-611D-2AEF-6596-591A3F699A32}"/>
              </a:ext>
            </a:extLst>
          </p:cNvPr>
          <p:cNvPicPr>
            <a:picLocks noGrp="1" noChangeAspect="1"/>
          </p:cNvPicPr>
          <p:nvPr>
            <p:ph idx="1"/>
          </p:nvPr>
        </p:nvPicPr>
        <p:blipFill>
          <a:blip r:embed="rId3"/>
          <a:stretch>
            <a:fillRect/>
          </a:stretch>
        </p:blipFill>
        <p:spPr>
          <a:xfrm>
            <a:off x="628650" y="548680"/>
            <a:ext cx="7886700" cy="4382549"/>
          </a:xfrm>
        </p:spPr>
      </p:pic>
      <p:sp>
        <p:nvSpPr>
          <p:cNvPr id="7" name="テキスト ボックス 6">
            <a:extLst>
              <a:ext uri="{FF2B5EF4-FFF2-40B4-BE49-F238E27FC236}">
                <a16:creationId xmlns:a16="http://schemas.microsoft.com/office/drawing/2014/main" id="{7836DA33-DFE0-0CC1-C20D-9D11EA2462B2}"/>
              </a:ext>
            </a:extLst>
          </p:cNvPr>
          <p:cNvSpPr txBox="1"/>
          <p:nvPr/>
        </p:nvSpPr>
        <p:spPr>
          <a:xfrm>
            <a:off x="710293" y="5102679"/>
            <a:ext cx="7690757" cy="507831"/>
          </a:xfrm>
          <a:prstGeom prst="rect">
            <a:avLst/>
          </a:prstGeom>
          <a:noFill/>
        </p:spPr>
        <p:txBody>
          <a:bodyPr wrap="square">
            <a:spAutoFit/>
          </a:bodyPr>
          <a:lstStyle/>
          <a:p>
            <a:r>
              <a:rPr lang="ja-JP" altLang="en-US" sz="1350" dirty="0"/>
              <a:t>ここまでの話をまとめますと、賃金が上昇するまではマイナス金利を続けることが想定されますので、マイナス金利解除は早くてもバブル世代退職の</a:t>
            </a:r>
            <a:r>
              <a:rPr lang="en-US" altLang="ja-JP" sz="1350" dirty="0"/>
              <a:t>2030</a:t>
            </a:r>
            <a:r>
              <a:rPr lang="ja-JP" altLang="en-US" sz="1350" dirty="0"/>
              <a:t>年以降となるでしょう。</a:t>
            </a:r>
          </a:p>
        </p:txBody>
      </p:sp>
      <p:cxnSp>
        <p:nvCxnSpPr>
          <p:cNvPr id="6" name="直線コネクタ 5">
            <a:extLst>
              <a:ext uri="{FF2B5EF4-FFF2-40B4-BE49-F238E27FC236}">
                <a16:creationId xmlns:a16="http://schemas.microsoft.com/office/drawing/2014/main" id="{930FFC82-0108-D334-F903-D4F789B84CD6}"/>
              </a:ext>
            </a:extLst>
          </p:cNvPr>
          <p:cNvCxnSpPr/>
          <p:nvPr/>
        </p:nvCxnSpPr>
        <p:spPr>
          <a:xfrm>
            <a:off x="1145894" y="5587427"/>
            <a:ext cx="55905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94E3A17-1EA2-D83C-002F-442074D06A67}"/>
              </a:ext>
            </a:extLst>
          </p:cNvPr>
          <p:cNvSpPr>
            <a:spLocks noGrp="1"/>
          </p:cNvSpPr>
          <p:nvPr>
            <p:ph type="sldNum" sz="quarter" idx="12"/>
          </p:nvPr>
        </p:nvSpPr>
        <p:spPr/>
        <p:txBody>
          <a:bodyPr/>
          <a:lstStyle/>
          <a:p>
            <a:fld id="{7053D55C-1BD3-474D-B643-3CCB384A951D}" type="slidenum">
              <a:rPr kumimoji="1" lang="ja-JP" altLang="en-US" smtClean="0"/>
              <a:t>104</a:t>
            </a:fld>
            <a:endParaRPr kumimoji="1" lang="ja-JP" altLang="en-US"/>
          </a:p>
        </p:txBody>
      </p:sp>
      <p:sp>
        <p:nvSpPr>
          <p:cNvPr id="3" name="日付プレースホルダー 2">
            <a:extLst>
              <a:ext uri="{FF2B5EF4-FFF2-40B4-BE49-F238E27FC236}">
                <a16:creationId xmlns:a16="http://schemas.microsoft.com/office/drawing/2014/main" id="{E3E14291-9244-B64A-C57B-2B6D60676BC1}"/>
              </a:ext>
            </a:extLst>
          </p:cNvPr>
          <p:cNvSpPr>
            <a:spLocks noGrp="1"/>
          </p:cNvSpPr>
          <p:nvPr>
            <p:ph type="dt" sz="half" idx="10"/>
          </p:nvPr>
        </p:nvSpPr>
        <p:spPr/>
        <p:txBody>
          <a:bodyPr/>
          <a:lstStyle/>
          <a:p>
            <a:fld id="{00FC626B-4DC9-427A-91FB-7DBC3E851384}" type="datetime1">
              <a:rPr kumimoji="1" lang="ja-JP" altLang="en-US" smtClean="0"/>
              <a:t>2024/10/5</a:t>
            </a:fld>
            <a:endParaRPr kumimoji="1" lang="ja-JP" altLang="en-US"/>
          </a:p>
        </p:txBody>
      </p:sp>
    </p:spTree>
    <p:extLst>
      <p:ext uri="{BB962C8B-B14F-4D97-AF65-F5344CB8AC3E}">
        <p14:creationId xmlns:p14="http://schemas.microsoft.com/office/powerpoint/2010/main" val="3783347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59C90-72FF-5889-58A4-4F04CA7C459F}"/>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C3DD60D6-D602-8A64-E36A-862C7831E4EB}"/>
              </a:ext>
            </a:extLst>
          </p:cNvPr>
          <p:cNvPicPr>
            <a:picLocks noGrp="1" noChangeAspect="1"/>
          </p:cNvPicPr>
          <p:nvPr>
            <p:ph idx="1"/>
          </p:nvPr>
        </p:nvPicPr>
        <p:blipFill>
          <a:blip r:embed="rId3"/>
          <a:stretch>
            <a:fillRect/>
          </a:stretch>
        </p:blipFill>
        <p:spPr>
          <a:xfrm>
            <a:off x="767442" y="1273628"/>
            <a:ext cx="7470322" cy="4216344"/>
          </a:xfrm>
        </p:spPr>
      </p:pic>
      <p:sp>
        <p:nvSpPr>
          <p:cNvPr id="4" name="スライド番号プレースホルダー 3">
            <a:extLst>
              <a:ext uri="{FF2B5EF4-FFF2-40B4-BE49-F238E27FC236}">
                <a16:creationId xmlns:a16="http://schemas.microsoft.com/office/drawing/2014/main" id="{66D29672-17B7-A9A6-99ED-59C47B27AFC4}"/>
              </a:ext>
            </a:extLst>
          </p:cNvPr>
          <p:cNvSpPr>
            <a:spLocks noGrp="1"/>
          </p:cNvSpPr>
          <p:nvPr>
            <p:ph type="sldNum" sz="quarter" idx="12"/>
          </p:nvPr>
        </p:nvSpPr>
        <p:spPr/>
        <p:txBody>
          <a:bodyPr/>
          <a:lstStyle/>
          <a:p>
            <a:fld id="{7053D55C-1BD3-474D-B643-3CCB384A951D}" type="slidenum">
              <a:rPr kumimoji="1" lang="ja-JP" altLang="en-US" smtClean="0"/>
              <a:t>105</a:t>
            </a:fld>
            <a:endParaRPr kumimoji="1" lang="ja-JP" altLang="en-US"/>
          </a:p>
        </p:txBody>
      </p:sp>
      <p:sp>
        <p:nvSpPr>
          <p:cNvPr id="3" name="日付プレースホルダー 2">
            <a:extLst>
              <a:ext uri="{FF2B5EF4-FFF2-40B4-BE49-F238E27FC236}">
                <a16:creationId xmlns:a16="http://schemas.microsoft.com/office/drawing/2014/main" id="{E112244A-A129-9175-CDCA-DFBA6DB5344E}"/>
              </a:ext>
            </a:extLst>
          </p:cNvPr>
          <p:cNvSpPr>
            <a:spLocks noGrp="1"/>
          </p:cNvSpPr>
          <p:nvPr>
            <p:ph type="dt" sz="half" idx="10"/>
          </p:nvPr>
        </p:nvSpPr>
        <p:spPr/>
        <p:txBody>
          <a:bodyPr/>
          <a:lstStyle/>
          <a:p>
            <a:fld id="{C54870E6-A4C7-4938-9FC2-F216D44AFF88}" type="datetime1">
              <a:rPr kumimoji="1" lang="ja-JP" altLang="en-US" smtClean="0"/>
              <a:t>2024/10/5</a:t>
            </a:fld>
            <a:endParaRPr kumimoji="1" lang="ja-JP" altLang="en-US"/>
          </a:p>
        </p:txBody>
      </p:sp>
    </p:spTree>
    <p:extLst>
      <p:ext uri="{BB962C8B-B14F-4D97-AF65-F5344CB8AC3E}">
        <p14:creationId xmlns:p14="http://schemas.microsoft.com/office/powerpoint/2010/main" val="34582628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BF3D07-59F9-29D5-2337-E41B42AD488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89BF10F1-94DC-40D3-80C7-86A0C59B5FFA}"/>
              </a:ext>
            </a:extLst>
          </p:cNvPr>
          <p:cNvPicPr>
            <a:picLocks noGrp="1" noChangeAspect="1"/>
          </p:cNvPicPr>
          <p:nvPr>
            <p:ph idx="1"/>
          </p:nvPr>
        </p:nvPicPr>
        <p:blipFill>
          <a:blip r:embed="rId3"/>
          <a:stretch>
            <a:fillRect/>
          </a:stretch>
        </p:blipFill>
        <p:spPr>
          <a:xfrm>
            <a:off x="658211" y="476672"/>
            <a:ext cx="7857139" cy="5472608"/>
          </a:xfrm>
        </p:spPr>
      </p:pic>
      <p:sp>
        <p:nvSpPr>
          <p:cNvPr id="4" name="スライド番号プレースホルダー 3">
            <a:extLst>
              <a:ext uri="{FF2B5EF4-FFF2-40B4-BE49-F238E27FC236}">
                <a16:creationId xmlns:a16="http://schemas.microsoft.com/office/drawing/2014/main" id="{68F751F7-AB2D-5CFF-21E2-EA75F1263CF7}"/>
              </a:ext>
            </a:extLst>
          </p:cNvPr>
          <p:cNvSpPr>
            <a:spLocks noGrp="1"/>
          </p:cNvSpPr>
          <p:nvPr>
            <p:ph type="sldNum" sz="quarter" idx="12"/>
          </p:nvPr>
        </p:nvSpPr>
        <p:spPr/>
        <p:txBody>
          <a:bodyPr/>
          <a:lstStyle/>
          <a:p>
            <a:fld id="{7053D55C-1BD3-474D-B643-3CCB384A951D}" type="slidenum">
              <a:rPr kumimoji="1" lang="ja-JP" altLang="en-US" smtClean="0"/>
              <a:t>106</a:t>
            </a:fld>
            <a:endParaRPr kumimoji="1" lang="ja-JP" altLang="en-US"/>
          </a:p>
        </p:txBody>
      </p:sp>
      <p:sp>
        <p:nvSpPr>
          <p:cNvPr id="3" name="日付プレースホルダー 2">
            <a:extLst>
              <a:ext uri="{FF2B5EF4-FFF2-40B4-BE49-F238E27FC236}">
                <a16:creationId xmlns:a16="http://schemas.microsoft.com/office/drawing/2014/main" id="{7E135335-DB4C-B730-52B0-D803A72109EF}"/>
              </a:ext>
            </a:extLst>
          </p:cNvPr>
          <p:cNvSpPr>
            <a:spLocks noGrp="1"/>
          </p:cNvSpPr>
          <p:nvPr>
            <p:ph type="dt" sz="half" idx="10"/>
          </p:nvPr>
        </p:nvSpPr>
        <p:spPr/>
        <p:txBody>
          <a:bodyPr/>
          <a:lstStyle/>
          <a:p>
            <a:fld id="{14F78C84-AC93-47EE-B793-836C7301082A}" type="datetime1">
              <a:rPr kumimoji="1" lang="ja-JP" altLang="en-US" smtClean="0"/>
              <a:t>2024/10/5</a:t>
            </a:fld>
            <a:endParaRPr kumimoji="1" lang="ja-JP" altLang="en-US"/>
          </a:p>
        </p:txBody>
      </p:sp>
    </p:spTree>
    <p:extLst>
      <p:ext uri="{BB962C8B-B14F-4D97-AF65-F5344CB8AC3E}">
        <p14:creationId xmlns:p14="http://schemas.microsoft.com/office/powerpoint/2010/main" val="35413518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B89528-818C-7DBB-2F98-F966EB738A6C}"/>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8FFBA08-A527-A0AB-C097-5B1499643CB7}"/>
              </a:ext>
            </a:extLst>
          </p:cNvPr>
          <p:cNvPicPr>
            <a:picLocks noGrp="1" noChangeAspect="1"/>
          </p:cNvPicPr>
          <p:nvPr>
            <p:ph idx="1"/>
          </p:nvPr>
        </p:nvPicPr>
        <p:blipFill>
          <a:blip r:embed="rId2"/>
          <a:stretch>
            <a:fillRect/>
          </a:stretch>
        </p:blipFill>
        <p:spPr>
          <a:xfrm>
            <a:off x="679089" y="548680"/>
            <a:ext cx="7886700" cy="5400599"/>
          </a:xfrm>
        </p:spPr>
      </p:pic>
      <p:sp>
        <p:nvSpPr>
          <p:cNvPr id="4" name="スライド番号プレースホルダー 3">
            <a:extLst>
              <a:ext uri="{FF2B5EF4-FFF2-40B4-BE49-F238E27FC236}">
                <a16:creationId xmlns:a16="http://schemas.microsoft.com/office/drawing/2014/main" id="{E4B98E42-1EDD-610F-DCDA-67452F3DDC97}"/>
              </a:ext>
            </a:extLst>
          </p:cNvPr>
          <p:cNvSpPr>
            <a:spLocks noGrp="1"/>
          </p:cNvSpPr>
          <p:nvPr>
            <p:ph type="sldNum" sz="quarter" idx="12"/>
          </p:nvPr>
        </p:nvSpPr>
        <p:spPr/>
        <p:txBody>
          <a:bodyPr/>
          <a:lstStyle/>
          <a:p>
            <a:fld id="{7053D55C-1BD3-474D-B643-3CCB384A951D}" type="slidenum">
              <a:rPr kumimoji="1" lang="ja-JP" altLang="en-US" smtClean="0"/>
              <a:t>107</a:t>
            </a:fld>
            <a:endParaRPr kumimoji="1" lang="ja-JP" altLang="en-US"/>
          </a:p>
        </p:txBody>
      </p:sp>
      <p:sp>
        <p:nvSpPr>
          <p:cNvPr id="3" name="日付プレースホルダー 2">
            <a:extLst>
              <a:ext uri="{FF2B5EF4-FFF2-40B4-BE49-F238E27FC236}">
                <a16:creationId xmlns:a16="http://schemas.microsoft.com/office/drawing/2014/main" id="{DC97B343-8329-266F-661E-1F19FF1A72CE}"/>
              </a:ext>
            </a:extLst>
          </p:cNvPr>
          <p:cNvSpPr>
            <a:spLocks noGrp="1"/>
          </p:cNvSpPr>
          <p:nvPr>
            <p:ph type="dt" sz="half" idx="10"/>
          </p:nvPr>
        </p:nvSpPr>
        <p:spPr/>
        <p:txBody>
          <a:bodyPr/>
          <a:lstStyle/>
          <a:p>
            <a:fld id="{A6833DE8-ACB8-422D-A9E0-7B9349100F52}" type="datetime1">
              <a:rPr kumimoji="1" lang="ja-JP" altLang="en-US" smtClean="0"/>
              <a:t>2024/10/5</a:t>
            </a:fld>
            <a:endParaRPr kumimoji="1" lang="ja-JP" altLang="en-US"/>
          </a:p>
        </p:txBody>
      </p:sp>
    </p:spTree>
    <p:extLst>
      <p:ext uri="{BB962C8B-B14F-4D97-AF65-F5344CB8AC3E}">
        <p14:creationId xmlns:p14="http://schemas.microsoft.com/office/powerpoint/2010/main" val="38785961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7C51A-F2D7-3BBF-746F-922489D48DC2}"/>
              </a:ext>
            </a:extLst>
          </p:cNvPr>
          <p:cNvSpPr>
            <a:spLocks noGrp="1"/>
          </p:cNvSpPr>
          <p:nvPr>
            <p:ph type="title"/>
          </p:nvPr>
        </p:nvSpPr>
        <p:spPr/>
        <p:txBody>
          <a:bodyPr>
            <a:normAutofit fontScale="90000"/>
          </a:bodyPr>
          <a:lstStyle/>
          <a:p>
            <a:r>
              <a:rPr kumimoji="1" lang="en-US" altLang="ja-JP" dirty="0">
                <a:latin typeface="HGS創英角ﾎﾟｯﾌﾟ体" panose="040B0A00000000000000" pitchFamily="50" charset="-128"/>
                <a:ea typeface="HGS創英角ﾎﾟｯﾌﾟ体" panose="040B0A00000000000000" pitchFamily="50" charset="-128"/>
              </a:rPr>
              <a:t>10</a:t>
            </a:r>
            <a:r>
              <a:rPr kumimoji="1" lang="ja-JP" altLang="en-US" dirty="0">
                <a:latin typeface="HGS創英角ﾎﾟｯﾌﾟ体" panose="040B0A00000000000000" pitchFamily="50" charset="-128"/>
                <a:ea typeface="HGS創英角ﾎﾟｯﾌﾟ体" panose="040B0A00000000000000" pitchFamily="50" charset="-128"/>
              </a:rPr>
              <a:t>年間金利が上がらない前提？？</a:t>
            </a:r>
          </a:p>
        </p:txBody>
      </p:sp>
      <p:sp>
        <p:nvSpPr>
          <p:cNvPr id="3" name="コンテンツ プレースホルダー 2">
            <a:extLst>
              <a:ext uri="{FF2B5EF4-FFF2-40B4-BE49-F238E27FC236}">
                <a16:creationId xmlns:a16="http://schemas.microsoft.com/office/drawing/2014/main" id="{1ABBF1B3-B2E3-2A96-306D-A5F9762B06C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0" indent="0">
              <a:buNone/>
            </a:pPr>
            <a:endParaRPr lang="en-US" altLang="ja-JP" sz="1350" dirty="0"/>
          </a:p>
          <a:p>
            <a:pPr marL="0" indent="0">
              <a:buNone/>
            </a:pPr>
            <a:r>
              <a:rPr lang="ja-JP" altLang="en-US" sz="2850" dirty="0">
                <a:latin typeface="HGS創英角ﾎﾟｯﾌﾟ体" panose="040B0A00000000000000" pitchFamily="50" charset="-128"/>
                <a:ea typeface="HGS創英角ﾎﾟｯﾌﾟ体" panose="040B0A00000000000000" pitchFamily="50" charset="-128"/>
              </a:rPr>
              <a:t>変動金利は、変動するから変動金利と言います！</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575"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2850" dirty="0">
                <a:latin typeface="HGS創英角ﾎﾟｯﾌﾟ体" panose="040B0A00000000000000" pitchFamily="50" charset="-128"/>
                <a:ea typeface="HGS創英角ﾎﾟｯﾌﾟ体" panose="040B0A00000000000000" pitchFamily="50" charset="-128"/>
              </a:rPr>
              <a:t>10</a:t>
            </a:r>
            <a:r>
              <a:rPr lang="ja-JP" altLang="en-US" sz="2850" dirty="0">
                <a:latin typeface="HGS創英角ﾎﾟｯﾌﾟ体" panose="040B0A00000000000000" pitchFamily="50" charset="-128"/>
                <a:ea typeface="HGS創英角ﾎﾟｯﾌﾟ体" panose="040B0A00000000000000" pitchFamily="50" charset="-128"/>
              </a:rPr>
              <a:t>年間上がらないという前提で計算するなら、</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3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2850" dirty="0">
                <a:latin typeface="HGS創英角ﾎﾟｯﾌﾟ体" panose="040B0A00000000000000" pitchFamily="50" charset="-128"/>
                <a:ea typeface="HGS創英角ﾎﾟｯﾌﾟ体" panose="040B0A00000000000000" pitchFamily="50" charset="-128"/>
              </a:rPr>
              <a:t>10</a:t>
            </a:r>
            <a:r>
              <a:rPr lang="ja-JP" altLang="en-US" sz="2850" dirty="0">
                <a:latin typeface="HGS創英角ﾎﾟｯﾌﾟ体" panose="040B0A00000000000000" pitchFamily="50" charset="-128"/>
                <a:ea typeface="HGS創英角ﾎﾟｯﾌﾟ体" panose="040B0A00000000000000" pitchFamily="50" charset="-128"/>
              </a:rPr>
              <a:t>年固定というべきでは？</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575"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850" dirty="0">
                <a:latin typeface="HGS創英角ﾎﾟｯﾌﾟ体" panose="040B0A00000000000000" pitchFamily="50" charset="-128"/>
                <a:ea typeface="HGS創英角ﾎﾟｯﾌﾟ体" panose="040B0A00000000000000" pitchFamily="50" charset="-128"/>
              </a:rPr>
              <a:t>その予測が外れた場合は、誰が責任を取るのか？</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575"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850" dirty="0">
                <a:latin typeface="HGS創英角ﾎﾟｯﾌﾟ体" panose="040B0A00000000000000" pitchFamily="50" charset="-128"/>
                <a:ea typeface="HGS創英角ﾎﾟｯﾌﾟ体" panose="040B0A00000000000000" pitchFamily="50" charset="-128"/>
              </a:rPr>
              <a:t>誰も、責任を取る人はいません</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575"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850" dirty="0">
                <a:latin typeface="HGS創英角ﾎﾟｯﾌﾟ体" panose="040B0A00000000000000" pitchFamily="50" charset="-128"/>
                <a:ea typeface="HGS創英角ﾎﾟｯﾌﾟ体" panose="040B0A00000000000000" pitchFamily="50" charset="-128"/>
              </a:rPr>
              <a:t>何千万円という、ローンを抱えるご家庭が、</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7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850" dirty="0">
                <a:latin typeface="HGS創英角ﾎﾟｯﾌﾟ体" panose="040B0A00000000000000" pitchFamily="50" charset="-128"/>
                <a:ea typeface="HGS創英角ﾎﾟｯﾌﾟ体" panose="040B0A00000000000000" pitchFamily="50" charset="-128"/>
              </a:rPr>
              <a:t>金利が上がらない前提で大博打を打つのは、どうなのか？</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35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850" dirty="0">
                <a:latin typeface="HGS創英角ﾎﾟｯﾌﾟ体" panose="040B0A00000000000000" pitchFamily="50" charset="-128"/>
                <a:ea typeface="HGS創英角ﾎﾟｯﾌﾟ体" panose="040B0A00000000000000" pitchFamily="50" charset="-128"/>
              </a:rPr>
              <a:t>本当に、変動金利利用者は、</a:t>
            </a:r>
            <a:endParaRPr lang="en-US" altLang="ja-JP" sz="285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850" dirty="0">
                <a:latin typeface="HGS創英角ﾎﾟｯﾌﾟ体" panose="040B0A00000000000000" pitchFamily="50" charset="-128"/>
                <a:ea typeface="HGS創英角ﾎﾟｯﾌﾟ体" panose="040B0A00000000000000" pitchFamily="50" charset="-128"/>
              </a:rPr>
              <a:t>金利の変動リスクを理解しているのでしょうか？？</a:t>
            </a:r>
            <a:endParaRPr lang="en-US" altLang="ja-JP" sz="2850"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061FE18-B9F3-4790-318A-63627C0E4AD5}"/>
              </a:ext>
            </a:extLst>
          </p:cNvPr>
          <p:cNvSpPr>
            <a:spLocks noGrp="1"/>
          </p:cNvSpPr>
          <p:nvPr>
            <p:ph type="sldNum" sz="quarter" idx="12"/>
          </p:nvPr>
        </p:nvSpPr>
        <p:spPr/>
        <p:txBody>
          <a:bodyPr/>
          <a:lstStyle/>
          <a:p>
            <a:fld id="{7053D55C-1BD3-474D-B643-3CCB384A951D}" type="slidenum">
              <a:rPr kumimoji="1" lang="ja-JP" altLang="en-US" smtClean="0"/>
              <a:t>108</a:t>
            </a:fld>
            <a:endParaRPr kumimoji="1" lang="ja-JP" altLang="en-US"/>
          </a:p>
        </p:txBody>
      </p:sp>
      <p:sp>
        <p:nvSpPr>
          <p:cNvPr id="4" name="日付プレースホルダー 3">
            <a:extLst>
              <a:ext uri="{FF2B5EF4-FFF2-40B4-BE49-F238E27FC236}">
                <a16:creationId xmlns:a16="http://schemas.microsoft.com/office/drawing/2014/main" id="{62AAA4C0-169C-202A-C67D-7CAA1121AC96}"/>
              </a:ext>
            </a:extLst>
          </p:cNvPr>
          <p:cNvSpPr>
            <a:spLocks noGrp="1"/>
          </p:cNvSpPr>
          <p:nvPr>
            <p:ph type="dt" sz="half" idx="10"/>
          </p:nvPr>
        </p:nvSpPr>
        <p:spPr/>
        <p:txBody>
          <a:bodyPr/>
          <a:lstStyle/>
          <a:p>
            <a:fld id="{B644EF6F-61F7-412D-AED5-B78178539738}" type="datetime1">
              <a:rPr kumimoji="1" lang="ja-JP" altLang="en-US" smtClean="0"/>
              <a:t>2024/10/5</a:t>
            </a:fld>
            <a:endParaRPr kumimoji="1" lang="ja-JP" altLang="en-US"/>
          </a:p>
        </p:txBody>
      </p:sp>
    </p:spTree>
    <p:extLst>
      <p:ext uri="{BB962C8B-B14F-4D97-AF65-F5344CB8AC3E}">
        <p14:creationId xmlns:p14="http://schemas.microsoft.com/office/powerpoint/2010/main" val="256814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a:xfrm>
            <a:off x="457200" y="731836"/>
            <a:ext cx="8229600" cy="248891"/>
          </a:xfrm>
        </p:spPr>
        <p:txBody>
          <a:bodyPr>
            <a:noAutofit/>
          </a:bodyPr>
          <a:lstStyle/>
          <a:p>
            <a:r>
              <a:rPr kumimoji="1" lang="ja-JP" altLang="en-US" sz="3600" dirty="0">
                <a:latin typeface="HGS創英角ﾎﾟｯﾌﾟ体" panose="040B0A00000000000000" pitchFamily="50" charset="-128"/>
                <a:ea typeface="HGS創英角ﾎﾟｯﾌﾟ体" panose="040B0A00000000000000" pitchFamily="50" charset="-128"/>
              </a:rPr>
              <a:t>私の比較　　</a:t>
            </a:r>
            <a:r>
              <a:rPr kumimoji="1" lang="en-US" altLang="ja-JP" sz="3600" dirty="0">
                <a:latin typeface="HGS創英角ﾎﾟｯﾌﾟ体" panose="040B0A00000000000000" pitchFamily="50" charset="-128"/>
                <a:ea typeface="HGS創英角ﾎﾟｯﾌﾟ体" panose="040B0A00000000000000" pitchFamily="50" charset="-128"/>
              </a:rPr>
              <a:t>5,000</a:t>
            </a:r>
            <a:r>
              <a:rPr kumimoji="1" lang="ja-JP" altLang="en-US" sz="3600" dirty="0">
                <a:latin typeface="HGS創英角ﾎﾟｯﾌﾟ体" panose="040B0A00000000000000" pitchFamily="50" charset="-128"/>
                <a:ea typeface="HGS創英角ﾎﾟｯﾌﾟ体" panose="040B0A00000000000000" pitchFamily="50" charset="-128"/>
              </a:rPr>
              <a:t>万円　</a:t>
            </a:r>
            <a:r>
              <a:rPr kumimoji="1" lang="en-US" altLang="ja-JP" sz="3600" dirty="0">
                <a:latin typeface="HGS創英角ﾎﾟｯﾌﾟ体" panose="040B0A00000000000000" pitchFamily="50" charset="-128"/>
                <a:ea typeface="HGS創英角ﾎﾟｯﾌﾟ体" panose="040B0A00000000000000" pitchFamily="50" charset="-128"/>
              </a:rPr>
              <a:t>35</a:t>
            </a:r>
            <a:r>
              <a:rPr kumimoji="1" lang="ja-JP" altLang="en-US" sz="3600"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dirty="0"/>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①全期間固定金利　　　年</a:t>
            </a:r>
            <a:r>
              <a:rPr lang="en-US" altLang="ja-JP" sz="2925" dirty="0">
                <a:latin typeface="HGS創英角ﾎﾟｯﾌﾟ体" panose="040B0A00000000000000" pitchFamily="50" charset="-128"/>
                <a:ea typeface="HGS創英角ﾎﾟｯﾌﾟ体" panose="040B0A00000000000000" pitchFamily="50" charset="-128"/>
              </a:rPr>
              <a:t>2.0</a:t>
            </a:r>
            <a:r>
              <a:rPr lang="ja-JP" altLang="en-US" sz="2925" dirty="0">
                <a:latin typeface="HGS創英角ﾎﾟｯﾌﾟ体" panose="040B0A00000000000000" pitchFamily="50" charset="-128"/>
                <a:ea typeface="HGS創英角ﾎﾟｯﾌﾟ体" panose="040B0A00000000000000" pitchFamily="50" charset="-128"/>
              </a:rPr>
              <a:t>％</a:t>
            </a:r>
            <a:endParaRPr lang="en-US" altLang="ja-JP" sz="2925"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　　　　　　　　　　　　　　</a:t>
            </a:r>
            <a:r>
              <a:rPr lang="en-US" altLang="ja-JP" sz="2925" dirty="0">
                <a:solidFill>
                  <a:srgbClr val="FF0000"/>
                </a:solidFill>
                <a:latin typeface="HGS創英角ﾎﾟｯﾌﾟ体" panose="040B0A00000000000000" pitchFamily="50" charset="-128"/>
                <a:ea typeface="HGS創英角ﾎﾟｯﾌﾟ体" panose="040B0A00000000000000" pitchFamily="50" charset="-128"/>
              </a:rPr>
              <a:t>69,547,389</a:t>
            </a:r>
            <a:r>
              <a:rPr lang="ja-JP" altLang="en-US" sz="2925"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2925"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925"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②変動金利（</a:t>
            </a:r>
            <a:r>
              <a:rPr lang="en-US" altLang="ja-JP" sz="2925" dirty="0">
                <a:latin typeface="HGS創英角ﾎﾟｯﾌﾟ体" panose="040B0A00000000000000" pitchFamily="50" charset="-128"/>
                <a:ea typeface="HGS創英角ﾎﾟｯﾌﾟ体" panose="040B0A00000000000000" pitchFamily="50" charset="-128"/>
              </a:rPr>
              <a:t>35</a:t>
            </a:r>
            <a:r>
              <a:rPr lang="ja-JP" altLang="en-US" sz="2925" dirty="0">
                <a:latin typeface="HGS創英角ﾎﾟｯﾌﾟ体" panose="040B0A00000000000000" pitchFamily="50" charset="-128"/>
                <a:ea typeface="HGS創英角ﾎﾟｯﾌﾟ体" panose="040B0A00000000000000" pitchFamily="50" charset="-128"/>
              </a:rPr>
              <a:t>年固定）年</a:t>
            </a:r>
            <a:r>
              <a:rPr lang="en-US" altLang="ja-JP" sz="2925" dirty="0">
                <a:latin typeface="HGS創英角ﾎﾟｯﾌﾟ体" panose="040B0A00000000000000" pitchFamily="50" charset="-128"/>
                <a:ea typeface="HGS創英角ﾎﾟｯﾌﾟ体" panose="040B0A00000000000000" pitchFamily="50" charset="-128"/>
              </a:rPr>
              <a:t>0.5</a:t>
            </a:r>
            <a:r>
              <a:rPr lang="ja-JP" altLang="en-US" sz="2925" dirty="0">
                <a:latin typeface="HGS創英角ﾎﾟｯﾌﾟ体" panose="040B0A00000000000000" pitchFamily="50" charset="-128"/>
                <a:ea typeface="HGS創英角ﾎﾟｯﾌﾟ体" panose="040B0A00000000000000" pitchFamily="50" charset="-128"/>
              </a:rPr>
              <a:t>％</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　　　　　　　　　　　　　　</a:t>
            </a:r>
            <a:r>
              <a:rPr lang="en-US" altLang="ja-JP" sz="2925" dirty="0">
                <a:solidFill>
                  <a:srgbClr val="FF0000"/>
                </a:solidFill>
                <a:latin typeface="HGS創英角ﾎﾟｯﾌﾟ体" panose="040B0A00000000000000" pitchFamily="50" charset="-128"/>
                <a:ea typeface="HGS創英角ﾎﾟｯﾌﾟ体" panose="040B0A00000000000000" pitchFamily="50" charset="-128"/>
              </a:rPr>
              <a:t>54,512,928</a:t>
            </a:r>
            <a:r>
              <a:rPr lang="ja-JP" altLang="en-US" sz="2925"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2925"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925"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2925" dirty="0">
                <a:solidFill>
                  <a:schemeClr val="accent1"/>
                </a:solidFill>
                <a:latin typeface="HGS創英角ﾎﾟｯﾌﾟ体" panose="040B0A00000000000000" pitchFamily="50" charset="-128"/>
                <a:ea typeface="HGS創英角ﾎﾟｯﾌﾟ体" panose="040B0A00000000000000" pitchFamily="50" charset="-128"/>
              </a:rPr>
              <a:t>（</a:t>
            </a:r>
            <a:r>
              <a:rPr lang="en-US" altLang="ja-JP" sz="2925" dirty="0">
                <a:solidFill>
                  <a:schemeClr val="accent1"/>
                </a:solidFill>
                <a:latin typeface="HGS創英角ﾎﾟｯﾌﾟ体" panose="040B0A00000000000000" pitchFamily="50" charset="-128"/>
                <a:ea typeface="HGS創英角ﾎﾟｯﾌﾟ体" panose="040B0A00000000000000" pitchFamily="50" charset="-128"/>
              </a:rPr>
              <a:t>-15,034,461</a:t>
            </a:r>
            <a:r>
              <a:rPr lang="ja-JP" altLang="en-US" sz="2925" dirty="0">
                <a:solidFill>
                  <a:schemeClr val="accent1"/>
                </a:solidFill>
                <a:latin typeface="HGS創英角ﾎﾟｯﾌﾟ体" panose="040B0A00000000000000" pitchFamily="50" charset="-128"/>
                <a:ea typeface="HGS創英角ﾎﾟｯﾌﾟ体" panose="040B0A00000000000000" pitchFamily="50" charset="-128"/>
              </a:rPr>
              <a:t>円）　</a:t>
            </a:r>
          </a:p>
        </p:txBody>
      </p:sp>
      <p:sp>
        <p:nvSpPr>
          <p:cNvPr id="5" name="スライド番号プレースホルダー 4">
            <a:extLst>
              <a:ext uri="{FF2B5EF4-FFF2-40B4-BE49-F238E27FC236}">
                <a16:creationId xmlns:a16="http://schemas.microsoft.com/office/drawing/2014/main" id="{4D3A289B-7420-EA59-56EB-BA5C769830B9}"/>
              </a:ext>
            </a:extLst>
          </p:cNvPr>
          <p:cNvSpPr>
            <a:spLocks noGrp="1"/>
          </p:cNvSpPr>
          <p:nvPr>
            <p:ph type="sldNum" sz="quarter" idx="12"/>
          </p:nvPr>
        </p:nvSpPr>
        <p:spPr/>
        <p:txBody>
          <a:bodyPr/>
          <a:lstStyle/>
          <a:p>
            <a:fld id="{7053D55C-1BD3-474D-B643-3CCB384A951D}" type="slidenum">
              <a:rPr kumimoji="1" lang="ja-JP" altLang="en-US" smtClean="0"/>
              <a:t>109</a:t>
            </a:fld>
            <a:endParaRPr kumimoji="1" lang="ja-JP" altLang="en-US"/>
          </a:p>
        </p:txBody>
      </p:sp>
      <p:sp>
        <p:nvSpPr>
          <p:cNvPr id="4" name="日付プレースホルダー 3">
            <a:extLst>
              <a:ext uri="{FF2B5EF4-FFF2-40B4-BE49-F238E27FC236}">
                <a16:creationId xmlns:a16="http://schemas.microsoft.com/office/drawing/2014/main" id="{B06E472C-EDDF-C0EF-66A7-64DA95F93299}"/>
              </a:ext>
            </a:extLst>
          </p:cNvPr>
          <p:cNvSpPr>
            <a:spLocks noGrp="1"/>
          </p:cNvSpPr>
          <p:nvPr>
            <p:ph type="dt" sz="half" idx="10"/>
          </p:nvPr>
        </p:nvSpPr>
        <p:spPr/>
        <p:txBody>
          <a:bodyPr/>
          <a:lstStyle/>
          <a:p>
            <a:fld id="{3BCF1BA7-89A0-4AB4-B4FD-16769B71B00A}" type="datetime1">
              <a:rPr kumimoji="1" lang="ja-JP" altLang="en-US" smtClean="0"/>
              <a:t>2024/10/5</a:t>
            </a:fld>
            <a:endParaRPr kumimoji="1" lang="ja-JP" altLang="en-US"/>
          </a:p>
        </p:txBody>
      </p:sp>
    </p:spTree>
    <p:extLst>
      <p:ext uri="{BB962C8B-B14F-4D97-AF65-F5344CB8AC3E}">
        <p14:creationId xmlns:p14="http://schemas.microsoft.com/office/powerpoint/2010/main" val="23844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EC998C-DA90-CF70-558F-862C396C8893}"/>
              </a:ext>
            </a:extLst>
          </p:cNvPr>
          <p:cNvSpPr>
            <a:spLocks noGrp="1"/>
          </p:cNvSpPr>
          <p:nvPr>
            <p:ph type="title"/>
          </p:nvPr>
        </p:nvSpPr>
        <p:spPr/>
        <p:txBody>
          <a:bodyPr/>
          <a:lstStyle/>
          <a:p>
            <a:r>
              <a:rPr kumimoji="1" lang="ja-JP" altLang="en-US" dirty="0"/>
              <a:t>住宅ローン減税の落とし穴</a:t>
            </a:r>
          </a:p>
        </p:txBody>
      </p:sp>
      <p:sp>
        <p:nvSpPr>
          <p:cNvPr id="3" name="コンテンツ プレースホルダー 2">
            <a:extLst>
              <a:ext uri="{FF2B5EF4-FFF2-40B4-BE49-F238E27FC236}">
                <a16:creationId xmlns:a16="http://schemas.microsoft.com/office/drawing/2014/main" id="{55AD834B-9B85-6A97-9CE7-CCC170C341E0}"/>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0" indent="0">
              <a:buNone/>
            </a:pPr>
            <a:r>
              <a:rPr kumimoji="1" lang="ja-JP" altLang="en-US" dirty="0"/>
              <a:t>住宅ローン</a:t>
            </a:r>
            <a:r>
              <a:rPr lang="ja-JP" altLang="en-US" dirty="0"/>
              <a:t>減税</a:t>
            </a:r>
            <a:r>
              <a:rPr kumimoji="1" lang="ja-JP" altLang="en-US" dirty="0"/>
              <a:t>は、</a:t>
            </a:r>
            <a:endParaRPr kumimoji="1" lang="en-US" altLang="ja-JP" dirty="0"/>
          </a:p>
          <a:p>
            <a:pPr marL="0" indent="0">
              <a:buNone/>
            </a:pPr>
            <a:endParaRPr kumimoji="1" lang="en-US" altLang="ja-JP" dirty="0"/>
          </a:p>
          <a:p>
            <a:pPr marL="0" indent="0">
              <a:buNone/>
            </a:pPr>
            <a:r>
              <a:rPr lang="ja-JP" altLang="en-US" dirty="0"/>
              <a:t>払った税金を取り返す制度で、</a:t>
            </a:r>
            <a:r>
              <a:rPr kumimoji="1" lang="ja-JP" altLang="en-US" dirty="0"/>
              <a:t>限度があります。</a:t>
            </a:r>
            <a:endParaRPr kumimoji="1" lang="en-US" altLang="ja-JP" dirty="0"/>
          </a:p>
          <a:p>
            <a:pPr marL="0" indent="0">
              <a:buNone/>
            </a:pPr>
            <a:endParaRPr lang="en-US" altLang="ja-JP" dirty="0"/>
          </a:p>
          <a:p>
            <a:pPr marL="0" indent="0">
              <a:buNone/>
            </a:pPr>
            <a:r>
              <a:rPr kumimoji="1" lang="ja-JP" altLang="en-US" dirty="0"/>
              <a:t>ローン残高の</a:t>
            </a:r>
            <a:r>
              <a:rPr kumimoji="1" lang="en-US" altLang="ja-JP" dirty="0"/>
              <a:t>0.7</a:t>
            </a:r>
            <a:r>
              <a:rPr kumimoji="1" lang="ja-JP" altLang="en-US" dirty="0"/>
              <a:t>％が、全員の方に戻る訳ではありません。</a:t>
            </a:r>
            <a:endParaRPr kumimoji="1" lang="en-US" altLang="ja-JP" dirty="0"/>
          </a:p>
          <a:p>
            <a:pPr marL="0" indent="0">
              <a:buNone/>
            </a:pPr>
            <a:endParaRPr lang="en-US" altLang="ja-JP" dirty="0"/>
          </a:p>
          <a:p>
            <a:pPr marL="0" indent="0">
              <a:buNone/>
            </a:pPr>
            <a:r>
              <a:rPr kumimoji="1" lang="ja-JP" altLang="en-US" dirty="0"/>
              <a:t>共働きのご夫婦は、借入方法によって、</a:t>
            </a:r>
            <a:endParaRPr kumimoji="1" lang="en-US" altLang="ja-JP" dirty="0"/>
          </a:p>
          <a:p>
            <a:pPr marL="0" indent="0">
              <a:buNone/>
            </a:pPr>
            <a:endParaRPr lang="en-US" altLang="ja-JP" dirty="0"/>
          </a:p>
          <a:p>
            <a:pPr marL="0" indent="0">
              <a:buNone/>
            </a:pPr>
            <a:r>
              <a:rPr kumimoji="1" lang="ja-JP" altLang="en-US" dirty="0"/>
              <a:t>取り返せる税金の額が、変わってしまいます。</a:t>
            </a:r>
            <a:endParaRPr kumimoji="1" lang="en-US" altLang="ja-JP" dirty="0"/>
          </a:p>
          <a:p>
            <a:pPr marL="0" indent="0">
              <a:buNone/>
            </a:pPr>
            <a:endParaRPr kumimoji="1" lang="en-US" altLang="ja-JP" dirty="0"/>
          </a:p>
          <a:p>
            <a:pPr marL="0" indent="0">
              <a:buNone/>
            </a:pPr>
            <a:r>
              <a:rPr lang="ja-JP" altLang="en-US" dirty="0"/>
              <a:t>債務者にならないと控除を受けられません。</a:t>
            </a:r>
            <a:endParaRPr lang="en-US" altLang="ja-JP" dirty="0"/>
          </a:p>
          <a:p>
            <a:pPr marL="0" indent="0">
              <a:buNone/>
            </a:pPr>
            <a:endParaRPr lang="en-US" altLang="ja-JP" dirty="0"/>
          </a:p>
          <a:p>
            <a:pPr marL="0" indent="0">
              <a:buNone/>
            </a:pPr>
            <a:r>
              <a:rPr lang="ja-JP" altLang="en-US" dirty="0">
                <a:solidFill>
                  <a:schemeClr val="accent1"/>
                </a:solidFill>
              </a:rPr>
              <a:t>持ち分登記に注意！　司法書士も、銀行員も教えてくれません。</a:t>
            </a:r>
            <a:endParaRPr kumimoji="1" lang="en-US" altLang="ja-JP" dirty="0">
              <a:solidFill>
                <a:schemeClr val="accent1"/>
              </a:solidFill>
            </a:endParaRPr>
          </a:p>
          <a:p>
            <a:pPr marL="0" indent="0">
              <a:buNone/>
            </a:pPr>
            <a:endParaRPr kumimoji="1" lang="ja-JP" altLang="en-US" dirty="0"/>
          </a:p>
        </p:txBody>
      </p:sp>
      <p:sp>
        <p:nvSpPr>
          <p:cNvPr id="4" name="日付プレースホルダー 3">
            <a:extLst>
              <a:ext uri="{FF2B5EF4-FFF2-40B4-BE49-F238E27FC236}">
                <a16:creationId xmlns:a16="http://schemas.microsoft.com/office/drawing/2014/main" id="{6D3EC90C-D381-9266-1DF5-63F73FFA8A93}"/>
              </a:ext>
            </a:extLst>
          </p:cNvPr>
          <p:cNvSpPr>
            <a:spLocks noGrp="1"/>
          </p:cNvSpPr>
          <p:nvPr>
            <p:ph type="dt" sz="half" idx="10"/>
          </p:nvPr>
        </p:nvSpPr>
        <p:spPr/>
        <p:txBody>
          <a:bodyPr/>
          <a:lstStyle/>
          <a:p>
            <a:fld id="{9D4D15A3-9096-4D50-B79B-86424954FDBD}"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752201DA-FB3C-1F1D-649D-2FDF4271A5D8}"/>
              </a:ext>
            </a:extLst>
          </p:cNvPr>
          <p:cNvSpPr>
            <a:spLocks noGrp="1"/>
          </p:cNvSpPr>
          <p:nvPr>
            <p:ph type="sldNum" sz="quarter" idx="12"/>
          </p:nvPr>
        </p:nvSpPr>
        <p:spPr/>
        <p:txBody>
          <a:bodyPr/>
          <a:lstStyle/>
          <a:p>
            <a:fld id="{428159FB-B171-47E6-97FF-94E4E8E0D996}" type="slidenum">
              <a:rPr kumimoji="1" lang="ja-JP" altLang="en-US" smtClean="0"/>
              <a:t>11</a:t>
            </a:fld>
            <a:endParaRPr kumimoji="1" lang="ja-JP" altLang="en-US"/>
          </a:p>
        </p:txBody>
      </p:sp>
    </p:spTree>
    <p:extLst>
      <p:ext uri="{BB962C8B-B14F-4D97-AF65-F5344CB8AC3E}">
        <p14:creationId xmlns:p14="http://schemas.microsoft.com/office/powerpoint/2010/main" val="213377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noAutofit/>
          </a:bodyPr>
          <a:lstStyle/>
          <a:p>
            <a:r>
              <a:rPr kumimoji="1" lang="ja-JP" altLang="en-US" sz="3600" dirty="0">
                <a:latin typeface="HGS創英角ﾎﾟｯﾌﾟ体" panose="040B0A00000000000000" pitchFamily="50" charset="-128"/>
                <a:ea typeface="HGS創英角ﾎﾟｯﾌﾟ体" panose="040B0A00000000000000" pitchFamily="50" charset="-128"/>
              </a:rPr>
              <a:t>私の比較　　</a:t>
            </a:r>
            <a:r>
              <a:rPr kumimoji="1" lang="en-US" altLang="ja-JP" sz="3600" dirty="0">
                <a:latin typeface="HGS創英角ﾎﾟｯﾌﾟ体" panose="040B0A00000000000000" pitchFamily="50" charset="-128"/>
                <a:ea typeface="HGS創英角ﾎﾟｯﾌﾟ体" panose="040B0A00000000000000" pitchFamily="50" charset="-128"/>
              </a:rPr>
              <a:t>5,000</a:t>
            </a:r>
            <a:r>
              <a:rPr kumimoji="1" lang="ja-JP" altLang="en-US" sz="3600" dirty="0">
                <a:latin typeface="HGS創英角ﾎﾟｯﾌﾟ体" panose="040B0A00000000000000" pitchFamily="50" charset="-128"/>
                <a:ea typeface="HGS創英角ﾎﾟｯﾌﾟ体" panose="040B0A00000000000000" pitchFamily="50" charset="-128"/>
              </a:rPr>
              <a:t>万円　</a:t>
            </a:r>
            <a:r>
              <a:rPr kumimoji="1" lang="en-US" altLang="ja-JP" sz="3600" dirty="0">
                <a:latin typeface="HGS創英角ﾎﾟｯﾌﾟ体" panose="040B0A00000000000000" pitchFamily="50" charset="-128"/>
                <a:ea typeface="HGS創英角ﾎﾟｯﾌﾟ体" panose="040B0A00000000000000" pitchFamily="50" charset="-128"/>
              </a:rPr>
              <a:t>35</a:t>
            </a:r>
            <a:r>
              <a:rPr kumimoji="1" lang="ja-JP" altLang="en-US" sz="3600"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dirty="0"/>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①全期間固定金利　　年</a:t>
            </a:r>
            <a:r>
              <a:rPr lang="en-US" altLang="ja-JP" sz="2925" dirty="0">
                <a:latin typeface="HGS創英角ﾎﾟｯﾌﾟ体" panose="040B0A00000000000000" pitchFamily="50" charset="-128"/>
                <a:ea typeface="HGS創英角ﾎﾟｯﾌﾟ体" panose="040B0A00000000000000" pitchFamily="50" charset="-128"/>
              </a:rPr>
              <a:t>2.0</a:t>
            </a:r>
            <a:r>
              <a:rPr lang="ja-JP" altLang="en-US" sz="2925" dirty="0">
                <a:latin typeface="HGS創英角ﾎﾟｯﾌﾟ体" panose="040B0A00000000000000" pitchFamily="50" charset="-128"/>
                <a:ea typeface="HGS創英角ﾎﾟｯﾌﾟ体" panose="040B0A00000000000000" pitchFamily="50" charset="-128"/>
              </a:rPr>
              <a:t>％</a:t>
            </a:r>
            <a:endParaRPr lang="en-US" altLang="ja-JP" sz="2925"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　　　　　　　　　　　　　　</a:t>
            </a:r>
            <a:r>
              <a:rPr lang="en-US" altLang="ja-JP" sz="2925" dirty="0">
                <a:solidFill>
                  <a:srgbClr val="FF0000"/>
                </a:solidFill>
                <a:latin typeface="HGS創英角ﾎﾟｯﾌﾟ体" panose="040B0A00000000000000" pitchFamily="50" charset="-128"/>
                <a:ea typeface="HGS創英角ﾎﾟｯﾌﾟ体" panose="040B0A00000000000000" pitchFamily="50" charset="-128"/>
              </a:rPr>
              <a:t>69,547,389</a:t>
            </a:r>
            <a:r>
              <a:rPr lang="ja-JP" altLang="en-US" sz="2925"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2925"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②変動金利　　　　　年</a:t>
            </a:r>
            <a:r>
              <a:rPr lang="en-US" altLang="ja-JP" sz="2925" dirty="0">
                <a:latin typeface="HGS創英角ﾎﾟｯﾌﾟ体" panose="040B0A00000000000000" pitchFamily="50" charset="-128"/>
                <a:ea typeface="HGS創英角ﾎﾟｯﾌﾟ体" panose="040B0A00000000000000" pitchFamily="50" charset="-128"/>
              </a:rPr>
              <a:t>0.5</a:t>
            </a:r>
            <a:r>
              <a:rPr lang="ja-JP" altLang="en-US" sz="2925" dirty="0">
                <a:latin typeface="HGS創英角ﾎﾟｯﾌﾟ体" panose="040B0A00000000000000" pitchFamily="50" charset="-128"/>
                <a:ea typeface="HGS創英角ﾎﾟｯﾌﾟ体" panose="040B0A00000000000000" pitchFamily="50" charset="-128"/>
              </a:rPr>
              <a:t>％</a:t>
            </a:r>
            <a:endParaRPr lang="en-US" altLang="ja-JP" sz="2925"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　　　　　　　　　　</a:t>
            </a:r>
            <a:r>
              <a:rPr lang="ja-JP" altLang="en-US" sz="2000" dirty="0">
                <a:latin typeface="HGS創英角ﾎﾟｯﾌﾟ体" panose="040B0A00000000000000" pitchFamily="50" charset="-128"/>
                <a:ea typeface="HGS創英角ﾎﾟｯﾌﾟ体" panose="040B0A00000000000000" pitchFamily="50" charset="-128"/>
              </a:rPr>
              <a:t>半</a:t>
            </a:r>
            <a:r>
              <a:rPr kumimoji="1" lang="ja-JP" altLang="en-US" sz="2000" dirty="0">
                <a:latin typeface="HGS創英角ﾎﾟｯﾌﾟ体" panose="040B0A00000000000000" pitchFamily="50" charset="-128"/>
                <a:ea typeface="HGS創英角ﾎﾟｯﾌﾟ体" panose="040B0A00000000000000" pitchFamily="50" charset="-128"/>
              </a:rPr>
              <a:t>年後から半年ごと　</a:t>
            </a:r>
            <a:r>
              <a:rPr kumimoji="1" lang="en-US" altLang="ja-JP" sz="2000" dirty="0">
                <a:latin typeface="HGS創英角ﾎﾟｯﾌﾟ体" panose="040B0A00000000000000" pitchFamily="50" charset="-128"/>
                <a:ea typeface="HGS創英角ﾎﾟｯﾌﾟ体" panose="040B0A00000000000000" pitchFamily="50" charset="-128"/>
              </a:rPr>
              <a:t>0.125</a:t>
            </a:r>
            <a:r>
              <a:rPr kumimoji="1" lang="ja-JP" altLang="en-US" sz="2000" dirty="0">
                <a:latin typeface="HGS創英角ﾎﾟｯﾌﾟ体" panose="040B0A00000000000000" pitchFamily="50" charset="-128"/>
                <a:ea typeface="HGS創英角ﾎﾟｯﾌﾟ体" panose="040B0A00000000000000" pitchFamily="50" charset="-128"/>
              </a:rPr>
              <a:t>％</a:t>
            </a:r>
            <a:r>
              <a:rPr kumimoji="1" lang="en-US" altLang="ja-JP" sz="2000" dirty="0">
                <a:latin typeface="HGS創英角ﾎﾟｯﾌﾟ体" panose="040B0A00000000000000" pitchFamily="50" charset="-128"/>
                <a:ea typeface="HGS創英角ﾎﾟｯﾌﾟ体" panose="040B0A00000000000000" pitchFamily="50" charset="-128"/>
              </a:rPr>
              <a:t>UP</a:t>
            </a:r>
            <a:endParaRPr lang="en-US" altLang="ja-JP" sz="2925"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　　　　　　　　　</a:t>
            </a:r>
            <a:r>
              <a:rPr lang="en-US" altLang="ja-JP" sz="2400" dirty="0">
                <a:solidFill>
                  <a:schemeClr val="accent1"/>
                </a:solidFill>
                <a:latin typeface="HGS創英角ﾎﾟｯﾌﾟ体" panose="040B0A00000000000000" pitchFamily="50" charset="-128"/>
                <a:ea typeface="HGS創英角ﾎﾟｯﾌﾟ体" panose="040B0A00000000000000" pitchFamily="50" charset="-128"/>
              </a:rPr>
              <a:t>8</a:t>
            </a:r>
            <a:r>
              <a:rPr lang="ja-JP" altLang="en-US" sz="2400" dirty="0">
                <a:solidFill>
                  <a:schemeClr val="accent1"/>
                </a:solidFill>
                <a:latin typeface="HGS創英角ﾎﾟｯﾌﾟ体" panose="040B0A00000000000000" pitchFamily="50" charset="-128"/>
                <a:ea typeface="HGS創英角ﾎﾟｯﾌﾟ体" panose="040B0A00000000000000" pitchFamily="50" charset="-128"/>
              </a:rPr>
              <a:t>年後に金利が　　　年</a:t>
            </a:r>
            <a:r>
              <a:rPr lang="en-US" altLang="ja-JP" sz="2400" dirty="0">
                <a:solidFill>
                  <a:schemeClr val="accent1"/>
                </a:solidFill>
                <a:latin typeface="HGS創英角ﾎﾟｯﾌﾟ体" panose="040B0A00000000000000" pitchFamily="50" charset="-128"/>
                <a:ea typeface="HGS創英角ﾎﾟｯﾌﾟ体" panose="040B0A00000000000000" pitchFamily="50" charset="-128"/>
              </a:rPr>
              <a:t>2.5</a:t>
            </a:r>
            <a:r>
              <a:rPr lang="ja-JP" altLang="en-US" sz="2400" dirty="0">
                <a:solidFill>
                  <a:schemeClr val="accent1"/>
                </a:solidFill>
                <a:latin typeface="HGS創英角ﾎﾟｯﾌﾟ体" panose="040B0A00000000000000" pitchFamily="50" charset="-128"/>
                <a:ea typeface="HGS創英角ﾎﾟｯﾌﾟ体" panose="040B0A00000000000000" pitchFamily="50" charset="-128"/>
              </a:rPr>
              <a:t>％　</a:t>
            </a:r>
            <a:endParaRPr lang="en-US" altLang="ja-JP" sz="2400"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000"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2925" dirty="0">
                <a:latin typeface="HGS創英角ﾎﾟｯﾌﾟ体" panose="040B0A00000000000000" pitchFamily="50" charset="-128"/>
                <a:ea typeface="HGS創英角ﾎﾟｯﾌﾟ体" panose="040B0A00000000000000" pitchFamily="50" charset="-128"/>
              </a:rPr>
              <a:t>　　　　　　　　　　　　　　</a:t>
            </a:r>
            <a:r>
              <a:rPr lang="en-US" altLang="ja-JP" sz="2925" dirty="0">
                <a:solidFill>
                  <a:srgbClr val="FF0000"/>
                </a:solidFill>
                <a:latin typeface="HGS創英角ﾎﾟｯﾌﾟ体" panose="040B0A00000000000000" pitchFamily="50" charset="-128"/>
                <a:ea typeface="HGS創英角ﾎﾟｯﾌﾟ体" panose="040B0A00000000000000" pitchFamily="50" charset="-128"/>
              </a:rPr>
              <a:t>70,943,532</a:t>
            </a:r>
            <a:r>
              <a:rPr lang="ja-JP" altLang="en-US" sz="2925" dirty="0">
                <a:solidFill>
                  <a:srgbClr val="FF0000"/>
                </a:solidFill>
                <a:latin typeface="HGS創英角ﾎﾟｯﾌﾟ体" panose="040B0A00000000000000" pitchFamily="50" charset="-128"/>
                <a:ea typeface="HGS創英角ﾎﾟｯﾌﾟ体" panose="040B0A00000000000000" pitchFamily="50" charset="-128"/>
              </a:rPr>
              <a:t>円　</a:t>
            </a:r>
          </a:p>
        </p:txBody>
      </p:sp>
      <p:sp>
        <p:nvSpPr>
          <p:cNvPr id="5" name="スライド番号プレースホルダー 4">
            <a:extLst>
              <a:ext uri="{FF2B5EF4-FFF2-40B4-BE49-F238E27FC236}">
                <a16:creationId xmlns:a16="http://schemas.microsoft.com/office/drawing/2014/main" id="{25CE47EB-E807-9A33-250F-A8C722F1CF28}"/>
              </a:ext>
            </a:extLst>
          </p:cNvPr>
          <p:cNvSpPr>
            <a:spLocks noGrp="1"/>
          </p:cNvSpPr>
          <p:nvPr>
            <p:ph type="sldNum" sz="quarter" idx="12"/>
          </p:nvPr>
        </p:nvSpPr>
        <p:spPr/>
        <p:txBody>
          <a:bodyPr/>
          <a:lstStyle/>
          <a:p>
            <a:fld id="{7053D55C-1BD3-474D-B643-3CCB384A951D}" type="slidenum">
              <a:rPr kumimoji="1" lang="ja-JP" altLang="en-US" smtClean="0"/>
              <a:t>110</a:t>
            </a:fld>
            <a:endParaRPr kumimoji="1" lang="ja-JP" altLang="en-US"/>
          </a:p>
        </p:txBody>
      </p:sp>
      <p:sp>
        <p:nvSpPr>
          <p:cNvPr id="4" name="日付プレースホルダー 3">
            <a:extLst>
              <a:ext uri="{FF2B5EF4-FFF2-40B4-BE49-F238E27FC236}">
                <a16:creationId xmlns:a16="http://schemas.microsoft.com/office/drawing/2014/main" id="{DC575F5B-C771-804B-0E0B-B9773F1B6723}"/>
              </a:ext>
            </a:extLst>
          </p:cNvPr>
          <p:cNvSpPr>
            <a:spLocks noGrp="1"/>
          </p:cNvSpPr>
          <p:nvPr>
            <p:ph type="dt" sz="half" idx="10"/>
          </p:nvPr>
        </p:nvSpPr>
        <p:spPr/>
        <p:txBody>
          <a:bodyPr/>
          <a:lstStyle/>
          <a:p>
            <a:fld id="{2A4A99C4-175A-40FA-BC3D-1F57597FEE6A}" type="datetime1">
              <a:rPr kumimoji="1" lang="ja-JP" altLang="en-US" smtClean="0"/>
              <a:t>2024/10/5</a:t>
            </a:fld>
            <a:endParaRPr kumimoji="1" lang="ja-JP" altLang="en-US"/>
          </a:p>
        </p:txBody>
      </p:sp>
    </p:spTree>
    <p:extLst>
      <p:ext uri="{BB962C8B-B14F-4D97-AF65-F5344CB8AC3E}">
        <p14:creationId xmlns:p14="http://schemas.microsoft.com/office/powerpoint/2010/main" val="8071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401DB35-5160-D5EE-8BFE-9B407C715AC3}"/>
              </a:ext>
            </a:extLst>
          </p:cNvPr>
          <p:cNvPicPr>
            <a:picLocks noGrp="1" noChangeAspect="1"/>
          </p:cNvPicPr>
          <p:nvPr>
            <p:ph idx="1"/>
          </p:nvPr>
        </p:nvPicPr>
        <p:blipFill>
          <a:blip r:embed="rId3"/>
          <a:stretch>
            <a:fillRect/>
          </a:stretch>
        </p:blipFill>
        <p:spPr>
          <a:xfrm>
            <a:off x="628651" y="1131094"/>
            <a:ext cx="3731078" cy="4595813"/>
          </a:xfrm>
        </p:spPr>
      </p:pic>
      <p:pic>
        <p:nvPicPr>
          <p:cNvPr id="7" name="図 6">
            <a:extLst>
              <a:ext uri="{FF2B5EF4-FFF2-40B4-BE49-F238E27FC236}">
                <a16:creationId xmlns:a16="http://schemas.microsoft.com/office/drawing/2014/main" id="{C5A4CDC9-E03C-29DD-D71D-3516D81ADDE1}"/>
              </a:ext>
            </a:extLst>
          </p:cNvPr>
          <p:cNvPicPr>
            <a:picLocks noChangeAspect="1"/>
          </p:cNvPicPr>
          <p:nvPr/>
        </p:nvPicPr>
        <p:blipFill>
          <a:blip r:embed="rId4"/>
          <a:stretch>
            <a:fillRect/>
          </a:stretch>
        </p:blipFill>
        <p:spPr>
          <a:xfrm>
            <a:off x="4556235" y="3832429"/>
            <a:ext cx="3014801" cy="1894478"/>
          </a:xfrm>
          <a:prstGeom prst="rect">
            <a:avLst/>
          </a:prstGeom>
        </p:spPr>
      </p:pic>
      <p:sp>
        <p:nvSpPr>
          <p:cNvPr id="10" name="テキスト ボックス 9">
            <a:extLst>
              <a:ext uri="{FF2B5EF4-FFF2-40B4-BE49-F238E27FC236}">
                <a16:creationId xmlns:a16="http://schemas.microsoft.com/office/drawing/2014/main" id="{7F8495C3-CE04-9808-BDB7-8AFC126FE02B}"/>
              </a:ext>
            </a:extLst>
          </p:cNvPr>
          <p:cNvSpPr txBox="1"/>
          <p:nvPr/>
        </p:nvSpPr>
        <p:spPr>
          <a:xfrm>
            <a:off x="4572001" y="1131094"/>
            <a:ext cx="3243755" cy="2285241"/>
          </a:xfrm>
          <a:prstGeom prst="rect">
            <a:avLst/>
          </a:prstGeom>
          <a:noFill/>
        </p:spPr>
        <p:txBody>
          <a:bodyPr wrap="square">
            <a:spAutoFit/>
          </a:bodyPr>
          <a:lstStyle/>
          <a:p>
            <a:r>
              <a:rPr lang="ja-JP" altLang="en-US" sz="1350" b="1" dirty="0"/>
              <a:t>当初５年間　</a:t>
            </a:r>
            <a:r>
              <a:rPr lang="en-US" altLang="ja-JP" sz="1350" b="1" dirty="0"/>
              <a:t>129,792</a:t>
            </a:r>
            <a:r>
              <a:rPr lang="ja-JP" altLang="en-US" sz="1350" b="1" dirty="0"/>
              <a:t>円</a:t>
            </a:r>
          </a:p>
          <a:p>
            <a:endParaRPr lang="ja-JP" altLang="en-US" sz="1350" b="1" dirty="0"/>
          </a:p>
          <a:p>
            <a:r>
              <a:rPr lang="en-US" altLang="ja-JP" sz="1350" b="1" dirty="0"/>
              <a:t>6</a:t>
            </a:r>
            <a:r>
              <a:rPr lang="ja-JP" altLang="en-US" sz="1350" b="1" dirty="0"/>
              <a:t>年目　　　</a:t>
            </a:r>
            <a:r>
              <a:rPr lang="en-US" altLang="ja-JP" sz="1350" b="1" dirty="0"/>
              <a:t>159,655</a:t>
            </a:r>
            <a:r>
              <a:rPr lang="ja-JP" altLang="en-US" sz="1350" b="1" dirty="0"/>
              <a:t>円</a:t>
            </a:r>
          </a:p>
          <a:p>
            <a:endParaRPr lang="ja-JP" altLang="en-US" sz="1350" b="1" dirty="0"/>
          </a:p>
          <a:p>
            <a:r>
              <a:rPr lang="en-US" altLang="ja-JP" sz="1350" b="1" dirty="0"/>
              <a:t>11</a:t>
            </a:r>
            <a:r>
              <a:rPr lang="ja-JP" altLang="en-US" sz="1350" b="1" dirty="0"/>
              <a:t>年目　　　</a:t>
            </a:r>
            <a:r>
              <a:rPr lang="en-US" altLang="ja-JP" sz="1350" b="1" dirty="0"/>
              <a:t>178,604</a:t>
            </a:r>
            <a:r>
              <a:rPr lang="ja-JP" altLang="en-US" sz="1350" b="1" dirty="0"/>
              <a:t>円</a:t>
            </a:r>
          </a:p>
          <a:p>
            <a:endParaRPr lang="ja-JP" altLang="en-US" sz="1350" b="1" dirty="0"/>
          </a:p>
          <a:p>
            <a:endParaRPr lang="ja-JP" altLang="en-US" sz="1350" b="1" dirty="0"/>
          </a:p>
          <a:p>
            <a:r>
              <a:rPr lang="ja-JP" altLang="en-US" sz="2100" b="1" dirty="0">
                <a:solidFill>
                  <a:srgbClr val="FF0000"/>
                </a:solidFill>
              </a:rPr>
              <a:t>総支払額　</a:t>
            </a:r>
            <a:r>
              <a:rPr lang="en-US" altLang="ja-JP" sz="2100" b="1" dirty="0">
                <a:solidFill>
                  <a:srgbClr val="FF0000"/>
                </a:solidFill>
              </a:rPr>
              <a:t>70,943,532</a:t>
            </a:r>
            <a:r>
              <a:rPr lang="ja-JP" altLang="en-US" sz="2100" b="1" dirty="0">
                <a:solidFill>
                  <a:srgbClr val="FF0000"/>
                </a:solidFill>
              </a:rPr>
              <a:t>円　</a:t>
            </a:r>
            <a:r>
              <a:rPr lang="ja-JP" altLang="en-US" sz="1350" b="1" dirty="0"/>
              <a:t>　</a:t>
            </a:r>
          </a:p>
          <a:p>
            <a:endParaRPr lang="ja-JP" altLang="en-US" sz="1350" b="1" dirty="0"/>
          </a:p>
          <a:p>
            <a:r>
              <a:rPr lang="ja-JP" altLang="en-US" sz="1350" b="1" dirty="0"/>
              <a:t>うち利息　　</a:t>
            </a:r>
            <a:r>
              <a:rPr lang="en-US" altLang="ja-JP" sz="1350" b="1" dirty="0"/>
              <a:t>20,943,532</a:t>
            </a:r>
            <a:r>
              <a:rPr lang="ja-JP" altLang="en-US" sz="1350" b="1" dirty="0"/>
              <a:t>円</a:t>
            </a:r>
          </a:p>
        </p:txBody>
      </p:sp>
      <p:sp>
        <p:nvSpPr>
          <p:cNvPr id="2" name="正方形/長方形 1">
            <a:extLst>
              <a:ext uri="{FF2B5EF4-FFF2-40B4-BE49-F238E27FC236}">
                <a16:creationId xmlns:a16="http://schemas.microsoft.com/office/drawing/2014/main" id="{83CF9501-265D-0C7A-B8E5-A511B3089B0F}"/>
              </a:ext>
            </a:extLst>
          </p:cNvPr>
          <p:cNvSpPr/>
          <p:nvPr/>
        </p:nvSpPr>
        <p:spPr>
          <a:xfrm>
            <a:off x="628650" y="1502273"/>
            <a:ext cx="1410215" cy="42246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矢印: 左カーブ 3">
            <a:extLst>
              <a:ext uri="{FF2B5EF4-FFF2-40B4-BE49-F238E27FC236}">
                <a16:creationId xmlns:a16="http://schemas.microsoft.com/office/drawing/2014/main" id="{54DF5E75-7FD7-5863-9586-2FD03048C957}"/>
              </a:ext>
            </a:extLst>
          </p:cNvPr>
          <p:cNvSpPr/>
          <p:nvPr/>
        </p:nvSpPr>
        <p:spPr>
          <a:xfrm>
            <a:off x="2045576" y="1602171"/>
            <a:ext cx="128754" cy="279838"/>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8" name="テキスト ボックス 7">
            <a:extLst>
              <a:ext uri="{FF2B5EF4-FFF2-40B4-BE49-F238E27FC236}">
                <a16:creationId xmlns:a16="http://schemas.microsoft.com/office/drawing/2014/main" id="{FAC010FC-2124-BD9C-26AF-907F8ED00D62}"/>
              </a:ext>
            </a:extLst>
          </p:cNvPr>
          <p:cNvSpPr txBox="1"/>
          <p:nvPr/>
        </p:nvSpPr>
        <p:spPr>
          <a:xfrm>
            <a:off x="2251137" y="1633702"/>
            <a:ext cx="1776953" cy="300082"/>
          </a:xfrm>
          <a:prstGeom prst="rect">
            <a:avLst/>
          </a:prstGeom>
          <a:solidFill>
            <a:schemeClr val="bg1"/>
          </a:solidFill>
        </p:spPr>
        <p:txBody>
          <a:bodyPr wrap="square">
            <a:spAutoFit/>
          </a:bodyPr>
          <a:lstStyle/>
          <a:p>
            <a:r>
              <a:rPr lang="ja-JP" altLang="en-US" sz="1350" b="1" dirty="0">
                <a:solidFill>
                  <a:srgbClr val="FF0000"/>
                </a:solidFill>
              </a:rPr>
              <a:t>半年ごと</a:t>
            </a:r>
            <a:r>
              <a:rPr lang="en-US" altLang="ja-JP" sz="1350" b="1" dirty="0">
                <a:solidFill>
                  <a:srgbClr val="FF0000"/>
                </a:solidFill>
              </a:rPr>
              <a:t>0.125</a:t>
            </a:r>
            <a:r>
              <a:rPr lang="ja-JP" altLang="en-US" sz="1350" b="1" dirty="0">
                <a:solidFill>
                  <a:srgbClr val="FF0000"/>
                </a:solidFill>
              </a:rPr>
              <a:t>％</a:t>
            </a:r>
            <a:r>
              <a:rPr lang="en-US" altLang="ja-JP" sz="1350" b="1" dirty="0">
                <a:solidFill>
                  <a:srgbClr val="FF0000"/>
                </a:solidFill>
              </a:rPr>
              <a:t>UP</a:t>
            </a:r>
          </a:p>
        </p:txBody>
      </p:sp>
      <p:pic>
        <p:nvPicPr>
          <p:cNvPr id="9" name="図 8">
            <a:extLst>
              <a:ext uri="{FF2B5EF4-FFF2-40B4-BE49-F238E27FC236}">
                <a16:creationId xmlns:a16="http://schemas.microsoft.com/office/drawing/2014/main" id="{58CF70BE-4D2C-16DA-D746-1DB4A5064820}"/>
              </a:ext>
            </a:extLst>
          </p:cNvPr>
          <p:cNvPicPr>
            <a:picLocks noChangeAspect="1"/>
          </p:cNvPicPr>
          <p:nvPr/>
        </p:nvPicPr>
        <p:blipFill>
          <a:blip r:embed="rId5"/>
          <a:stretch>
            <a:fillRect/>
          </a:stretch>
        </p:blipFill>
        <p:spPr>
          <a:xfrm>
            <a:off x="2051298" y="1918363"/>
            <a:ext cx="128755" cy="313547"/>
          </a:xfrm>
          <a:prstGeom prst="rect">
            <a:avLst/>
          </a:prstGeom>
        </p:spPr>
      </p:pic>
      <p:pic>
        <p:nvPicPr>
          <p:cNvPr id="11" name="図 10">
            <a:extLst>
              <a:ext uri="{FF2B5EF4-FFF2-40B4-BE49-F238E27FC236}">
                <a16:creationId xmlns:a16="http://schemas.microsoft.com/office/drawing/2014/main" id="{D2E65E78-6060-4C2D-C7BB-0B832F33C13B}"/>
              </a:ext>
            </a:extLst>
          </p:cNvPr>
          <p:cNvPicPr>
            <a:picLocks noChangeAspect="1"/>
          </p:cNvPicPr>
          <p:nvPr/>
        </p:nvPicPr>
        <p:blipFill>
          <a:blip r:embed="rId5"/>
          <a:stretch>
            <a:fillRect/>
          </a:stretch>
        </p:blipFill>
        <p:spPr>
          <a:xfrm>
            <a:off x="2051299" y="2262172"/>
            <a:ext cx="123032" cy="292634"/>
          </a:xfrm>
          <a:prstGeom prst="rect">
            <a:avLst/>
          </a:prstGeom>
        </p:spPr>
      </p:pic>
      <p:sp>
        <p:nvSpPr>
          <p:cNvPr id="6" name="スライド番号プレースホルダー 5">
            <a:extLst>
              <a:ext uri="{FF2B5EF4-FFF2-40B4-BE49-F238E27FC236}">
                <a16:creationId xmlns:a16="http://schemas.microsoft.com/office/drawing/2014/main" id="{E5C564BE-7358-6030-AD47-A2F3C0503EAD}"/>
              </a:ext>
            </a:extLst>
          </p:cNvPr>
          <p:cNvSpPr>
            <a:spLocks noGrp="1"/>
          </p:cNvSpPr>
          <p:nvPr>
            <p:ph type="sldNum" sz="quarter" idx="12"/>
          </p:nvPr>
        </p:nvSpPr>
        <p:spPr/>
        <p:txBody>
          <a:bodyPr/>
          <a:lstStyle/>
          <a:p>
            <a:fld id="{7053D55C-1BD3-474D-B643-3CCB384A951D}" type="slidenum">
              <a:rPr kumimoji="1" lang="ja-JP" altLang="en-US" smtClean="0"/>
              <a:t>111</a:t>
            </a:fld>
            <a:endParaRPr kumimoji="1" lang="ja-JP" altLang="en-US"/>
          </a:p>
        </p:txBody>
      </p:sp>
      <p:sp>
        <p:nvSpPr>
          <p:cNvPr id="3" name="日付プレースホルダー 2">
            <a:extLst>
              <a:ext uri="{FF2B5EF4-FFF2-40B4-BE49-F238E27FC236}">
                <a16:creationId xmlns:a16="http://schemas.microsoft.com/office/drawing/2014/main" id="{A7EE13C0-C1B0-B0FE-F30D-DA37874FAFEB}"/>
              </a:ext>
            </a:extLst>
          </p:cNvPr>
          <p:cNvSpPr>
            <a:spLocks noGrp="1"/>
          </p:cNvSpPr>
          <p:nvPr>
            <p:ph type="dt" sz="half" idx="10"/>
          </p:nvPr>
        </p:nvSpPr>
        <p:spPr/>
        <p:txBody>
          <a:bodyPr/>
          <a:lstStyle/>
          <a:p>
            <a:fld id="{B19C1358-B642-4BEA-9466-6DF8B384CF9D}" type="datetime1">
              <a:rPr kumimoji="1" lang="ja-JP" altLang="en-US" smtClean="0"/>
              <a:t>2024/10/5</a:t>
            </a:fld>
            <a:endParaRPr kumimoji="1" lang="ja-JP" altLang="en-US"/>
          </a:p>
        </p:txBody>
      </p:sp>
    </p:spTree>
    <p:extLst>
      <p:ext uri="{BB962C8B-B14F-4D97-AF65-F5344CB8AC3E}">
        <p14:creationId xmlns:p14="http://schemas.microsoft.com/office/powerpoint/2010/main" val="27629547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AA6D66-C3F1-D88D-36A4-19BFF311FAAC}"/>
              </a:ext>
            </a:extLst>
          </p:cNvPr>
          <p:cNvSpPr>
            <a:spLocks noGrp="1"/>
          </p:cNvSpPr>
          <p:nvPr>
            <p:ph type="title"/>
          </p:nvPr>
        </p:nvSpPr>
        <p:spPr/>
        <p:txBody>
          <a:bodyPr>
            <a:normAutofit/>
          </a:bodyPr>
          <a:lstStyle/>
          <a:p>
            <a:r>
              <a:rPr lang="ja-JP" altLang="en-US" sz="3000" dirty="0">
                <a:latin typeface="HG創英角ﾎﾟｯﾌﾟ体" panose="040B0A09000000000000" pitchFamily="49" charset="-128"/>
                <a:ea typeface="HG創英角ﾎﾟｯﾌﾟ体" panose="040B0A09000000000000" pitchFamily="49" charset="-128"/>
              </a:rPr>
              <a:t>変動金利　</a:t>
            </a:r>
            <a:r>
              <a:rPr lang="en-US" altLang="ja-JP" sz="3000" dirty="0">
                <a:latin typeface="HG創英角ﾎﾟｯﾌﾟ体" panose="040B0A09000000000000" pitchFamily="49" charset="-128"/>
                <a:ea typeface="HG創英角ﾎﾟｯﾌﾟ体" panose="040B0A09000000000000" pitchFamily="49" charset="-128"/>
              </a:rPr>
              <a:t>VS</a:t>
            </a:r>
            <a:r>
              <a:rPr lang="ja-JP" altLang="en-US" sz="3000" dirty="0">
                <a:latin typeface="HG創英角ﾎﾟｯﾌﾟ体" panose="040B0A09000000000000" pitchFamily="49" charset="-128"/>
                <a:ea typeface="HG創英角ﾎﾟｯﾌﾟ体" panose="040B0A09000000000000" pitchFamily="49" charset="-128"/>
              </a:rPr>
              <a:t>　固定金利</a:t>
            </a:r>
          </a:p>
        </p:txBody>
      </p:sp>
      <p:sp>
        <p:nvSpPr>
          <p:cNvPr id="3" name="コンテンツ プレースホルダー 2">
            <a:extLst>
              <a:ext uri="{FF2B5EF4-FFF2-40B4-BE49-F238E27FC236}">
                <a16:creationId xmlns:a16="http://schemas.microsoft.com/office/drawing/2014/main" id="{62ECD0F8-91EB-7CB2-D035-230B8C97D55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endParaRPr lang="en-US" altLang="ja-JP" sz="1500" dirty="0"/>
          </a:p>
          <a:p>
            <a:pPr marL="0" indent="0">
              <a:buNone/>
            </a:pPr>
            <a:r>
              <a:rPr lang="ja-JP" altLang="en-US" dirty="0">
                <a:latin typeface="HG創英角ﾎﾟｯﾌﾟ体" panose="040B0A09000000000000" pitchFamily="49" charset="-128"/>
                <a:ea typeface="HG創英角ﾎﾟｯﾌﾟ体" panose="040B0A09000000000000" pitchFamily="49" charset="-128"/>
              </a:rPr>
              <a:t>私の計算では、金利が</a:t>
            </a:r>
            <a:r>
              <a:rPr lang="ja-JP" altLang="en-US" dirty="0">
                <a:solidFill>
                  <a:srgbClr val="FF0000"/>
                </a:solidFill>
                <a:latin typeface="HG創英角ﾎﾟｯﾌﾟ体" panose="040B0A09000000000000" pitchFamily="49" charset="-128"/>
                <a:ea typeface="HG創英角ﾎﾟｯﾌﾟ体" panose="040B0A09000000000000" pitchFamily="49" charset="-128"/>
              </a:rPr>
              <a:t>年</a:t>
            </a:r>
            <a:r>
              <a:rPr lang="en-US" altLang="ja-JP" dirty="0">
                <a:solidFill>
                  <a:srgbClr val="FF0000"/>
                </a:solidFill>
                <a:latin typeface="HG創英角ﾎﾟｯﾌﾟ体" panose="040B0A09000000000000" pitchFamily="49" charset="-128"/>
                <a:ea typeface="HG創英角ﾎﾟｯﾌﾟ体" panose="040B0A09000000000000" pitchFamily="49" charset="-128"/>
              </a:rPr>
              <a:t>8.5</a:t>
            </a:r>
            <a:r>
              <a:rPr lang="ja-JP" altLang="en-US" dirty="0">
                <a:latin typeface="HG創英角ﾎﾟｯﾌﾟ体" panose="040B0A09000000000000" pitchFamily="49" charset="-128"/>
                <a:ea typeface="HG創英角ﾎﾟｯﾌﾟ体" panose="040B0A09000000000000" pitchFamily="49" charset="-128"/>
              </a:rPr>
              <a:t>％にならなくても</a:t>
            </a:r>
            <a:endParaRPr lang="en-US" altLang="ja-JP" dirty="0">
              <a:latin typeface="HG創英角ﾎﾟｯﾌﾟ体" panose="040B0A09000000000000" pitchFamily="49" charset="-128"/>
              <a:ea typeface="HG創英角ﾎﾟｯﾌﾟ体" panose="040B0A09000000000000" pitchFamily="49" charset="-128"/>
            </a:endParaRPr>
          </a:p>
          <a:p>
            <a:endParaRPr kumimoji="1" lang="en-US" altLang="ja-JP" dirty="0">
              <a:latin typeface="HG創英角ﾎﾟｯﾌﾟ体" panose="040B0A09000000000000" pitchFamily="49" charset="-128"/>
              <a:ea typeface="HG創英角ﾎﾟｯﾌﾟ体" panose="040B0A09000000000000" pitchFamily="49" charset="-128"/>
            </a:endParaRPr>
          </a:p>
          <a:p>
            <a:pPr marL="0" indent="0">
              <a:buNone/>
            </a:pPr>
            <a:r>
              <a:rPr lang="en-US" altLang="ja-JP" dirty="0">
                <a:latin typeface="HG創英角ﾎﾟｯﾌﾟ体" panose="040B0A09000000000000" pitchFamily="49" charset="-128"/>
                <a:ea typeface="HG創英角ﾎﾟｯﾌﾟ体" panose="040B0A09000000000000" pitchFamily="49" charset="-128"/>
              </a:rPr>
              <a:t>8</a:t>
            </a:r>
            <a:r>
              <a:rPr lang="ja-JP" altLang="en-US" dirty="0">
                <a:latin typeface="HG創英角ﾎﾟｯﾌﾟ体" panose="040B0A09000000000000" pitchFamily="49" charset="-128"/>
                <a:ea typeface="HG創英角ﾎﾟｯﾌﾟ体" panose="040B0A09000000000000" pitchFamily="49" charset="-128"/>
              </a:rPr>
              <a:t>年～</a:t>
            </a:r>
            <a:r>
              <a:rPr lang="en-US" altLang="ja-JP" dirty="0">
                <a:latin typeface="HG創英角ﾎﾟｯﾌﾟ体" panose="040B0A09000000000000" pitchFamily="49" charset="-128"/>
                <a:ea typeface="HG創英角ﾎﾟｯﾌﾟ体" panose="040B0A09000000000000" pitchFamily="49" charset="-128"/>
              </a:rPr>
              <a:t>9</a:t>
            </a:r>
            <a:r>
              <a:rPr lang="ja-JP" altLang="en-US" dirty="0">
                <a:latin typeface="HG創英角ﾎﾟｯﾌﾟ体" panose="040B0A09000000000000" pitchFamily="49" charset="-128"/>
                <a:ea typeface="HG創英角ﾎﾟｯﾌﾟ体" panose="040B0A09000000000000" pitchFamily="49" charset="-128"/>
              </a:rPr>
              <a:t>年以内に</a:t>
            </a:r>
            <a:r>
              <a:rPr lang="ja-JP" altLang="en-US" dirty="0">
                <a:solidFill>
                  <a:srgbClr val="FF0000"/>
                </a:solidFill>
                <a:latin typeface="HG創英角ﾎﾟｯﾌﾟ体" panose="040B0A09000000000000" pitchFamily="49" charset="-128"/>
                <a:ea typeface="HG創英角ﾎﾟｯﾌﾟ体" panose="040B0A09000000000000" pitchFamily="49" charset="-128"/>
              </a:rPr>
              <a:t>年</a:t>
            </a:r>
            <a:r>
              <a:rPr lang="en-US" altLang="ja-JP" dirty="0">
                <a:solidFill>
                  <a:srgbClr val="FF0000"/>
                </a:solidFill>
                <a:latin typeface="HG創英角ﾎﾟｯﾌﾟ体" panose="040B0A09000000000000" pitchFamily="49" charset="-128"/>
                <a:ea typeface="HG創英角ﾎﾟｯﾌﾟ体" panose="040B0A09000000000000" pitchFamily="49" charset="-128"/>
              </a:rPr>
              <a:t>2.5</a:t>
            </a:r>
            <a:r>
              <a:rPr lang="ja-JP" altLang="en-US" dirty="0">
                <a:solidFill>
                  <a:srgbClr val="FF0000"/>
                </a:solidFill>
                <a:latin typeface="HG創英角ﾎﾟｯﾌﾟ体" panose="040B0A09000000000000" pitchFamily="49" charset="-128"/>
                <a:ea typeface="HG創英角ﾎﾟｯﾌﾟ体" panose="040B0A09000000000000" pitchFamily="49" charset="-128"/>
              </a:rPr>
              <a:t>％</a:t>
            </a:r>
            <a:r>
              <a:rPr lang="ja-JP" altLang="en-US" dirty="0">
                <a:latin typeface="HG創英角ﾎﾟｯﾌﾟ体" panose="040B0A09000000000000" pitchFamily="49" charset="-128"/>
                <a:ea typeface="HG創英角ﾎﾟｯﾌﾟ体" panose="040B0A09000000000000" pitchFamily="49" charset="-128"/>
              </a:rPr>
              <a:t>程度になれば</a:t>
            </a:r>
            <a:endParaRPr lang="en-US" altLang="ja-JP" dirty="0">
              <a:latin typeface="HG創英角ﾎﾟｯﾌﾟ体" panose="040B0A09000000000000" pitchFamily="49" charset="-128"/>
              <a:ea typeface="HG創英角ﾎﾟｯﾌﾟ体" panose="040B0A09000000000000" pitchFamily="49" charset="-128"/>
            </a:endParaRPr>
          </a:p>
          <a:p>
            <a:endParaRPr kumimoji="1" lang="en-US" altLang="ja-JP"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dirty="0">
                <a:latin typeface="HG創英角ﾎﾟｯﾌﾟ体" panose="040B0A09000000000000" pitchFamily="49" charset="-128"/>
                <a:ea typeface="HG創英角ﾎﾟｯﾌﾟ体" panose="040B0A09000000000000" pitchFamily="49" charset="-128"/>
              </a:rPr>
              <a:t>固定金利の方がお得になります！</a:t>
            </a:r>
            <a:endParaRPr kumimoji="1" lang="en-US" altLang="ja-JP" dirty="0">
              <a:latin typeface="HG創英角ﾎﾟｯﾌﾟ体" panose="040B0A09000000000000" pitchFamily="49" charset="-128"/>
              <a:ea typeface="HG創英角ﾎﾟｯﾌﾟ体" panose="040B0A09000000000000" pitchFamily="49" charset="-128"/>
            </a:endParaRPr>
          </a:p>
          <a:p>
            <a:pPr marL="0" indent="0">
              <a:buNone/>
            </a:pPr>
            <a:endParaRPr lang="en-US" altLang="ja-JP"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dirty="0">
                <a:latin typeface="HG創英角ﾎﾟｯﾌﾟ体" panose="040B0A09000000000000" pitchFamily="49" charset="-128"/>
                <a:ea typeface="HG創英角ﾎﾟｯﾌﾟ体" panose="040B0A09000000000000" pitchFamily="49" charset="-128"/>
              </a:rPr>
              <a:t>変動金利は</a:t>
            </a:r>
            <a:r>
              <a:rPr lang="ja-JP" altLang="en-US" dirty="0">
                <a:latin typeface="HG創英角ﾎﾟｯﾌﾟ体" panose="040B0A09000000000000" pitchFamily="49" charset="-128"/>
                <a:ea typeface="HG創英角ﾎﾟｯﾌﾟ体" panose="040B0A09000000000000" pitchFamily="49" charset="-128"/>
              </a:rPr>
              <a:t>、将来金利が変動するから変動金利と言います！</a:t>
            </a:r>
            <a:endParaRPr kumimoji="1" lang="ja-JP" altLang="en-US" dirty="0">
              <a:latin typeface="HG創英角ﾎﾟｯﾌﾟ体" panose="040B0A09000000000000" pitchFamily="49" charset="-128"/>
              <a:ea typeface="HG創英角ﾎﾟｯﾌﾟ体" panose="040B0A09000000000000" pitchFamily="49" charset="-128"/>
            </a:endParaRPr>
          </a:p>
        </p:txBody>
      </p:sp>
      <p:sp>
        <p:nvSpPr>
          <p:cNvPr id="5" name="スライド番号プレースホルダー 4">
            <a:extLst>
              <a:ext uri="{FF2B5EF4-FFF2-40B4-BE49-F238E27FC236}">
                <a16:creationId xmlns:a16="http://schemas.microsoft.com/office/drawing/2014/main" id="{1CACEDFB-9E97-6DE9-7C35-B56968432E30}"/>
              </a:ext>
            </a:extLst>
          </p:cNvPr>
          <p:cNvSpPr>
            <a:spLocks noGrp="1"/>
          </p:cNvSpPr>
          <p:nvPr>
            <p:ph type="sldNum" sz="quarter" idx="12"/>
          </p:nvPr>
        </p:nvSpPr>
        <p:spPr/>
        <p:txBody>
          <a:bodyPr/>
          <a:lstStyle/>
          <a:p>
            <a:fld id="{7053D55C-1BD3-474D-B643-3CCB384A951D}" type="slidenum">
              <a:rPr kumimoji="1" lang="ja-JP" altLang="en-US" smtClean="0"/>
              <a:t>112</a:t>
            </a:fld>
            <a:endParaRPr kumimoji="1" lang="ja-JP" altLang="en-US"/>
          </a:p>
        </p:txBody>
      </p:sp>
      <p:sp>
        <p:nvSpPr>
          <p:cNvPr id="4" name="日付プレースホルダー 3">
            <a:extLst>
              <a:ext uri="{FF2B5EF4-FFF2-40B4-BE49-F238E27FC236}">
                <a16:creationId xmlns:a16="http://schemas.microsoft.com/office/drawing/2014/main" id="{E4A46FD8-F321-D113-D6E6-FB28617F2C7A}"/>
              </a:ext>
            </a:extLst>
          </p:cNvPr>
          <p:cNvSpPr>
            <a:spLocks noGrp="1"/>
          </p:cNvSpPr>
          <p:nvPr>
            <p:ph type="dt" sz="half" idx="10"/>
          </p:nvPr>
        </p:nvSpPr>
        <p:spPr/>
        <p:txBody>
          <a:bodyPr/>
          <a:lstStyle/>
          <a:p>
            <a:fld id="{6E8D1957-3894-493C-97F9-CC808EE0833B}" type="datetime1">
              <a:rPr kumimoji="1" lang="ja-JP" altLang="en-US" smtClean="0"/>
              <a:t>2024/10/5</a:t>
            </a:fld>
            <a:endParaRPr kumimoji="1" lang="ja-JP" altLang="en-US"/>
          </a:p>
        </p:txBody>
      </p:sp>
    </p:spTree>
    <p:extLst>
      <p:ext uri="{BB962C8B-B14F-4D97-AF65-F5344CB8AC3E}">
        <p14:creationId xmlns:p14="http://schemas.microsoft.com/office/powerpoint/2010/main" val="7926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日銀の金融政策</a:t>
            </a:r>
          </a:p>
        </p:txBody>
      </p:sp>
      <p:sp>
        <p:nvSpPr>
          <p:cNvPr id="6" name="スライド番号プレースホルダー 5">
            <a:extLst>
              <a:ext uri="{FF2B5EF4-FFF2-40B4-BE49-F238E27FC236}">
                <a16:creationId xmlns:a16="http://schemas.microsoft.com/office/drawing/2014/main" id="{8BD08A8E-BE9A-4F05-81C7-51135092AAC5}"/>
              </a:ext>
            </a:extLst>
          </p:cNvPr>
          <p:cNvSpPr>
            <a:spLocks noGrp="1"/>
          </p:cNvSpPr>
          <p:nvPr>
            <p:ph type="sldNum" sz="quarter" idx="12"/>
          </p:nvPr>
        </p:nvSpPr>
        <p:spPr/>
        <p:txBody>
          <a:bodyPr/>
          <a:lstStyle/>
          <a:p>
            <a:fld id="{428159FB-B171-47E6-97FF-94E4E8E0D996}" type="slidenum">
              <a:rPr kumimoji="1" lang="ja-JP" altLang="en-US" smtClean="0"/>
              <a:t>113</a:t>
            </a:fld>
            <a:endParaRPr kumimoji="1" lang="ja-JP" altLang="en-US"/>
          </a:p>
        </p:txBody>
      </p:sp>
      <p:pic>
        <p:nvPicPr>
          <p:cNvPr id="9" name="図 8">
            <a:extLst>
              <a:ext uri="{FF2B5EF4-FFF2-40B4-BE49-F238E27FC236}">
                <a16:creationId xmlns:a16="http://schemas.microsoft.com/office/drawing/2014/main" id="{E140D17F-4826-FA9F-12E6-C28A38341D5B}"/>
              </a:ext>
            </a:extLst>
          </p:cNvPr>
          <p:cNvPicPr>
            <a:picLocks noChangeAspect="1"/>
          </p:cNvPicPr>
          <p:nvPr/>
        </p:nvPicPr>
        <p:blipFill>
          <a:blip r:embed="rId2"/>
          <a:stretch>
            <a:fillRect/>
          </a:stretch>
        </p:blipFill>
        <p:spPr>
          <a:xfrm>
            <a:off x="399688" y="1340768"/>
            <a:ext cx="8344623" cy="5243185"/>
          </a:xfrm>
          <a:prstGeom prst="rect">
            <a:avLst/>
          </a:prstGeom>
        </p:spPr>
      </p:pic>
      <p:sp>
        <p:nvSpPr>
          <p:cNvPr id="10" name="日付プレースホルダー 9">
            <a:extLst>
              <a:ext uri="{FF2B5EF4-FFF2-40B4-BE49-F238E27FC236}">
                <a16:creationId xmlns:a16="http://schemas.microsoft.com/office/drawing/2014/main" id="{81C24061-E8DA-AFF4-7006-E6802536CFD9}"/>
              </a:ext>
            </a:extLst>
          </p:cNvPr>
          <p:cNvSpPr>
            <a:spLocks noGrp="1"/>
          </p:cNvSpPr>
          <p:nvPr>
            <p:ph type="dt" sz="half" idx="10"/>
          </p:nvPr>
        </p:nvSpPr>
        <p:spPr/>
        <p:txBody>
          <a:bodyPr/>
          <a:lstStyle/>
          <a:p>
            <a:fld id="{BAFDCA54-4B9F-4C87-843D-9C2C2E8939C1}" type="datetime1">
              <a:rPr kumimoji="1" lang="ja-JP" altLang="en-US" smtClean="0"/>
              <a:t>2024/10/5</a:t>
            </a:fld>
            <a:endParaRPr kumimoji="1" lang="ja-JP" altLang="en-US"/>
          </a:p>
        </p:txBody>
      </p:sp>
    </p:spTree>
    <p:extLst>
      <p:ext uri="{BB962C8B-B14F-4D97-AF65-F5344CB8AC3E}">
        <p14:creationId xmlns:p14="http://schemas.microsoft.com/office/powerpoint/2010/main" val="554774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A34DE7-0873-09D4-D7B7-71A6F47A678E}"/>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8B11DDCA-3267-A871-9680-E723FBFD6B74}"/>
              </a:ext>
            </a:extLst>
          </p:cNvPr>
          <p:cNvPicPr>
            <a:picLocks noGrp="1" noChangeAspect="1"/>
          </p:cNvPicPr>
          <p:nvPr>
            <p:ph idx="1"/>
          </p:nvPr>
        </p:nvPicPr>
        <p:blipFill>
          <a:blip r:embed="rId2"/>
          <a:stretch>
            <a:fillRect/>
          </a:stretch>
        </p:blipFill>
        <p:spPr>
          <a:xfrm>
            <a:off x="457200" y="274638"/>
            <a:ext cx="8229600" cy="5851525"/>
          </a:xfrm>
        </p:spPr>
      </p:pic>
      <p:sp>
        <p:nvSpPr>
          <p:cNvPr id="4" name="スライド番号プレースホルダー 3">
            <a:extLst>
              <a:ext uri="{FF2B5EF4-FFF2-40B4-BE49-F238E27FC236}">
                <a16:creationId xmlns:a16="http://schemas.microsoft.com/office/drawing/2014/main" id="{9E758978-825B-BB3C-B970-F4BE931390ED}"/>
              </a:ext>
            </a:extLst>
          </p:cNvPr>
          <p:cNvSpPr>
            <a:spLocks noGrp="1"/>
          </p:cNvSpPr>
          <p:nvPr>
            <p:ph type="sldNum" sz="quarter" idx="12"/>
          </p:nvPr>
        </p:nvSpPr>
        <p:spPr/>
        <p:txBody>
          <a:bodyPr/>
          <a:lstStyle/>
          <a:p>
            <a:fld id="{428159FB-B171-47E6-97FF-94E4E8E0D996}" type="slidenum">
              <a:rPr kumimoji="1" lang="ja-JP" altLang="en-US" smtClean="0"/>
              <a:t>114</a:t>
            </a:fld>
            <a:endParaRPr kumimoji="1" lang="ja-JP" altLang="en-US"/>
          </a:p>
        </p:txBody>
      </p:sp>
      <p:sp>
        <p:nvSpPr>
          <p:cNvPr id="7" name="日付プレースホルダー 6">
            <a:extLst>
              <a:ext uri="{FF2B5EF4-FFF2-40B4-BE49-F238E27FC236}">
                <a16:creationId xmlns:a16="http://schemas.microsoft.com/office/drawing/2014/main" id="{341BCD3C-1EDA-38AF-65AD-4F114F23E17E}"/>
              </a:ext>
            </a:extLst>
          </p:cNvPr>
          <p:cNvSpPr>
            <a:spLocks noGrp="1"/>
          </p:cNvSpPr>
          <p:nvPr>
            <p:ph type="dt" sz="half" idx="10"/>
          </p:nvPr>
        </p:nvSpPr>
        <p:spPr/>
        <p:txBody>
          <a:bodyPr/>
          <a:lstStyle/>
          <a:p>
            <a:fld id="{06254F9D-E802-401B-A929-A91CF7CAF06E}" type="datetime1">
              <a:rPr kumimoji="1" lang="ja-JP" altLang="en-US" smtClean="0"/>
              <a:t>2024/10/5</a:t>
            </a:fld>
            <a:endParaRPr kumimoji="1" lang="ja-JP" altLang="en-US"/>
          </a:p>
        </p:txBody>
      </p:sp>
    </p:spTree>
    <p:extLst>
      <p:ext uri="{BB962C8B-B14F-4D97-AF65-F5344CB8AC3E}">
        <p14:creationId xmlns:p14="http://schemas.microsoft.com/office/powerpoint/2010/main" val="13382288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136525"/>
            <a:ext cx="8496944" cy="988219"/>
          </a:xfrm>
        </p:spPr>
        <p:txBody>
          <a:bodyPr>
            <a:noAutofit/>
          </a:bodyPr>
          <a:lstStyle/>
          <a:p>
            <a:pPr algn="ctr"/>
            <a:r>
              <a:rPr kumimoji="1" lang="ja-JP" altLang="en-US" sz="3200" dirty="0">
                <a:latin typeface="HGS創英角ﾎﾟｯﾌﾟ体" panose="040B0A00000000000000" pitchFamily="50" charset="-128"/>
                <a:ea typeface="HGS創英角ﾎﾟｯﾌﾟ体" panose="040B0A00000000000000" pitchFamily="50" charset="-128"/>
              </a:rPr>
              <a:t>過去</a:t>
            </a:r>
            <a:r>
              <a:rPr kumimoji="1" lang="en-US" altLang="ja-JP" sz="3200" dirty="0">
                <a:latin typeface="HGS創英角ﾎﾟｯﾌﾟ体" panose="040B0A00000000000000" pitchFamily="50" charset="-128"/>
                <a:ea typeface="HGS創英角ﾎﾟｯﾌﾟ体" panose="040B0A00000000000000" pitchFamily="50" charset="-128"/>
              </a:rPr>
              <a:t>1</a:t>
            </a:r>
            <a:r>
              <a:rPr kumimoji="1" lang="ja-JP" altLang="en-US" sz="3200" dirty="0">
                <a:latin typeface="HGS創英角ﾎﾟｯﾌﾟ体" panose="040B0A00000000000000" pitchFamily="50" charset="-128"/>
                <a:ea typeface="HGS創英角ﾎﾟｯﾌﾟ体" panose="040B0A00000000000000" pitchFamily="50" charset="-128"/>
              </a:rPr>
              <a:t>０年間の国債（長期金利）の推移</a:t>
            </a:r>
          </a:p>
        </p:txBody>
      </p:sp>
      <p:pic>
        <p:nvPicPr>
          <p:cNvPr id="5" name="図 4">
            <a:extLst>
              <a:ext uri="{FF2B5EF4-FFF2-40B4-BE49-F238E27FC236}">
                <a16:creationId xmlns:a16="http://schemas.microsoft.com/office/drawing/2014/main" id="{1CC8290E-BB1E-49F9-9452-E6A0D3FAC347}"/>
              </a:ext>
            </a:extLst>
          </p:cNvPr>
          <p:cNvPicPr>
            <a:picLocks noChangeAspect="1"/>
          </p:cNvPicPr>
          <p:nvPr/>
        </p:nvPicPr>
        <p:blipFill>
          <a:blip r:embed="rId2"/>
          <a:stretch>
            <a:fillRect/>
          </a:stretch>
        </p:blipFill>
        <p:spPr>
          <a:xfrm>
            <a:off x="395536" y="1340768"/>
            <a:ext cx="8208912" cy="4517282"/>
          </a:xfrm>
          <a:prstGeom prst="rect">
            <a:avLst/>
          </a:prstGeom>
        </p:spPr>
      </p:pic>
      <p:sp>
        <p:nvSpPr>
          <p:cNvPr id="8" name="日付プレースホルダー 7">
            <a:extLst>
              <a:ext uri="{FF2B5EF4-FFF2-40B4-BE49-F238E27FC236}">
                <a16:creationId xmlns:a16="http://schemas.microsoft.com/office/drawing/2014/main" id="{F4B2D17D-6825-4D67-8F38-CDE920361175}"/>
              </a:ext>
            </a:extLst>
          </p:cNvPr>
          <p:cNvSpPr>
            <a:spLocks noGrp="1"/>
          </p:cNvSpPr>
          <p:nvPr>
            <p:ph type="dt" sz="half" idx="10"/>
          </p:nvPr>
        </p:nvSpPr>
        <p:spPr/>
        <p:txBody>
          <a:bodyPr/>
          <a:lstStyle/>
          <a:p>
            <a:fld id="{1BEA7B9D-365E-42F3-9F07-30A9392BA9BF}" type="datetime1">
              <a:rPr kumimoji="1" lang="ja-JP" altLang="en-US" smtClean="0"/>
              <a:t>2024/10/5</a:t>
            </a:fld>
            <a:endParaRPr kumimoji="1" lang="ja-JP" altLang="en-US"/>
          </a:p>
        </p:txBody>
      </p:sp>
      <p:sp>
        <p:nvSpPr>
          <p:cNvPr id="9" name="スライド番号プレースホルダー 8">
            <a:extLst>
              <a:ext uri="{FF2B5EF4-FFF2-40B4-BE49-F238E27FC236}">
                <a16:creationId xmlns:a16="http://schemas.microsoft.com/office/drawing/2014/main" id="{DD3617DE-0A8E-4C3B-90BD-2CB7DCC11B0E}"/>
              </a:ext>
            </a:extLst>
          </p:cNvPr>
          <p:cNvSpPr>
            <a:spLocks noGrp="1"/>
          </p:cNvSpPr>
          <p:nvPr>
            <p:ph type="sldNum" sz="quarter" idx="12"/>
          </p:nvPr>
        </p:nvSpPr>
        <p:spPr/>
        <p:txBody>
          <a:bodyPr/>
          <a:lstStyle/>
          <a:p>
            <a:fld id="{49D1DE95-8D64-41E2-A6AE-3CC8CEC41267}" type="slidenum">
              <a:rPr kumimoji="1" lang="ja-JP" altLang="en-US" smtClean="0"/>
              <a:t>115</a:t>
            </a:fld>
            <a:endParaRPr kumimoji="1" lang="ja-JP" altLang="en-US"/>
          </a:p>
        </p:txBody>
      </p:sp>
      <p:cxnSp>
        <p:nvCxnSpPr>
          <p:cNvPr id="6" name="直線コネクタ 5"/>
          <p:cNvCxnSpPr>
            <a:cxnSpLocks/>
          </p:cNvCxnSpPr>
          <p:nvPr/>
        </p:nvCxnSpPr>
        <p:spPr>
          <a:xfrm flipH="1">
            <a:off x="1331640" y="3577670"/>
            <a:ext cx="602952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6150646-7B9C-7CC5-4029-31BD0111BB70}"/>
              </a:ext>
            </a:extLst>
          </p:cNvPr>
          <p:cNvCxnSpPr/>
          <p:nvPr/>
        </p:nvCxnSpPr>
        <p:spPr>
          <a:xfrm flipH="1">
            <a:off x="1331640" y="2132856"/>
            <a:ext cx="602952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8608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32656"/>
            <a:ext cx="7722552" cy="779575"/>
          </a:xfrm>
        </p:spPr>
        <p:txBody>
          <a:bodyPr>
            <a:noAutofit/>
          </a:bodyPr>
          <a:lstStyle/>
          <a:p>
            <a:pPr algn="ctr"/>
            <a:r>
              <a:rPr lang="ja-JP" altLang="en-US" sz="3200" dirty="0">
                <a:latin typeface="HGP創英角ﾎﾟｯﾌﾟ体" panose="040B0A00000000000000" pitchFamily="50" charset="-128"/>
                <a:ea typeface="HGP創英角ﾎﾟｯﾌﾟ体" panose="040B0A00000000000000" pitchFamily="50" charset="-128"/>
              </a:rPr>
              <a:t>過去１年間の１０年国債（長期金利）の推移</a:t>
            </a:r>
            <a:endParaRPr kumimoji="1" lang="ja-JP" altLang="en-US" sz="3200" dirty="0">
              <a:latin typeface="HGP創英角ﾎﾟｯﾌﾟ体" panose="040B0A00000000000000" pitchFamily="50" charset="-128"/>
              <a:ea typeface="HGP創英角ﾎﾟｯﾌﾟ体" panose="040B0A00000000000000" pitchFamily="50" charset="-128"/>
            </a:endParaRPr>
          </a:p>
        </p:txBody>
      </p:sp>
      <p:sp>
        <p:nvSpPr>
          <p:cNvPr id="11" name="日付プレースホルダー 10">
            <a:extLst>
              <a:ext uri="{FF2B5EF4-FFF2-40B4-BE49-F238E27FC236}">
                <a16:creationId xmlns:a16="http://schemas.microsoft.com/office/drawing/2014/main" id="{711CE6FA-96C2-4D13-A7CD-D54374BE4301}"/>
              </a:ext>
            </a:extLst>
          </p:cNvPr>
          <p:cNvSpPr>
            <a:spLocks noGrp="1"/>
          </p:cNvSpPr>
          <p:nvPr>
            <p:ph type="dt" sz="half" idx="10"/>
          </p:nvPr>
        </p:nvSpPr>
        <p:spPr/>
        <p:txBody>
          <a:bodyPr/>
          <a:lstStyle/>
          <a:p>
            <a:fld id="{506B6581-6883-4C1C-9727-C2192361AB52}" type="datetime1">
              <a:rPr kumimoji="1" lang="ja-JP" altLang="en-US" smtClean="0"/>
              <a:t>2024/10/5</a:t>
            </a:fld>
            <a:endParaRPr kumimoji="1" lang="ja-JP" altLang="en-US"/>
          </a:p>
        </p:txBody>
      </p:sp>
      <p:sp>
        <p:nvSpPr>
          <p:cNvPr id="12" name="スライド番号プレースホルダー 11">
            <a:extLst>
              <a:ext uri="{FF2B5EF4-FFF2-40B4-BE49-F238E27FC236}">
                <a16:creationId xmlns:a16="http://schemas.microsoft.com/office/drawing/2014/main" id="{00A77A7B-0ED5-4749-8F8E-B41C3A1D5CA4}"/>
              </a:ext>
            </a:extLst>
          </p:cNvPr>
          <p:cNvSpPr>
            <a:spLocks noGrp="1"/>
          </p:cNvSpPr>
          <p:nvPr>
            <p:ph type="sldNum" sz="quarter" idx="12"/>
          </p:nvPr>
        </p:nvSpPr>
        <p:spPr/>
        <p:txBody>
          <a:bodyPr/>
          <a:lstStyle/>
          <a:p>
            <a:fld id="{49D1DE95-8D64-41E2-A6AE-3CC8CEC41267}" type="slidenum">
              <a:rPr kumimoji="1" lang="ja-JP" altLang="en-US" smtClean="0"/>
              <a:t>116</a:t>
            </a:fld>
            <a:endParaRPr kumimoji="1" lang="ja-JP" altLang="en-US"/>
          </a:p>
        </p:txBody>
      </p:sp>
      <p:pic>
        <p:nvPicPr>
          <p:cNvPr id="7" name="図 6">
            <a:extLst>
              <a:ext uri="{FF2B5EF4-FFF2-40B4-BE49-F238E27FC236}">
                <a16:creationId xmlns:a16="http://schemas.microsoft.com/office/drawing/2014/main" id="{E7FD08D3-39F0-C7A1-E097-D72835604800}"/>
              </a:ext>
            </a:extLst>
          </p:cNvPr>
          <p:cNvPicPr>
            <a:picLocks noChangeAspect="1"/>
          </p:cNvPicPr>
          <p:nvPr/>
        </p:nvPicPr>
        <p:blipFill>
          <a:blip r:embed="rId3"/>
          <a:stretch>
            <a:fillRect/>
          </a:stretch>
        </p:blipFill>
        <p:spPr>
          <a:xfrm>
            <a:off x="250903" y="1268760"/>
            <a:ext cx="8568317" cy="5184576"/>
          </a:xfrm>
          <a:prstGeom prst="rect">
            <a:avLst/>
          </a:prstGeom>
        </p:spPr>
      </p:pic>
      <p:sp>
        <p:nvSpPr>
          <p:cNvPr id="5" name="正方形/長方形 4">
            <a:extLst>
              <a:ext uri="{FF2B5EF4-FFF2-40B4-BE49-F238E27FC236}">
                <a16:creationId xmlns:a16="http://schemas.microsoft.com/office/drawing/2014/main" id="{68EC9A83-7F52-A5CD-D01F-60AC121C25C9}"/>
              </a:ext>
            </a:extLst>
          </p:cNvPr>
          <p:cNvSpPr/>
          <p:nvPr/>
        </p:nvSpPr>
        <p:spPr>
          <a:xfrm>
            <a:off x="7891153" y="1639957"/>
            <a:ext cx="765959" cy="110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16" name="直線コネクタ 15">
            <a:extLst>
              <a:ext uri="{FF2B5EF4-FFF2-40B4-BE49-F238E27FC236}">
                <a16:creationId xmlns:a16="http://schemas.microsoft.com/office/drawing/2014/main" id="{263E022B-D7E3-2646-619F-746CC906407E}"/>
              </a:ext>
            </a:extLst>
          </p:cNvPr>
          <p:cNvCxnSpPr/>
          <p:nvPr/>
        </p:nvCxnSpPr>
        <p:spPr>
          <a:xfrm>
            <a:off x="1060040" y="3933056"/>
            <a:ext cx="65502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31C5338C-7B6A-B2C2-64E8-6F75CC26717B}"/>
              </a:ext>
            </a:extLst>
          </p:cNvPr>
          <p:cNvCxnSpPr>
            <a:cxnSpLocks/>
          </p:cNvCxnSpPr>
          <p:nvPr/>
        </p:nvCxnSpPr>
        <p:spPr>
          <a:xfrm flipV="1">
            <a:off x="2506237" y="3145525"/>
            <a:ext cx="0" cy="6605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AB0E94D-8FCD-AFBE-263F-87247E32BBA5}"/>
              </a:ext>
            </a:extLst>
          </p:cNvPr>
          <p:cNvCxnSpPr>
            <a:cxnSpLocks/>
          </p:cNvCxnSpPr>
          <p:nvPr/>
        </p:nvCxnSpPr>
        <p:spPr>
          <a:xfrm>
            <a:off x="1115616" y="3068960"/>
            <a:ext cx="65502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直線コネクタ 5"/>
          <p:cNvCxnSpPr>
            <a:cxnSpLocks/>
          </p:cNvCxnSpPr>
          <p:nvPr/>
        </p:nvCxnSpPr>
        <p:spPr>
          <a:xfrm>
            <a:off x="1036623" y="4131983"/>
            <a:ext cx="657364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矢印: 下 8">
            <a:extLst>
              <a:ext uri="{FF2B5EF4-FFF2-40B4-BE49-F238E27FC236}">
                <a16:creationId xmlns:a16="http://schemas.microsoft.com/office/drawing/2014/main" id="{7C4866CD-99D0-CBAD-0484-8890BC44936F}"/>
              </a:ext>
            </a:extLst>
          </p:cNvPr>
          <p:cNvSpPr/>
          <p:nvPr/>
        </p:nvSpPr>
        <p:spPr>
          <a:xfrm flipH="1" flipV="1">
            <a:off x="5996567" y="2422348"/>
            <a:ext cx="79454" cy="583303"/>
          </a:xfrm>
          <a:prstGeom prst="down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Tree>
    <p:extLst>
      <p:ext uri="{BB962C8B-B14F-4D97-AF65-F5344CB8AC3E}">
        <p14:creationId xmlns:p14="http://schemas.microsoft.com/office/powerpoint/2010/main" val="10081607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HGP創英角ﾎﾟｯﾌﾟ体" panose="040B0A00000000000000" pitchFamily="50" charset="-128"/>
                <a:ea typeface="HGP創英角ﾎﾟｯﾌﾟ体" panose="040B0A00000000000000" pitchFamily="50" charset="-128"/>
              </a:rPr>
              <a:t>2016</a:t>
            </a:r>
            <a:r>
              <a:rPr lang="ja-JP" altLang="en-US" dirty="0">
                <a:latin typeface="HGP創英角ﾎﾟｯﾌﾟ体" panose="040B0A00000000000000" pitchFamily="50" charset="-128"/>
                <a:ea typeface="HGP創英角ﾎﾟｯﾌﾟ体" panose="040B0A00000000000000" pitchFamily="50" charset="-128"/>
              </a:rPr>
              <a:t>年</a:t>
            </a:r>
            <a:r>
              <a:rPr lang="en-US" altLang="ja-JP" dirty="0">
                <a:latin typeface="HGP創英角ﾎﾟｯﾌﾟ体" panose="040B0A00000000000000" pitchFamily="50" charset="-128"/>
                <a:ea typeface="HGP創英角ﾎﾟｯﾌﾟ体" panose="040B0A00000000000000" pitchFamily="50" charset="-128"/>
              </a:rPr>
              <a:t>8</a:t>
            </a:r>
            <a:r>
              <a:rPr lang="ja-JP" altLang="en-US" dirty="0">
                <a:latin typeface="HGP創英角ﾎﾟｯﾌﾟ体" panose="040B0A00000000000000" pitchFamily="50" charset="-128"/>
                <a:ea typeface="HGP創英角ﾎﾟｯﾌﾟ体" panose="040B0A00000000000000" pitchFamily="50" charset="-128"/>
              </a:rPr>
              <a:t>月</a:t>
            </a:r>
            <a:endParaRPr kumimoji="1" lang="ja-JP" altLang="en-US" dirty="0">
              <a:latin typeface="HGP創英角ﾎﾟｯﾌﾟ体" panose="040B0A00000000000000" pitchFamily="50" charset="-128"/>
              <a:ea typeface="HGP創英角ﾎﾟｯﾌﾟ体" panose="040B0A00000000000000" pitchFamily="50" charset="-128"/>
            </a:endParaRP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17638"/>
            <a:ext cx="8229600" cy="4938712"/>
          </a:xfrm>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117</a:t>
            </a:fld>
            <a:endParaRPr kumimoji="1" lang="ja-JP" altLang="en-US"/>
          </a:p>
        </p:txBody>
      </p:sp>
      <p:sp>
        <p:nvSpPr>
          <p:cNvPr id="3" name="日付プレースホルダー 2">
            <a:extLst>
              <a:ext uri="{FF2B5EF4-FFF2-40B4-BE49-F238E27FC236}">
                <a16:creationId xmlns:a16="http://schemas.microsoft.com/office/drawing/2014/main" id="{E36B1164-530C-381F-6DF0-CD944F5E1475}"/>
              </a:ext>
            </a:extLst>
          </p:cNvPr>
          <p:cNvSpPr>
            <a:spLocks noGrp="1"/>
          </p:cNvSpPr>
          <p:nvPr>
            <p:ph type="dt" sz="half" idx="10"/>
          </p:nvPr>
        </p:nvSpPr>
        <p:spPr/>
        <p:txBody>
          <a:bodyPr/>
          <a:lstStyle/>
          <a:p>
            <a:fld id="{78A2CB02-9901-4A0D-A41C-8E6CB9364646}" type="datetime1">
              <a:rPr kumimoji="1" lang="ja-JP" altLang="en-US" smtClean="0"/>
              <a:t>2024/10/5</a:t>
            </a:fld>
            <a:endParaRPr kumimoji="1" lang="ja-JP" altLang="en-US"/>
          </a:p>
        </p:txBody>
      </p:sp>
    </p:spTree>
    <p:extLst>
      <p:ext uri="{BB962C8B-B14F-4D97-AF65-F5344CB8AC3E}">
        <p14:creationId xmlns:p14="http://schemas.microsoft.com/office/powerpoint/2010/main" val="8639988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91FEE0-4411-424B-B668-B89BAFF7E152}"/>
              </a:ext>
            </a:extLst>
          </p:cNvPr>
          <p:cNvSpPr>
            <a:spLocks noGrp="1"/>
          </p:cNvSpPr>
          <p:nvPr>
            <p:ph type="title"/>
          </p:nvPr>
        </p:nvSpPr>
        <p:spPr>
          <a:xfrm>
            <a:off x="827584" y="260648"/>
            <a:ext cx="7687766" cy="809104"/>
          </a:xfrm>
        </p:spPr>
        <p:txBody>
          <a:bodyPr>
            <a:normAutofit/>
          </a:bodyPr>
          <a:lstStyle/>
          <a:p>
            <a:r>
              <a:rPr kumimoji="1" lang="ja-JP" altLang="en-US" dirty="0"/>
              <a:t>フラット３５　金利推移</a:t>
            </a:r>
          </a:p>
        </p:txBody>
      </p:sp>
      <p:sp>
        <p:nvSpPr>
          <p:cNvPr id="4" name="日付プレースホルダー 3">
            <a:extLst>
              <a:ext uri="{FF2B5EF4-FFF2-40B4-BE49-F238E27FC236}">
                <a16:creationId xmlns:a16="http://schemas.microsoft.com/office/drawing/2014/main" id="{99343829-3203-4F59-9E8A-E10C910DD34B}"/>
              </a:ext>
            </a:extLst>
          </p:cNvPr>
          <p:cNvSpPr>
            <a:spLocks noGrp="1"/>
          </p:cNvSpPr>
          <p:nvPr>
            <p:ph type="dt" sz="half" idx="10"/>
          </p:nvPr>
        </p:nvSpPr>
        <p:spPr/>
        <p:txBody>
          <a:bodyPr/>
          <a:lstStyle/>
          <a:p>
            <a:fld id="{1D0630DF-8B4D-4137-BF02-3B181A2F2060}"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EA8F8348-BEC1-4841-9843-27571A7DBFD5}"/>
              </a:ext>
            </a:extLst>
          </p:cNvPr>
          <p:cNvSpPr>
            <a:spLocks noGrp="1"/>
          </p:cNvSpPr>
          <p:nvPr>
            <p:ph type="sldNum" sz="quarter" idx="12"/>
          </p:nvPr>
        </p:nvSpPr>
        <p:spPr/>
        <p:txBody>
          <a:bodyPr/>
          <a:lstStyle/>
          <a:p>
            <a:fld id="{428159FB-B171-47E6-97FF-94E4E8E0D996}" type="slidenum">
              <a:rPr kumimoji="1" lang="ja-JP" altLang="en-US" smtClean="0"/>
              <a:t>118</a:t>
            </a:fld>
            <a:endParaRPr kumimoji="1" lang="ja-JP" altLang="en-US"/>
          </a:p>
        </p:txBody>
      </p:sp>
      <p:pic>
        <p:nvPicPr>
          <p:cNvPr id="10" name="コンテンツ プレースホルダー 9">
            <a:extLst>
              <a:ext uri="{FF2B5EF4-FFF2-40B4-BE49-F238E27FC236}">
                <a16:creationId xmlns:a16="http://schemas.microsoft.com/office/drawing/2014/main" id="{DDBA8C1C-18B4-E6EF-98B9-8D18CC11E1DA}"/>
              </a:ext>
            </a:extLst>
          </p:cNvPr>
          <p:cNvPicPr>
            <a:picLocks noGrp="1" noChangeAspect="1"/>
          </p:cNvPicPr>
          <p:nvPr>
            <p:ph idx="1"/>
          </p:nvPr>
        </p:nvPicPr>
        <p:blipFill>
          <a:blip r:embed="rId3"/>
          <a:stretch>
            <a:fillRect/>
          </a:stretch>
        </p:blipFill>
        <p:spPr>
          <a:xfrm>
            <a:off x="433504" y="1225546"/>
            <a:ext cx="8253296" cy="4723734"/>
          </a:xfrm>
        </p:spPr>
      </p:pic>
      <p:sp>
        <p:nvSpPr>
          <p:cNvPr id="9" name="楕円 8">
            <a:extLst>
              <a:ext uri="{FF2B5EF4-FFF2-40B4-BE49-F238E27FC236}">
                <a16:creationId xmlns:a16="http://schemas.microsoft.com/office/drawing/2014/main" id="{9E435027-C643-BECA-C048-D3C0DEEE7AB4}"/>
              </a:ext>
            </a:extLst>
          </p:cNvPr>
          <p:cNvSpPr/>
          <p:nvPr/>
        </p:nvSpPr>
        <p:spPr>
          <a:xfrm>
            <a:off x="4355976" y="2852936"/>
            <a:ext cx="4472305" cy="2016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16164724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332667"/>
            <a:ext cx="8263831" cy="864085"/>
          </a:xfrm>
        </p:spPr>
        <p:txBody>
          <a:bodyPr>
            <a:normAutofit/>
          </a:bodyPr>
          <a:lstStyle/>
          <a:p>
            <a:pPr algn="ctr"/>
            <a:r>
              <a:rPr kumimoji="1" lang="ja-JP" altLang="en-US" sz="2800" dirty="0">
                <a:latin typeface="HGS創英角ﾎﾟｯﾌﾟ体" panose="040B0A00000000000000" pitchFamily="50" charset="-128"/>
                <a:ea typeface="HGS創英角ﾎﾟｯﾌﾟ体" panose="040B0A00000000000000" pitchFamily="50" charset="-128"/>
              </a:rPr>
              <a:t>過去</a:t>
            </a:r>
            <a:r>
              <a:rPr kumimoji="1" lang="en-US" altLang="ja-JP" sz="2800" dirty="0">
                <a:latin typeface="HGS創英角ﾎﾟｯﾌﾟ体" panose="040B0A00000000000000" pitchFamily="50" charset="-128"/>
                <a:ea typeface="HGS創英角ﾎﾟｯﾌﾟ体" panose="040B0A00000000000000" pitchFamily="50" charset="-128"/>
              </a:rPr>
              <a:t>1</a:t>
            </a:r>
            <a:r>
              <a:rPr kumimoji="1" lang="ja-JP" altLang="en-US" sz="2800" dirty="0">
                <a:latin typeface="HGS創英角ﾎﾟｯﾌﾟ体" panose="040B0A00000000000000" pitchFamily="50" charset="-128"/>
                <a:ea typeface="HGS創英角ﾎﾟｯﾌﾟ体" panose="040B0A00000000000000" pitchFamily="50" charset="-128"/>
              </a:rPr>
              <a:t>０年間の１０年国債（長期金利）の推移</a:t>
            </a:r>
          </a:p>
        </p:txBody>
      </p:sp>
      <p:sp>
        <p:nvSpPr>
          <p:cNvPr id="8" name="日付プレースホルダー 7">
            <a:extLst>
              <a:ext uri="{FF2B5EF4-FFF2-40B4-BE49-F238E27FC236}">
                <a16:creationId xmlns:a16="http://schemas.microsoft.com/office/drawing/2014/main" id="{F4B2D17D-6825-4D67-8F38-CDE920361175}"/>
              </a:ext>
            </a:extLst>
          </p:cNvPr>
          <p:cNvSpPr>
            <a:spLocks noGrp="1"/>
          </p:cNvSpPr>
          <p:nvPr>
            <p:ph type="dt" sz="half" idx="10"/>
          </p:nvPr>
        </p:nvSpPr>
        <p:spPr/>
        <p:txBody>
          <a:bodyPr/>
          <a:lstStyle/>
          <a:p>
            <a:fld id="{E20C6583-8363-4458-A6A1-45CC83A6D5EF}" type="datetime1">
              <a:rPr kumimoji="1" lang="ja-JP" altLang="en-US" smtClean="0"/>
              <a:t>2024/10/5</a:t>
            </a:fld>
            <a:endParaRPr kumimoji="1" lang="ja-JP" altLang="en-US"/>
          </a:p>
        </p:txBody>
      </p:sp>
      <p:sp>
        <p:nvSpPr>
          <p:cNvPr id="9" name="スライド番号プレースホルダー 8">
            <a:extLst>
              <a:ext uri="{FF2B5EF4-FFF2-40B4-BE49-F238E27FC236}">
                <a16:creationId xmlns:a16="http://schemas.microsoft.com/office/drawing/2014/main" id="{DD3617DE-0A8E-4C3B-90BD-2CB7DCC11B0E}"/>
              </a:ext>
            </a:extLst>
          </p:cNvPr>
          <p:cNvSpPr>
            <a:spLocks noGrp="1"/>
          </p:cNvSpPr>
          <p:nvPr>
            <p:ph type="sldNum" sz="quarter" idx="12"/>
          </p:nvPr>
        </p:nvSpPr>
        <p:spPr/>
        <p:txBody>
          <a:bodyPr/>
          <a:lstStyle/>
          <a:p>
            <a:fld id="{49D1DE95-8D64-41E2-A6AE-3CC8CEC41267}" type="slidenum">
              <a:rPr kumimoji="1" lang="ja-JP" altLang="en-US" smtClean="0"/>
              <a:t>119</a:t>
            </a:fld>
            <a:endParaRPr kumimoji="1" lang="ja-JP" altLang="en-US"/>
          </a:p>
        </p:txBody>
      </p:sp>
      <p:pic>
        <p:nvPicPr>
          <p:cNvPr id="7" name="図 6">
            <a:extLst>
              <a:ext uri="{FF2B5EF4-FFF2-40B4-BE49-F238E27FC236}">
                <a16:creationId xmlns:a16="http://schemas.microsoft.com/office/drawing/2014/main" id="{D1E8FBC3-80A2-C3A0-EDD9-42BAB82C6642}"/>
              </a:ext>
            </a:extLst>
          </p:cNvPr>
          <p:cNvPicPr>
            <a:picLocks noChangeAspect="1"/>
          </p:cNvPicPr>
          <p:nvPr/>
        </p:nvPicPr>
        <p:blipFill>
          <a:blip r:embed="rId3"/>
          <a:stretch>
            <a:fillRect/>
          </a:stretch>
        </p:blipFill>
        <p:spPr>
          <a:xfrm>
            <a:off x="501805" y="1196752"/>
            <a:ext cx="7945244" cy="4824536"/>
          </a:xfrm>
          <a:prstGeom prst="rect">
            <a:avLst/>
          </a:prstGeom>
        </p:spPr>
      </p:pic>
      <p:cxnSp>
        <p:nvCxnSpPr>
          <p:cNvPr id="6" name="直線コネクタ 5"/>
          <p:cNvCxnSpPr>
            <a:cxnSpLocks/>
          </p:cNvCxnSpPr>
          <p:nvPr/>
        </p:nvCxnSpPr>
        <p:spPr>
          <a:xfrm flipH="1">
            <a:off x="1259632" y="3501008"/>
            <a:ext cx="60864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C752C86A-760F-656B-1AEC-3E4792FAF122}"/>
              </a:ext>
            </a:extLst>
          </p:cNvPr>
          <p:cNvCxnSpPr>
            <a:cxnSpLocks/>
          </p:cNvCxnSpPr>
          <p:nvPr/>
        </p:nvCxnSpPr>
        <p:spPr>
          <a:xfrm flipV="1">
            <a:off x="4860032" y="2313963"/>
            <a:ext cx="1944216" cy="10195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6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691119-DA47-6887-DA1A-626CB2E34B9F}"/>
              </a:ext>
            </a:extLst>
          </p:cNvPr>
          <p:cNvSpPr>
            <a:spLocks noGrp="1"/>
          </p:cNvSpPr>
          <p:nvPr>
            <p:ph type="title"/>
          </p:nvPr>
        </p:nvSpPr>
        <p:spPr/>
        <p:txBody>
          <a:bodyPr/>
          <a:lstStyle/>
          <a:p>
            <a:r>
              <a:rPr kumimoji="1" lang="ja-JP" altLang="en-US" dirty="0"/>
              <a:t>事　例</a:t>
            </a:r>
          </a:p>
        </p:txBody>
      </p:sp>
      <p:sp>
        <p:nvSpPr>
          <p:cNvPr id="3" name="コンテンツ プレースホルダー 2">
            <a:extLst>
              <a:ext uri="{FF2B5EF4-FFF2-40B4-BE49-F238E27FC236}">
                <a16:creationId xmlns:a16="http://schemas.microsoft.com/office/drawing/2014/main" id="{F4157F5C-BC1F-FB19-58AE-BBBB8C06750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r>
              <a:rPr kumimoji="1" lang="ja-JP" altLang="en-US" dirty="0"/>
              <a:t>　夫　年収　</a:t>
            </a:r>
            <a:r>
              <a:rPr kumimoji="1" lang="en-US" altLang="ja-JP" dirty="0"/>
              <a:t>500</a:t>
            </a:r>
            <a:r>
              <a:rPr kumimoji="1" lang="ja-JP" altLang="en-US" dirty="0"/>
              <a:t>万円　　３９歳</a:t>
            </a:r>
            <a:endParaRPr kumimoji="1" lang="en-US" altLang="ja-JP" dirty="0"/>
          </a:p>
          <a:p>
            <a:pPr marL="0" indent="0">
              <a:buNone/>
            </a:pPr>
            <a:r>
              <a:rPr lang="ja-JP" altLang="en-US" dirty="0"/>
              <a:t>　妻　年収　</a:t>
            </a:r>
            <a:r>
              <a:rPr lang="en-US" altLang="ja-JP" dirty="0"/>
              <a:t>400</a:t>
            </a:r>
            <a:r>
              <a:rPr lang="ja-JP" altLang="en-US" dirty="0"/>
              <a:t>万円　　３７歳</a:t>
            </a:r>
            <a:endParaRPr lang="en-US" altLang="ja-JP" dirty="0"/>
          </a:p>
          <a:p>
            <a:pPr marL="0" indent="0">
              <a:buNone/>
            </a:pPr>
            <a:endParaRPr kumimoji="1" lang="en-US" altLang="ja-JP" dirty="0"/>
          </a:p>
          <a:p>
            <a:pPr marL="0" indent="0">
              <a:buNone/>
            </a:pPr>
            <a:r>
              <a:rPr lang="ja-JP" altLang="en-US" dirty="0">
                <a:solidFill>
                  <a:srgbClr val="FF0000"/>
                </a:solidFill>
              </a:rPr>
              <a:t>借入金額　</a:t>
            </a:r>
            <a:r>
              <a:rPr lang="en-US" altLang="ja-JP" dirty="0">
                <a:solidFill>
                  <a:srgbClr val="FF0000"/>
                </a:solidFill>
              </a:rPr>
              <a:t>5,000</a:t>
            </a:r>
            <a:r>
              <a:rPr lang="ja-JP" altLang="en-US" dirty="0">
                <a:solidFill>
                  <a:srgbClr val="FF0000"/>
                </a:solidFill>
              </a:rPr>
              <a:t>万円　　（長期優良住宅）　</a:t>
            </a:r>
            <a:endParaRPr lang="en-US" altLang="ja-JP" dirty="0">
              <a:solidFill>
                <a:srgbClr val="FF0000"/>
              </a:solidFill>
            </a:endParaRPr>
          </a:p>
          <a:p>
            <a:pPr marL="0" indent="0">
              <a:buNone/>
            </a:pPr>
            <a:r>
              <a:rPr lang="ja-JP" altLang="en-US" dirty="0"/>
              <a:t>　夫　　　　　</a:t>
            </a:r>
            <a:r>
              <a:rPr lang="en-US" altLang="ja-JP" dirty="0"/>
              <a:t>5,000</a:t>
            </a:r>
            <a:r>
              <a:rPr lang="ja-JP" altLang="en-US" dirty="0"/>
              <a:t>万円</a:t>
            </a:r>
            <a:endParaRPr lang="en-US" altLang="ja-JP" dirty="0"/>
          </a:p>
          <a:p>
            <a:pPr marL="0" indent="0">
              <a:buNone/>
            </a:pPr>
            <a:r>
              <a:rPr lang="ja-JP" altLang="en-US" dirty="0"/>
              <a:t>　妻　　　　連帯保証人</a:t>
            </a:r>
            <a:endParaRPr lang="en-US" altLang="ja-JP" dirty="0"/>
          </a:p>
          <a:p>
            <a:pPr marL="0" indent="0">
              <a:buNone/>
            </a:pPr>
            <a:endParaRPr lang="en-US" altLang="ja-JP" dirty="0"/>
          </a:p>
          <a:p>
            <a:pPr marL="0" indent="0">
              <a:buNone/>
            </a:pPr>
            <a:r>
              <a:rPr lang="ja-JP" altLang="en-US" dirty="0">
                <a:solidFill>
                  <a:srgbClr val="FF0000"/>
                </a:solidFill>
              </a:rPr>
              <a:t>ローン控除　約</a:t>
            </a:r>
            <a:r>
              <a:rPr lang="en-US" altLang="ja-JP" dirty="0">
                <a:solidFill>
                  <a:srgbClr val="FF0000"/>
                </a:solidFill>
              </a:rPr>
              <a:t>328</a:t>
            </a:r>
            <a:r>
              <a:rPr lang="ja-JP" altLang="en-US" dirty="0">
                <a:solidFill>
                  <a:srgbClr val="FF0000"/>
                </a:solidFill>
              </a:rPr>
              <a:t>万円</a:t>
            </a:r>
            <a:endParaRPr kumimoji="1" lang="ja-JP" altLang="en-US" dirty="0">
              <a:solidFill>
                <a:srgbClr val="FF0000"/>
              </a:solidFill>
            </a:endParaRPr>
          </a:p>
        </p:txBody>
      </p:sp>
      <p:sp>
        <p:nvSpPr>
          <p:cNvPr id="4" name="日付プレースホルダー 3">
            <a:extLst>
              <a:ext uri="{FF2B5EF4-FFF2-40B4-BE49-F238E27FC236}">
                <a16:creationId xmlns:a16="http://schemas.microsoft.com/office/drawing/2014/main" id="{9B38EB51-2FE9-0286-EF9C-5C109EC9FD76}"/>
              </a:ext>
            </a:extLst>
          </p:cNvPr>
          <p:cNvSpPr>
            <a:spLocks noGrp="1"/>
          </p:cNvSpPr>
          <p:nvPr>
            <p:ph type="dt" sz="half" idx="10"/>
          </p:nvPr>
        </p:nvSpPr>
        <p:spPr/>
        <p:txBody>
          <a:bodyPr/>
          <a:lstStyle/>
          <a:p>
            <a:fld id="{6DA0841D-D5ED-464B-A5E7-46CA944EA1B0}"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87B5AEFB-28E4-E7F6-3795-7E3F0FFFB33F}"/>
              </a:ext>
            </a:extLst>
          </p:cNvPr>
          <p:cNvSpPr>
            <a:spLocks noGrp="1"/>
          </p:cNvSpPr>
          <p:nvPr>
            <p:ph type="sldNum" sz="quarter" idx="12"/>
          </p:nvPr>
        </p:nvSpPr>
        <p:spPr/>
        <p:txBody>
          <a:bodyPr/>
          <a:lstStyle/>
          <a:p>
            <a:fld id="{428159FB-B171-47E6-97FF-94E4E8E0D996}" type="slidenum">
              <a:rPr kumimoji="1" lang="ja-JP" altLang="en-US" smtClean="0"/>
              <a:t>12</a:t>
            </a:fld>
            <a:endParaRPr kumimoji="1" lang="ja-JP" altLang="en-US"/>
          </a:p>
        </p:txBody>
      </p:sp>
    </p:spTree>
    <p:extLst>
      <p:ext uri="{BB962C8B-B14F-4D97-AF65-F5344CB8AC3E}">
        <p14:creationId xmlns:p14="http://schemas.microsoft.com/office/powerpoint/2010/main" val="12362009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12">
            <a:extLst>
              <a:ext uri="{FF2B5EF4-FFF2-40B4-BE49-F238E27FC236}">
                <a16:creationId xmlns:a16="http://schemas.microsoft.com/office/drawing/2014/main" id="{C6186682-4206-6FA6-3CA2-3D851E3F7F78}"/>
              </a:ext>
            </a:extLst>
          </p:cNvPr>
          <p:cNvSpPr>
            <a:spLocks noGrp="1"/>
          </p:cNvSpPr>
          <p:nvPr>
            <p:ph type="body" idx="1"/>
          </p:nvPr>
        </p:nvSpPr>
        <p:spPr>
          <a:xfrm>
            <a:off x="457200" y="274638"/>
            <a:ext cx="4040188" cy="1066129"/>
          </a:xfrm>
        </p:spPr>
        <p:txBody>
          <a:bodyPr/>
          <a:lstStyle/>
          <a:p>
            <a:r>
              <a:rPr lang="ja-JP" altLang="en-US" dirty="0"/>
              <a:t>　夫　　</a:t>
            </a:r>
            <a:r>
              <a:rPr lang="en-US" altLang="ja-JP" dirty="0"/>
              <a:t>5000</a:t>
            </a:r>
            <a:r>
              <a:rPr lang="ja-JP" altLang="en-US" dirty="0"/>
              <a:t>万円</a:t>
            </a:r>
          </a:p>
        </p:txBody>
      </p:sp>
      <p:pic>
        <p:nvPicPr>
          <p:cNvPr id="17" name="コンテンツ プレースホルダー 16">
            <a:extLst>
              <a:ext uri="{FF2B5EF4-FFF2-40B4-BE49-F238E27FC236}">
                <a16:creationId xmlns:a16="http://schemas.microsoft.com/office/drawing/2014/main" id="{998EC3BA-B3D0-C414-290F-119E8957D438}"/>
              </a:ext>
            </a:extLst>
          </p:cNvPr>
          <p:cNvPicPr>
            <a:picLocks noGrp="1" noChangeAspect="1"/>
          </p:cNvPicPr>
          <p:nvPr>
            <p:ph sz="quarter" idx="4"/>
          </p:nvPr>
        </p:nvPicPr>
        <p:blipFill>
          <a:blip r:embed="rId3"/>
          <a:stretch>
            <a:fillRect/>
          </a:stretch>
        </p:blipFill>
        <p:spPr>
          <a:xfrm>
            <a:off x="457200" y="1417638"/>
            <a:ext cx="4187825" cy="4891682"/>
          </a:xfrm>
        </p:spPr>
      </p:pic>
      <p:sp>
        <p:nvSpPr>
          <p:cNvPr id="4" name="日付プレースホルダー 3">
            <a:extLst>
              <a:ext uri="{FF2B5EF4-FFF2-40B4-BE49-F238E27FC236}">
                <a16:creationId xmlns:a16="http://schemas.microsoft.com/office/drawing/2014/main" id="{83D2A5D5-6E2E-3D94-A2A9-CDBA05C69B0C}"/>
              </a:ext>
            </a:extLst>
          </p:cNvPr>
          <p:cNvSpPr>
            <a:spLocks noGrp="1"/>
          </p:cNvSpPr>
          <p:nvPr>
            <p:ph type="dt" sz="half" idx="10"/>
          </p:nvPr>
        </p:nvSpPr>
        <p:spPr/>
        <p:txBody>
          <a:bodyPr/>
          <a:lstStyle/>
          <a:p>
            <a:fld id="{91C90D87-94BF-4CB7-9070-9F6E375A65EC}"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CBD21430-038A-1E50-9A3C-917D58F98E09}"/>
              </a:ext>
            </a:extLst>
          </p:cNvPr>
          <p:cNvSpPr>
            <a:spLocks noGrp="1"/>
          </p:cNvSpPr>
          <p:nvPr>
            <p:ph type="sldNum" sz="quarter" idx="12"/>
          </p:nvPr>
        </p:nvSpPr>
        <p:spPr/>
        <p:txBody>
          <a:bodyPr/>
          <a:lstStyle/>
          <a:p>
            <a:fld id="{428159FB-B171-47E6-97FF-94E4E8E0D996}" type="slidenum">
              <a:rPr kumimoji="1" lang="ja-JP" altLang="en-US" smtClean="0"/>
              <a:t>120</a:t>
            </a:fld>
            <a:endParaRPr kumimoji="1" lang="ja-JP" altLang="en-US"/>
          </a:p>
        </p:txBody>
      </p:sp>
      <p:sp>
        <p:nvSpPr>
          <p:cNvPr id="2" name="正方形/長方形 1">
            <a:extLst>
              <a:ext uri="{FF2B5EF4-FFF2-40B4-BE49-F238E27FC236}">
                <a16:creationId xmlns:a16="http://schemas.microsoft.com/office/drawing/2014/main" id="{8D4C5873-E265-6816-A3A7-144E3653D21C}"/>
              </a:ext>
            </a:extLst>
          </p:cNvPr>
          <p:cNvSpPr/>
          <p:nvPr/>
        </p:nvSpPr>
        <p:spPr>
          <a:xfrm>
            <a:off x="2987824" y="2276872"/>
            <a:ext cx="1152128" cy="33843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8B455ED-2E50-67FC-9D2E-8B24C9740C18}"/>
              </a:ext>
            </a:extLst>
          </p:cNvPr>
          <p:cNvPicPr>
            <a:picLocks noChangeAspect="1"/>
          </p:cNvPicPr>
          <p:nvPr/>
        </p:nvPicPr>
        <p:blipFill>
          <a:blip r:embed="rId4"/>
          <a:stretch>
            <a:fillRect/>
          </a:stretch>
        </p:blipFill>
        <p:spPr>
          <a:xfrm>
            <a:off x="4572001" y="1417638"/>
            <a:ext cx="4176464" cy="4891682"/>
          </a:xfrm>
          <a:prstGeom prst="rect">
            <a:avLst/>
          </a:prstGeom>
        </p:spPr>
      </p:pic>
      <p:sp>
        <p:nvSpPr>
          <p:cNvPr id="7" name="テキスト ボックス 6">
            <a:extLst>
              <a:ext uri="{FF2B5EF4-FFF2-40B4-BE49-F238E27FC236}">
                <a16:creationId xmlns:a16="http://schemas.microsoft.com/office/drawing/2014/main" id="{BAF4963A-697B-3D89-58D4-79BD8764A02E}"/>
              </a:ext>
            </a:extLst>
          </p:cNvPr>
          <p:cNvSpPr txBox="1"/>
          <p:nvPr/>
        </p:nvSpPr>
        <p:spPr>
          <a:xfrm>
            <a:off x="5076056" y="908720"/>
            <a:ext cx="1656184" cy="461665"/>
          </a:xfrm>
          <a:prstGeom prst="rect">
            <a:avLst/>
          </a:prstGeom>
          <a:noFill/>
        </p:spPr>
        <p:txBody>
          <a:bodyPr wrap="square" rtlCol="0">
            <a:spAutoFit/>
          </a:bodyPr>
          <a:lstStyle/>
          <a:p>
            <a:r>
              <a:rPr kumimoji="1" lang="en-US" altLang="ja-JP" sz="2400" dirty="0"/>
              <a:t>4500</a:t>
            </a:r>
            <a:r>
              <a:rPr kumimoji="1" lang="ja-JP" altLang="en-US" sz="2400" dirty="0"/>
              <a:t>万円</a:t>
            </a:r>
          </a:p>
        </p:txBody>
      </p:sp>
      <p:sp>
        <p:nvSpPr>
          <p:cNvPr id="8" name="正方形/長方形 7">
            <a:extLst>
              <a:ext uri="{FF2B5EF4-FFF2-40B4-BE49-F238E27FC236}">
                <a16:creationId xmlns:a16="http://schemas.microsoft.com/office/drawing/2014/main" id="{6777E1E1-0B8D-8347-C568-4AED78E7B828}"/>
              </a:ext>
            </a:extLst>
          </p:cNvPr>
          <p:cNvSpPr/>
          <p:nvPr/>
        </p:nvSpPr>
        <p:spPr>
          <a:xfrm>
            <a:off x="7092280" y="2259669"/>
            <a:ext cx="1224136" cy="25374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138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12">
            <a:extLst>
              <a:ext uri="{FF2B5EF4-FFF2-40B4-BE49-F238E27FC236}">
                <a16:creationId xmlns:a16="http://schemas.microsoft.com/office/drawing/2014/main" id="{C6186682-4206-6FA6-3CA2-3D851E3F7F78}"/>
              </a:ext>
            </a:extLst>
          </p:cNvPr>
          <p:cNvSpPr>
            <a:spLocks noGrp="1"/>
          </p:cNvSpPr>
          <p:nvPr>
            <p:ph type="body" idx="1"/>
          </p:nvPr>
        </p:nvSpPr>
        <p:spPr>
          <a:xfrm>
            <a:off x="457200" y="274638"/>
            <a:ext cx="4040188" cy="1066129"/>
          </a:xfrm>
        </p:spPr>
        <p:txBody>
          <a:bodyPr/>
          <a:lstStyle/>
          <a:p>
            <a:r>
              <a:rPr lang="ja-JP" altLang="en-US" dirty="0"/>
              <a:t>　夫</a:t>
            </a:r>
          </a:p>
        </p:txBody>
      </p:sp>
      <p:pic>
        <p:nvPicPr>
          <p:cNvPr id="17" name="コンテンツ プレースホルダー 16">
            <a:extLst>
              <a:ext uri="{FF2B5EF4-FFF2-40B4-BE49-F238E27FC236}">
                <a16:creationId xmlns:a16="http://schemas.microsoft.com/office/drawing/2014/main" id="{998EC3BA-B3D0-C414-290F-119E8957D438}"/>
              </a:ext>
            </a:extLst>
          </p:cNvPr>
          <p:cNvPicPr>
            <a:picLocks noGrp="1" noChangeAspect="1"/>
          </p:cNvPicPr>
          <p:nvPr>
            <p:ph sz="quarter" idx="4"/>
          </p:nvPr>
        </p:nvPicPr>
        <p:blipFill>
          <a:blip r:embed="rId2"/>
          <a:stretch>
            <a:fillRect/>
          </a:stretch>
        </p:blipFill>
        <p:spPr>
          <a:xfrm>
            <a:off x="457200" y="1417638"/>
            <a:ext cx="4187825" cy="4891682"/>
          </a:xfrm>
        </p:spPr>
      </p:pic>
      <p:sp>
        <p:nvSpPr>
          <p:cNvPr id="4" name="日付プレースホルダー 3">
            <a:extLst>
              <a:ext uri="{FF2B5EF4-FFF2-40B4-BE49-F238E27FC236}">
                <a16:creationId xmlns:a16="http://schemas.microsoft.com/office/drawing/2014/main" id="{83D2A5D5-6E2E-3D94-A2A9-CDBA05C69B0C}"/>
              </a:ext>
            </a:extLst>
          </p:cNvPr>
          <p:cNvSpPr>
            <a:spLocks noGrp="1"/>
          </p:cNvSpPr>
          <p:nvPr>
            <p:ph type="dt" sz="half" idx="10"/>
          </p:nvPr>
        </p:nvSpPr>
        <p:spPr/>
        <p:txBody>
          <a:bodyPr/>
          <a:lstStyle/>
          <a:p>
            <a:fld id="{56D317D9-3BBB-421F-8ECB-F6DA1685BDF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CBD21430-038A-1E50-9A3C-917D58F98E09}"/>
              </a:ext>
            </a:extLst>
          </p:cNvPr>
          <p:cNvSpPr>
            <a:spLocks noGrp="1"/>
          </p:cNvSpPr>
          <p:nvPr>
            <p:ph type="sldNum" sz="quarter" idx="12"/>
          </p:nvPr>
        </p:nvSpPr>
        <p:spPr/>
        <p:txBody>
          <a:bodyPr/>
          <a:lstStyle/>
          <a:p>
            <a:fld id="{428159FB-B171-47E6-97FF-94E4E8E0D996}" type="slidenum">
              <a:rPr kumimoji="1" lang="ja-JP" altLang="en-US" smtClean="0"/>
              <a:t>13</a:t>
            </a:fld>
            <a:endParaRPr kumimoji="1" lang="ja-JP" altLang="en-US"/>
          </a:p>
        </p:txBody>
      </p:sp>
      <p:sp>
        <p:nvSpPr>
          <p:cNvPr id="2" name="正方形/長方形 1">
            <a:extLst>
              <a:ext uri="{FF2B5EF4-FFF2-40B4-BE49-F238E27FC236}">
                <a16:creationId xmlns:a16="http://schemas.microsoft.com/office/drawing/2014/main" id="{8D4C5873-E265-6816-A3A7-144E3653D21C}"/>
              </a:ext>
            </a:extLst>
          </p:cNvPr>
          <p:cNvSpPr/>
          <p:nvPr/>
        </p:nvSpPr>
        <p:spPr>
          <a:xfrm>
            <a:off x="2987824" y="2276872"/>
            <a:ext cx="1152128" cy="33843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1B82CEC-4555-1AF0-0583-7E9E2EDB8ADA}"/>
              </a:ext>
            </a:extLst>
          </p:cNvPr>
          <p:cNvSpPr txBox="1"/>
          <p:nvPr/>
        </p:nvSpPr>
        <p:spPr>
          <a:xfrm>
            <a:off x="5004048" y="2204864"/>
            <a:ext cx="3816424" cy="369332"/>
          </a:xfrm>
          <a:prstGeom prst="rect">
            <a:avLst/>
          </a:prstGeom>
          <a:noFill/>
        </p:spPr>
        <p:txBody>
          <a:bodyPr wrap="square" rtlCol="0">
            <a:spAutoFit/>
          </a:bodyPr>
          <a:lstStyle/>
          <a:p>
            <a:r>
              <a:rPr kumimoji="1" lang="en-US" altLang="ja-JP" dirty="0"/>
              <a:t>49,087,139×0.7</a:t>
            </a:r>
            <a:r>
              <a:rPr kumimoji="1" lang="ja-JP" altLang="en-US" dirty="0"/>
              <a:t>％＝</a:t>
            </a:r>
            <a:r>
              <a:rPr kumimoji="1" lang="en-US" altLang="ja-JP" dirty="0"/>
              <a:t>343,609</a:t>
            </a:r>
            <a:r>
              <a:rPr kumimoji="1" lang="ja-JP" altLang="en-US" dirty="0"/>
              <a:t>円</a:t>
            </a:r>
          </a:p>
        </p:txBody>
      </p:sp>
    </p:spTree>
    <p:extLst>
      <p:ext uri="{BB962C8B-B14F-4D97-AF65-F5344CB8AC3E}">
        <p14:creationId xmlns:p14="http://schemas.microsoft.com/office/powerpoint/2010/main" val="2181601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691119-DA47-6887-DA1A-626CB2E34B9F}"/>
              </a:ext>
            </a:extLst>
          </p:cNvPr>
          <p:cNvSpPr>
            <a:spLocks noGrp="1"/>
          </p:cNvSpPr>
          <p:nvPr>
            <p:ph type="title"/>
          </p:nvPr>
        </p:nvSpPr>
        <p:spPr/>
        <p:txBody>
          <a:bodyPr/>
          <a:lstStyle/>
          <a:p>
            <a:r>
              <a:rPr kumimoji="1" lang="ja-JP" altLang="en-US" dirty="0"/>
              <a:t>事　例</a:t>
            </a:r>
          </a:p>
        </p:txBody>
      </p:sp>
      <p:sp>
        <p:nvSpPr>
          <p:cNvPr id="3" name="コンテンツ プレースホルダー 2">
            <a:extLst>
              <a:ext uri="{FF2B5EF4-FFF2-40B4-BE49-F238E27FC236}">
                <a16:creationId xmlns:a16="http://schemas.microsoft.com/office/drawing/2014/main" id="{F4157F5C-BC1F-FB19-58AE-BBBB8C06750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r>
              <a:rPr kumimoji="1" lang="ja-JP" altLang="en-US" dirty="0"/>
              <a:t>　夫　年収　</a:t>
            </a:r>
            <a:r>
              <a:rPr kumimoji="1" lang="en-US" altLang="ja-JP" dirty="0"/>
              <a:t>500</a:t>
            </a:r>
            <a:r>
              <a:rPr kumimoji="1" lang="ja-JP" altLang="en-US" dirty="0"/>
              <a:t>万円　　３９歳</a:t>
            </a:r>
            <a:endParaRPr kumimoji="1" lang="en-US" altLang="ja-JP" dirty="0"/>
          </a:p>
          <a:p>
            <a:pPr marL="0" indent="0">
              <a:buNone/>
            </a:pPr>
            <a:r>
              <a:rPr lang="ja-JP" altLang="en-US" dirty="0"/>
              <a:t>　妻　年収　</a:t>
            </a:r>
            <a:r>
              <a:rPr lang="en-US" altLang="ja-JP" dirty="0"/>
              <a:t>400</a:t>
            </a:r>
            <a:r>
              <a:rPr lang="ja-JP" altLang="en-US" dirty="0"/>
              <a:t>万円　　３７歳</a:t>
            </a:r>
            <a:endParaRPr lang="en-US" altLang="ja-JP" dirty="0"/>
          </a:p>
          <a:p>
            <a:pPr marL="0" indent="0">
              <a:buNone/>
            </a:pPr>
            <a:endParaRPr kumimoji="1" lang="en-US" altLang="ja-JP" dirty="0"/>
          </a:p>
          <a:p>
            <a:pPr marL="0" indent="0">
              <a:buNone/>
            </a:pPr>
            <a:r>
              <a:rPr lang="ja-JP" altLang="en-US" dirty="0">
                <a:solidFill>
                  <a:srgbClr val="FF0000"/>
                </a:solidFill>
              </a:rPr>
              <a:t>借入金額　</a:t>
            </a:r>
            <a:r>
              <a:rPr lang="en-US" altLang="ja-JP" dirty="0">
                <a:solidFill>
                  <a:srgbClr val="FF0000"/>
                </a:solidFill>
              </a:rPr>
              <a:t>5,000</a:t>
            </a:r>
            <a:r>
              <a:rPr lang="ja-JP" altLang="en-US" dirty="0">
                <a:solidFill>
                  <a:srgbClr val="FF0000"/>
                </a:solidFill>
              </a:rPr>
              <a:t>万円　（長期優良住宅）</a:t>
            </a:r>
            <a:endParaRPr lang="en-US" altLang="ja-JP" dirty="0">
              <a:solidFill>
                <a:srgbClr val="FF0000"/>
              </a:solidFill>
            </a:endParaRPr>
          </a:p>
          <a:p>
            <a:pPr marL="0" indent="0">
              <a:buNone/>
            </a:pPr>
            <a:r>
              <a:rPr lang="ja-JP" altLang="en-US" dirty="0"/>
              <a:t>　　夫　　　３</a:t>
            </a:r>
            <a:r>
              <a:rPr lang="en-US" altLang="ja-JP" dirty="0"/>
              <a:t>,</a:t>
            </a:r>
            <a:r>
              <a:rPr lang="ja-JP" altLang="en-US" dirty="0"/>
              <a:t>０００万円</a:t>
            </a:r>
            <a:endParaRPr lang="en-US" altLang="ja-JP" dirty="0"/>
          </a:p>
          <a:p>
            <a:pPr marL="0" indent="0">
              <a:buNone/>
            </a:pPr>
            <a:r>
              <a:rPr lang="ja-JP" altLang="en-US" dirty="0"/>
              <a:t>　　妻　　　２</a:t>
            </a:r>
            <a:r>
              <a:rPr lang="en-US" altLang="ja-JP" dirty="0"/>
              <a:t>,</a:t>
            </a:r>
            <a:r>
              <a:rPr lang="ja-JP" altLang="en-US" dirty="0"/>
              <a:t>０００万円　</a:t>
            </a:r>
            <a:endParaRPr lang="en-US" altLang="ja-JP" dirty="0"/>
          </a:p>
          <a:p>
            <a:pPr marL="0" indent="0">
              <a:buNone/>
            </a:pPr>
            <a:endParaRPr lang="en-US" altLang="ja-JP" dirty="0"/>
          </a:p>
          <a:p>
            <a:pPr marL="0" indent="0">
              <a:buNone/>
            </a:pPr>
            <a:r>
              <a:rPr lang="ja-JP" altLang="en-US" dirty="0">
                <a:solidFill>
                  <a:srgbClr val="FF0000"/>
                </a:solidFill>
              </a:rPr>
              <a:t>ローン控除　約</a:t>
            </a:r>
            <a:r>
              <a:rPr lang="en-US" altLang="ja-JP" dirty="0">
                <a:solidFill>
                  <a:srgbClr val="FF0000"/>
                </a:solidFill>
              </a:rPr>
              <a:t>387</a:t>
            </a:r>
            <a:r>
              <a:rPr lang="ja-JP" altLang="en-US" dirty="0">
                <a:solidFill>
                  <a:srgbClr val="FF0000"/>
                </a:solidFill>
              </a:rPr>
              <a:t>万円　　（差額約５９万円）</a:t>
            </a:r>
            <a:endParaRPr kumimoji="1" lang="ja-JP" altLang="en-US" dirty="0">
              <a:solidFill>
                <a:srgbClr val="FF0000"/>
              </a:solidFill>
            </a:endParaRPr>
          </a:p>
        </p:txBody>
      </p:sp>
      <p:sp>
        <p:nvSpPr>
          <p:cNvPr id="4" name="日付プレースホルダー 3">
            <a:extLst>
              <a:ext uri="{FF2B5EF4-FFF2-40B4-BE49-F238E27FC236}">
                <a16:creationId xmlns:a16="http://schemas.microsoft.com/office/drawing/2014/main" id="{9B38EB51-2FE9-0286-EF9C-5C109EC9FD76}"/>
              </a:ext>
            </a:extLst>
          </p:cNvPr>
          <p:cNvSpPr>
            <a:spLocks noGrp="1"/>
          </p:cNvSpPr>
          <p:nvPr>
            <p:ph type="dt" sz="half" idx="10"/>
          </p:nvPr>
        </p:nvSpPr>
        <p:spPr/>
        <p:txBody>
          <a:bodyPr/>
          <a:lstStyle/>
          <a:p>
            <a:fld id="{D94C5127-5803-427B-B71D-C4A6107194C3}"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87B5AEFB-28E4-E7F6-3795-7E3F0FFFB33F}"/>
              </a:ext>
            </a:extLst>
          </p:cNvPr>
          <p:cNvSpPr>
            <a:spLocks noGrp="1"/>
          </p:cNvSpPr>
          <p:nvPr>
            <p:ph type="sldNum" sz="quarter" idx="12"/>
          </p:nvPr>
        </p:nvSpPr>
        <p:spPr/>
        <p:txBody>
          <a:bodyPr/>
          <a:lstStyle/>
          <a:p>
            <a:fld id="{428159FB-B171-47E6-97FF-94E4E8E0D996}" type="slidenum">
              <a:rPr kumimoji="1" lang="ja-JP" altLang="en-US" smtClean="0"/>
              <a:t>14</a:t>
            </a:fld>
            <a:endParaRPr kumimoji="1" lang="ja-JP" altLang="en-US"/>
          </a:p>
        </p:txBody>
      </p:sp>
    </p:spTree>
    <p:extLst>
      <p:ext uri="{BB962C8B-B14F-4D97-AF65-F5344CB8AC3E}">
        <p14:creationId xmlns:p14="http://schemas.microsoft.com/office/powerpoint/2010/main" val="138376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プレースホルダー 24">
            <a:extLst>
              <a:ext uri="{FF2B5EF4-FFF2-40B4-BE49-F238E27FC236}">
                <a16:creationId xmlns:a16="http://schemas.microsoft.com/office/drawing/2014/main" id="{9A7189A7-DFC0-8671-B0FA-7A1DF7770140}"/>
              </a:ext>
            </a:extLst>
          </p:cNvPr>
          <p:cNvSpPr>
            <a:spLocks noGrp="1"/>
          </p:cNvSpPr>
          <p:nvPr>
            <p:ph type="body" idx="1"/>
          </p:nvPr>
        </p:nvSpPr>
        <p:spPr>
          <a:xfrm>
            <a:off x="455613" y="332657"/>
            <a:ext cx="4041775" cy="1084982"/>
          </a:xfrm>
        </p:spPr>
        <p:txBody>
          <a:bodyPr/>
          <a:lstStyle/>
          <a:p>
            <a:r>
              <a:rPr lang="ja-JP" altLang="en-US" dirty="0"/>
              <a:t>　夫</a:t>
            </a:r>
          </a:p>
        </p:txBody>
      </p:sp>
      <p:pic>
        <p:nvPicPr>
          <p:cNvPr id="21" name="コンテンツ プレースホルダー 20">
            <a:extLst>
              <a:ext uri="{FF2B5EF4-FFF2-40B4-BE49-F238E27FC236}">
                <a16:creationId xmlns:a16="http://schemas.microsoft.com/office/drawing/2014/main" id="{FF5A933F-4CDE-1FB0-8305-954152C80313}"/>
              </a:ext>
            </a:extLst>
          </p:cNvPr>
          <p:cNvPicPr>
            <a:picLocks noGrp="1" noChangeAspect="1"/>
          </p:cNvPicPr>
          <p:nvPr>
            <p:ph sz="half" idx="2"/>
          </p:nvPr>
        </p:nvPicPr>
        <p:blipFill>
          <a:blip r:embed="rId3"/>
          <a:stretch>
            <a:fillRect/>
          </a:stretch>
        </p:blipFill>
        <p:spPr>
          <a:xfrm>
            <a:off x="455613" y="1556792"/>
            <a:ext cx="3830155" cy="4569371"/>
          </a:xfrm>
        </p:spPr>
      </p:pic>
      <p:sp>
        <p:nvSpPr>
          <p:cNvPr id="26" name="テキスト プレースホルダー 25">
            <a:extLst>
              <a:ext uri="{FF2B5EF4-FFF2-40B4-BE49-F238E27FC236}">
                <a16:creationId xmlns:a16="http://schemas.microsoft.com/office/drawing/2014/main" id="{EBE24B7D-62DB-98D6-906C-7987046A7CDC}"/>
              </a:ext>
            </a:extLst>
          </p:cNvPr>
          <p:cNvSpPr>
            <a:spLocks noGrp="1"/>
          </p:cNvSpPr>
          <p:nvPr>
            <p:ph type="body" sz="quarter" idx="3"/>
          </p:nvPr>
        </p:nvSpPr>
        <p:spPr>
          <a:xfrm>
            <a:off x="4645025" y="332657"/>
            <a:ext cx="4041775" cy="1084981"/>
          </a:xfrm>
        </p:spPr>
        <p:txBody>
          <a:bodyPr/>
          <a:lstStyle/>
          <a:p>
            <a:r>
              <a:rPr lang="ja-JP" altLang="en-US" dirty="0"/>
              <a:t>　妻</a:t>
            </a:r>
          </a:p>
        </p:txBody>
      </p:sp>
      <p:sp>
        <p:nvSpPr>
          <p:cNvPr id="27" name="コンテンツ プレースホルダー 26">
            <a:extLst>
              <a:ext uri="{FF2B5EF4-FFF2-40B4-BE49-F238E27FC236}">
                <a16:creationId xmlns:a16="http://schemas.microsoft.com/office/drawing/2014/main" id="{B83FE197-5842-F31A-3C84-4CD29040E695}"/>
              </a:ext>
            </a:extLst>
          </p:cNvPr>
          <p:cNvSpPr>
            <a:spLocks noGrp="1"/>
          </p:cNvSpPr>
          <p:nvPr>
            <p:ph sz="quarter" idx="4"/>
          </p:nvPr>
        </p:nvSpPr>
        <p:spPr/>
        <p:txBody>
          <a:bodyPr/>
          <a:lstStyle/>
          <a:p>
            <a:endParaRPr lang="ja-JP" altLang="en-US"/>
          </a:p>
        </p:txBody>
      </p:sp>
      <p:sp>
        <p:nvSpPr>
          <p:cNvPr id="4" name="日付プレースホルダー 3">
            <a:extLst>
              <a:ext uri="{FF2B5EF4-FFF2-40B4-BE49-F238E27FC236}">
                <a16:creationId xmlns:a16="http://schemas.microsoft.com/office/drawing/2014/main" id="{8BF6933D-F39F-6C92-3150-220372A5FB5F}"/>
              </a:ext>
            </a:extLst>
          </p:cNvPr>
          <p:cNvSpPr>
            <a:spLocks noGrp="1"/>
          </p:cNvSpPr>
          <p:nvPr>
            <p:ph type="dt" sz="half" idx="10"/>
          </p:nvPr>
        </p:nvSpPr>
        <p:spPr/>
        <p:txBody>
          <a:bodyPr/>
          <a:lstStyle/>
          <a:p>
            <a:fld id="{EE49524F-FDA6-4054-853C-AF667807F833}"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72E1F2E5-F5AC-CF6F-36D2-99C7A84F2EC6}"/>
              </a:ext>
            </a:extLst>
          </p:cNvPr>
          <p:cNvSpPr>
            <a:spLocks noGrp="1"/>
          </p:cNvSpPr>
          <p:nvPr>
            <p:ph type="sldNum" sz="quarter" idx="12"/>
          </p:nvPr>
        </p:nvSpPr>
        <p:spPr/>
        <p:txBody>
          <a:bodyPr/>
          <a:lstStyle/>
          <a:p>
            <a:fld id="{428159FB-B171-47E6-97FF-94E4E8E0D996}" type="slidenum">
              <a:rPr kumimoji="1" lang="ja-JP" altLang="en-US" smtClean="0"/>
              <a:t>15</a:t>
            </a:fld>
            <a:endParaRPr kumimoji="1" lang="ja-JP" altLang="en-US"/>
          </a:p>
        </p:txBody>
      </p:sp>
      <p:pic>
        <p:nvPicPr>
          <p:cNvPr id="23" name="図 22">
            <a:extLst>
              <a:ext uri="{FF2B5EF4-FFF2-40B4-BE49-F238E27FC236}">
                <a16:creationId xmlns:a16="http://schemas.microsoft.com/office/drawing/2014/main" id="{4D21C2D6-AE0F-4EB7-BC66-6C584DB140A0}"/>
              </a:ext>
            </a:extLst>
          </p:cNvPr>
          <p:cNvPicPr>
            <a:picLocks noChangeAspect="1"/>
          </p:cNvPicPr>
          <p:nvPr/>
        </p:nvPicPr>
        <p:blipFill>
          <a:blip r:embed="rId4"/>
          <a:stretch>
            <a:fillRect/>
          </a:stretch>
        </p:blipFill>
        <p:spPr>
          <a:xfrm>
            <a:off x="4642594" y="1453649"/>
            <a:ext cx="4041775" cy="4639648"/>
          </a:xfrm>
          <a:prstGeom prst="rect">
            <a:avLst/>
          </a:prstGeom>
        </p:spPr>
      </p:pic>
    </p:spTree>
    <p:extLst>
      <p:ext uri="{BB962C8B-B14F-4D97-AF65-F5344CB8AC3E}">
        <p14:creationId xmlns:p14="http://schemas.microsoft.com/office/powerpoint/2010/main" val="116476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ABFB4CB-9969-D3AF-ECD0-8028306CB377}"/>
              </a:ext>
            </a:extLst>
          </p:cNvPr>
          <p:cNvSpPr>
            <a:spLocks noGrp="1"/>
          </p:cNvSpPr>
          <p:nvPr>
            <p:ph type="body" idx="1"/>
          </p:nvPr>
        </p:nvSpPr>
        <p:spPr>
          <a:xfrm>
            <a:off x="539552" y="692697"/>
            <a:ext cx="3957836" cy="648072"/>
          </a:xfrm>
        </p:spPr>
        <p:txBody>
          <a:bodyPr>
            <a:normAutofit lnSpcReduction="10000"/>
          </a:bodyPr>
          <a:lstStyle/>
          <a:p>
            <a:r>
              <a:rPr kumimoji="1" lang="ja-JP" altLang="en-US" dirty="0"/>
              <a:t>債務者　夫のみ</a:t>
            </a:r>
          </a:p>
        </p:txBody>
      </p:sp>
      <p:sp>
        <p:nvSpPr>
          <p:cNvPr id="4" name="コンテンツ プレースホルダー 3">
            <a:extLst>
              <a:ext uri="{FF2B5EF4-FFF2-40B4-BE49-F238E27FC236}">
                <a16:creationId xmlns:a16="http://schemas.microsoft.com/office/drawing/2014/main" id="{757EBA43-3E88-2568-D720-97EF07EAAB3C}"/>
              </a:ext>
            </a:extLst>
          </p:cNvPr>
          <p:cNvSpPr>
            <a:spLocks noGrp="1"/>
          </p:cNvSpPr>
          <p:nvPr>
            <p:ph sz="half" idx="2"/>
          </p:nvPr>
        </p:nvSpPr>
        <p:spPr>
          <a:xfrm>
            <a:off x="455613" y="1700808"/>
            <a:ext cx="4041775" cy="4425355"/>
          </a:xfrm>
        </p:spPr>
        <p:txBody>
          <a:bodyPr/>
          <a:lstStyle/>
          <a:p>
            <a:pPr marL="0" indent="0">
              <a:buNone/>
            </a:pPr>
            <a:r>
              <a:rPr kumimoji="1" lang="ja-JP" altLang="en-US" dirty="0"/>
              <a:t>夫　年収　</a:t>
            </a:r>
            <a:r>
              <a:rPr kumimoji="1" lang="en-US" altLang="ja-JP" dirty="0"/>
              <a:t>500</a:t>
            </a:r>
            <a:r>
              <a:rPr kumimoji="1" lang="ja-JP" altLang="en-US" dirty="0"/>
              <a:t>万円</a:t>
            </a:r>
          </a:p>
          <a:p>
            <a:pPr marL="0" indent="0">
              <a:buNone/>
            </a:pPr>
            <a:r>
              <a:rPr kumimoji="1" lang="ja-JP" altLang="en-US" dirty="0"/>
              <a:t>妻　年収　</a:t>
            </a:r>
            <a:r>
              <a:rPr kumimoji="1" lang="en-US" altLang="ja-JP" dirty="0"/>
              <a:t>400</a:t>
            </a:r>
            <a:r>
              <a:rPr kumimoji="1" lang="ja-JP" altLang="en-US" dirty="0"/>
              <a:t>万円</a:t>
            </a:r>
          </a:p>
          <a:p>
            <a:endParaRPr kumimoji="1" lang="ja-JP" altLang="en-US" dirty="0"/>
          </a:p>
          <a:p>
            <a:pPr marL="0" indent="0">
              <a:buNone/>
            </a:pPr>
            <a:r>
              <a:rPr kumimoji="1" lang="ja-JP" altLang="en-US" dirty="0"/>
              <a:t>借入金額　</a:t>
            </a:r>
            <a:r>
              <a:rPr kumimoji="1" lang="en-US" altLang="ja-JP" dirty="0"/>
              <a:t>5,000</a:t>
            </a:r>
            <a:r>
              <a:rPr kumimoji="1" lang="ja-JP" altLang="en-US" dirty="0"/>
              <a:t>万円　</a:t>
            </a:r>
          </a:p>
          <a:p>
            <a:pPr marL="0" indent="0">
              <a:buNone/>
            </a:pPr>
            <a:r>
              <a:rPr lang="ja-JP" altLang="en-US" dirty="0"/>
              <a:t>　夫</a:t>
            </a:r>
            <a:r>
              <a:rPr kumimoji="1" lang="ja-JP" altLang="en-US" dirty="0"/>
              <a:t>　　　　</a:t>
            </a:r>
            <a:r>
              <a:rPr kumimoji="1" lang="en-US" altLang="ja-JP" dirty="0"/>
              <a:t>5,000</a:t>
            </a:r>
            <a:r>
              <a:rPr kumimoji="1" lang="ja-JP" altLang="en-US" dirty="0"/>
              <a:t>万円</a:t>
            </a:r>
            <a:endParaRPr kumimoji="1" lang="en-US" altLang="ja-JP" dirty="0"/>
          </a:p>
          <a:p>
            <a:pPr marL="0" indent="0">
              <a:buNone/>
            </a:pPr>
            <a:r>
              <a:rPr lang="ja-JP" altLang="en-US" dirty="0"/>
              <a:t>　</a:t>
            </a:r>
            <a:r>
              <a:rPr kumimoji="1" lang="ja-JP" altLang="en-US" dirty="0"/>
              <a:t>妻　　　　連帯保証人</a:t>
            </a:r>
          </a:p>
          <a:p>
            <a:pPr marL="0" indent="0">
              <a:buNone/>
            </a:pPr>
            <a:endParaRPr kumimoji="1" lang="ja-JP" altLang="en-US" dirty="0"/>
          </a:p>
          <a:p>
            <a:pPr marL="0" indent="0">
              <a:buNone/>
            </a:pPr>
            <a:r>
              <a:rPr kumimoji="1" lang="ja-JP" altLang="en-US" dirty="0">
                <a:solidFill>
                  <a:srgbClr val="FF0000"/>
                </a:solidFill>
              </a:rPr>
              <a:t>ローン控除　約</a:t>
            </a:r>
            <a:r>
              <a:rPr kumimoji="1" lang="en-US" altLang="ja-JP" dirty="0">
                <a:solidFill>
                  <a:srgbClr val="FF0000"/>
                </a:solidFill>
              </a:rPr>
              <a:t>328</a:t>
            </a:r>
            <a:r>
              <a:rPr kumimoji="1" lang="ja-JP" altLang="en-US" dirty="0">
                <a:solidFill>
                  <a:srgbClr val="FF0000"/>
                </a:solidFill>
              </a:rPr>
              <a:t>万円</a:t>
            </a:r>
          </a:p>
          <a:p>
            <a:endParaRPr kumimoji="1" lang="ja-JP" altLang="en-US" dirty="0"/>
          </a:p>
        </p:txBody>
      </p:sp>
      <p:sp>
        <p:nvSpPr>
          <p:cNvPr id="5" name="テキスト プレースホルダー 4">
            <a:extLst>
              <a:ext uri="{FF2B5EF4-FFF2-40B4-BE49-F238E27FC236}">
                <a16:creationId xmlns:a16="http://schemas.microsoft.com/office/drawing/2014/main" id="{1D3F896A-3895-33B0-14BC-C0EECAF49BE2}"/>
              </a:ext>
            </a:extLst>
          </p:cNvPr>
          <p:cNvSpPr>
            <a:spLocks noGrp="1"/>
          </p:cNvSpPr>
          <p:nvPr>
            <p:ph type="body" sz="quarter" idx="3"/>
          </p:nvPr>
        </p:nvSpPr>
        <p:spPr>
          <a:xfrm>
            <a:off x="4728964" y="908720"/>
            <a:ext cx="3957836" cy="432049"/>
          </a:xfrm>
        </p:spPr>
        <p:txBody>
          <a:bodyPr>
            <a:normAutofit lnSpcReduction="10000"/>
          </a:bodyPr>
          <a:lstStyle/>
          <a:p>
            <a:r>
              <a:rPr kumimoji="1" lang="ja-JP" altLang="en-US" dirty="0"/>
              <a:t>債務者</a:t>
            </a:r>
            <a:r>
              <a:rPr lang="ja-JP" altLang="en-US" dirty="0"/>
              <a:t>　</a:t>
            </a:r>
            <a:r>
              <a:rPr kumimoji="1" lang="ja-JP" altLang="en-US" dirty="0"/>
              <a:t>夫と妻</a:t>
            </a:r>
          </a:p>
        </p:txBody>
      </p:sp>
      <p:sp>
        <p:nvSpPr>
          <p:cNvPr id="6" name="コンテンツ プレースホルダー 5">
            <a:extLst>
              <a:ext uri="{FF2B5EF4-FFF2-40B4-BE49-F238E27FC236}">
                <a16:creationId xmlns:a16="http://schemas.microsoft.com/office/drawing/2014/main" id="{72F2C4D6-FA2E-9BBB-0A33-693DA835DE22}"/>
              </a:ext>
            </a:extLst>
          </p:cNvPr>
          <p:cNvSpPr>
            <a:spLocks noGrp="1"/>
          </p:cNvSpPr>
          <p:nvPr>
            <p:ph sz="quarter" idx="4"/>
          </p:nvPr>
        </p:nvSpPr>
        <p:spPr>
          <a:xfrm>
            <a:off x="4728964" y="1700808"/>
            <a:ext cx="3957836" cy="4425355"/>
          </a:xfrm>
        </p:spPr>
        <p:txBody>
          <a:bodyPr/>
          <a:lstStyle/>
          <a:p>
            <a:pPr marL="0" indent="0">
              <a:buNone/>
            </a:pPr>
            <a:r>
              <a:rPr kumimoji="1" lang="ja-JP" altLang="en-US" dirty="0"/>
              <a:t>夫　年収　</a:t>
            </a:r>
            <a:r>
              <a:rPr kumimoji="1" lang="en-US" altLang="ja-JP" dirty="0"/>
              <a:t>500</a:t>
            </a:r>
            <a:r>
              <a:rPr kumimoji="1" lang="ja-JP" altLang="en-US" dirty="0"/>
              <a:t>万円</a:t>
            </a:r>
          </a:p>
          <a:p>
            <a:pPr marL="0" indent="0">
              <a:buNone/>
            </a:pPr>
            <a:r>
              <a:rPr kumimoji="1" lang="ja-JP" altLang="en-US" dirty="0"/>
              <a:t>妻　年収　</a:t>
            </a:r>
            <a:r>
              <a:rPr kumimoji="1" lang="en-US" altLang="ja-JP" dirty="0"/>
              <a:t>400</a:t>
            </a:r>
            <a:r>
              <a:rPr kumimoji="1" lang="ja-JP" altLang="en-US" dirty="0"/>
              <a:t>万円</a:t>
            </a:r>
          </a:p>
          <a:p>
            <a:endParaRPr kumimoji="1" lang="ja-JP" altLang="en-US" dirty="0"/>
          </a:p>
          <a:p>
            <a:pPr marL="0" indent="0">
              <a:buNone/>
            </a:pPr>
            <a:r>
              <a:rPr kumimoji="1" lang="ja-JP" altLang="en-US" dirty="0"/>
              <a:t>借入金額　</a:t>
            </a:r>
            <a:r>
              <a:rPr kumimoji="1" lang="en-US" altLang="ja-JP" dirty="0"/>
              <a:t>5,000</a:t>
            </a:r>
            <a:r>
              <a:rPr kumimoji="1" lang="ja-JP" altLang="en-US" dirty="0"/>
              <a:t>万円　</a:t>
            </a:r>
          </a:p>
          <a:p>
            <a:pPr marL="0" indent="0">
              <a:buNone/>
            </a:pPr>
            <a:r>
              <a:rPr lang="ja-JP" altLang="en-US" dirty="0"/>
              <a:t>　夫</a:t>
            </a:r>
            <a:r>
              <a:rPr kumimoji="1" lang="ja-JP" altLang="en-US" dirty="0"/>
              <a:t>　　　　３</a:t>
            </a:r>
            <a:r>
              <a:rPr kumimoji="1" lang="en-US" altLang="ja-JP" dirty="0"/>
              <a:t>,</a:t>
            </a:r>
            <a:r>
              <a:rPr kumimoji="1" lang="ja-JP" altLang="en-US" dirty="0"/>
              <a:t>０００万円</a:t>
            </a:r>
          </a:p>
          <a:p>
            <a:pPr marL="0" indent="0">
              <a:buNone/>
            </a:pPr>
            <a:r>
              <a:rPr kumimoji="1" lang="ja-JP" altLang="en-US" dirty="0"/>
              <a:t>　妻　　　　２</a:t>
            </a:r>
            <a:r>
              <a:rPr kumimoji="1" lang="en-US" altLang="ja-JP" dirty="0"/>
              <a:t>,</a:t>
            </a:r>
            <a:r>
              <a:rPr kumimoji="1" lang="ja-JP" altLang="en-US" dirty="0"/>
              <a:t>０００万円</a:t>
            </a:r>
            <a:endParaRPr kumimoji="1" lang="en-US" altLang="ja-JP" dirty="0"/>
          </a:p>
          <a:p>
            <a:pPr marL="0" indent="0">
              <a:buNone/>
            </a:pPr>
            <a:endParaRPr kumimoji="1" lang="ja-JP" altLang="en-US" dirty="0"/>
          </a:p>
          <a:p>
            <a:pPr marL="0" indent="0">
              <a:buNone/>
            </a:pPr>
            <a:r>
              <a:rPr kumimoji="1" lang="ja-JP" altLang="en-US" dirty="0">
                <a:solidFill>
                  <a:srgbClr val="FF0000"/>
                </a:solidFill>
              </a:rPr>
              <a:t>ローン控除　約</a:t>
            </a:r>
            <a:r>
              <a:rPr kumimoji="1" lang="en-US" altLang="ja-JP" dirty="0">
                <a:solidFill>
                  <a:srgbClr val="FF0000"/>
                </a:solidFill>
              </a:rPr>
              <a:t>387</a:t>
            </a:r>
            <a:r>
              <a:rPr kumimoji="1" lang="ja-JP" altLang="en-US" dirty="0">
                <a:solidFill>
                  <a:srgbClr val="FF0000"/>
                </a:solidFill>
              </a:rPr>
              <a:t>万円　　</a:t>
            </a:r>
          </a:p>
        </p:txBody>
      </p:sp>
      <p:sp>
        <p:nvSpPr>
          <p:cNvPr id="7" name="日付プレースホルダー 6">
            <a:extLst>
              <a:ext uri="{FF2B5EF4-FFF2-40B4-BE49-F238E27FC236}">
                <a16:creationId xmlns:a16="http://schemas.microsoft.com/office/drawing/2014/main" id="{BC087DF3-9B13-B931-011A-7648DC3CC955}"/>
              </a:ext>
            </a:extLst>
          </p:cNvPr>
          <p:cNvSpPr>
            <a:spLocks noGrp="1"/>
          </p:cNvSpPr>
          <p:nvPr>
            <p:ph type="dt" sz="half" idx="10"/>
          </p:nvPr>
        </p:nvSpPr>
        <p:spPr/>
        <p:txBody>
          <a:bodyPr/>
          <a:lstStyle/>
          <a:p>
            <a:fld id="{3F90E93E-3CD7-4465-9B74-439BAB9B4686}" type="datetime1">
              <a:rPr kumimoji="1" lang="ja-JP" altLang="en-US" smtClean="0"/>
              <a:t>2024/10/5</a:t>
            </a:fld>
            <a:endParaRPr kumimoji="1" lang="ja-JP" altLang="en-US"/>
          </a:p>
        </p:txBody>
      </p:sp>
      <p:sp>
        <p:nvSpPr>
          <p:cNvPr id="8" name="スライド番号プレースホルダー 7">
            <a:extLst>
              <a:ext uri="{FF2B5EF4-FFF2-40B4-BE49-F238E27FC236}">
                <a16:creationId xmlns:a16="http://schemas.microsoft.com/office/drawing/2014/main" id="{ED7444B6-E292-686E-F876-B76D057A1C5C}"/>
              </a:ext>
            </a:extLst>
          </p:cNvPr>
          <p:cNvSpPr>
            <a:spLocks noGrp="1"/>
          </p:cNvSpPr>
          <p:nvPr>
            <p:ph type="sldNum" sz="quarter" idx="12"/>
          </p:nvPr>
        </p:nvSpPr>
        <p:spPr/>
        <p:txBody>
          <a:bodyPr/>
          <a:lstStyle/>
          <a:p>
            <a:fld id="{428159FB-B171-47E6-97FF-94E4E8E0D996}" type="slidenum">
              <a:rPr kumimoji="1" lang="ja-JP" altLang="en-US" smtClean="0"/>
              <a:t>16</a:t>
            </a:fld>
            <a:endParaRPr kumimoji="1" lang="ja-JP" altLang="en-US" dirty="0"/>
          </a:p>
        </p:txBody>
      </p:sp>
      <p:sp>
        <p:nvSpPr>
          <p:cNvPr id="9" name="テキスト ボックス 8">
            <a:extLst>
              <a:ext uri="{FF2B5EF4-FFF2-40B4-BE49-F238E27FC236}">
                <a16:creationId xmlns:a16="http://schemas.microsoft.com/office/drawing/2014/main" id="{0167352C-E9EC-C629-958E-DA8259AF1A97}"/>
              </a:ext>
            </a:extLst>
          </p:cNvPr>
          <p:cNvSpPr txBox="1"/>
          <p:nvPr/>
        </p:nvSpPr>
        <p:spPr>
          <a:xfrm>
            <a:off x="3275856" y="5589240"/>
            <a:ext cx="1800200" cy="461665"/>
          </a:xfrm>
          <a:prstGeom prst="rect">
            <a:avLst/>
          </a:prstGeom>
          <a:noFill/>
        </p:spPr>
        <p:txBody>
          <a:bodyPr wrap="square" rtlCol="0">
            <a:spAutoFit/>
          </a:bodyPr>
          <a:lstStyle/>
          <a:p>
            <a:r>
              <a:rPr kumimoji="1" lang="ja-JP" altLang="en-US" sz="2400" dirty="0">
                <a:solidFill>
                  <a:srgbClr val="FF0000"/>
                </a:solidFill>
              </a:rPr>
              <a:t>差額</a:t>
            </a:r>
            <a:r>
              <a:rPr kumimoji="1" lang="en-US" altLang="ja-JP" sz="2400" dirty="0">
                <a:solidFill>
                  <a:srgbClr val="FF0000"/>
                </a:solidFill>
              </a:rPr>
              <a:t>59</a:t>
            </a:r>
            <a:r>
              <a:rPr kumimoji="1" lang="ja-JP" altLang="en-US" sz="2400" dirty="0">
                <a:solidFill>
                  <a:srgbClr val="FF0000"/>
                </a:solidFill>
              </a:rPr>
              <a:t>万円</a:t>
            </a:r>
          </a:p>
        </p:txBody>
      </p:sp>
      <p:sp>
        <p:nvSpPr>
          <p:cNvPr id="2" name="テキスト ボックス 1">
            <a:extLst>
              <a:ext uri="{FF2B5EF4-FFF2-40B4-BE49-F238E27FC236}">
                <a16:creationId xmlns:a16="http://schemas.microsoft.com/office/drawing/2014/main" id="{91A9157C-348B-7BB0-1D36-64369468420B}"/>
              </a:ext>
            </a:extLst>
          </p:cNvPr>
          <p:cNvSpPr txBox="1"/>
          <p:nvPr/>
        </p:nvSpPr>
        <p:spPr>
          <a:xfrm>
            <a:off x="3923928" y="4797152"/>
            <a:ext cx="805036" cy="461665"/>
          </a:xfrm>
          <a:prstGeom prst="rect">
            <a:avLst/>
          </a:prstGeom>
          <a:noFill/>
        </p:spPr>
        <p:txBody>
          <a:bodyPr wrap="square" rtlCol="0">
            <a:spAutoFit/>
          </a:bodyPr>
          <a:lstStyle/>
          <a:p>
            <a:r>
              <a:rPr kumimoji="1" lang="ja-JP" altLang="en-US" sz="2400" dirty="0">
                <a:solidFill>
                  <a:srgbClr val="FF0000"/>
                </a:solidFill>
              </a:rPr>
              <a:t>＜</a:t>
            </a:r>
          </a:p>
        </p:txBody>
      </p:sp>
    </p:spTree>
    <p:extLst>
      <p:ext uri="{BB962C8B-B14F-4D97-AF65-F5344CB8AC3E}">
        <p14:creationId xmlns:p14="http://schemas.microsoft.com/office/powerpoint/2010/main" val="374116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943EDA-92F6-7BD5-3395-1BB123DE71E8}"/>
              </a:ext>
            </a:extLst>
          </p:cNvPr>
          <p:cNvSpPr>
            <a:spLocks noGrp="1"/>
          </p:cNvSpPr>
          <p:nvPr>
            <p:ph type="title"/>
          </p:nvPr>
        </p:nvSpPr>
        <p:spPr/>
        <p:txBody>
          <a:bodyPr>
            <a:normAutofit/>
          </a:bodyPr>
          <a:lstStyle/>
          <a:p>
            <a:r>
              <a:rPr kumimoji="1" lang="ja-JP" altLang="en-US" sz="4000" dirty="0">
                <a:latin typeface="HG創英角ﾎﾟｯﾌﾟ体" panose="040B0A09000000000000" pitchFamily="49" charset="-128"/>
                <a:ea typeface="HG創英角ﾎﾟｯﾌﾟ体" panose="040B0A09000000000000" pitchFamily="49" charset="-128"/>
              </a:rPr>
              <a:t>②住宅に係る贈与税の非課税措置</a:t>
            </a:r>
          </a:p>
        </p:txBody>
      </p:sp>
      <p:sp>
        <p:nvSpPr>
          <p:cNvPr id="3" name="コンテンツ プレースホルダー 2">
            <a:extLst>
              <a:ext uri="{FF2B5EF4-FFF2-40B4-BE49-F238E27FC236}">
                <a16:creationId xmlns:a16="http://schemas.microsoft.com/office/drawing/2014/main" id="{4793DAA0-502A-400D-FB03-EBA66D15C1F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２０２４年１月以降</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住宅に係る贈与税の非課税措置が終了する</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予定でした。</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4" name="日付プレースホルダー 3">
            <a:extLst>
              <a:ext uri="{FF2B5EF4-FFF2-40B4-BE49-F238E27FC236}">
                <a16:creationId xmlns:a16="http://schemas.microsoft.com/office/drawing/2014/main" id="{9F0B8038-2821-55A5-2326-8A1ADD5A1818}"/>
              </a:ext>
            </a:extLst>
          </p:cNvPr>
          <p:cNvSpPr>
            <a:spLocks noGrp="1"/>
          </p:cNvSpPr>
          <p:nvPr>
            <p:ph type="dt" sz="half" idx="10"/>
          </p:nvPr>
        </p:nvSpPr>
        <p:spPr/>
        <p:txBody>
          <a:bodyPr/>
          <a:lstStyle/>
          <a:p>
            <a:fld id="{CAE9DAF5-4BCD-44D1-B344-F2ABE8A13BC0}"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5685145D-DD6F-FF09-E89C-553EE33546A9}"/>
              </a:ext>
            </a:extLst>
          </p:cNvPr>
          <p:cNvSpPr>
            <a:spLocks noGrp="1"/>
          </p:cNvSpPr>
          <p:nvPr>
            <p:ph type="sldNum" sz="quarter" idx="12"/>
          </p:nvPr>
        </p:nvSpPr>
        <p:spPr/>
        <p:txBody>
          <a:bodyPr/>
          <a:lstStyle/>
          <a:p>
            <a:fld id="{428159FB-B171-47E6-97FF-94E4E8E0D996}" type="slidenum">
              <a:rPr kumimoji="1" lang="ja-JP" altLang="en-US" smtClean="0"/>
              <a:t>17</a:t>
            </a:fld>
            <a:endParaRPr kumimoji="1" lang="ja-JP" altLang="en-US"/>
          </a:p>
        </p:txBody>
      </p:sp>
    </p:spTree>
    <p:extLst>
      <p:ext uri="{BB962C8B-B14F-4D97-AF65-F5344CB8AC3E}">
        <p14:creationId xmlns:p14="http://schemas.microsoft.com/office/powerpoint/2010/main" val="4068313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18</a:t>
            </a:fld>
            <a:endParaRPr kumimoji="1" lang="ja-JP" altLang="en-US"/>
          </a:p>
        </p:txBody>
      </p:sp>
      <p:sp>
        <p:nvSpPr>
          <p:cNvPr id="6" name="タイトル 1"/>
          <p:cNvSpPr>
            <a:spLocks noGrp="1"/>
          </p:cNvSpPr>
          <p:nvPr>
            <p:ph type="title"/>
          </p:nvPr>
        </p:nvSpPr>
        <p:spPr/>
        <p:txBody>
          <a:bodyPr>
            <a:normAutofit/>
          </a:bodyPr>
          <a:lstStyle/>
          <a:p>
            <a:r>
              <a:rPr lang="ja-JP" altLang="en-US" sz="4000" dirty="0">
                <a:latin typeface="HGP創英角ﾎﾟｯﾌﾟ体" panose="040B0A00000000000000" pitchFamily="50" charset="-128"/>
                <a:ea typeface="HGP創英角ﾎﾟｯﾌﾟ体" panose="040B0A00000000000000" pitchFamily="50" charset="-128"/>
              </a:rPr>
              <a:t>②</a:t>
            </a:r>
            <a:r>
              <a:rPr kumimoji="1" lang="ja-JP" altLang="en-US" sz="4000" dirty="0">
                <a:latin typeface="HGP創英角ﾎﾟｯﾌﾟ体" panose="040B0A00000000000000" pitchFamily="50" charset="-128"/>
                <a:ea typeface="HGP創英角ﾎﾟｯﾌﾟ体" panose="040B0A00000000000000" pitchFamily="50" charset="-128"/>
              </a:rPr>
              <a:t>住宅に</a:t>
            </a:r>
            <a:r>
              <a:rPr lang="ja-JP" altLang="en-US" sz="4000" dirty="0">
                <a:latin typeface="HGP創英角ﾎﾟｯﾌﾟ体" panose="040B0A00000000000000" pitchFamily="50" charset="-128"/>
                <a:ea typeface="HGP創英角ﾎﾟｯﾌﾟ体" panose="040B0A00000000000000" pitchFamily="50" charset="-128"/>
              </a:rPr>
              <a:t>係</a:t>
            </a:r>
            <a:r>
              <a:rPr kumimoji="1" lang="ja-JP" altLang="en-US" sz="4000" dirty="0">
                <a:latin typeface="HGP創英角ﾎﾟｯﾌﾟ体" panose="040B0A00000000000000" pitchFamily="50" charset="-128"/>
                <a:ea typeface="HGP創英角ﾎﾟｯﾌﾟ体" panose="040B0A00000000000000" pitchFamily="50" charset="-128"/>
              </a:rPr>
              <a:t>る贈与税の非課税措置</a:t>
            </a:r>
          </a:p>
        </p:txBody>
      </p:sp>
      <p:sp>
        <p:nvSpPr>
          <p:cNvPr id="5" name="日付プレースホルダー 4">
            <a:extLst>
              <a:ext uri="{FF2B5EF4-FFF2-40B4-BE49-F238E27FC236}">
                <a16:creationId xmlns:a16="http://schemas.microsoft.com/office/drawing/2014/main" id="{7DCB5FF8-76D2-69A3-D8FB-288B7DBDE520}"/>
              </a:ext>
            </a:extLst>
          </p:cNvPr>
          <p:cNvSpPr>
            <a:spLocks noGrp="1"/>
          </p:cNvSpPr>
          <p:nvPr>
            <p:ph type="dt" sz="half" idx="10"/>
          </p:nvPr>
        </p:nvSpPr>
        <p:spPr/>
        <p:txBody>
          <a:bodyPr/>
          <a:lstStyle/>
          <a:p>
            <a:fld id="{FD95FDBA-5E45-43C1-8F31-28ED20C47979}" type="datetime1">
              <a:rPr kumimoji="1" lang="ja-JP" altLang="en-US" smtClean="0"/>
              <a:t>2024/10/5</a:t>
            </a:fld>
            <a:endParaRPr kumimoji="1" lang="ja-JP" altLang="en-US"/>
          </a:p>
        </p:txBody>
      </p:sp>
      <p:pic>
        <p:nvPicPr>
          <p:cNvPr id="7" name="図 6">
            <a:extLst>
              <a:ext uri="{FF2B5EF4-FFF2-40B4-BE49-F238E27FC236}">
                <a16:creationId xmlns:a16="http://schemas.microsoft.com/office/drawing/2014/main" id="{BE373F43-55BF-79D4-B2DF-168BF01F7CCE}"/>
              </a:ext>
            </a:extLst>
          </p:cNvPr>
          <p:cNvPicPr>
            <a:picLocks noChangeAspect="1"/>
          </p:cNvPicPr>
          <p:nvPr/>
        </p:nvPicPr>
        <p:blipFill>
          <a:blip r:embed="rId3"/>
          <a:stretch>
            <a:fillRect/>
          </a:stretch>
        </p:blipFill>
        <p:spPr>
          <a:xfrm>
            <a:off x="457200" y="1236525"/>
            <a:ext cx="8291279" cy="5130399"/>
          </a:xfrm>
          <a:prstGeom prst="rect">
            <a:avLst/>
          </a:prstGeom>
        </p:spPr>
      </p:pic>
      <p:sp>
        <p:nvSpPr>
          <p:cNvPr id="8" name="正方形/長方形 7">
            <a:extLst>
              <a:ext uri="{FF2B5EF4-FFF2-40B4-BE49-F238E27FC236}">
                <a16:creationId xmlns:a16="http://schemas.microsoft.com/office/drawing/2014/main" id="{1E1C4F49-95E7-ADCC-16F9-DD3CFC341FA3}"/>
              </a:ext>
            </a:extLst>
          </p:cNvPr>
          <p:cNvSpPr/>
          <p:nvPr/>
        </p:nvSpPr>
        <p:spPr>
          <a:xfrm>
            <a:off x="2411760" y="3801725"/>
            <a:ext cx="3960440" cy="2753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4FADA029-1AD1-9F35-EB2A-80891036BC84}"/>
              </a:ext>
            </a:extLst>
          </p:cNvPr>
          <p:cNvCxnSpPr/>
          <p:nvPr/>
        </p:nvCxnSpPr>
        <p:spPr>
          <a:xfrm>
            <a:off x="2590800" y="4941168"/>
            <a:ext cx="49335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1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7B7020-E156-AE75-8C4D-69D7EB335E12}"/>
              </a:ext>
            </a:extLst>
          </p:cNvPr>
          <p:cNvSpPr>
            <a:spLocks noGrp="1"/>
          </p:cNvSpPr>
          <p:nvPr>
            <p:ph type="title"/>
          </p:nvPr>
        </p:nvSpPr>
        <p:spPr>
          <a:xfrm>
            <a:off x="457200" y="274638"/>
            <a:ext cx="8229600" cy="922114"/>
          </a:xfrm>
        </p:spPr>
        <p:txBody>
          <a:bodyPr/>
          <a:lstStyle/>
          <a:p>
            <a:r>
              <a:rPr kumimoji="1" lang="ja-JP" altLang="en-US" dirty="0"/>
              <a:t>３年間延長</a:t>
            </a:r>
          </a:p>
        </p:txBody>
      </p:sp>
      <p:pic>
        <p:nvPicPr>
          <p:cNvPr id="7" name="コンテンツ プレースホルダー 6">
            <a:extLst>
              <a:ext uri="{FF2B5EF4-FFF2-40B4-BE49-F238E27FC236}">
                <a16:creationId xmlns:a16="http://schemas.microsoft.com/office/drawing/2014/main" id="{0931EEEA-4507-504D-246B-1189C23A7AFF}"/>
              </a:ext>
            </a:extLst>
          </p:cNvPr>
          <p:cNvPicPr>
            <a:picLocks noGrp="1" noChangeAspect="1"/>
          </p:cNvPicPr>
          <p:nvPr>
            <p:ph idx="1"/>
          </p:nvPr>
        </p:nvPicPr>
        <p:blipFill>
          <a:blip r:embed="rId3"/>
          <a:stretch>
            <a:fillRect/>
          </a:stretch>
        </p:blipFill>
        <p:spPr>
          <a:xfrm>
            <a:off x="683568" y="1268760"/>
            <a:ext cx="7704856" cy="4827275"/>
          </a:xfrm>
        </p:spPr>
      </p:pic>
      <p:sp>
        <p:nvSpPr>
          <p:cNvPr id="4" name="日付プレースホルダー 3">
            <a:extLst>
              <a:ext uri="{FF2B5EF4-FFF2-40B4-BE49-F238E27FC236}">
                <a16:creationId xmlns:a16="http://schemas.microsoft.com/office/drawing/2014/main" id="{9D80A103-1055-915D-E171-9B93C8419D34}"/>
              </a:ext>
            </a:extLst>
          </p:cNvPr>
          <p:cNvSpPr>
            <a:spLocks noGrp="1"/>
          </p:cNvSpPr>
          <p:nvPr>
            <p:ph type="dt" sz="half" idx="10"/>
          </p:nvPr>
        </p:nvSpPr>
        <p:spPr/>
        <p:txBody>
          <a:bodyPr/>
          <a:lstStyle/>
          <a:p>
            <a:fld id="{1BC8932C-B051-4B8F-AAB6-4A802088E0C5}"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2F920891-BC04-D8EC-C987-A2A1F062A4DD}"/>
              </a:ext>
            </a:extLst>
          </p:cNvPr>
          <p:cNvSpPr>
            <a:spLocks noGrp="1"/>
          </p:cNvSpPr>
          <p:nvPr>
            <p:ph type="sldNum" sz="quarter" idx="12"/>
          </p:nvPr>
        </p:nvSpPr>
        <p:spPr/>
        <p:txBody>
          <a:bodyPr/>
          <a:lstStyle/>
          <a:p>
            <a:fld id="{428159FB-B171-47E6-97FF-94E4E8E0D996}" type="slidenum">
              <a:rPr kumimoji="1" lang="ja-JP" altLang="en-US" smtClean="0"/>
              <a:t>19</a:t>
            </a:fld>
            <a:endParaRPr kumimoji="1" lang="ja-JP" altLang="en-US"/>
          </a:p>
        </p:txBody>
      </p:sp>
      <p:sp>
        <p:nvSpPr>
          <p:cNvPr id="8" name="正方形/長方形 7">
            <a:extLst>
              <a:ext uri="{FF2B5EF4-FFF2-40B4-BE49-F238E27FC236}">
                <a16:creationId xmlns:a16="http://schemas.microsoft.com/office/drawing/2014/main" id="{DB377E28-FE5F-4A90-60B6-049F528A3AF5}"/>
              </a:ext>
            </a:extLst>
          </p:cNvPr>
          <p:cNvSpPr/>
          <p:nvPr/>
        </p:nvSpPr>
        <p:spPr>
          <a:xfrm>
            <a:off x="827584" y="1412776"/>
            <a:ext cx="504056" cy="288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ED26F5EF-3A5F-9B29-A0E8-DA4F01D8A7BF}"/>
              </a:ext>
            </a:extLst>
          </p:cNvPr>
          <p:cNvCxnSpPr/>
          <p:nvPr/>
        </p:nvCxnSpPr>
        <p:spPr>
          <a:xfrm>
            <a:off x="5652120" y="3212976"/>
            <a:ext cx="22322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D464781-BA07-4C13-E8D0-6B0DC1D09323}"/>
              </a:ext>
            </a:extLst>
          </p:cNvPr>
          <p:cNvCxnSpPr/>
          <p:nvPr/>
        </p:nvCxnSpPr>
        <p:spPr>
          <a:xfrm>
            <a:off x="971600" y="3446362"/>
            <a:ext cx="10081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D7D8ABD-45E0-CE28-A7E9-23218E6D51E0}"/>
              </a:ext>
            </a:extLst>
          </p:cNvPr>
          <p:cNvCxnSpPr/>
          <p:nvPr/>
        </p:nvCxnSpPr>
        <p:spPr>
          <a:xfrm>
            <a:off x="1043608" y="3212976"/>
            <a:ext cx="68407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14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
          <p:cNvSpPr txBox="1">
            <a:spLocks noChangeArrowheads="1"/>
          </p:cNvSpPr>
          <p:nvPr/>
        </p:nvSpPr>
        <p:spPr bwMode="auto">
          <a:xfrm>
            <a:off x="752475"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6" name="Text Box 2"/>
          <p:cNvSpPr txBox="1">
            <a:spLocks noChangeArrowheads="1"/>
          </p:cNvSpPr>
          <p:nvPr/>
        </p:nvSpPr>
        <p:spPr bwMode="auto">
          <a:xfrm>
            <a:off x="752475"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7" name="Text Box 3"/>
          <p:cNvSpPr txBox="1">
            <a:spLocks noChangeArrowheads="1"/>
          </p:cNvSpPr>
          <p:nvPr/>
        </p:nvSpPr>
        <p:spPr bwMode="auto">
          <a:xfrm>
            <a:off x="752475"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8" name="Text Box 4"/>
          <p:cNvSpPr txBox="1">
            <a:spLocks noChangeArrowheads="1"/>
          </p:cNvSpPr>
          <p:nvPr/>
        </p:nvSpPr>
        <p:spPr bwMode="auto">
          <a:xfrm>
            <a:off x="899592" y="1032866"/>
            <a:ext cx="259538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dirty="0">
              <a:solidFill>
                <a:schemeClr val="bg1"/>
              </a:solidFill>
              <a:latin typeface="Arial" pitchFamily="34" charset="0"/>
              <a:ea typeface="ＭＳ Ｐゴシック" pitchFamily="50" charset="-128"/>
            </a:endParaRPr>
          </a:p>
        </p:txBody>
      </p:sp>
      <p:sp>
        <p:nvSpPr>
          <p:cNvPr id="3079" name="Text Box 5"/>
          <p:cNvSpPr txBox="1">
            <a:spLocks noChangeArrowheads="1"/>
          </p:cNvSpPr>
          <p:nvPr/>
        </p:nvSpPr>
        <p:spPr bwMode="auto">
          <a:xfrm>
            <a:off x="-1095375" y="1529898"/>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80" name="Text Box 7"/>
          <p:cNvSpPr txBox="1">
            <a:spLocks noChangeArrowheads="1"/>
          </p:cNvSpPr>
          <p:nvPr/>
        </p:nvSpPr>
        <p:spPr bwMode="auto">
          <a:xfrm>
            <a:off x="2909888" y="188640"/>
            <a:ext cx="299085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665" tIns="42986" rIns="82665" bIns="42986" anchor="b"/>
          <a:lstStyle>
            <a:lvl1pPr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1pPr>
            <a:lvl2pPr marL="742950" indent="-28575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2pPr>
            <a:lvl3pPr marL="11430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3pPr>
            <a:lvl4pPr marL="16002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4pPr>
            <a:lvl5pPr marL="20574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5pPr>
            <a:lvl6pPr marL="25146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6pPr>
            <a:lvl7pPr marL="29718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7pPr>
            <a:lvl8pPr marL="34290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8pPr>
            <a:lvl9pPr marL="38862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9pPr>
          </a:lstStyle>
          <a:p>
            <a:pPr algn="dist" eaLnBrk="1" hangingPunct="1">
              <a:buClr>
                <a:srgbClr val="000000"/>
              </a:buClr>
              <a:buSzPct val="100000"/>
              <a:buFont typeface="Times New Roman" pitchFamily="18" charset="0"/>
              <a:buNone/>
            </a:pPr>
            <a:r>
              <a:rPr kumimoji="0" lang="en-US" altLang="ja-JP" sz="3200" b="1" dirty="0" err="1">
                <a:solidFill>
                  <a:srgbClr val="000000"/>
                </a:solidFill>
                <a:latin typeface="HGP創英角ﾎﾟｯﾌﾟ体" panose="040B0A00000000000000" pitchFamily="50" charset="-128"/>
                <a:ea typeface="HGP創英角ﾎﾟｯﾌﾟ体" panose="040B0A00000000000000" pitchFamily="50" charset="-128"/>
              </a:rPr>
              <a:t>プロフィール</a:t>
            </a:r>
            <a:endParaRPr kumimoji="0" lang="en-US" altLang="ja-JP" sz="3200" b="1"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81" name="Text Box 8"/>
          <p:cNvSpPr txBox="1">
            <a:spLocks noChangeArrowheads="1"/>
          </p:cNvSpPr>
          <p:nvPr/>
        </p:nvSpPr>
        <p:spPr bwMode="auto">
          <a:xfrm>
            <a:off x="752941" y="908720"/>
            <a:ext cx="5800259"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65" tIns="41333" rIns="82665" bIns="41333"/>
          <a:lstStyle>
            <a:lvl1pPr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1pPr>
            <a:lvl2pPr marL="742950" indent="-28575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2pPr>
            <a:lvl3pPr marL="11430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3pPr>
            <a:lvl4pPr marL="16002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4pPr>
            <a:lvl5pPr marL="20574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5pPr>
            <a:lvl6pPr marL="25146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6pPr>
            <a:lvl7pPr marL="29718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7pPr>
            <a:lvl8pPr marL="34290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8pPr>
            <a:lvl9pPr marL="38862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9pPr>
          </a:lstStyle>
          <a:p>
            <a:pPr eaLnBrk="1" hangingPunct="1">
              <a:lnSpc>
                <a:spcPct val="120000"/>
              </a:lnSpc>
              <a:buClr>
                <a:srgbClr val="000000"/>
              </a:buClr>
              <a:buSzPct val="100000"/>
              <a:buFont typeface="Times New Roman" pitchFamily="18" charset="0"/>
              <a:buNone/>
            </a:pPr>
            <a:r>
              <a:rPr kumimoji="0" lang="ja-JP" altLang="en-US" sz="1800" dirty="0">
                <a:solidFill>
                  <a:srgbClr val="000000"/>
                </a:solidFill>
                <a:latin typeface="HG創英角ﾎﾟｯﾌﾟ体" panose="040B0A09000000000000" pitchFamily="49" charset="-128"/>
                <a:ea typeface="HG創英角ﾎﾟｯﾌﾟ体" panose="040B0A09000000000000" pitchFamily="49" charset="-128"/>
              </a:rPr>
              <a:t>鴨藤　政弘</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（かもとう　まさひろ）</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1965年生まれ、</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浜松市</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出身</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妻</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京都弁）長男</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32</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　長女</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　</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アソカ学園城北幼稚園、城北小学校、高台中学校（軟式テニス部）</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浜松西高等学校</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立命館大学経済学部卒。</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地方銀行にて企業融資、不動産プロジェクト、住宅ローン等を担当。</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2001</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年外資系生命保険会社入社後、ハウスメーカーや</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工務店の住宅購入者に対するコンサルティングに特化。</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年間</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120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件、累計</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4,000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件を超える住宅ローンアドバイスを行ってきた</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NO.1</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住宅ローンアドバイザー。火災保険のスペシャリスト。</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全国のＦＰ向けセミナーの講師も行っている！</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2017</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　独立　鴨藤</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FP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事務所開設　協会理事に就任</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2019</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　一般社団法人　日本住宅ローンコンサルティング協会　代表理事就任</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endParaRPr kumimoji="0" lang="en-US" altLang="ja-JP" sz="1400" dirty="0">
              <a:solidFill>
                <a:srgbClr val="000000"/>
              </a:solidFill>
              <a:latin typeface="ＭＳ Ｐゴシック" pitchFamily="50" charset="-128"/>
              <a:ea typeface="ＭＳ Ｐゴシック" pitchFamily="50"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資格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ファイナンシャルプランナ</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ー、</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住宅ローンアドバイザ</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ー</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dirty="0">
                <a:solidFill>
                  <a:srgbClr val="000000"/>
                </a:solidFill>
                <a:latin typeface="HG創英角ﾎﾟｯﾌﾟ体" panose="040B0A09000000000000" pitchFamily="49" charset="-128"/>
                <a:ea typeface="HG創英角ﾎﾟｯﾌﾟ体" panose="040B0A09000000000000" pitchFamily="49" charset="-128"/>
              </a:rPr>
              <a:t>相続診断士、宅建主任</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NLP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マスタープラクティショナー等</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＜メディア・執筆＞</a:t>
            </a:r>
            <a:endParaRPr kumimoji="0" lang="ja-JP" altLang="en-US" sz="8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不動産だより、</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ie</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‐bon</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（地域住宅情報誌）</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住宅金融支援機構主催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住宅ローンセミナー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講師　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SBS</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マイホームセンター</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chemeClr val="accent6">
                    <a:lumMod val="60000"/>
                    <a:lumOff val="40000"/>
                  </a:schemeClr>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FP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研究所（老舗ライフプランソフト制作会社）　セミナー講師</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一般社団法人日本住宅ローンコンサルティング協会　代表理事　特別講師</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ハウスメーカー、工務店主催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住宅ローンセミナー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講師</a:t>
            </a:r>
          </a:p>
        </p:txBody>
      </p:sp>
      <p:sp>
        <p:nvSpPr>
          <p:cNvPr id="2" name="スライド番号プレースホルダー 1"/>
          <p:cNvSpPr>
            <a:spLocks noGrp="1"/>
          </p:cNvSpPr>
          <p:nvPr>
            <p:ph type="sldNum" sz="quarter" idx="12"/>
          </p:nvPr>
        </p:nvSpPr>
        <p:spPr>
          <a:xfrm>
            <a:off x="6228184" y="6309320"/>
            <a:ext cx="2448272" cy="365125"/>
          </a:xfrm>
        </p:spPr>
        <p:txBody>
          <a:bodyPr/>
          <a:lstStyle/>
          <a:p>
            <a:pPr>
              <a:defRPr/>
            </a:pPr>
            <a:fld id="{B4AFF7FF-3CD7-461F-AAFD-F8BDB618C7C8}" type="slidenum">
              <a:rPr lang="en-US" altLang="ja-JP" smtClean="0"/>
              <a:pPr>
                <a:defRPr/>
              </a:pPr>
              <a:t>2</a:t>
            </a:fld>
            <a:endParaRPr lang="en-US" altLang="ja-JP" dirty="0"/>
          </a:p>
        </p:txBody>
      </p:sp>
      <p:sp>
        <p:nvSpPr>
          <p:cNvPr id="3" name="日付プレースホルダー 2">
            <a:extLst>
              <a:ext uri="{FF2B5EF4-FFF2-40B4-BE49-F238E27FC236}">
                <a16:creationId xmlns:a16="http://schemas.microsoft.com/office/drawing/2014/main" id="{531DBE09-DD15-5D6F-C5DB-0110AAA3ABD3}"/>
              </a:ext>
            </a:extLst>
          </p:cNvPr>
          <p:cNvSpPr>
            <a:spLocks noGrp="1"/>
          </p:cNvSpPr>
          <p:nvPr>
            <p:ph type="dt" sz="half" idx="10"/>
          </p:nvPr>
        </p:nvSpPr>
        <p:spPr>
          <a:xfrm>
            <a:off x="179512" y="6356350"/>
            <a:ext cx="1728192" cy="365125"/>
          </a:xfrm>
        </p:spPr>
        <p:txBody>
          <a:bodyPr/>
          <a:lstStyle/>
          <a:p>
            <a:fld id="{30C75927-4D3B-498E-B4FF-1F71AF96CF54}" type="datetime1">
              <a:rPr kumimoji="1" lang="ja-JP" altLang="en-US" smtClean="0"/>
              <a:t>2024/10/5</a:t>
            </a:fld>
            <a:endParaRPr kumimoji="1" lang="ja-JP" altLang="en-US" dirty="0"/>
          </a:p>
        </p:txBody>
      </p:sp>
      <p:pic>
        <p:nvPicPr>
          <p:cNvPr id="5" name="図 4">
            <a:extLst>
              <a:ext uri="{FF2B5EF4-FFF2-40B4-BE49-F238E27FC236}">
                <a16:creationId xmlns:a16="http://schemas.microsoft.com/office/drawing/2014/main" id="{78EBA1D3-FC52-EDAD-A8BB-A3D2A3C8E933}"/>
              </a:ext>
            </a:extLst>
          </p:cNvPr>
          <p:cNvPicPr>
            <a:picLocks noChangeAspect="1"/>
          </p:cNvPicPr>
          <p:nvPr/>
        </p:nvPicPr>
        <p:blipFill>
          <a:blip r:embed="rId3"/>
          <a:stretch>
            <a:fillRect/>
          </a:stretch>
        </p:blipFill>
        <p:spPr>
          <a:xfrm>
            <a:off x="6796757" y="514826"/>
            <a:ext cx="1950889" cy="2030144"/>
          </a:xfrm>
          <a:prstGeom prst="rect">
            <a:avLst/>
          </a:prstGeom>
        </p:spPr>
      </p:pic>
    </p:spTree>
    <p:extLst>
      <p:ext uri="{BB962C8B-B14F-4D97-AF65-F5344CB8AC3E}">
        <p14:creationId xmlns:p14="http://schemas.microsoft.com/office/powerpoint/2010/main" val="339061391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67E7B1-399C-C5EE-8E4E-356D9842C679}"/>
              </a:ext>
            </a:extLst>
          </p:cNvPr>
          <p:cNvSpPr>
            <a:spLocks noGrp="1"/>
          </p:cNvSpPr>
          <p:nvPr>
            <p:ph type="title"/>
          </p:nvPr>
        </p:nvSpPr>
        <p:spPr>
          <a:xfrm>
            <a:off x="251520" y="274638"/>
            <a:ext cx="8435280" cy="922114"/>
          </a:xfrm>
        </p:spPr>
        <p:txBody>
          <a:bodyPr>
            <a:normAutofit/>
          </a:bodyPr>
          <a:lstStyle/>
          <a:p>
            <a:r>
              <a:rPr kumimoji="1" lang="ja-JP" altLang="en-US" dirty="0"/>
              <a:t>③フラット３５</a:t>
            </a:r>
            <a:r>
              <a:rPr kumimoji="1" lang="en-US" altLang="ja-JP" dirty="0"/>
              <a:t>S</a:t>
            </a:r>
            <a:r>
              <a:rPr kumimoji="1" lang="ja-JP" altLang="en-US" dirty="0"/>
              <a:t>　子育てプラス</a:t>
            </a:r>
          </a:p>
        </p:txBody>
      </p:sp>
      <p:pic>
        <p:nvPicPr>
          <p:cNvPr id="7" name="コンテンツ プレースホルダー 6">
            <a:extLst>
              <a:ext uri="{FF2B5EF4-FFF2-40B4-BE49-F238E27FC236}">
                <a16:creationId xmlns:a16="http://schemas.microsoft.com/office/drawing/2014/main" id="{B1A18F73-A940-0953-BCE3-0614915D4E0A}"/>
              </a:ext>
            </a:extLst>
          </p:cNvPr>
          <p:cNvPicPr>
            <a:picLocks noGrp="1" noChangeAspect="1"/>
          </p:cNvPicPr>
          <p:nvPr>
            <p:ph idx="1"/>
          </p:nvPr>
        </p:nvPicPr>
        <p:blipFill>
          <a:blip r:embed="rId2"/>
          <a:stretch>
            <a:fillRect/>
          </a:stretch>
        </p:blipFill>
        <p:spPr>
          <a:xfrm>
            <a:off x="1146448" y="1196752"/>
            <a:ext cx="6851104" cy="5026570"/>
          </a:xfrm>
        </p:spPr>
      </p:pic>
      <p:sp>
        <p:nvSpPr>
          <p:cNvPr id="4" name="日付プレースホルダー 3">
            <a:extLst>
              <a:ext uri="{FF2B5EF4-FFF2-40B4-BE49-F238E27FC236}">
                <a16:creationId xmlns:a16="http://schemas.microsoft.com/office/drawing/2014/main" id="{5EBA7523-F308-8EB5-A343-88DCD8AD7595}"/>
              </a:ext>
            </a:extLst>
          </p:cNvPr>
          <p:cNvSpPr>
            <a:spLocks noGrp="1"/>
          </p:cNvSpPr>
          <p:nvPr>
            <p:ph type="dt" sz="half" idx="10"/>
          </p:nvPr>
        </p:nvSpPr>
        <p:spPr/>
        <p:txBody>
          <a:bodyPr/>
          <a:lstStyle/>
          <a:p>
            <a:fld id="{11767D6A-6A5B-48A6-B59A-AD5C04E89B67}"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1BE05C40-E47D-9EC6-62DB-1EAAF04A5BCF}"/>
              </a:ext>
            </a:extLst>
          </p:cNvPr>
          <p:cNvSpPr>
            <a:spLocks noGrp="1"/>
          </p:cNvSpPr>
          <p:nvPr>
            <p:ph type="sldNum" sz="quarter" idx="12"/>
          </p:nvPr>
        </p:nvSpPr>
        <p:spPr/>
        <p:txBody>
          <a:bodyPr/>
          <a:lstStyle/>
          <a:p>
            <a:fld id="{428159FB-B171-47E6-97FF-94E4E8E0D996}" type="slidenum">
              <a:rPr kumimoji="1" lang="ja-JP" altLang="en-US" smtClean="0"/>
              <a:t>20</a:t>
            </a:fld>
            <a:endParaRPr kumimoji="1" lang="ja-JP" altLang="en-US"/>
          </a:p>
        </p:txBody>
      </p:sp>
    </p:spTree>
    <p:extLst>
      <p:ext uri="{BB962C8B-B14F-4D97-AF65-F5344CB8AC3E}">
        <p14:creationId xmlns:p14="http://schemas.microsoft.com/office/powerpoint/2010/main" val="3714271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51D819-022F-0141-43D7-5BB889ECAE55}"/>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E2CD65E4-1B96-1E54-33E1-F72478B63B9A}"/>
              </a:ext>
            </a:extLst>
          </p:cNvPr>
          <p:cNvPicPr>
            <a:picLocks noGrp="1" noChangeAspect="1"/>
          </p:cNvPicPr>
          <p:nvPr>
            <p:ph idx="1"/>
          </p:nvPr>
        </p:nvPicPr>
        <p:blipFill>
          <a:blip r:embed="rId2"/>
          <a:stretch>
            <a:fillRect/>
          </a:stretch>
        </p:blipFill>
        <p:spPr>
          <a:xfrm>
            <a:off x="971600" y="274638"/>
            <a:ext cx="7416824" cy="5851525"/>
          </a:xfrm>
        </p:spPr>
      </p:pic>
      <p:sp>
        <p:nvSpPr>
          <p:cNvPr id="4" name="日付プレースホルダー 3">
            <a:extLst>
              <a:ext uri="{FF2B5EF4-FFF2-40B4-BE49-F238E27FC236}">
                <a16:creationId xmlns:a16="http://schemas.microsoft.com/office/drawing/2014/main" id="{AEBC3328-3ABE-0386-A17B-2D91FEEBB7D7}"/>
              </a:ext>
            </a:extLst>
          </p:cNvPr>
          <p:cNvSpPr>
            <a:spLocks noGrp="1"/>
          </p:cNvSpPr>
          <p:nvPr>
            <p:ph type="dt" sz="half" idx="10"/>
          </p:nvPr>
        </p:nvSpPr>
        <p:spPr/>
        <p:txBody>
          <a:bodyPr/>
          <a:lstStyle/>
          <a:p>
            <a:fld id="{18E90B07-FBAF-4B66-9681-61C517E76B97}"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B34B84A1-BA58-2D5D-2097-CCA062D90744}"/>
              </a:ext>
            </a:extLst>
          </p:cNvPr>
          <p:cNvSpPr>
            <a:spLocks noGrp="1"/>
          </p:cNvSpPr>
          <p:nvPr>
            <p:ph type="sldNum" sz="quarter" idx="12"/>
          </p:nvPr>
        </p:nvSpPr>
        <p:spPr/>
        <p:txBody>
          <a:bodyPr/>
          <a:lstStyle/>
          <a:p>
            <a:fld id="{428159FB-B171-47E6-97FF-94E4E8E0D996}" type="slidenum">
              <a:rPr kumimoji="1" lang="ja-JP" altLang="en-US" smtClean="0"/>
              <a:t>21</a:t>
            </a:fld>
            <a:endParaRPr kumimoji="1" lang="ja-JP" altLang="en-US"/>
          </a:p>
        </p:txBody>
      </p:sp>
    </p:spTree>
    <p:extLst>
      <p:ext uri="{BB962C8B-B14F-4D97-AF65-F5344CB8AC3E}">
        <p14:creationId xmlns:p14="http://schemas.microsoft.com/office/powerpoint/2010/main" val="3057075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43A923-A7D4-7083-E1CE-0725E256F492}"/>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60C02178-02FF-DA6C-158D-B12D7D308F8A}"/>
              </a:ext>
            </a:extLst>
          </p:cNvPr>
          <p:cNvPicPr>
            <a:picLocks noGrp="1" noChangeAspect="1"/>
          </p:cNvPicPr>
          <p:nvPr>
            <p:ph idx="1"/>
          </p:nvPr>
        </p:nvPicPr>
        <p:blipFill>
          <a:blip r:embed="rId2"/>
          <a:stretch>
            <a:fillRect/>
          </a:stretch>
        </p:blipFill>
        <p:spPr>
          <a:xfrm>
            <a:off x="457200" y="274638"/>
            <a:ext cx="8363272" cy="5851525"/>
          </a:xfrm>
        </p:spPr>
      </p:pic>
      <p:sp>
        <p:nvSpPr>
          <p:cNvPr id="4" name="日付プレースホルダー 3">
            <a:extLst>
              <a:ext uri="{FF2B5EF4-FFF2-40B4-BE49-F238E27FC236}">
                <a16:creationId xmlns:a16="http://schemas.microsoft.com/office/drawing/2014/main" id="{70DD4D89-793D-1B35-F445-704C94A4821F}"/>
              </a:ext>
            </a:extLst>
          </p:cNvPr>
          <p:cNvSpPr>
            <a:spLocks noGrp="1"/>
          </p:cNvSpPr>
          <p:nvPr>
            <p:ph type="dt" sz="half" idx="10"/>
          </p:nvPr>
        </p:nvSpPr>
        <p:spPr/>
        <p:txBody>
          <a:bodyPr/>
          <a:lstStyle/>
          <a:p>
            <a:fld id="{B013AF36-A9E7-4A0B-B380-C0B15484C328}"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69D93977-EA06-BAF5-3DAB-CBFC82FD344C}"/>
              </a:ext>
            </a:extLst>
          </p:cNvPr>
          <p:cNvSpPr>
            <a:spLocks noGrp="1"/>
          </p:cNvSpPr>
          <p:nvPr>
            <p:ph type="sldNum" sz="quarter" idx="12"/>
          </p:nvPr>
        </p:nvSpPr>
        <p:spPr/>
        <p:txBody>
          <a:bodyPr/>
          <a:lstStyle/>
          <a:p>
            <a:fld id="{428159FB-B171-47E6-97FF-94E4E8E0D996}" type="slidenum">
              <a:rPr kumimoji="1" lang="ja-JP" altLang="en-US" smtClean="0"/>
              <a:t>22</a:t>
            </a:fld>
            <a:endParaRPr kumimoji="1" lang="ja-JP" altLang="en-US"/>
          </a:p>
        </p:txBody>
      </p:sp>
    </p:spTree>
    <p:extLst>
      <p:ext uri="{BB962C8B-B14F-4D97-AF65-F5344CB8AC3E}">
        <p14:creationId xmlns:p14="http://schemas.microsoft.com/office/powerpoint/2010/main" val="296179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498C7-E760-680C-5EEA-E5268ECDB141}"/>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ADB23530-3E34-B778-4C2E-853BA5F3FC3C}"/>
              </a:ext>
            </a:extLst>
          </p:cNvPr>
          <p:cNvPicPr>
            <a:picLocks noGrp="1" noChangeAspect="1"/>
          </p:cNvPicPr>
          <p:nvPr>
            <p:ph idx="1"/>
          </p:nvPr>
        </p:nvPicPr>
        <p:blipFill>
          <a:blip r:embed="rId3"/>
          <a:stretch>
            <a:fillRect/>
          </a:stretch>
        </p:blipFill>
        <p:spPr>
          <a:xfrm>
            <a:off x="827584" y="136525"/>
            <a:ext cx="7488832" cy="6244803"/>
          </a:xfrm>
        </p:spPr>
      </p:pic>
      <p:sp>
        <p:nvSpPr>
          <p:cNvPr id="4" name="日付プレースホルダー 3">
            <a:extLst>
              <a:ext uri="{FF2B5EF4-FFF2-40B4-BE49-F238E27FC236}">
                <a16:creationId xmlns:a16="http://schemas.microsoft.com/office/drawing/2014/main" id="{E917CFC2-5375-390D-044C-7CC8439E043C}"/>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2881FACF-27F6-8305-A295-2BBBF0B7149A}"/>
              </a:ext>
            </a:extLst>
          </p:cNvPr>
          <p:cNvSpPr>
            <a:spLocks noGrp="1"/>
          </p:cNvSpPr>
          <p:nvPr>
            <p:ph type="sldNum" sz="quarter" idx="12"/>
          </p:nvPr>
        </p:nvSpPr>
        <p:spPr/>
        <p:txBody>
          <a:bodyPr/>
          <a:lstStyle/>
          <a:p>
            <a:fld id="{428159FB-B171-47E6-97FF-94E4E8E0D996}" type="slidenum">
              <a:rPr kumimoji="1" lang="ja-JP" altLang="en-US" smtClean="0"/>
              <a:t>23</a:t>
            </a:fld>
            <a:endParaRPr kumimoji="1" lang="ja-JP" altLang="en-US"/>
          </a:p>
        </p:txBody>
      </p:sp>
    </p:spTree>
    <p:extLst>
      <p:ext uri="{BB962C8B-B14F-4D97-AF65-F5344CB8AC3E}">
        <p14:creationId xmlns:p14="http://schemas.microsoft.com/office/powerpoint/2010/main" val="189895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DD0D41-33E1-456A-7528-E96498F41AF4}"/>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E328B6ED-7A22-0324-52B8-5568AA17238F}"/>
              </a:ext>
            </a:extLst>
          </p:cNvPr>
          <p:cNvPicPr>
            <a:picLocks noGrp="1" noChangeAspect="1"/>
          </p:cNvPicPr>
          <p:nvPr>
            <p:ph idx="1"/>
          </p:nvPr>
        </p:nvPicPr>
        <p:blipFill>
          <a:blip r:embed="rId3"/>
          <a:stretch>
            <a:fillRect/>
          </a:stretch>
        </p:blipFill>
        <p:spPr>
          <a:xfrm>
            <a:off x="539552" y="332656"/>
            <a:ext cx="8136904" cy="5793507"/>
          </a:xfrm>
        </p:spPr>
      </p:pic>
      <p:sp>
        <p:nvSpPr>
          <p:cNvPr id="4" name="日付プレースホルダー 3">
            <a:extLst>
              <a:ext uri="{FF2B5EF4-FFF2-40B4-BE49-F238E27FC236}">
                <a16:creationId xmlns:a16="http://schemas.microsoft.com/office/drawing/2014/main" id="{7EABB34B-E04E-687F-8F00-44967A7F4DE7}"/>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00EE15A5-8980-83D6-AB52-0EC13ECB6FFD}"/>
              </a:ext>
            </a:extLst>
          </p:cNvPr>
          <p:cNvSpPr>
            <a:spLocks noGrp="1"/>
          </p:cNvSpPr>
          <p:nvPr>
            <p:ph type="sldNum" sz="quarter" idx="12"/>
          </p:nvPr>
        </p:nvSpPr>
        <p:spPr/>
        <p:txBody>
          <a:bodyPr/>
          <a:lstStyle/>
          <a:p>
            <a:fld id="{428159FB-B171-47E6-97FF-94E4E8E0D996}" type="slidenum">
              <a:rPr kumimoji="1" lang="ja-JP" altLang="en-US" smtClean="0"/>
              <a:t>24</a:t>
            </a:fld>
            <a:endParaRPr kumimoji="1" lang="ja-JP" altLang="en-US"/>
          </a:p>
        </p:txBody>
      </p:sp>
    </p:spTree>
    <p:extLst>
      <p:ext uri="{BB962C8B-B14F-4D97-AF65-F5344CB8AC3E}">
        <p14:creationId xmlns:p14="http://schemas.microsoft.com/office/powerpoint/2010/main" val="3689266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271610-E593-9D7E-D30D-76FD8D938631}"/>
              </a:ext>
            </a:extLst>
          </p:cNvPr>
          <p:cNvSpPr>
            <a:spLocks noGrp="1"/>
          </p:cNvSpPr>
          <p:nvPr>
            <p:ph type="title"/>
          </p:nvPr>
        </p:nvSpPr>
        <p:spPr/>
        <p:txBody>
          <a:bodyPr>
            <a:normAutofit/>
          </a:bodyPr>
          <a:lstStyle/>
          <a:p>
            <a:r>
              <a:rPr kumimoji="1" lang="ja-JP" altLang="en-US" dirty="0"/>
              <a:t>④子育てエコホーム支援事業</a:t>
            </a:r>
          </a:p>
        </p:txBody>
      </p:sp>
      <p:sp>
        <p:nvSpPr>
          <p:cNvPr id="4" name="日付プレースホルダー 3">
            <a:extLst>
              <a:ext uri="{FF2B5EF4-FFF2-40B4-BE49-F238E27FC236}">
                <a16:creationId xmlns:a16="http://schemas.microsoft.com/office/drawing/2014/main" id="{C2312F4A-AC7E-EB1A-ABDC-995A168E6C14}"/>
              </a:ext>
            </a:extLst>
          </p:cNvPr>
          <p:cNvSpPr>
            <a:spLocks noGrp="1"/>
          </p:cNvSpPr>
          <p:nvPr>
            <p:ph type="dt" sz="half" idx="10"/>
          </p:nvPr>
        </p:nvSpPr>
        <p:spPr/>
        <p:txBody>
          <a:bodyPr/>
          <a:lstStyle/>
          <a:p>
            <a:fld id="{B72C4A21-5B7D-49C8-98C6-6202F8C504F8}"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7DD52DDE-D25C-9CE3-0F5C-D9411079B101}"/>
              </a:ext>
            </a:extLst>
          </p:cNvPr>
          <p:cNvSpPr>
            <a:spLocks noGrp="1"/>
          </p:cNvSpPr>
          <p:nvPr>
            <p:ph type="sldNum" sz="quarter" idx="12"/>
          </p:nvPr>
        </p:nvSpPr>
        <p:spPr/>
        <p:txBody>
          <a:bodyPr/>
          <a:lstStyle/>
          <a:p>
            <a:fld id="{428159FB-B171-47E6-97FF-94E4E8E0D996}" type="slidenum">
              <a:rPr kumimoji="1" lang="ja-JP" altLang="en-US" smtClean="0"/>
              <a:t>25</a:t>
            </a:fld>
            <a:endParaRPr kumimoji="1" lang="ja-JP" altLang="en-US"/>
          </a:p>
        </p:txBody>
      </p:sp>
      <p:pic>
        <p:nvPicPr>
          <p:cNvPr id="11" name="コンテンツ プレースホルダー 10">
            <a:extLst>
              <a:ext uri="{FF2B5EF4-FFF2-40B4-BE49-F238E27FC236}">
                <a16:creationId xmlns:a16="http://schemas.microsoft.com/office/drawing/2014/main" id="{3AC13AF2-F34E-E6F9-5494-8679CE5A346C}"/>
              </a:ext>
            </a:extLst>
          </p:cNvPr>
          <p:cNvPicPr>
            <a:picLocks noGrp="1" noChangeAspect="1"/>
          </p:cNvPicPr>
          <p:nvPr>
            <p:ph idx="1"/>
          </p:nvPr>
        </p:nvPicPr>
        <p:blipFill>
          <a:blip r:embed="rId3"/>
          <a:stretch>
            <a:fillRect/>
          </a:stretch>
        </p:blipFill>
        <p:spPr>
          <a:xfrm>
            <a:off x="611560" y="1556792"/>
            <a:ext cx="7992887" cy="4569371"/>
          </a:xfrm>
        </p:spPr>
      </p:pic>
    </p:spTree>
    <p:extLst>
      <p:ext uri="{BB962C8B-B14F-4D97-AF65-F5344CB8AC3E}">
        <p14:creationId xmlns:p14="http://schemas.microsoft.com/office/powerpoint/2010/main" val="2185797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3C91A-2459-F419-FA5F-85C983363E89}"/>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EF2FC033-69DC-6D1A-03EB-AF25F981E8D0}"/>
              </a:ext>
            </a:extLst>
          </p:cNvPr>
          <p:cNvPicPr>
            <a:picLocks noGrp="1" noChangeAspect="1"/>
          </p:cNvPicPr>
          <p:nvPr>
            <p:ph idx="1"/>
          </p:nvPr>
        </p:nvPicPr>
        <p:blipFill>
          <a:blip r:embed="rId2"/>
          <a:stretch>
            <a:fillRect/>
          </a:stretch>
        </p:blipFill>
        <p:spPr>
          <a:xfrm>
            <a:off x="457200" y="404664"/>
            <a:ext cx="8147248" cy="5721499"/>
          </a:xfrm>
        </p:spPr>
      </p:pic>
      <p:sp>
        <p:nvSpPr>
          <p:cNvPr id="4" name="日付プレースホルダー 3">
            <a:extLst>
              <a:ext uri="{FF2B5EF4-FFF2-40B4-BE49-F238E27FC236}">
                <a16:creationId xmlns:a16="http://schemas.microsoft.com/office/drawing/2014/main" id="{2DAFCF77-45DA-4003-0297-2C634197E33E}"/>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7839B6C0-D97A-BB01-7459-A48A7D0B3BBA}"/>
              </a:ext>
            </a:extLst>
          </p:cNvPr>
          <p:cNvSpPr>
            <a:spLocks noGrp="1"/>
          </p:cNvSpPr>
          <p:nvPr>
            <p:ph type="sldNum" sz="quarter" idx="12"/>
          </p:nvPr>
        </p:nvSpPr>
        <p:spPr/>
        <p:txBody>
          <a:bodyPr/>
          <a:lstStyle/>
          <a:p>
            <a:fld id="{428159FB-B171-47E6-97FF-94E4E8E0D996}" type="slidenum">
              <a:rPr kumimoji="1" lang="ja-JP" altLang="en-US" smtClean="0"/>
              <a:t>26</a:t>
            </a:fld>
            <a:endParaRPr kumimoji="1" lang="ja-JP" altLang="en-US"/>
          </a:p>
        </p:txBody>
      </p:sp>
      <p:sp>
        <p:nvSpPr>
          <p:cNvPr id="3" name="テキスト ボックス 2">
            <a:extLst>
              <a:ext uri="{FF2B5EF4-FFF2-40B4-BE49-F238E27FC236}">
                <a16:creationId xmlns:a16="http://schemas.microsoft.com/office/drawing/2014/main" id="{819AF503-472C-61A4-41E1-017F72623782}"/>
              </a:ext>
            </a:extLst>
          </p:cNvPr>
          <p:cNvSpPr txBox="1"/>
          <p:nvPr/>
        </p:nvSpPr>
        <p:spPr>
          <a:xfrm>
            <a:off x="5076056" y="1297496"/>
            <a:ext cx="3456384" cy="523220"/>
          </a:xfrm>
          <a:prstGeom prst="rect">
            <a:avLst/>
          </a:prstGeom>
          <a:noFill/>
        </p:spPr>
        <p:txBody>
          <a:bodyPr wrap="square" rtlCol="0">
            <a:spAutoFit/>
          </a:bodyPr>
          <a:lstStyle/>
          <a:p>
            <a:r>
              <a:rPr kumimoji="1" lang="ja-JP" altLang="en-US" sz="1400" dirty="0">
                <a:solidFill>
                  <a:srgbClr val="FF0000"/>
                </a:solidFill>
              </a:rPr>
              <a:t>２０２４年４月２日～予算上限に達するまで　遅くとも２０２４年１２月３１日まで</a:t>
            </a:r>
          </a:p>
        </p:txBody>
      </p:sp>
    </p:spTree>
    <p:extLst>
      <p:ext uri="{BB962C8B-B14F-4D97-AF65-F5344CB8AC3E}">
        <p14:creationId xmlns:p14="http://schemas.microsoft.com/office/powerpoint/2010/main" val="706661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CB6786-C951-A5B1-4BB5-8CEB624196FF}"/>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08EB9DEE-8D8C-DC32-2DA2-BA251DAE596C}"/>
              </a:ext>
            </a:extLst>
          </p:cNvPr>
          <p:cNvPicPr>
            <a:picLocks noGrp="1" noChangeAspect="1"/>
          </p:cNvPicPr>
          <p:nvPr>
            <p:ph idx="1"/>
          </p:nvPr>
        </p:nvPicPr>
        <p:blipFill>
          <a:blip r:embed="rId2"/>
          <a:stretch>
            <a:fillRect/>
          </a:stretch>
        </p:blipFill>
        <p:spPr>
          <a:xfrm>
            <a:off x="683568" y="274638"/>
            <a:ext cx="7704856" cy="5851525"/>
          </a:xfrm>
        </p:spPr>
      </p:pic>
      <p:sp>
        <p:nvSpPr>
          <p:cNvPr id="4" name="日付プレースホルダー 3">
            <a:extLst>
              <a:ext uri="{FF2B5EF4-FFF2-40B4-BE49-F238E27FC236}">
                <a16:creationId xmlns:a16="http://schemas.microsoft.com/office/drawing/2014/main" id="{A2DD9C5F-C9F9-A92C-0AB4-02BA8322A1DA}"/>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CF9266D4-6FC0-701A-A430-CAE000B3E748}"/>
              </a:ext>
            </a:extLst>
          </p:cNvPr>
          <p:cNvSpPr>
            <a:spLocks noGrp="1"/>
          </p:cNvSpPr>
          <p:nvPr>
            <p:ph type="sldNum" sz="quarter" idx="12"/>
          </p:nvPr>
        </p:nvSpPr>
        <p:spPr/>
        <p:txBody>
          <a:bodyPr/>
          <a:lstStyle/>
          <a:p>
            <a:fld id="{428159FB-B171-47E6-97FF-94E4E8E0D996}" type="slidenum">
              <a:rPr kumimoji="1" lang="ja-JP" altLang="en-US" smtClean="0"/>
              <a:t>27</a:t>
            </a:fld>
            <a:endParaRPr kumimoji="1" lang="ja-JP" altLang="en-US"/>
          </a:p>
        </p:txBody>
      </p:sp>
    </p:spTree>
    <p:extLst>
      <p:ext uri="{BB962C8B-B14F-4D97-AF65-F5344CB8AC3E}">
        <p14:creationId xmlns:p14="http://schemas.microsoft.com/office/powerpoint/2010/main" val="2463021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0DFBA-CBC1-65DA-097E-94C055983FA1}"/>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4F496D64-90F1-3988-582D-06349A6BDBE6}"/>
              </a:ext>
            </a:extLst>
          </p:cNvPr>
          <p:cNvPicPr>
            <a:picLocks noGrp="1" noChangeAspect="1"/>
          </p:cNvPicPr>
          <p:nvPr>
            <p:ph idx="1"/>
          </p:nvPr>
        </p:nvPicPr>
        <p:blipFill>
          <a:blip r:embed="rId2"/>
          <a:stretch>
            <a:fillRect/>
          </a:stretch>
        </p:blipFill>
        <p:spPr>
          <a:xfrm>
            <a:off x="457200" y="188640"/>
            <a:ext cx="8229600" cy="5937523"/>
          </a:xfrm>
        </p:spPr>
      </p:pic>
      <p:sp>
        <p:nvSpPr>
          <p:cNvPr id="4" name="日付プレースホルダー 3">
            <a:extLst>
              <a:ext uri="{FF2B5EF4-FFF2-40B4-BE49-F238E27FC236}">
                <a16:creationId xmlns:a16="http://schemas.microsoft.com/office/drawing/2014/main" id="{126E4979-159E-4875-F5A5-329C0CD39148}"/>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E417C633-344D-B117-98E1-F21BD3727210}"/>
              </a:ext>
            </a:extLst>
          </p:cNvPr>
          <p:cNvSpPr>
            <a:spLocks noGrp="1"/>
          </p:cNvSpPr>
          <p:nvPr>
            <p:ph type="sldNum" sz="quarter" idx="12"/>
          </p:nvPr>
        </p:nvSpPr>
        <p:spPr/>
        <p:txBody>
          <a:bodyPr/>
          <a:lstStyle/>
          <a:p>
            <a:fld id="{428159FB-B171-47E6-97FF-94E4E8E0D996}" type="slidenum">
              <a:rPr kumimoji="1" lang="ja-JP" altLang="en-US" smtClean="0"/>
              <a:t>28</a:t>
            </a:fld>
            <a:endParaRPr kumimoji="1" lang="ja-JP" altLang="en-US"/>
          </a:p>
        </p:txBody>
      </p:sp>
    </p:spTree>
    <p:extLst>
      <p:ext uri="{BB962C8B-B14F-4D97-AF65-F5344CB8AC3E}">
        <p14:creationId xmlns:p14="http://schemas.microsoft.com/office/powerpoint/2010/main" val="3701038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78735E-FD89-744B-AA06-39AF433106E1}"/>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31093139-9909-2060-87B8-519B897EEF74}"/>
              </a:ext>
            </a:extLst>
          </p:cNvPr>
          <p:cNvPicPr>
            <a:picLocks noGrp="1" noChangeAspect="1"/>
          </p:cNvPicPr>
          <p:nvPr>
            <p:ph idx="1"/>
          </p:nvPr>
        </p:nvPicPr>
        <p:blipFill>
          <a:blip r:embed="rId2"/>
          <a:stretch>
            <a:fillRect/>
          </a:stretch>
        </p:blipFill>
        <p:spPr>
          <a:xfrm>
            <a:off x="457200" y="274638"/>
            <a:ext cx="8229600" cy="5851525"/>
          </a:xfrm>
        </p:spPr>
      </p:pic>
      <p:sp>
        <p:nvSpPr>
          <p:cNvPr id="4" name="日付プレースホルダー 3">
            <a:extLst>
              <a:ext uri="{FF2B5EF4-FFF2-40B4-BE49-F238E27FC236}">
                <a16:creationId xmlns:a16="http://schemas.microsoft.com/office/drawing/2014/main" id="{A8587971-90CC-D9CF-0274-20EDA6DB3794}"/>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F11E7448-E2A8-3891-A2D2-BC828A357622}"/>
              </a:ext>
            </a:extLst>
          </p:cNvPr>
          <p:cNvSpPr>
            <a:spLocks noGrp="1"/>
          </p:cNvSpPr>
          <p:nvPr>
            <p:ph type="sldNum" sz="quarter" idx="12"/>
          </p:nvPr>
        </p:nvSpPr>
        <p:spPr/>
        <p:txBody>
          <a:bodyPr/>
          <a:lstStyle/>
          <a:p>
            <a:fld id="{428159FB-B171-47E6-97FF-94E4E8E0D996}" type="slidenum">
              <a:rPr kumimoji="1" lang="ja-JP" altLang="en-US" smtClean="0"/>
              <a:t>29</a:t>
            </a:fld>
            <a:endParaRPr kumimoji="1" lang="ja-JP" altLang="en-US"/>
          </a:p>
        </p:txBody>
      </p:sp>
    </p:spTree>
    <p:extLst>
      <p:ext uri="{BB962C8B-B14F-4D97-AF65-F5344CB8AC3E}">
        <p14:creationId xmlns:p14="http://schemas.microsoft.com/office/powerpoint/2010/main" val="185474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4BCB7F0-63D9-4F9C-AE5F-D75344164B64}"/>
              </a:ext>
            </a:extLst>
          </p:cNvPr>
          <p:cNvSpPr>
            <a:spLocks noGrp="1"/>
          </p:cNvSpPr>
          <p:nvPr>
            <p:ph type="title"/>
          </p:nvPr>
        </p:nvSpPr>
        <p:spPr/>
        <p:txBody>
          <a:bodyPr/>
          <a:lstStyle/>
          <a:p>
            <a:r>
              <a:rPr lang="ja-JP" altLang="en-US" dirty="0"/>
              <a:t>理　　念</a:t>
            </a:r>
          </a:p>
        </p:txBody>
      </p:sp>
      <p:sp>
        <p:nvSpPr>
          <p:cNvPr id="5" name="コンテンツ プレースホルダー 4">
            <a:extLst>
              <a:ext uri="{FF2B5EF4-FFF2-40B4-BE49-F238E27FC236}">
                <a16:creationId xmlns:a16="http://schemas.microsoft.com/office/drawing/2014/main" id="{E0B0BFDE-CA3C-44C7-8D4D-3A7E7F303CB5}"/>
              </a:ext>
            </a:extLst>
          </p:cNvPr>
          <p:cNvSpPr>
            <a:spLocks noGrp="1"/>
          </p:cNvSpPr>
          <p:nvPr>
            <p:ph idx="1"/>
          </p:nvPr>
        </p:nvSpPr>
        <p:spPr>
          <a:xfrm>
            <a:off x="457200" y="1628800"/>
            <a:ext cx="8229600" cy="4497363"/>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0" indent="0">
              <a:buNone/>
            </a:pPr>
            <a:endParaRPr lang="en-US" altLang="ja-JP" sz="1300" dirty="0"/>
          </a:p>
          <a:p>
            <a:pPr marL="0" indent="0">
              <a:buNone/>
            </a:pPr>
            <a:r>
              <a:rPr lang="ja-JP" altLang="en-US" sz="3600" dirty="0"/>
              <a:t>　知らないで損をしている</a:t>
            </a:r>
            <a:endParaRPr lang="en-US" altLang="ja-JP" sz="3600" dirty="0"/>
          </a:p>
          <a:p>
            <a:pPr marL="0" indent="0">
              <a:buNone/>
            </a:pPr>
            <a:endParaRPr lang="en-US" altLang="ja-JP" sz="3600" dirty="0"/>
          </a:p>
          <a:p>
            <a:pPr marL="0" indent="0">
              <a:buNone/>
            </a:pPr>
            <a:r>
              <a:rPr lang="ja-JP" altLang="en-US" sz="3600" dirty="0"/>
              <a:t>　金融素人（情報弱者）を</a:t>
            </a:r>
            <a:endParaRPr lang="en-US" altLang="ja-JP" sz="3600" dirty="0"/>
          </a:p>
          <a:p>
            <a:endParaRPr lang="en-US" altLang="ja-JP" sz="3600" dirty="0"/>
          </a:p>
          <a:p>
            <a:pPr marL="0" indent="0">
              <a:buNone/>
            </a:pPr>
            <a:r>
              <a:rPr lang="ja-JP" altLang="en-US" sz="3600" dirty="0"/>
              <a:t>　ひとりでも多く</a:t>
            </a:r>
            <a:endParaRPr lang="en-US" altLang="ja-JP" sz="3600" dirty="0"/>
          </a:p>
          <a:p>
            <a:pPr marL="0" indent="0">
              <a:buNone/>
            </a:pPr>
            <a:endParaRPr lang="en-US" altLang="ja-JP" sz="3600" dirty="0"/>
          </a:p>
          <a:p>
            <a:pPr marL="0" indent="0">
              <a:buNone/>
            </a:pPr>
            <a:r>
              <a:rPr lang="ja-JP" altLang="en-US" sz="3600" dirty="0"/>
              <a:t>　金融機関の魔の手から救いたい！</a:t>
            </a:r>
            <a:endParaRPr lang="en-US" altLang="ja-JP" sz="3600" dirty="0"/>
          </a:p>
          <a:p>
            <a:pPr marL="0" indent="0">
              <a:buNone/>
            </a:pPr>
            <a:endParaRPr lang="ja-JP" altLang="en-US" sz="3600" dirty="0"/>
          </a:p>
        </p:txBody>
      </p:sp>
      <p:sp>
        <p:nvSpPr>
          <p:cNvPr id="3" name="スライド番号プレースホルダー 2">
            <a:extLst>
              <a:ext uri="{FF2B5EF4-FFF2-40B4-BE49-F238E27FC236}">
                <a16:creationId xmlns:a16="http://schemas.microsoft.com/office/drawing/2014/main" id="{A88040C6-43F9-4AA6-85A4-8D47BFB5E363}"/>
              </a:ext>
            </a:extLst>
          </p:cNvPr>
          <p:cNvSpPr>
            <a:spLocks noGrp="1"/>
          </p:cNvSpPr>
          <p:nvPr>
            <p:ph type="sldNum" sz="quarter" idx="12"/>
          </p:nvPr>
        </p:nvSpPr>
        <p:spPr/>
        <p:txBody>
          <a:bodyPr/>
          <a:lstStyle/>
          <a:p>
            <a:fld id="{428159FB-B171-47E6-97FF-94E4E8E0D996}" type="slidenum">
              <a:rPr kumimoji="1" lang="ja-JP" altLang="en-US" smtClean="0"/>
              <a:t>3</a:t>
            </a:fld>
            <a:endParaRPr kumimoji="1" lang="ja-JP" altLang="en-US"/>
          </a:p>
        </p:txBody>
      </p:sp>
      <p:sp>
        <p:nvSpPr>
          <p:cNvPr id="2" name="日付プレースホルダー 1">
            <a:extLst>
              <a:ext uri="{FF2B5EF4-FFF2-40B4-BE49-F238E27FC236}">
                <a16:creationId xmlns:a16="http://schemas.microsoft.com/office/drawing/2014/main" id="{4D3BC31C-72FE-C853-32BB-5E6800E9310F}"/>
              </a:ext>
            </a:extLst>
          </p:cNvPr>
          <p:cNvSpPr>
            <a:spLocks noGrp="1"/>
          </p:cNvSpPr>
          <p:nvPr>
            <p:ph type="dt" sz="half" idx="10"/>
          </p:nvPr>
        </p:nvSpPr>
        <p:spPr/>
        <p:txBody>
          <a:bodyPr/>
          <a:lstStyle/>
          <a:p>
            <a:fld id="{EB9D3E69-A01A-4BD6-A2E3-4BA2FCDEC271}" type="datetime1">
              <a:rPr kumimoji="1" lang="ja-JP" altLang="en-US" smtClean="0"/>
              <a:t>2024/10/5</a:t>
            </a:fld>
            <a:endParaRPr kumimoji="1" lang="ja-JP" altLang="en-US"/>
          </a:p>
        </p:txBody>
      </p:sp>
    </p:spTree>
    <p:extLst>
      <p:ext uri="{BB962C8B-B14F-4D97-AF65-F5344CB8AC3E}">
        <p14:creationId xmlns:p14="http://schemas.microsoft.com/office/powerpoint/2010/main" val="21296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AD9181-5F85-54F3-3ED1-B85746B95BCB}"/>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28B5637B-580F-4F2C-0934-25C7478B4852}"/>
              </a:ext>
            </a:extLst>
          </p:cNvPr>
          <p:cNvPicPr>
            <a:picLocks noGrp="1" noChangeAspect="1"/>
          </p:cNvPicPr>
          <p:nvPr>
            <p:ph idx="1"/>
          </p:nvPr>
        </p:nvPicPr>
        <p:blipFill>
          <a:blip r:embed="rId3"/>
          <a:stretch>
            <a:fillRect/>
          </a:stretch>
        </p:blipFill>
        <p:spPr>
          <a:xfrm>
            <a:off x="251520" y="188640"/>
            <a:ext cx="8568952" cy="5937523"/>
          </a:xfrm>
        </p:spPr>
      </p:pic>
      <p:sp>
        <p:nvSpPr>
          <p:cNvPr id="4" name="日付プレースホルダー 3">
            <a:extLst>
              <a:ext uri="{FF2B5EF4-FFF2-40B4-BE49-F238E27FC236}">
                <a16:creationId xmlns:a16="http://schemas.microsoft.com/office/drawing/2014/main" id="{C0FA0A6D-DE04-2A57-2A74-5C081BBFE538}"/>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C9806E76-3161-2BCE-51A5-2960EECBE2FE}"/>
              </a:ext>
            </a:extLst>
          </p:cNvPr>
          <p:cNvSpPr>
            <a:spLocks noGrp="1"/>
          </p:cNvSpPr>
          <p:nvPr>
            <p:ph type="sldNum" sz="quarter" idx="12"/>
          </p:nvPr>
        </p:nvSpPr>
        <p:spPr/>
        <p:txBody>
          <a:bodyPr/>
          <a:lstStyle/>
          <a:p>
            <a:fld id="{428159FB-B171-47E6-97FF-94E4E8E0D996}" type="slidenum">
              <a:rPr kumimoji="1" lang="ja-JP" altLang="en-US" smtClean="0"/>
              <a:t>30</a:t>
            </a:fld>
            <a:endParaRPr kumimoji="1" lang="ja-JP" altLang="en-US"/>
          </a:p>
        </p:txBody>
      </p:sp>
      <p:pic>
        <p:nvPicPr>
          <p:cNvPr id="6" name="図 5">
            <a:extLst>
              <a:ext uri="{FF2B5EF4-FFF2-40B4-BE49-F238E27FC236}">
                <a16:creationId xmlns:a16="http://schemas.microsoft.com/office/drawing/2014/main" id="{A609C025-98B2-318B-559F-3BE138E379B7}"/>
              </a:ext>
            </a:extLst>
          </p:cNvPr>
          <p:cNvPicPr>
            <a:picLocks noChangeAspect="1"/>
          </p:cNvPicPr>
          <p:nvPr/>
        </p:nvPicPr>
        <p:blipFill>
          <a:blip r:embed="rId4"/>
          <a:stretch>
            <a:fillRect/>
          </a:stretch>
        </p:blipFill>
        <p:spPr>
          <a:xfrm>
            <a:off x="323528" y="476673"/>
            <a:ext cx="8229600" cy="5851526"/>
          </a:xfrm>
          <a:prstGeom prst="rect">
            <a:avLst/>
          </a:prstGeom>
        </p:spPr>
      </p:pic>
      <p:pic>
        <p:nvPicPr>
          <p:cNvPr id="9" name="図 8">
            <a:extLst>
              <a:ext uri="{FF2B5EF4-FFF2-40B4-BE49-F238E27FC236}">
                <a16:creationId xmlns:a16="http://schemas.microsoft.com/office/drawing/2014/main" id="{29DD661D-0D79-0B90-1B30-DDFBC1A002D7}"/>
              </a:ext>
            </a:extLst>
          </p:cNvPr>
          <p:cNvPicPr>
            <a:picLocks noChangeAspect="1"/>
          </p:cNvPicPr>
          <p:nvPr/>
        </p:nvPicPr>
        <p:blipFill>
          <a:blip r:embed="rId5"/>
          <a:stretch>
            <a:fillRect/>
          </a:stretch>
        </p:blipFill>
        <p:spPr>
          <a:xfrm>
            <a:off x="4938487" y="448522"/>
            <a:ext cx="3229426" cy="1219370"/>
          </a:xfrm>
          <a:prstGeom prst="rect">
            <a:avLst/>
          </a:prstGeom>
        </p:spPr>
      </p:pic>
    </p:spTree>
    <p:extLst>
      <p:ext uri="{BB962C8B-B14F-4D97-AF65-F5344CB8AC3E}">
        <p14:creationId xmlns:p14="http://schemas.microsoft.com/office/powerpoint/2010/main" val="992716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4800" dirty="0">
                <a:latin typeface="HGP創英角ﾎﾟｯﾌﾟ体" panose="040B0A00000000000000" pitchFamily="50" charset="-128"/>
                <a:ea typeface="HGP創英角ﾎﾟｯﾌﾟ体" panose="040B0A00000000000000" pitchFamily="50" charset="-128"/>
              </a:rPr>
              <a:t>4</a:t>
            </a:r>
            <a:r>
              <a:rPr kumimoji="1" lang="ja-JP" altLang="en-US" sz="4800" dirty="0">
                <a:latin typeface="HGP創英角ﾎﾟｯﾌﾟ体" panose="040B0A00000000000000" pitchFamily="50" charset="-128"/>
                <a:ea typeface="HGP創英角ﾎﾟｯﾌﾟ体" panose="040B0A00000000000000" pitchFamily="50" charset="-128"/>
              </a:rPr>
              <a:t>つの国策</a:t>
            </a:r>
          </a:p>
        </p:txBody>
      </p:sp>
      <p:sp>
        <p:nvSpPr>
          <p:cNvPr id="3" name="コンテンツ プレースホルダー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15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①住宅ローン減税（控除）再改正</a:t>
            </a:r>
            <a:endParaRPr kumimoji="1"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solidFill>
                <a:schemeClr val="bg1">
                  <a:lumMod val="75000"/>
                </a:schemeClr>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②住宅に係る贈与税、非課税措置延長</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③フラット３５</a:t>
            </a: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S</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　子育てプラス</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④子育てエコホーム支援事業</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31</a:t>
            </a:fld>
            <a:endParaRPr kumimoji="1" lang="ja-JP" altLang="en-US"/>
          </a:p>
        </p:txBody>
      </p:sp>
      <p:sp>
        <p:nvSpPr>
          <p:cNvPr id="5" name="日付プレースホルダー 4">
            <a:extLst>
              <a:ext uri="{FF2B5EF4-FFF2-40B4-BE49-F238E27FC236}">
                <a16:creationId xmlns:a16="http://schemas.microsoft.com/office/drawing/2014/main" id="{13501AED-484D-07A5-3FCF-A66E539944B1}"/>
              </a:ext>
            </a:extLst>
          </p:cNvPr>
          <p:cNvSpPr>
            <a:spLocks noGrp="1"/>
          </p:cNvSpPr>
          <p:nvPr>
            <p:ph type="dt" sz="half" idx="10"/>
          </p:nvPr>
        </p:nvSpPr>
        <p:spPr/>
        <p:txBody>
          <a:bodyPr/>
          <a:lstStyle/>
          <a:p>
            <a:fld id="{5244B629-4094-4C08-9FCF-6EFF0CA30744}" type="datetime1">
              <a:rPr kumimoji="1" lang="ja-JP" altLang="en-US" smtClean="0"/>
              <a:t>2024/10/5</a:t>
            </a:fld>
            <a:endParaRPr kumimoji="1" lang="ja-JP" altLang="en-US"/>
          </a:p>
        </p:txBody>
      </p:sp>
    </p:spTree>
    <p:extLst>
      <p:ext uri="{BB962C8B-B14F-4D97-AF65-F5344CB8AC3E}">
        <p14:creationId xmlns:p14="http://schemas.microsoft.com/office/powerpoint/2010/main" val="326183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24744"/>
            <a:ext cx="8229600" cy="475252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algn="l"/>
            <a:r>
              <a:rPr kumimoji="1" lang="ja-JP" altLang="en-US" dirty="0">
                <a:latin typeface="HGP創英角ﾎﾟｯﾌﾟ体" pitchFamily="50" charset="-128"/>
                <a:ea typeface="HGP創英角ﾎﾟｯﾌﾟ体" pitchFamily="50" charset="-128"/>
              </a:rPr>
              <a:t>　　　本日、</a:t>
            </a:r>
            <a:r>
              <a:rPr lang="ja-JP" altLang="en-US" dirty="0">
                <a:latin typeface="HGP創英角ﾎﾟｯﾌﾟ体" pitchFamily="50" charset="-128"/>
                <a:ea typeface="HGP創英角ﾎﾟｯﾌﾟ体" pitchFamily="50" charset="-128"/>
              </a:rPr>
              <a:t>皆さん</a:t>
            </a:r>
            <a:r>
              <a:rPr kumimoji="1" lang="ja-JP" altLang="en-US" dirty="0">
                <a:latin typeface="HGP創英角ﾎﾟｯﾌﾟ体" pitchFamily="50" charset="-128"/>
                <a:ea typeface="HGP創英角ﾎﾟｯﾌﾟ体" pitchFamily="50" charset="-128"/>
              </a:rPr>
              <a:t>に</a:t>
            </a:r>
            <a:br>
              <a:rPr kumimoji="1" lang="en-US" altLang="ja-JP" dirty="0">
                <a:latin typeface="HGP創英角ﾎﾟｯﾌﾟ体" pitchFamily="50" charset="-128"/>
                <a:ea typeface="HGP創英角ﾎﾟｯﾌﾟ体" pitchFamily="50" charset="-128"/>
              </a:rPr>
            </a:br>
            <a:r>
              <a:rPr kumimoji="1" lang="ja-JP" altLang="en-US" dirty="0">
                <a:latin typeface="HGP創英角ﾎﾟｯﾌﾟ体" pitchFamily="50" charset="-128"/>
                <a:ea typeface="HGP創英角ﾎﾟｯﾌﾟ体" pitchFamily="50" charset="-128"/>
              </a:rPr>
              <a:t>　　　　　　　お伝えしたいこと！</a:t>
            </a:r>
          </a:p>
        </p:txBody>
      </p:sp>
      <p:sp>
        <p:nvSpPr>
          <p:cNvPr id="3" name="スライド番号プレースホルダー 2"/>
          <p:cNvSpPr>
            <a:spLocks noGrp="1"/>
          </p:cNvSpPr>
          <p:nvPr>
            <p:ph type="sldNum" sz="quarter" idx="12"/>
          </p:nvPr>
        </p:nvSpPr>
        <p:spPr/>
        <p:txBody>
          <a:bodyPr/>
          <a:lstStyle/>
          <a:p>
            <a:fld id="{428159FB-B171-47E6-97FF-94E4E8E0D996}" type="slidenum">
              <a:rPr kumimoji="1" lang="ja-JP" altLang="en-US" smtClean="0"/>
              <a:t>32</a:t>
            </a:fld>
            <a:endParaRPr kumimoji="1" lang="ja-JP" altLang="en-US"/>
          </a:p>
        </p:txBody>
      </p:sp>
      <p:sp>
        <p:nvSpPr>
          <p:cNvPr id="4" name="日付プレースホルダー 3">
            <a:extLst>
              <a:ext uri="{FF2B5EF4-FFF2-40B4-BE49-F238E27FC236}">
                <a16:creationId xmlns:a16="http://schemas.microsoft.com/office/drawing/2014/main" id="{90A1855E-8FA8-C547-BA34-860F77F58F17}"/>
              </a:ext>
            </a:extLst>
          </p:cNvPr>
          <p:cNvSpPr>
            <a:spLocks noGrp="1"/>
          </p:cNvSpPr>
          <p:nvPr>
            <p:ph type="dt" sz="half" idx="10"/>
          </p:nvPr>
        </p:nvSpPr>
        <p:spPr/>
        <p:txBody>
          <a:bodyPr/>
          <a:lstStyle/>
          <a:p>
            <a:fld id="{E7085EDA-76BD-4AFF-8359-BDEF8BC8B8F4}" type="datetime1">
              <a:rPr kumimoji="1" lang="ja-JP" altLang="en-US" smtClean="0"/>
              <a:t>2024/10/5</a:t>
            </a:fld>
            <a:endParaRPr kumimoji="1" lang="ja-JP" altLang="en-US"/>
          </a:p>
        </p:txBody>
      </p:sp>
    </p:spTree>
    <p:extLst>
      <p:ext uri="{BB962C8B-B14F-4D97-AF65-F5344CB8AC3E}">
        <p14:creationId xmlns:p14="http://schemas.microsoft.com/office/powerpoint/2010/main" val="880438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　</a:t>
            </a:r>
          </a:p>
        </p:txBody>
      </p:sp>
      <p:sp>
        <p:nvSpPr>
          <p:cNvPr id="3" name="コンテンツ プレースホルダー 2"/>
          <p:cNvSpPr>
            <a:spLocks noGrp="1"/>
          </p:cNvSpPr>
          <p:nvPr>
            <p:ph idx="1"/>
          </p:nvPr>
        </p:nvSpPr>
        <p:spPr>
          <a:xfrm>
            <a:off x="467544" y="1052735"/>
            <a:ext cx="8208912" cy="4824537"/>
          </a:xfrm>
          <a:solidFill>
            <a:schemeClr val="accent1">
              <a:lumMod val="40000"/>
              <a:lumOff val="60000"/>
            </a:schemeClr>
          </a:solidFill>
          <a:ln>
            <a:solidFill>
              <a:schemeClr val="bg1"/>
            </a:solidFill>
          </a:ln>
        </p:spPr>
        <p:txBody>
          <a:bodyPr/>
          <a:lstStyle/>
          <a:p>
            <a:pPr marL="0" indent="0">
              <a:buNone/>
            </a:pPr>
            <a:r>
              <a:rPr kumimoji="1" lang="ja-JP" altLang="en-US" dirty="0">
                <a:latin typeface="HGP創英角ﾎﾟｯﾌﾟ体" pitchFamily="50" charset="-128"/>
                <a:ea typeface="HGP創英角ﾎﾟｯﾌﾟ体" pitchFamily="50" charset="-128"/>
              </a:rPr>
              <a:t>　</a:t>
            </a:r>
            <a:endParaRPr kumimoji="1" lang="en-US" altLang="ja-JP" sz="4400" dirty="0">
              <a:solidFill>
                <a:schemeClr val="accent6">
                  <a:lumMod val="60000"/>
                  <a:lumOff val="40000"/>
                </a:schemeClr>
              </a:solidFill>
              <a:latin typeface="HGP創英角ﾎﾟｯﾌﾟ体" pitchFamily="50" charset="-128"/>
              <a:ea typeface="HGP創英角ﾎﾟｯﾌﾟ体" pitchFamily="50" charset="-128"/>
            </a:endParaRPr>
          </a:p>
          <a:p>
            <a:pPr marL="0" indent="0">
              <a:buNone/>
            </a:pPr>
            <a:r>
              <a:rPr lang="ja-JP" altLang="en-US" sz="4400" dirty="0">
                <a:latin typeface="HGP創英角ﾎﾟｯﾌﾟ体" pitchFamily="50" charset="-128"/>
                <a:ea typeface="HGP創英角ﾎﾟｯﾌﾟ体" pitchFamily="50" charset="-128"/>
              </a:rPr>
              <a:t>　それは</a:t>
            </a:r>
            <a:endParaRPr lang="en-US" altLang="ja-JP" sz="4400" dirty="0">
              <a:latin typeface="HGP創英角ﾎﾟｯﾌﾟ体" pitchFamily="50" charset="-128"/>
              <a:ea typeface="HGP創英角ﾎﾟｯﾌﾟ体" pitchFamily="50" charset="-128"/>
            </a:endParaRPr>
          </a:p>
          <a:p>
            <a:pPr marL="0" indent="0">
              <a:buNone/>
            </a:pPr>
            <a:endParaRPr lang="en-US" altLang="ja-JP" sz="2000" dirty="0">
              <a:latin typeface="HGP創英角ﾎﾟｯﾌﾟ体" pitchFamily="50" charset="-128"/>
              <a:ea typeface="HGP創英角ﾎﾟｯﾌﾟ体" pitchFamily="50" charset="-128"/>
            </a:endParaRPr>
          </a:p>
          <a:p>
            <a:pPr marL="0" indent="0">
              <a:buNone/>
            </a:pPr>
            <a:r>
              <a:rPr kumimoji="1" lang="ja-JP" altLang="en-US" sz="4400" dirty="0">
                <a:solidFill>
                  <a:schemeClr val="accent6">
                    <a:lumMod val="60000"/>
                    <a:lumOff val="40000"/>
                  </a:schemeClr>
                </a:solidFill>
                <a:latin typeface="HGP創英角ﾎﾟｯﾌﾟ体" pitchFamily="50" charset="-128"/>
                <a:ea typeface="HGP創英角ﾎﾟｯﾌﾟ体" pitchFamily="50" charset="-128"/>
              </a:rPr>
              <a:t>　</a:t>
            </a:r>
            <a:r>
              <a:rPr kumimoji="1" lang="en-US" altLang="ja-JP" sz="4000" dirty="0">
                <a:solidFill>
                  <a:srgbClr val="FF0000"/>
                </a:solidFill>
                <a:latin typeface="HGP創英角ﾎﾟｯﾌﾟ体" pitchFamily="50" charset="-128"/>
                <a:ea typeface="HGP創英角ﾎﾟｯﾌﾟ体" pitchFamily="50" charset="-128"/>
              </a:rPr>
              <a:t>『</a:t>
            </a:r>
            <a:r>
              <a:rPr kumimoji="1" lang="ja-JP" altLang="en-US" sz="4000" dirty="0">
                <a:solidFill>
                  <a:srgbClr val="FF0000"/>
                </a:solidFill>
                <a:latin typeface="HGP創英角ﾎﾟｯﾌﾟ体" pitchFamily="50" charset="-128"/>
                <a:ea typeface="HGP創英角ﾎﾟｯﾌﾟ体" pitchFamily="50" charset="-128"/>
              </a:rPr>
              <a:t>金利の重さ</a:t>
            </a:r>
            <a:r>
              <a:rPr kumimoji="1" lang="en-US" altLang="ja-JP" sz="4000" dirty="0">
                <a:solidFill>
                  <a:srgbClr val="FF0000"/>
                </a:solidFill>
                <a:latin typeface="HGP創英角ﾎﾟｯﾌﾟ体" pitchFamily="50" charset="-128"/>
                <a:ea typeface="HGP創英角ﾎﾟｯﾌﾟ体" pitchFamily="50" charset="-128"/>
              </a:rPr>
              <a:t>』</a:t>
            </a:r>
            <a:r>
              <a:rPr kumimoji="1" lang="ja-JP" altLang="en-US" sz="4000" dirty="0">
                <a:solidFill>
                  <a:srgbClr val="FF0000"/>
                </a:solidFill>
                <a:latin typeface="HGP創英角ﾎﾟｯﾌﾟ体" pitchFamily="50" charset="-128"/>
                <a:ea typeface="HGP創英角ﾎﾟｯﾌﾟ体" pitchFamily="50" charset="-128"/>
              </a:rPr>
              <a:t>を知ってください！</a:t>
            </a:r>
            <a:endParaRPr kumimoji="1" lang="en-US" altLang="ja-JP" sz="4000" dirty="0">
              <a:solidFill>
                <a:srgbClr val="FF0000"/>
              </a:solidFill>
              <a:latin typeface="HGP創英角ﾎﾟｯﾌﾟ体" pitchFamily="50" charset="-128"/>
              <a:ea typeface="HGP創英角ﾎﾟｯﾌﾟ体" pitchFamily="50" charset="-128"/>
            </a:endParaRPr>
          </a:p>
          <a:p>
            <a:pPr marL="0" indent="0">
              <a:buNone/>
            </a:pPr>
            <a:endParaRPr lang="en-US" altLang="ja-JP" sz="4000" dirty="0">
              <a:solidFill>
                <a:schemeClr val="accent2"/>
              </a:solidFill>
              <a:latin typeface="HGP創英角ﾎﾟｯﾌﾟ体" pitchFamily="50" charset="-128"/>
              <a:ea typeface="HGP創英角ﾎﾟｯﾌﾟ体" pitchFamily="50" charset="-128"/>
            </a:endParaRPr>
          </a:p>
          <a:p>
            <a:pPr marL="0" indent="0">
              <a:buNone/>
            </a:pPr>
            <a:r>
              <a:rPr kumimoji="1" lang="ja-JP" altLang="en-US" sz="3600" dirty="0">
                <a:latin typeface="HGP創英角ﾎﾟｯﾌﾟ体" pitchFamily="50" charset="-128"/>
                <a:ea typeface="HGP創英角ﾎﾟｯﾌﾟ体" pitchFamily="50" charset="-128"/>
              </a:rPr>
              <a:t>　　　　　　　　　　　　　　　ということです！</a:t>
            </a:r>
            <a:endParaRPr kumimoji="1" lang="en-US" altLang="ja-JP" sz="3600" dirty="0">
              <a:latin typeface="HGP創英角ﾎﾟｯﾌﾟ体" pitchFamily="50" charset="-128"/>
              <a:ea typeface="HGP創英角ﾎﾟｯﾌﾟ体" pitchFamily="50" charset="-128"/>
            </a:endParaRPr>
          </a:p>
          <a:p>
            <a:pPr marL="0" indent="0">
              <a:buNone/>
            </a:pPr>
            <a:endParaRPr kumimoji="1" lang="ja-JP" altLang="en-US" sz="4400"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33</a:t>
            </a:fld>
            <a:endParaRPr kumimoji="1" lang="ja-JP" altLang="en-US"/>
          </a:p>
        </p:txBody>
      </p:sp>
      <p:sp>
        <p:nvSpPr>
          <p:cNvPr id="5" name="日付プレースホルダー 4">
            <a:extLst>
              <a:ext uri="{FF2B5EF4-FFF2-40B4-BE49-F238E27FC236}">
                <a16:creationId xmlns:a16="http://schemas.microsoft.com/office/drawing/2014/main" id="{E3106263-FC9C-4B9E-68B4-B23CDDFB63D7}"/>
              </a:ext>
            </a:extLst>
          </p:cNvPr>
          <p:cNvSpPr>
            <a:spLocks noGrp="1"/>
          </p:cNvSpPr>
          <p:nvPr>
            <p:ph type="dt" sz="half" idx="10"/>
          </p:nvPr>
        </p:nvSpPr>
        <p:spPr/>
        <p:txBody>
          <a:bodyPr/>
          <a:lstStyle/>
          <a:p>
            <a:fld id="{17D00185-059E-4ADE-8903-0370F7F1F28C}" type="datetime1">
              <a:rPr kumimoji="1" lang="ja-JP" altLang="en-US" smtClean="0"/>
              <a:t>2024/10/5</a:t>
            </a:fld>
            <a:endParaRPr kumimoji="1" lang="ja-JP" altLang="en-US"/>
          </a:p>
        </p:txBody>
      </p:sp>
    </p:spTree>
    <p:extLst>
      <p:ext uri="{BB962C8B-B14F-4D97-AF65-F5344CB8AC3E}">
        <p14:creationId xmlns:p14="http://schemas.microsoft.com/office/powerpoint/2010/main" val="28282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88641"/>
            <a:ext cx="7975799" cy="864096"/>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539552" y="1412776"/>
            <a:ext cx="8064895" cy="482453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3000" dirty="0">
                <a:latin typeface="HGP創英角ﾎﾟｯﾌﾟ体" pitchFamily="50" charset="-128"/>
                <a:ea typeface="HGP創英角ﾎﾟｯﾌﾟ体" pitchFamily="50" charset="-128"/>
              </a:rPr>
              <a:t>４</a:t>
            </a:r>
            <a:r>
              <a:rPr lang="en-US" altLang="ja-JP" sz="3000" dirty="0">
                <a:latin typeface="HGP創英角ﾎﾟｯﾌﾟ体" pitchFamily="50" charset="-128"/>
                <a:ea typeface="HGP創英角ﾎﾟｯﾌﾟ体" pitchFamily="50" charset="-128"/>
              </a:rPr>
              <a:t>,</a:t>
            </a:r>
            <a:r>
              <a:rPr lang="ja-JP" altLang="en-US" sz="3000" dirty="0">
                <a:latin typeface="HGP創英角ﾎﾟｯﾌﾟ体" pitchFamily="50" charset="-128"/>
                <a:ea typeface="HGP創英角ﾎﾟｯﾌﾟ体" pitchFamily="50" charset="-128"/>
              </a:rPr>
              <a:t>０００万円の住宅ローン</a:t>
            </a:r>
            <a:r>
              <a:rPr lang="ja-JP" altLang="en-US" sz="2700" dirty="0">
                <a:latin typeface="HGP創英角ﾎﾟｯﾌﾟ体" pitchFamily="50" charset="-128"/>
                <a:ea typeface="HGP創英角ﾎﾟｯﾌﾟ体" pitchFamily="50" charset="-128"/>
              </a:rPr>
              <a:t>を</a:t>
            </a:r>
            <a:endParaRPr lang="en-US" altLang="ja-JP" sz="2700" dirty="0">
              <a:latin typeface="HGP創英角ﾎﾟｯﾌﾟ体" pitchFamily="50" charset="-128"/>
              <a:ea typeface="HGP創英角ﾎﾟｯﾌﾟ体" pitchFamily="50" charset="-128"/>
            </a:endParaRPr>
          </a:p>
          <a:p>
            <a:pPr marL="0" indent="0">
              <a:buNone/>
            </a:pPr>
            <a:endParaRPr lang="en-US" altLang="ja-JP" sz="2700" dirty="0">
              <a:latin typeface="HGP創英角ﾎﾟｯﾌﾟ体" pitchFamily="50" charset="-128"/>
              <a:ea typeface="HGP創英角ﾎﾟｯﾌﾟ体" pitchFamily="50" charset="-128"/>
            </a:endParaRPr>
          </a:p>
          <a:p>
            <a:pPr marL="0" indent="0">
              <a:buNone/>
            </a:pPr>
            <a:r>
              <a:rPr lang="ja-JP" altLang="en-US" sz="2700" dirty="0">
                <a:latin typeface="HGP創英角ﾎﾟｯﾌﾟ体" pitchFamily="50" charset="-128"/>
                <a:ea typeface="HGP創英角ﾎﾟｯﾌﾟ体" pitchFamily="50" charset="-128"/>
              </a:rPr>
              <a:t>　　今の固定金利水準で、３５年間、返済を続けたら</a:t>
            </a:r>
            <a:endParaRPr lang="en-US" altLang="ja-JP" sz="2700" dirty="0">
              <a:latin typeface="HGP創英角ﾎﾟｯﾌﾟ体" pitchFamily="50" charset="-128"/>
              <a:ea typeface="HGP創英角ﾎﾟｯﾌﾟ体" pitchFamily="50" charset="-128"/>
            </a:endParaRPr>
          </a:p>
          <a:p>
            <a:pPr marL="0" indent="0">
              <a:buNone/>
            </a:pPr>
            <a:endParaRPr lang="en-US" altLang="ja-JP" sz="2700" dirty="0">
              <a:latin typeface="HGP創英角ﾎﾟｯﾌﾟ体" pitchFamily="50" charset="-128"/>
              <a:ea typeface="HGP創英角ﾎﾟｯﾌﾟ体" pitchFamily="50" charset="-128"/>
            </a:endParaRPr>
          </a:p>
          <a:p>
            <a:pPr marL="0" indent="0">
              <a:buNone/>
            </a:pPr>
            <a:r>
              <a:rPr lang="ja-JP" altLang="en-US" sz="2700" dirty="0">
                <a:latin typeface="HGP創英角ﾎﾟｯﾌﾟ体" pitchFamily="50" charset="-128"/>
                <a:ea typeface="HGP創英角ﾎﾟｯﾌﾟ体" pitchFamily="50" charset="-128"/>
              </a:rPr>
              <a:t>　　　総支払額は、いくらになると思いますか？</a:t>
            </a:r>
            <a:endParaRPr lang="en-US" altLang="ja-JP" sz="2700" dirty="0">
              <a:latin typeface="HGP創英角ﾎﾟｯﾌﾟ体" pitchFamily="50" charset="-128"/>
              <a:ea typeface="HGP創英角ﾎﾟｯﾌﾟ体" pitchFamily="50" charset="-128"/>
            </a:endParaRPr>
          </a:p>
          <a:p>
            <a:pPr marL="0" indent="0">
              <a:buNone/>
            </a:pPr>
            <a:endParaRPr lang="en-US" altLang="ja-JP" sz="2700"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lang="ja-JP" altLang="en-US" sz="2700" dirty="0">
                <a:solidFill>
                  <a:schemeClr val="accent1"/>
                </a:solidFill>
                <a:latin typeface="HGP創英角ﾎﾟｯﾌﾟ体" pitchFamily="50" charset="-128"/>
                <a:ea typeface="HGP創英角ﾎﾟｯﾌﾟ体" pitchFamily="50" charset="-128"/>
              </a:rPr>
              <a:t>４</a:t>
            </a:r>
            <a:r>
              <a:rPr lang="en-US" altLang="ja-JP" sz="2700" dirty="0">
                <a:solidFill>
                  <a:schemeClr val="accent1"/>
                </a:solidFill>
                <a:latin typeface="HGP創英角ﾎﾟｯﾌﾟ体" pitchFamily="50" charset="-128"/>
                <a:ea typeface="HGP創英角ﾎﾟｯﾌﾟ体" pitchFamily="50" charset="-128"/>
              </a:rPr>
              <a:t>,</a:t>
            </a:r>
            <a:r>
              <a:rPr lang="ja-JP" altLang="en-US" sz="2700" dirty="0">
                <a:solidFill>
                  <a:schemeClr val="accent1"/>
                </a:solidFill>
                <a:latin typeface="HGP創英角ﾎﾟｯﾌﾟ体" pitchFamily="50" charset="-128"/>
                <a:ea typeface="HGP創英角ﾎﾟｯﾌﾟ体" pitchFamily="50" charset="-128"/>
              </a:rPr>
              <a:t>０００万円　金利　％　３５年＝総返済額は？</a:t>
            </a:r>
          </a:p>
          <a:p>
            <a:pPr marL="0" indent="0">
              <a:buNone/>
            </a:pPr>
            <a:endParaRPr kumimoji="1" lang="ja-JP" altLang="en-US"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9064808E-9F8D-6BBD-CD47-44110224BE74}"/>
              </a:ext>
            </a:extLst>
          </p:cNvPr>
          <p:cNvSpPr>
            <a:spLocks noGrp="1"/>
          </p:cNvSpPr>
          <p:nvPr>
            <p:ph type="dt" sz="half" idx="10"/>
          </p:nvPr>
        </p:nvSpPr>
        <p:spPr/>
        <p:txBody>
          <a:bodyPr/>
          <a:lstStyle/>
          <a:p>
            <a:fld id="{032F24A0-1B55-4311-BD7E-CB2D4D338921}" type="datetime1">
              <a:rPr kumimoji="1" lang="ja-JP" altLang="en-US" smtClean="0"/>
              <a:t>2024/10/5</a:t>
            </a:fld>
            <a:endParaRPr kumimoji="1" lang="ja-JP" altLang="en-US"/>
          </a:p>
        </p:txBody>
      </p:sp>
    </p:spTree>
    <p:extLst>
      <p:ext uri="{BB962C8B-B14F-4D97-AF65-F5344CB8AC3E}">
        <p14:creationId xmlns:p14="http://schemas.microsoft.com/office/powerpoint/2010/main" val="9941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323528" y="1772817"/>
            <a:ext cx="8568952" cy="381642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dirty="0">
                <a:latin typeface="HGP創英角ﾎﾟｯﾌﾟ体" pitchFamily="50" charset="-128"/>
                <a:ea typeface="HGP創英角ﾎﾟｯﾌﾟ体" pitchFamily="50" charset="-128"/>
              </a:rPr>
              <a:t>４</a:t>
            </a:r>
            <a:r>
              <a:rPr kumimoji="1" lang="en-US" altLang="ja-JP"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０００万円　</a:t>
            </a:r>
            <a:r>
              <a:rPr kumimoji="1" lang="ja-JP" altLang="en-US" u="sng" dirty="0">
                <a:latin typeface="HGP創英角ﾎﾟｯﾌﾟ体" pitchFamily="50" charset="-128"/>
                <a:ea typeface="HGP創英角ﾎﾟｯﾌﾟ体" pitchFamily="50" charset="-128"/>
              </a:rPr>
              <a:t>金利　％</a:t>
            </a:r>
            <a:r>
              <a:rPr kumimoji="1" lang="ja-JP" altLang="en-US" dirty="0">
                <a:latin typeface="HGP創英角ﾎﾟｯﾌﾟ体" pitchFamily="50" charset="-128"/>
                <a:ea typeface="HGP創英角ﾎﾟｯﾌﾟ体" pitchFamily="50" charset="-128"/>
              </a:rPr>
              <a:t>　３５年＝総返済額は？</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p>
          <a:p>
            <a:pPr marL="0" indent="0">
              <a:buNone/>
            </a:pPr>
            <a:endParaRPr lang="en-US" altLang="ja-JP" dirty="0"/>
          </a:p>
          <a:p>
            <a:pPr marL="0" indent="0">
              <a:buNone/>
            </a:pPr>
            <a:r>
              <a:rPr kumimoji="1" lang="ja-JP" altLang="en-US" dirty="0">
                <a:solidFill>
                  <a:schemeClr val="accent6">
                    <a:lumMod val="75000"/>
                  </a:schemeClr>
                </a:solidFill>
                <a:latin typeface="HGP創英角ﾎﾟｯﾌﾟ体" pitchFamily="50" charset="-128"/>
                <a:ea typeface="HGP創英角ﾎﾟｯﾌﾟ体" pitchFamily="50" charset="-128"/>
              </a:rPr>
              <a:t>　</a:t>
            </a:r>
            <a:r>
              <a:rPr lang="ja-JP" altLang="en-US" sz="2800" dirty="0">
                <a:solidFill>
                  <a:schemeClr val="accent6">
                    <a:lumMod val="75000"/>
                  </a:schemeClr>
                </a:solidFill>
                <a:latin typeface="HGP創英角ﾎﾟｯﾌﾟ体" pitchFamily="50" charset="-128"/>
                <a:ea typeface="HGP創英角ﾎﾟｯﾌﾟ体" pitchFamily="50" charset="-128"/>
              </a:rPr>
              <a:t>現在　全期間固定金利で借りた場合の金利は？</a:t>
            </a:r>
            <a:endParaRPr kumimoji="1" lang="en-US" altLang="ja-JP" sz="2800" dirty="0">
              <a:solidFill>
                <a:schemeClr val="accent6">
                  <a:lumMod val="75000"/>
                </a:schemeClr>
              </a:solidFill>
              <a:latin typeface="HGP創英角ﾎﾟｯﾌﾟ体" pitchFamily="50" charset="-128"/>
              <a:ea typeface="HGP創英角ﾎﾟｯﾌﾟ体" pitchFamily="50" charset="-128"/>
            </a:endParaRPr>
          </a:p>
          <a:p>
            <a:pPr marL="0" indent="0">
              <a:buNone/>
            </a:pPr>
            <a:endParaRPr kumimoji="1" lang="ja-JP" altLang="en-US" dirty="0"/>
          </a:p>
        </p:txBody>
      </p:sp>
      <p:sp>
        <p:nvSpPr>
          <p:cNvPr id="4" name="上矢印 3"/>
          <p:cNvSpPr/>
          <p:nvPr/>
        </p:nvSpPr>
        <p:spPr>
          <a:xfrm>
            <a:off x="3923928" y="3284984"/>
            <a:ext cx="386332"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35</a:t>
            </a:fld>
            <a:endParaRPr kumimoji="1" lang="ja-JP" altLang="en-US" dirty="0"/>
          </a:p>
        </p:txBody>
      </p:sp>
      <p:sp>
        <p:nvSpPr>
          <p:cNvPr id="6" name="日付プレースホルダー 5">
            <a:extLst>
              <a:ext uri="{FF2B5EF4-FFF2-40B4-BE49-F238E27FC236}">
                <a16:creationId xmlns:a16="http://schemas.microsoft.com/office/drawing/2014/main" id="{29BD4525-7AC3-668E-5D6F-76133D3236E8}"/>
              </a:ext>
            </a:extLst>
          </p:cNvPr>
          <p:cNvSpPr>
            <a:spLocks noGrp="1"/>
          </p:cNvSpPr>
          <p:nvPr>
            <p:ph type="dt" sz="half" idx="10"/>
          </p:nvPr>
        </p:nvSpPr>
        <p:spPr/>
        <p:txBody>
          <a:bodyPr/>
          <a:lstStyle/>
          <a:p>
            <a:fld id="{937A4735-46F9-47D0-AF22-D8D3ED56CE5F}" type="datetime1">
              <a:rPr kumimoji="1" lang="ja-JP" altLang="en-US" smtClean="0"/>
              <a:t>2024/10/5</a:t>
            </a:fld>
            <a:endParaRPr kumimoji="1" lang="ja-JP" altLang="en-US"/>
          </a:p>
        </p:txBody>
      </p:sp>
    </p:spTree>
    <p:extLst>
      <p:ext uri="{BB962C8B-B14F-4D97-AF65-F5344CB8AC3E}">
        <p14:creationId xmlns:p14="http://schemas.microsoft.com/office/powerpoint/2010/main" val="4250796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630E9-E4F1-86F0-968C-AFA6C3EDBFBB}"/>
              </a:ext>
            </a:extLst>
          </p:cNvPr>
          <p:cNvSpPr>
            <a:spLocks noGrp="1"/>
          </p:cNvSpPr>
          <p:nvPr>
            <p:ph type="title"/>
          </p:nvPr>
        </p:nvSpPr>
        <p:spPr/>
        <p:txBody>
          <a:bodyPr/>
          <a:lstStyle/>
          <a:p>
            <a:r>
              <a:rPr kumimoji="1" lang="ja-JP" altLang="en-US" dirty="0"/>
              <a:t>静岡ろうきん</a:t>
            </a:r>
          </a:p>
        </p:txBody>
      </p:sp>
      <p:pic>
        <p:nvPicPr>
          <p:cNvPr id="7" name="コンテンツ プレースホルダー 6">
            <a:extLst>
              <a:ext uri="{FF2B5EF4-FFF2-40B4-BE49-F238E27FC236}">
                <a16:creationId xmlns:a16="http://schemas.microsoft.com/office/drawing/2014/main" id="{BCDB6F92-3046-5DE2-B9BC-8C7F5D6F15D0}"/>
              </a:ext>
            </a:extLst>
          </p:cNvPr>
          <p:cNvPicPr>
            <a:picLocks noGrp="1" noChangeAspect="1"/>
          </p:cNvPicPr>
          <p:nvPr>
            <p:ph idx="1"/>
          </p:nvPr>
        </p:nvPicPr>
        <p:blipFill>
          <a:blip r:embed="rId2"/>
          <a:stretch>
            <a:fillRect/>
          </a:stretch>
        </p:blipFill>
        <p:spPr>
          <a:xfrm>
            <a:off x="539552" y="1628800"/>
            <a:ext cx="8064896" cy="4248471"/>
          </a:xfrm>
        </p:spPr>
      </p:pic>
      <p:sp>
        <p:nvSpPr>
          <p:cNvPr id="4" name="日付プレースホルダー 3">
            <a:extLst>
              <a:ext uri="{FF2B5EF4-FFF2-40B4-BE49-F238E27FC236}">
                <a16:creationId xmlns:a16="http://schemas.microsoft.com/office/drawing/2014/main" id="{B755C1AA-B4AA-DAED-2593-7D352FD4F54B}"/>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3D85373F-D0E0-A004-DC3C-2496521E4160}"/>
              </a:ext>
            </a:extLst>
          </p:cNvPr>
          <p:cNvSpPr>
            <a:spLocks noGrp="1"/>
          </p:cNvSpPr>
          <p:nvPr>
            <p:ph type="sldNum" sz="quarter" idx="12"/>
          </p:nvPr>
        </p:nvSpPr>
        <p:spPr/>
        <p:txBody>
          <a:bodyPr/>
          <a:lstStyle/>
          <a:p>
            <a:fld id="{428159FB-B171-47E6-97FF-94E4E8E0D996}" type="slidenum">
              <a:rPr kumimoji="1" lang="ja-JP" altLang="en-US" smtClean="0"/>
              <a:t>36</a:t>
            </a:fld>
            <a:endParaRPr kumimoji="1" lang="ja-JP" altLang="en-US"/>
          </a:p>
        </p:txBody>
      </p:sp>
      <p:sp>
        <p:nvSpPr>
          <p:cNvPr id="8" name="正方形/長方形 7">
            <a:extLst>
              <a:ext uri="{FF2B5EF4-FFF2-40B4-BE49-F238E27FC236}">
                <a16:creationId xmlns:a16="http://schemas.microsoft.com/office/drawing/2014/main" id="{87978C43-BF4D-F80A-84CF-535397933B21}"/>
              </a:ext>
            </a:extLst>
          </p:cNvPr>
          <p:cNvSpPr/>
          <p:nvPr/>
        </p:nvSpPr>
        <p:spPr>
          <a:xfrm>
            <a:off x="7308304" y="3645024"/>
            <a:ext cx="1152128" cy="20882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1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20E9FE-3FA9-A6AF-097F-909197CAD10F}"/>
              </a:ext>
            </a:extLst>
          </p:cNvPr>
          <p:cNvSpPr>
            <a:spLocks noGrp="1"/>
          </p:cNvSpPr>
          <p:nvPr>
            <p:ph type="title"/>
          </p:nvPr>
        </p:nvSpPr>
        <p:spPr/>
        <p:txBody>
          <a:bodyPr/>
          <a:lstStyle/>
          <a:p>
            <a:r>
              <a:rPr kumimoji="1" lang="ja-JP" altLang="en-US" dirty="0"/>
              <a:t>静岡銀行</a:t>
            </a:r>
          </a:p>
        </p:txBody>
      </p:sp>
      <p:pic>
        <p:nvPicPr>
          <p:cNvPr id="7" name="コンテンツ プレースホルダー 6">
            <a:extLst>
              <a:ext uri="{FF2B5EF4-FFF2-40B4-BE49-F238E27FC236}">
                <a16:creationId xmlns:a16="http://schemas.microsoft.com/office/drawing/2014/main" id="{55CDC2FB-7159-8E7A-9CE5-3AF86A661487}"/>
              </a:ext>
            </a:extLst>
          </p:cNvPr>
          <p:cNvPicPr>
            <a:picLocks noGrp="1" noChangeAspect="1"/>
          </p:cNvPicPr>
          <p:nvPr>
            <p:ph idx="1"/>
          </p:nvPr>
        </p:nvPicPr>
        <p:blipFill>
          <a:blip r:embed="rId3"/>
          <a:stretch>
            <a:fillRect/>
          </a:stretch>
        </p:blipFill>
        <p:spPr>
          <a:xfrm>
            <a:off x="457200" y="1417638"/>
            <a:ext cx="8229600" cy="4531641"/>
          </a:xfrm>
        </p:spPr>
      </p:pic>
      <p:sp>
        <p:nvSpPr>
          <p:cNvPr id="4" name="日付プレースホルダー 3">
            <a:extLst>
              <a:ext uri="{FF2B5EF4-FFF2-40B4-BE49-F238E27FC236}">
                <a16:creationId xmlns:a16="http://schemas.microsoft.com/office/drawing/2014/main" id="{D6A73872-5B75-D756-836C-21BF8E9246E9}"/>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831D590E-68EC-7634-96E2-2AF61ABFDC86}"/>
              </a:ext>
            </a:extLst>
          </p:cNvPr>
          <p:cNvSpPr>
            <a:spLocks noGrp="1"/>
          </p:cNvSpPr>
          <p:nvPr>
            <p:ph type="sldNum" sz="quarter" idx="12"/>
          </p:nvPr>
        </p:nvSpPr>
        <p:spPr/>
        <p:txBody>
          <a:bodyPr/>
          <a:lstStyle/>
          <a:p>
            <a:fld id="{428159FB-B171-47E6-97FF-94E4E8E0D996}" type="slidenum">
              <a:rPr kumimoji="1" lang="ja-JP" altLang="en-US" smtClean="0"/>
              <a:t>37</a:t>
            </a:fld>
            <a:endParaRPr kumimoji="1" lang="ja-JP" altLang="en-US"/>
          </a:p>
        </p:txBody>
      </p:sp>
      <p:sp>
        <p:nvSpPr>
          <p:cNvPr id="8" name="楕円 7">
            <a:extLst>
              <a:ext uri="{FF2B5EF4-FFF2-40B4-BE49-F238E27FC236}">
                <a16:creationId xmlns:a16="http://schemas.microsoft.com/office/drawing/2014/main" id="{CFCD4009-2D70-9DF1-2F9B-24CB80C52099}"/>
              </a:ext>
            </a:extLst>
          </p:cNvPr>
          <p:cNvSpPr/>
          <p:nvPr/>
        </p:nvSpPr>
        <p:spPr>
          <a:xfrm>
            <a:off x="6228184" y="4653136"/>
            <a:ext cx="2160240" cy="7872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9D49E106-77A1-CCF0-C4EF-0881A2BD7842}"/>
              </a:ext>
            </a:extLst>
          </p:cNvPr>
          <p:cNvPicPr>
            <a:picLocks noChangeAspect="1"/>
          </p:cNvPicPr>
          <p:nvPr/>
        </p:nvPicPr>
        <p:blipFill>
          <a:blip r:embed="rId4"/>
          <a:stretch>
            <a:fillRect/>
          </a:stretch>
        </p:blipFill>
        <p:spPr>
          <a:xfrm>
            <a:off x="179512" y="1916833"/>
            <a:ext cx="8640960" cy="4032446"/>
          </a:xfrm>
          <a:prstGeom prst="rect">
            <a:avLst/>
          </a:prstGeom>
        </p:spPr>
      </p:pic>
    </p:spTree>
    <p:extLst>
      <p:ext uri="{BB962C8B-B14F-4D97-AF65-F5344CB8AC3E}">
        <p14:creationId xmlns:p14="http://schemas.microsoft.com/office/powerpoint/2010/main" val="23119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102BE46-DA7F-D882-4E9B-FA6DA013A878}"/>
              </a:ext>
            </a:extLst>
          </p:cNvPr>
          <p:cNvPicPr>
            <a:picLocks noChangeAspect="1"/>
          </p:cNvPicPr>
          <p:nvPr/>
        </p:nvPicPr>
        <p:blipFill>
          <a:blip r:embed="rId3"/>
          <a:stretch>
            <a:fillRect/>
          </a:stretch>
        </p:blipFill>
        <p:spPr>
          <a:xfrm>
            <a:off x="457200" y="548680"/>
            <a:ext cx="8229600" cy="4968552"/>
          </a:xfrm>
          <a:prstGeom prst="rect">
            <a:avLst/>
          </a:prstGeom>
        </p:spPr>
      </p:pic>
      <p:sp>
        <p:nvSpPr>
          <p:cNvPr id="4" name="日付プレースホルダー 3">
            <a:extLst>
              <a:ext uri="{FF2B5EF4-FFF2-40B4-BE49-F238E27FC236}">
                <a16:creationId xmlns:a16="http://schemas.microsoft.com/office/drawing/2014/main" id="{637FC58D-15D2-8865-0AFE-891F05408850}"/>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7C69D7A5-2718-1396-5B95-0C4EBF125F3A}"/>
              </a:ext>
            </a:extLst>
          </p:cNvPr>
          <p:cNvSpPr>
            <a:spLocks noGrp="1"/>
          </p:cNvSpPr>
          <p:nvPr>
            <p:ph type="sldNum" sz="quarter" idx="12"/>
          </p:nvPr>
        </p:nvSpPr>
        <p:spPr/>
        <p:txBody>
          <a:bodyPr/>
          <a:lstStyle/>
          <a:p>
            <a:fld id="{428159FB-B171-47E6-97FF-94E4E8E0D996}" type="slidenum">
              <a:rPr kumimoji="1" lang="ja-JP" altLang="en-US" smtClean="0"/>
              <a:t>38</a:t>
            </a:fld>
            <a:endParaRPr kumimoji="1" lang="ja-JP" altLang="en-US"/>
          </a:p>
        </p:txBody>
      </p:sp>
      <p:sp>
        <p:nvSpPr>
          <p:cNvPr id="8" name="楕円 7">
            <a:extLst>
              <a:ext uri="{FF2B5EF4-FFF2-40B4-BE49-F238E27FC236}">
                <a16:creationId xmlns:a16="http://schemas.microsoft.com/office/drawing/2014/main" id="{FC2A7320-1FB7-00CB-2058-435BF5D916D7}"/>
              </a:ext>
            </a:extLst>
          </p:cNvPr>
          <p:cNvSpPr/>
          <p:nvPr/>
        </p:nvSpPr>
        <p:spPr>
          <a:xfrm>
            <a:off x="5148064" y="4581128"/>
            <a:ext cx="936104" cy="5760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094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A3561-72E5-A577-35B9-034652E80E08}"/>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B917A4CA-5152-FCC3-F3D9-BB18F0983D5C}"/>
              </a:ext>
            </a:extLst>
          </p:cNvPr>
          <p:cNvPicPr>
            <a:picLocks noGrp="1" noChangeAspect="1"/>
          </p:cNvPicPr>
          <p:nvPr>
            <p:ph idx="1"/>
          </p:nvPr>
        </p:nvPicPr>
        <p:blipFill>
          <a:blip r:embed="rId2"/>
          <a:stretch>
            <a:fillRect/>
          </a:stretch>
        </p:blipFill>
        <p:spPr>
          <a:xfrm>
            <a:off x="1979712" y="404664"/>
            <a:ext cx="5184576" cy="5951686"/>
          </a:xfrm>
        </p:spPr>
      </p:pic>
      <p:sp>
        <p:nvSpPr>
          <p:cNvPr id="4" name="日付プレースホルダー 3">
            <a:extLst>
              <a:ext uri="{FF2B5EF4-FFF2-40B4-BE49-F238E27FC236}">
                <a16:creationId xmlns:a16="http://schemas.microsoft.com/office/drawing/2014/main" id="{EEA08C52-DD8B-C2C2-D518-D7683B8A9E08}"/>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FAA99B08-B211-6CAA-784B-F69B50B08CC4}"/>
              </a:ext>
            </a:extLst>
          </p:cNvPr>
          <p:cNvSpPr>
            <a:spLocks noGrp="1"/>
          </p:cNvSpPr>
          <p:nvPr>
            <p:ph type="sldNum" sz="quarter" idx="12"/>
          </p:nvPr>
        </p:nvSpPr>
        <p:spPr/>
        <p:txBody>
          <a:bodyPr/>
          <a:lstStyle/>
          <a:p>
            <a:fld id="{428159FB-B171-47E6-97FF-94E4E8E0D996}" type="slidenum">
              <a:rPr kumimoji="1" lang="ja-JP" altLang="en-US" smtClean="0"/>
              <a:t>39</a:t>
            </a:fld>
            <a:endParaRPr kumimoji="1" lang="ja-JP" altLang="en-US"/>
          </a:p>
        </p:txBody>
      </p:sp>
      <p:cxnSp>
        <p:nvCxnSpPr>
          <p:cNvPr id="9" name="直線コネクタ 8">
            <a:extLst>
              <a:ext uri="{FF2B5EF4-FFF2-40B4-BE49-F238E27FC236}">
                <a16:creationId xmlns:a16="http://schemas.microsoft.com/office/drawing/2014/main" id="{E034FD83-06B7-CA9B-7488-753F8CACBDD5}"/>
              </a:ext>
            </a:extLst>
          </p:cNvPr>
          <p:cNvCxnSpPr/>
          <p:nvPr/>
        </p:nvCxnSpPr>
        <p:spPr>
          <a:xfrm>
            <a:off x="2195736" y="5157192"/>
            <a:ext cx="3024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85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全国の</a:t>
            </a:r>
            <a:r>
              <a:rPr kumimoji="1" lang="en-US" altLang="ja-JP" dirty="0"/>
              <a:t>FP</a:t>
            </a:r>
            <a:r>
              <a:rPr kumimoji="1" lang="ja-JP" altLang="en-US" dirty="0"/>
              <a:t>向けセミナー</a:t>
            </a:r>
          </a:p>
        </p:txBody>
      </p:sp>
      <p:pic>
        <p:nvPicPr>
          <p:cNvPr id="5" name="コンテンツ プレースホルダー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4382" y="1600200"/>
            <a:ext cx="6555236" cy="4525963"/>
          </a:xfrm>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4</a:t>
            </a:fld>
            <a:endParaRPr kumimoji="1" lang="ja-JP" altLang="en-US"/>
          </a:p>
        </p:txBody>
      </p:sp>
      <p:sp>
        <p:nvSpPr>
          <p:cNvPr id="3" name="日付プレースホルダー 2">
            <a:extLst>
              <a:ext uri="{FF2B5EF4-FFF2-40B4-BE49-F238E27FC236}">
                <a16:creationId xmlns:a16="http://schemas.microsoft.com/office/drawing/2014/main" id="{1C835E28-6540-7595-F622-7DEFC8BAFAF9}"/>
              </a:ext>
            </a:extLst>
          </p:cNvPr>
          <p:cNvSpPr>
            <a:spLocks noGrp="1"/>
          </p:cNvSpPr>
          <p:nvPr>
            <p:ph type="dt" sz="half" idx="10"/>
          </p:nvPr>
        </p:nvSpPr>
        <p:spPr/>
        <p:txBody>
          <a:bodyPr/>
          <a:lstStyle/>
          <a:p>
            <a:fld id="{70F45758-5E26-441A-BB7F-619D24B438E8}" type="datetime1">
              <a:rPr kumimoji="1" lang="ja-JP" altLang="en-US" smtClean="0"/>
              <a:t>2024/10/5</a:t>
            </a:fld>
            <a:endParaRPr kumimoji="1" lang="ja-JP" altLang="en-US"/>
          </a:p>
        </p:txBody>
      </p:sp>
    </p:spTree>
    <p:extLst>
      <p:ext uri="{BB962C8B-B14F-4D97-AF65-F5344CB8AC3E}">
        <p14:creationId xmlns:p14="http://schemas.microsoft.com/office/powerpoint/2010/main" val="1271332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323528" y="1772817"/>
            <a:ext cx="8568952" cy="381642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2800" dirty="0">
                <a:latin typeface="HGP創英角ﾎﾟｯﾌﾟ体" pitchFamily="50" charset="-128"/>
                <a:ea typeface="HGP創英角ﾎﾟｯﾌﾟ体" pitchFamily="50" charset="-128"/>
              </a:rPr>
              <a:t>４</a:t>
            </a:r>
            <a:r>
              <a:rPr kumimoji="1" lang="en-US" altLang="ja-JP" sz="2800" dirty="0">
                <a:latin typeface="HGP創英角ﾎﾟｯﾌﾟ体" pitchFamily="50" charset="-128"/>
                <a:ea typeface="HGP創英角ﾎﾟｯﾌﾟ体" pitchFamily="50" charset="-128"/>
              </a:rPr>
              <a:t>,</a:t>
            </a:r>
            <a:r>
              <a:rPr kumimoji="1" lang="ja-JP" altLang="en-US" sz="2800" dirty="0">
                <a:latin typeface="HGP創英角ﾎﾟｯﾌﾟ体" pitchFamily="50" charset="-128"/>
                <a:ea typeface="HGP創英角ﾎﾟｯﾌﾟ体" pitchFamily="50" charset="-128"/>
              </a:rPr>
              <a:t>０００万円　</a:t>
            </a:r>
            <a:r>
              <a:rPr kumimoji="1" lang="ja-JP" altLang="en-US" sz="2800" u="sng" dirty="0">
                <a:latin typeface="HGP創英角ﾎﾟｯﾌﾟ体" pitchFamily="50" charset="-128"/>
                <a:ea typeface="HGP創英角ﾎﾟｯﾌﾟ体" pitchFamily="50" charset="-128"/>
              </a:rPr>
              <a:t>金利　年</a:t>
            </a:r>
            <a:r>
              <a:rPr kumimoji="1" lang="en-US" altLang="ja-JP" sz="2800" u="sng" dirty="0">
                <a:latin typeface="HGP創英角ﾎﾟｯﾌﾟ体" pitchFamily="50" charset="-128"/>
                <a:ea typeface="HGP創英角ﾎﾟｯﾌﾟ体" pitchFamily="50" charset="-128"/>
              </a:rPr>
              <a:t>2.0</a:t>
            </a:r>
            <a:r>
              <a:rPr kumimoji="1" lang="ja-JP" altLang="en-US" sz="2800" u="sng" dirty="0">
                <a:latin typeface="HGP創英角ﾎﾟｯﾌﾟ体" pitchFamily="50" charset="-128"/>
                <a:ea typeface="HGP創英角ﾎﾟｯﾌﾟ体" pitchFamily="50" charset="-128"/>
              </a:rPr>
              <a:t>％</a:t>
            </a:r>
            <a:r>
              <a:rPr kumimoji="1" lang="ja-JP" altLang="en-US" sz="2800" dirty="0">
                <a:latin typeface="HGP創英角ﾎﾟｯﾌﾟ体" pitchFamily="50" charset="-128"/>
                <a:ea typeface="HGP創英角ﾎﾟｯﾌﾟ体" pitchFamily="50" charset="-128"/>
              </a:rPr>
              <a:t>　３５年＝総返済額は？</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p>
          <a:p>
            <a:pPr marL="0" indent="0">
              <a:buNone/>
            </a:pPr>
            <a:endParaRPr lang="en-US" altLang="ja-JP" dirty="0"/>
          </a:p>
          <a:p>
            <a:pPr marL="0" indent="0">
              <a:buNone/>
            </a:pPr>
            <a:r>
              <a:rPr kumimoji="1" lang="ja-JP" altLang="en-US" dirty="0">
                <a:solidFill>
                  <a:schemeClr val="accent6">
                    <a:lumMod val="75000"/>
                  </a:schemeClr>
                </a:solidFill>
                <a:latin typeface="HGP創英角ﾎﾟｯﾌﾟ体" pitchFamily="50" charset="-128"/>
                <a:ea typeface="HGP創英角ﾎﾟｯﾌﾟ体" pitchFamily="50" charset="-128"/>
              </a:rPr>
              <a:t>　</a:t>
            </a:r>
            <a:r>
              <a:rPr lang="ja-JP" altLang="en-US" sz="2800" dirty="0">
                <a:solidFill>
                  <a:srgbClr val="FF0000"/>
                </a:solidFill>
                <a:latin typeface="HGP創英角ﾎﾟｯﾌﾟ体" pitchFamily="50" charset="-128"/>
                <a:ea typeface="HGP創英角ﾎﾟｯﾌﾟ体" pitchFamily="50" charset="-128"/>
              </a:rPr>
              <a:t>現在　全期間固定金利で借りた場合の金利は？</a:t>
            </a:r>
            <a:endParaRPr kumimoji="1" lang="en-US" altLang="ja-JP" sz="2800" dirty="0">
              <a:solidFill>
                <a:srgbClr val="FF0000"/>
              </a:solidFill>
              <a:latin typeface="HGP創英角ﾎﾟｯﾌﾟ体" pitchFamily="50" charset="-128"/>
              <a:ea typeface="HGP創英角ﾎﾟｯﾌﾟ体" pitchFamily="50" charset="-128"/>
            </a:endParaRPr>
          </a:p>
          <a:p>
            <a:pPr marL="0" indent="0">
              <a:buNone/>
            </a:pPr>
            <a:endParaRPr kumimoji="1" lang="ja-JP" altLang="en-US" dirty="0"/>
          </a:p>
        </p:txBody>
      </p:sp>
      <p:sp>
        <p:nvSpPr>
          <p:cNvPr id="4" name="上矢印 3"/>
          <p:cNvSpPr/>
          <p:nvPr/>
        </p:nvSpPr>
        <p:spPr>
          <a:xfrm>
            <a:off x="3923928" y="3284984"/>
            <a:ext cx="386332"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40</a:t>
            </a:fld>
            <a:endParaRPr kumimoji="1" lang="ja-JP" altLang="en-US" dirty="0"/>
          </a:p>
        </p:txBody>
      </p:sp>
      <p:sp>
        <p:nvSpPr>
          <p:cNvPr id="6" name="日付プレースホルダー 5">
            <a:extLst>
              <a:ext uri="{FF2B5EF4-FFF2-40B4-BE49-F238E27FC236}">
                <a16:creationId xmlns:a16="http://schemas.microsoft.com/office/drawing/2014/main" id="{29BD4525-7AC3-668E-5D6F-76133D3236E8}"/>
              </a:ext>
            </a:extLst>
          </p:cNvPr>
          <p:cNvSpPr>
            <a:spLocks noGrp="1"/>
          </p:cNvSpPr>
          <p:nvPr>
            <p:ph type="dt" sz="half" idx="10"/>
          </p:nvPr>
        </p:nvSpPr>
        <p:spPr/>
        <p:txBody>
          <a:bodyPr/>
          <a:lstStyle/>
          <a:p>
            <a:fld id="{937A4735-46F9-47D0-AF22-D8D3ED56CE5F}" type="datetime1">
              <a:rPr kumimoji="1" lang="ja-JP" altLang="en-US" smtClean="0"/>
              <a:t>2024/10/5</a:t>
            </a:fld>
            <a:endParaRPr kumimoji="1" lang="ja-JP" altLang="en-US"/>
          </a:p>
        </p:txBody>
      </p:sp>
    </p:spTree>
    <p:extLst>
      <p:ext uri="{BB962C8B-B14F-4D97-AF65-F5344CB8AC3E}">
        <p14:creationId xmlns:p14="http://schemas.microsoft.com/office/powerpoint/2010/main" val="902185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323528" y="1772817"/>
            <a:ext cx="8568952" cy="381642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dirty="0">
                <a:latin typeface="HGP創英角ﾎﾟｯﾌﾟ体" pitchFamily="50" charset="-128"/>
                <a:ea typeface="HGP創英角ﾎﾟｯﾌﾟ体" pitchFamily="50" charset="-128"/>
              </a:rPr>
              <a:t>４</a:t>
            </a:r>
            <a:r>
              <a:rPr kumimoji="1" lang="en-US" altLang="ja-JP"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０００万円　</a:t>
            </a:r>
            <a:r>
              <a:rPr kumimoji="1" lang="ja-JP" altLang="en-US" u="sng" dirty="0">
                <a:latin typeface="HGP創英角ﾎﾟｯﾌﾟ体" pitchFamily="50" charset="-128"/>
                <a:ea typeface="HGP創英角ﾎﾟｯﾌﾟ体" pitchFamily="50" charset="-128"/>
              </a:rPr>
              <a:t>金利</a:t>
            </a:r>
            <a:r>
              <a:rPr lang="en-US" altLang="ja-JP" u="sng" dirty="0">
                <a:latin typeface="HGP創英角ﾎﾟｯﾌﾟ体" pitchFamily="50" charset="-128"/>
                <a:ea typeface="HGP創英角ﾎﾟｯﾌﾟ体" pitchFamily="50" charset="-128"/>
              </a:rPr>
              <a:t>2.0</a:t>
            </a:r>
            <a:r>
              <a:rPr kumimoji="1" lang="ja-JP" altLang="en-US" u="sng"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３５年＝総返済額は？</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p>
          <a:p>
            <a:pPr marL="0" indent="0">
              <a:buNone/>
            </a:pPr>
            <a:r>
              <a:rPr kumimoji="1" lang="ja-JP" altLang="en-US" dirty="0"/>
              <a:t>　　　　　　　　　　</a:t>
            </a:r>
            <a:r>
              <a:rPr kumimoji="1" lang="ja-JP" altLang="en-US" sz="4000" dirty="0">
                <a:latin typeface="HGP創英角ﾎﾟｯﾌﾟ体" pitchFamily="50" charset="-128"/>
                <a:ea typeface="HGP創英角ﾎﾟｯﾌﾟ体" pitchFamily="50" charset="-128"/>
              </a:rPr>
              <a:t>　</a:t>
            </a:r>
            <a:r>
              <a:rPr kumimoji="1" lang="ja-JP" altLang="en-US" sz="4000" dirty="0">
                <a:solidFill>
                  <a:srgbClr val="FF0000"/>
                </a:solidFill>
                <a:latin typeface="HGP創英角ﾎﾟｯﾌﾟ体" pitchFamily="50" charset="-128"/>
                <a:ea typeface="HGP創英角ﾎﾟｯﾌﾟ体" pitchFamily="50" charset="-128"/>
              </a:rPr>
              <a:t>約</a:t>
            </a:r>
            <a:r>
              <a:rPr lang="en-US" altLang="ja-JP" sz="4000" dirty="0">
                <a:solidFill>
                  <a:srgbClr val="FF0000"/>
                </a:solidFill>
                <a:latin typeface="HGP創英角ﾎﾟｯﾌﾟ体" pitchFamily="50" charset="-128"/>
                <a:ea typeface="HGP創英角ﾎﾟｯﾌﾟ体" pitchFamily="50" charset="-128"/>
              </a:rPr>
              <a:t>5,565</a:t>
            </a:r>
            <a:r>
              <a:rPr kumimoji="1" lang="ja-JP" altLang="en-US" sz="4000" dirty="0">
                <a:solidFill>
                  <a:srgbClr val="FF0000"/>
                </a:solidFill>
                <a:latin typeface="HGP創英角ﾎﾟｯﾌﾟ体" pitchFamily="50" charset="-128"/>
                <a:ea typeface="HGP創英角ﾎﾟｯﾌﾟ体" pitchFamily="50" charset="-128"/>
              </a:rPr>
              <a:t>万円・・・①</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41</a:t>
            </a:fld>
            <a:endParaRPr kumimoji="1" lang="ja-JP" altLang="en-US"/>
          </a:p>
        </p:txBody>
      </p:sp>
      <p:sp>
        <p:nvSpPr>
          <p:cNvPr id="5" name="日付プレースホルダー 4">
            <a:extLst>
              <a:ext uri="{FF2B5EF4-FFF2-40B4-BE49-F238E27FC236}">
                <a16:creationId xmlns:a16="http://schemas.microsoft.com/office/drawing/2014/main" id="{34EAD818-3C9F-258B-5151-F9683D80876C}"/>
              </a:ext>
            </a:extLst>
          </p:cNvPr>
          <p:cNvSpPr>
            <a:spLocks noGrp="1"/>
          </p:cNvSpPr>
          <p:nvPr>
            <p:ph type="dt" sz="half" idx="10"/>
          </p:nvPr>
        </p:nvSpPr>
        <p:spPr/>
        <p:txBody>
          <a:bodyPr/>
          <a:lstStyle/>
          <a:p>
            <a:fld id="{BBD39D9D-7FBE-44A5-B49F-77FCD53CE96A}" type="datetime1">
              <a:rPr kumimoji="1" lang="ja-JP" altLang="en-US" smtClean="0"/>
              <a:t>2024/10/5</a:t>
            </a:fld>
            <a:endParaRPr kumimoji="1" lang="ja-JP" altLang="en-US"/>
          </a:p>
        </p:txBody>
      </p:sp>
    </p:spTree>
    <p:extLst>
      <p:ext uri="{BB962C8B-B14F-4D97-AF65-F5344CB8AC3E}">
        <p14:creationId xmlns:p14="http://schemas.microsoft.com/office/powerpoint/2010/main" val="10255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323528" y="1700808"/>
            <a:ext cx="8568952" cy="442535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marL="0" indent="0">
              <a:buNone/>
            </a:pPr>
            <a:r>
              <a:rPr kumimoji="1" lang="ja-JP" altLang="en-US" dirty="0">
                <a:latin typeface="HGP創英角ﾎﾟｯﾌﾟ体" pitchFamily="50" charset="-128"/>
                <a:ea typeface="HGP創英角ﾎﾟｯﾌﾟ体" pitchFamily="50" charset="-128"/>
              </a:rPr>
              <a:t>　　　　　　　　　　　　　　　　　　　　　　　　　　　　　　　４</a:t>
            </a:r>
            <a:r>
              <a:rPr kumimoji="1" lang="en-US" altLang="ja-JP"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０００万円　</a:t>
            </a:r>
            <a:r>
              <a:rPr kumimoji="1" lang="ja-JP" altLang="en-US" u="sng" dirty="0">
                <a:latin typeface="HGP創英角ﾎﾟｯﾌﾟ体" pitchFamily="50" charset="-128"/>
                <a:ea typeface="HGP創英角ﾎﾟｯﾌﾟ体" pitchFamily="50" charset="-128"/>
              </a:rPr>
              <a:t>金利</a:t>
            </a:r>
            <a:r>
              <a:rPr lang="en-US" altLang="ja-JP" u="sng" dirty="0">
                <a:latin typeface="HGP創英角ﾎﾟｯﾌﾟ体" pitchFamily="50" charset="-128"/>
                <a:ea typeface="HGP創英角ﾎﾟｯﾌﾟ体" pitchFamily="50" charset="-128"/>
              </a:rPr>
              <a:t>3.0</a:t>
            </a:r>
            <a:r>
              <a:rPr kumimoji="1" lang="ja-JP" altLang="en-US" u="sng"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　３５年＝総返済額は？　</a:t>
            </a:r>
            <a:endParaRPr kumimoji="1" lang="en-US" altLang="ja-JP" dirty="0">
              <a:latin typeface="HGP創英角ﾎﾟｯﾌﾟ体" pitchFamily="50" charset="-128"/>
              <a:ea typeface="HGP創英角ﾎﾟｯﾌﾟ体" pitchFamily="50" charset="-128"/>
            </a:endParaRPr>
          </a:p>
          <a:p>
            <a:endParaRPr lang="en-US" altLang="ja-JP" dirty="0"/>
          </a:p>
          <a:p>
            <a:pPr marL="0" indent="0">
              <a:buNone/>
            </a:pPr>
            <a:endParaRPr kumimoji="1" lang="en-US" altLang="ja-JP" dirty="0"/>
          </a:p>
          <a:p>
            <a:pPr marL="0" indent="0">
              <a:buNone/>
            </a:pPr>
            <a:r>
              <a:rPr lang="ja-JP" altLang="en-US" dirty="0"/>
              <a:t>　　　　　　　</a:t>
            </a:r>
            <a:r>
              <a:rPr lang="ja-JP" altLang="en-US" dirty="0">
                <a:solidFill>
                  <a:schemeClr val="accent6"/>
                </a:solidFill>
                <a:latin typeface="HGP創英角ﾎﾟｯﾌﾟ体" pitchFamily="50" charset="-128"/>
                <a:ea typeface="HGP創英角ﾎﾟｯﾌﾟ体" pitchFamily="50" charset="-128"/>
              </a:rPr>
              <a:t>金利が</a:t>
            </a:r>
            <a:r>
              <a:rPr lang="en-US" altLang="ja-JP" dirty="0">
                <a:solidFill>
                  <a:schemeClr val="accent6"/>
                </a:solidFill>
                <a:latin typeface="HGP創英角ﾎﾟｯﾌﾟ体" pitchFamily="50" charset="-128"/>
                <a:ea typeface="HGP創英角ﾎﾟｯﾌﾟ体" pitchFamily="50" charset="-128"/>
              </a:rPr>
              <a:t>1</a:t>
            </a:r>
            <a:r>
              <a:rPr lang="ja-JP" altLang="en-US" dirty="0">
                <a:solidFill>
                  <a:schemeClr val="accent6"/>
                </a:solidFill>
                <a:latin typeface="HGP創英角ﾎﾟｯﾌﾟ体" pitchFamily="50" charset="-128"/>
                <a:ea typeface="HGP創英角ﾎﾟｯﾌﾟ体" pitchFamily="50" charset="-128"/>
              </a:rPr>
              <a:t>％上がったら</a:t>
            </a:r>
            <a:endParaRPr kumimoji="1" lang="ja-JP" altLang="en-US" dirty="0">
              <a:solidFill>
                <a:schemeClr val="accent6"/>
              </a:solidFill>
              <a:latin typeface="HGP創英角ﾎﾟｯﾌﾟ体" pitchFamily="50" charset="-128"/>
              <a:ea typeface="HGP創英角ﾎﾟｯﾌﾟ体" pitchFamily="50" charset="-128"/>
            </a:endParaRPr>
          </a:p>
        </p:txBody>
      </p:sp>
      <p:sp>
        <p:nvSpPr>
          <p:cNvPr id="4" name="上矢印 3"/>
          <p:cNvSpPr/>
          <p:nvPr/>
        </p:nvSpPr>
        <p:spPr>
          <a:xfrm>
            <a:off x="3635896" y="3068960"/>
            <a:ext cx="484632" cy="7200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42</a:t>
            </a:fld>
            <a:endParaRPr kumimoji="1" lang="ja-JP" altLang="en-US"/>
          </a:p>
        </p:txBody>
      </p:sp>
      <p:sp>
        <p:nvSpPr>
          <p:cNvPr id="6" name="日付プレースホルダー 5">
            <a:extLst>
              <a:ext uri="{FF2B5EF4-FFF2-40B4-BE49-F238E27FC236}">
                <a16:creationId xmlns:a16="http://schemas.microsoft.com/office/drawing/2014/main" id="{BDCC7431-A87D-E233-2209-53D6D3450263}"/>
              </a:ext>
            </a:extLst>
          </p:cNvPr>
          <p:cNvSpPr>
            <a:spLocks noGrp="1"/>
          </p:cNvSpPr>
          <p:nvPr>
            <p:ph type="dt" sz="half" idx="10"/>
          </p:nvPr>
        </p:nvSpPr>
        <p:spPr/>
        <p:txBody>
          <a:bodyPr/>
          <a:lstStyle/>
          <a:p>
            <a:fld id="{503E331E-CA2D-4D43-8CC8-7DF053293020}" type="datetime1">
              <a:rPr kumimoji="1" lang="ja-JP" altLang="en-US" smtClean="0"/>
              <a:t>2024/10/5</a:t>
            </a:fld>
            <a:endParaRPr kumimoji="1" lang="ja-JP" altLang="en-US"/>
          </a:p>
        </p:txBody>
      </p:sp>
    </p:spTree>
    <p:extLst>
      <p:ext uri="{BB962C8B-B14F-4D97-AF65-F5344CB8AC3E}">
        <p14:creationId xmlns:p14="http://schemas.microsoft.com/office/powerpoint/2010/main" val="27255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323528" y="1772816"/>
            <a:ext cx="8568952" cy="4353347"/>
          </a:xfrm>
          <a:solidFill>
            <a:schemeClr val="accent1">
              <a:lumMod val="40000"/>
              <a:lumOff val="60000"/>
            </a:schemeClr>
          </a:solidFill>
        </p:spPr>
        <p:txBody>
          <a:bodyPr/>
          <a:lstStyle/>
          <a:p>
            <a:pPr marL="0" indent="0">
              <a:buNone/>
            </a:pPr>
            <a:r>
              <a:rPr kumimoji="1" lang="ja-JP" altLang="en-US" dirty="0">
                <a:latin typeface="HGP創英角ﾎﾟｯﾌﾟ体" pitchFamily="50" charset="-128"/>
                <a:ea typeface="HGP創英角ﾎﾟｯﾌﾟ体" pitchFamily="50" charset="-128"/>
              </a:rPr>
              <a:t>　　　　　　　　　　　　　　　　　　　　　　　　　　　　　　　４</a:t>
            </a:r>
            <a:r>
              <a:rPr kumimoji="1" lang="en-US" altLang="ja-JP"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０００万円　</a:t>
            </a:r>
            <a:r>
              <a:rPr kumimoji="1" lang="ja-JP" altLang="en-US" u="sng" dirty="0">
                <a:latin typeface="HGP創英角ﾎﾟｯﾌﾟ体" pitchFamily="50" charset="-128"/>
                <a:ea typeface="HGP創英角ﾎﾟｯﾌﾟ体" pitchFamily="50" charset="-128"/>
              </a:rPr>
              <a:t>金利</a:t>
            </a:r>
            <a:r>
              <a:rPr lang="en-US" altLang="ja-JP" u="sng" dirty="0">
                <a:latin typeface="HGP創英角ﾎﾟｯﾌﾟ体" pitchFamily="50" charset="-128"/>
                <a:ea typeface="HGP創英角ﾎﾟｯﾌﾟ体" pitchFamily="50" charset="-128"/>
              </a:rPr>
              <a:t>3.0</a:t>
            </a:r>
            <a:r>
              <a:rPr kumimoji="1" lang="ja-JP" altLang="en-US" u="sng"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　３５年＝総返済額は？</a:t>
            </a:r>
            <a:endParaRPr kumimoji="1" lang="en-US" altLang="ja-JP" dirty="0">
              <a:latin typeface="HGP創英角ﾎﾟｯﾌﾟ体" pitchFamily="50" charset="-128"/>
              <a:ea typeface="HGP創英角ﾎﾟｯﾌﾟ体" pitchFamily="50" charset="-128"/>
            </a:endParaRPr>
          </a:p>
          <a:p>
            <a:endParaRPr lang="en-US" altLang="ja-JP" dirty="0"/>
          </a:p>
          <a:p>
            <a:pPr marL="0" indent="0">
              <a:buNone/>
            </a:pPr>
            <a:endParaRPr kumimoji="1" lang="en-US" altLang="ja-JP" dirty="0"/>
          </a:p>
          <a:p>
            <a:pPr marL="0" indent="0">
              <a:buNone/>
            </a:pPr>
            <a:r>
              <a:rPr lang="ja-JP" altLang="en-US" dirty="0"/>
              <a:t>　　　　　　　　</a:t>
            </a:r>
            <a:r>
              <a:rPr lang="ja-JP" altLang="en-US" sz="4000" dirty="0">
                <a:solidFill>
                  <a:srgbClr val="FF0000"/>
                </a:solidFill>
                <a:latin typeface="HGP創英角ﾎﾟｯﾌﾟ体" pitchFamily="50" charset="-128"/>
                <a:ea typeface="HGP創英角ﾎﾟｯﾌﾟ体" pitchFamily="50" charset="-128"/>
              </a:rPr>
              <a:t>約</a:t>
            </a:r>
            <a:r>
              <a:rPr lang="en-US" altLang="ja-JP" sz="4000" dirty="0">
                <a:solidFill>
                  <a:srgbClr val="FF0000"/>
                </a:solidFill>
                <a:latin typeface="HGP創英角ﾎﾟｯﾌﾟ体" pitchFamily="50" charset="-128"/>
                <a:ea typeface="HGP創英角ﾎﾟｯﾌﾟ体" pitchFamily="50" charset="-128"/>
              </a:rPr>
              <a:t>6,465</a:t>
            </a:r>
            <a:r>
              <a:rPr lang="ja-JP" altLang="en-US" sz="4000" dirty="0">
                <a:solidFill>
                  <a:srgbClr val="FF0000"/>
                </a:solidFill>
                <a:latin typeface="HGP創英角ﾎﾟｯﾌﾟ体" pitchFamily="50" charset="-128"/>
                <a:ea typeface="HGP創英角ﾎﾟｯﾌﾟ体" pitchFamily="50" charset="-128"/>
              </a:rPr>
              <a:t>万円・・・②</a:t>
            </a:r>
            <a:endParaRPr kumimoji="1" lang="ja-JP" altLang="en-US"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43</a:t>
            </a:fld>
            <a:endParaRPr kumimoji="1" lang="ja-JP" altLang="en-US"/>
          </a:p>
        </p:txBody>
      </p:sp>
      <p:sp>
        <p:nvSpPr>
          <p:cNvPr id="5" name="日付プレースホルダー 4">
            <a:extLst>
              <a:ext uri="{FF2B5EF4-FFF2-40B4-BE49-F238E27FC236}">
                <a16:creationId xmlns:a16="http://schemas.microsoft.com/office/drawing/2014/main" id="{BD9FA47D-D47E-21BE-184A-1854D449D0F0}"/>
              </a:ext>
            </a:extLst>
          </p:cNvPr>
          <p:cNvSpPr>
            <a:spLocks noGrp="1"/>
          </p:cNvSpPr>
          <p:nvPr>
            <p:ph type="dt" sz="half" idx="10"/>
          </p:nvPr>
        </p:nvSpPr>
        <p:spPr/>
        <p:txBody>
          <a:bodyPr/>
          <a:lstStyle/>
          <a:p>
            <a:fld id="{7366ED7B-009B-4F36-BF00-86F5DEA5735F}" type="datetime1">
              <a:rPr kumimoji="1" lang="ja-JP" altLang="en-US" smtClean="0"/>
              <a:t>2024/10/5</a:t>
            </a:fld>
            <a:endParaRPr kumimoji="1" lang="ja-JP" altLang="en-US"/>
          </a:p>
        </p:txBody>
      </p:sp>
    </p:spTree>
    <p:extLst>
      <p:ext uri="{BB962C8B-B14F-4D97-AF65-F5344CB8AC3E}">
        <p14:creationId xmlns:p14="http://schemas.microsoft.com/office/powerpoint/2010/main" val="130088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539553" y="1700808"/>
            <a:ext cx="8496944" cy="4824536"/>
          </a:xfrm>
          <a:solidFill>
            <a:schemeClr val="tx2">
              <a:lumMod val="20000"/>
              <a:lumOff val="80000"/>
            </a:schemeClr>
          </a:solidFill>
        </p:spPr>
        <p:txBody>
          <a:bodyPr>
            <a:normAutofit fontScale="70000" lnSpcReduction="20000"/>
          </a:bodyPr>
          <a:lstStyle/>
          <a:p>
            <a:pPr marL="0" indent="0">
              <a:buNone/>
            </a:pPr>
            <a:r>
              <a:rPr lang="ja-JP" altLang="en-US" sz="3600" dirty="0"/>
              <a:t>　　</a:t>
            </a:r>
            <a:endParaRPr lang="en-US" altLang="ja-JP" sz="3600" dirty="0"/>
          </a:p>
          <a:p>
            <a:pPr marL="0" indent="0">
              <a:buNone/>
            </a:pPr>
            <a:r>
              <a:rPr lang="ja-JP" altLang="en-US" sz="3600" dirty="0">
                <a:latin typeface="HGP創英角ﾎﾟｯﾌﾟ体" pitchFamily="50" charset="-128"/>
                <a:ea typeface="HGP創英角ﾎﾟｯﾌﾟ体" pitchFamily="50" charset="-128"/>
              </a:rPr>
              <a:t>　</a:t>
            </a:r>
            <a:r>
              <a:rPr lang="ja-JP" altLang="en-US" sz="4000" dirty="0">
                <a:latin typeface="HGP創英角ﾎﾟｯﾌﾟ体" pitchFamily="50" charset="-128"/>
                <a:ea typeface="HGP創英角ﾎﾟｯﾌﾟ体" pitchFamily="50" charset="-128"/>
              </a:rPr>
              <a:t>①４</a:t>
            </a:r>
            <a:r>
              <a:rPr lang="en-US" altLang="ja-JP" sz="4000" dirty="0">
                <a:latin typeface="HGP創英角ﾎﾟｯﾌﾟ体" pitchFamily="50" charset="-128"/>
                <a:ea typeface="HGP創英角ﾎﾟｯﾌﾟ体" pitchFamily="50" charset="-128"/>
              </a:rPr>
              <a:t>,</a:t>
            </a:r>
            <a:r>
              <a:rPr lang="ja-JP" altLang="en-US" sz="4000" dirty="0">
                <a:latin typeface="HGP創英角ﾎﾟｯﾌﾟ体" pitchFamily="50" charset="-128"/>
                <a:ea typeface="HGP創英角ﾎﾟｯﾌﾟ体" pitchFamily="50" charset="-128"/>
              </a:rPr>
              <a:t>０００万円　金利</a:t>
            </a:r>
            <a:r>
              <a:rPr lang="en-US" altLang="ja-JP" sz="4000" b="1" dirty="0">
                <a:solidFill>
                  <a:srgbClr val="C00000"/>
                </a:solidFill>
                <a:latin typeface="HGP創英角ﾎﾟｯﾌﾟ体" pitchFamily="50" charset="-128"/>
                <a:ea typeface="HGP創英角ﾎﾟｯﾌﾟ体" pitchFamily="50" charset="-128"/>
              </a:rPr>
              <a:t>2.0</a:t>
            </a:r>
            <a:r>
              <a:rPr lang="ja-JP" altLang="en-US" sz="4000" dirty="0">
                <a:latin typeface="HGP創英角ﾎﾟｯﾌﾟ体" pitchFamily="50" charset="-128"/>
                <a:ea typeface="HGP創英角ﾎﾟｯﾌﾟ体" pitchFamily="50" charset="-128"/>
              </a:rPr>
              <a:t>％　３５年＝　</a:t>
            </a:r>
            <a:r>
              <a:rPr lang="ja-JP" altLang="en-US" sz="4000" dirty="0">
                <a:solidFill>
                  <a:srgbClr val="FF0000"/>
                </a:solidFill>
                <a:latin typeface="HGP創英角ﾎﾟｯﾌﾟ体" pitchFamily="50" charset="-128"/>
                <a:ea typeface="HGP創英角ﾎﾟｯﾌﾟ体" pitchFamily="50" charset="-128"/>
              </a:rPr>
              <a:t>約</a:t>
            </a:r>
            <a:r>
              <a:rPr lang="en-US" altLang="ja-JP" sz="4000" dirty="0">
                <a:solidFill>
                  <a:srgbClr val="FF0000"/>
                </a:solidFill>
                <a:latin typeface="HGP創英角ﾎﾟｯﾌﾟ体" pitchFamily="50" charset="-128"/>
                <a:ea typeface="HGP創英角ﾎﾟｯﾌﾟ体" pitchFamily="50" charset="-128"/>
              </a:rPr>
              <a:t>5,565</a:t>
            </a:r>
            <a:r>
              <a:rPr lang="ja-JP" altLang="en-US" sz="4000" dirty="0">
                <a:solidFill>
                  <a:srgbClr val="FF0000"/>
                </a:solidFill>
                <a:latin typeface="HGP創英角ﾎﾟｯﾌﾟ体" pitchFamily="50" charset="-128"/>
                <a:ea typeface="HGP創英角ﾎﾟｯﾌﾟ体" pitchFamily="50" charset="-128"/>
              </a:rPr>
              <a:t>万円</a:t>
            </a:r>
            <a:endParaRPr lang="en-US" altLang="ja-JP" sz="4000" dirty="0">
              <a:solidFill>
                <a:srgbClr val="FF0000"/>
              </a:solidFill>
              <a:latin typeface="HGP創英角ﾎﾟｯﾌﾟ体" pitchFamily="50" charset="-128"/>
              <a:ea typeface="HGP創英角ﾎﾟｯﾌﾟ体" pitchFamily="50" charset="-128"/>
            </a:endParaRPr>
          </a:p>
          <a:p>
            <a:endParaRPr lang="en-US" altLang="ja-JP" sz="3600" dirty="0">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a:t>
            </a:r>
            <a:r>
              <a:rPr lang="ja-JP" altLang="en-US" sz="4000" dirty="0">
                <a:latin typeface="HGP創英角ﾎﾟｯﾌﾟ体" pitchFamily="50" charset="-128"/>
                <a:ea typeface="HGP創英角ﾎﾟｯﾌﾟ体" pitchFamily="50" charset="-128"/>
              </a:rPr>
              <a:t>②４</a:t>
            </a:r>
            <a:r>
              <a:rPr lang="en-US" altLang="ja-JP" sz="4000" dirty="0">
                <a:latin typeface="HGP創英角ﾎﾟｯﾌﾟ体" pitchFamily="50" charset="-128"/>
                <a:ea typeface="HGP創英角ﾎﾟｯﾌﾟ体" pitchFamily="50" charset="-128"/>
              </a:rPr>
              <a:t>,</a:t>
            </a:r>
            <a:r>
              <a:rPr lang="ja-JP" altLang="en-US" sz="4000" dirty="0">
                <a:latin typeface="HGP創英角ﾎﾟｯﾌﾟ体" pitchFamily="50" charset="-128"/>
                <a:ea typeface="HGP創英角ﾎﾟｯﾌﾟ体" pitchFamily="50" charset="-128"/>
              </a:rPr>
              <a:t>０００万円　金利</a:t>
            </a:r>
            <a:r>
              <a:rPr lang="en-US" altLang="ja-JP" sz="4000" b="1" dirty="0">
                <a:solidFill>
                  <a:srgbClr val="C00000"/>
                </a:solidFill>
                <a:latin typeface="HGP創英角ﾎﾟｯﾌﾟ体" pitchFamily="50" charset="-128"/>
                <a:ea typeface="HGP創英角ﾎﾟｯﾌﾟ体" pitchFamily="50" charset="-128"/>
              </a:rPr>
              <a:t>3.0</a:t>
            </a:r>
            <a:r>
              <a:rPr lang="ja-JP" altLang="en-US" sz="4000" dirty="0">
                <a:latin typeface="HGP創英角ﾎﾟｯﾌﾟ体" pitchFamily="50" charset="-128"/>
                <a:ea typeface="HGP創英角ﾎﾟｯﾌﾟ体" pitchFamily="50" charset="-128"/>
              </a:rPr>
              <a:t>％　３５年＝　</a:t>
            </a:r>
            <a:r>
              <a:rPr lang="ja-JP" altLang="en-US" sz="4000" dirty="0">
                <a:solidFill>
                  <a:srgbClr val="FF0000"/>
                </a:solidFill>
                <a:latin typeface="HGP創英角ﾎﾟｯﾌﾟ体" pitchFamily="50" charset="-128"/>
                <a:ea typeface="HGP創英角ﾎﾟｯﾌﾟ体" pitchFamily="50" charset="-128"/>
              </a:rPr>
              <a:t>約</a:t>
            </a:r>
            <a:r>
              <a:rPr lang="en-US" altLang="ja-JP" sz="4000" dirty="0">
                <a:solidFill>
                  <a:srgbClr val="FF0000"/>
                </a:solidFill>
                <a:latin typeface="HGP創英角ﾎﾟｯﾌﾟ体" pitchFamily="50" charset="-128"/>
                <a:ea typeface="HGP創英角ﾎﾟｯﾌﾟ体" pitchFamily="50" charset="-128"/>
              </a:rPr>
              <a:t>6,465</a:t>
            </a:r>
            <a:r>
              <a:rPr lang="ja-JP" altLang="en-US" sz="4000" dirty="0">
                <a:solidFill>
                  <a:srgbClr val="FF0000"/>
                </a:solidFill>
                <a:latin typeface="HGP創英角ﾎﾟｯﾌﾟ体" pitchFamily="50" charset="-128"/>
                <a:ea typeface="HGP創英角ﾎﾟｯﾌﾟ体" pitchFamily="50" charset="-128"/>
              </a:rPr>
              <a:t>万円</a:t>
            </a: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endParaRPr lang="en-US" altLang="ja-JP" dirty="0">
              <a:solidFill>
                <a:srgbClr val="FF0000"/>
              </a:solidFill>
              <a:latin typeface="HGP創英角ﾎﾟｯﾌﾟ体" pitchFamily="50" charset="-128"/>
              <a:ea typeface="HGP創英角ﾎﾟｯﾌﾟ体" pitchFamily="50" charset="-128"/>
            </a:endParaRPr>
          </a:p>
          <a:p>
            <a:pPr marL="0" indent="0">
              <a:buNone/>
            </a:pPr>
            <a:r>
              <a:rPr lang="ja-JP" altLang="en-US" dirty="0">
                <a:solidFill>
                  <a:srgbClr val="FF0000"/>
                </a:solidFill>
                <a:latin typeface="HGP創英角ﾎﾟｯﾌﾟ体" pitchFamily="50" charset="-128"/>
                <a:ea typeface="HGP創英角ﾎﾟｯﾌﾟ体" pitchFamily="50" charset="-128"/>
              </a:rPr>
              <a:t>　　　</a:t>
            </a:r>
            <a:r>
              <a:rPr lang="ja-JP" altLang="en-US" sz="4600" dirty="0">
                <a:solidFill>
                  <a:srgbClr val="FF0000"/>
                </a:solidFill>
                <a:latin typeface="HGP創英角ﾎﾟｯﾌﾟ体" pitchFamily="50" charset="-128"/>
                <a:ea typeface="HGP創英角ﾎﾟｯﾌﾟ体" pitchFamily="50" charset="-128"/>
              </a:rPr>
              <a:t>　</a:t>
            </a:r>
            <a:r>
              <a:rPr lang="ja-JP" altLang="en-US" sz="4600" dirty="0">
                <a:latin typeface="HGP創英角ﾎﾟｯﾌﾟ体" pitchFamily="50" charset="-128"/>
                <a:ea typeface="HGP創英角ﾎﾟｯﾌﾟ体" pitchFamily="50" charset="-128"/>
              </a:rPr>
              <a:t>金利</a:t>
            </a:r>
            <a:r>
              <a:rPr lang="en-US" altLang="ja-JP" sz="4600" dirty="0">
                <a:solidFill>
                  <a:srgbClr val="C00000"/>
                </a:solidFill>
                <a:latin typeface="HGP創英角ﾎﾟｯﾌﾟ体" pitchFamily="50" charset="-128"/>
                <a:ea typeface="HGP創英角ﾎﾟｯﾌﾟ体" pitchFamily="50" charset="-128"/>
              </a:rPr>
              <a:t>1.0</a:t>
            </a:r>
            <a:r>
              <a:rPr lang="ja-JP" altLang="en-US" sz="4600" dirty="0">
                <a:latin typeface="HGP創英角ﾎﾟｯﾌﾟ体" pitchFamily="50" charset="-128"/>
                <a:ea typeface="HGP創英角ﾎﾟｯﾌﾟ体" pitchFamily="50" charset="-128"/>
              </a:rPr>
              <a:t>％の違いで</a:t>
            </a:r>
            <a:r>
              <a:rPr lang="ja-JP" altLang="en-US" sz="4600" dirty="0">
                <a:solidFill>
                  <a:srgbClr val="FF0000"/>
                </a:solidFill>
                <a:latin typeface="HGP創英角ﾎﾟｯﾌﾟ体" pitchFamily="50" charset="-128"/>
                <a:ea typeface="HGP創英角ﾎﾟｯﾌﾟ体" pitchFamily="50" charset="-128"/>
              </a:rPr>
              <a:t>　</a:t>
            </a:r>
            <a:r>
              <a:rPr lang="ja-JP" altLang="en-US" sz="4600" u="sng" dirty="0">
                <a:solidFill>
                  <a:srgbClr val="FF0000"/>
                </a:solidFill>
                <a:latin typeface="HGP創英角ﾎﾟｯﾌﾟ体" pitchFamily="50" charset="-128"/>
                <a:ea typeface="HGP創英角ﾎﾟｯﾌﾟ体" pitchFamily="50" charset="-128"/>
              </a:rPr>
              <a:t>約</a:t>
            </a:r>
            <a:r>
              <a:rPr lang="en-US" altLang="ja-JP" sz="4600" u="sng" dirty="0">
                <a:solidFill>
                  <a:srgbClr val="FF0000"/>
                </a:solidFill>
                <a:latin typeface="HGP創英角ﾎﾟｯﾌﾟ体" pitchFamily="50" charset="-128"/>
                <a:ea typeface="HGP創英角ﾎﾟｯﾌﾟ体" pitchFamily="50" charset="-128"/>
              </a:rPr>
              <a:t>900</a:t>
            </a:r>
            <a:r>
              <a:rPr lang="ja-JP" altLang="en-US" sz="4600" u="sng" dirty="0">
                <a:solidFill>
                  <a:srgbClr val="FF0000"/>
                </a:solidFill>
                <a:latin typeface="HGP創英角ﾎﾟｯﾌﾟ体" pitchFamily="50" charset="-128"/>
                <a:ea typeface="HGP創英角ﾎﾟｯﾌﾟ体" pitchFamily="50" charset="-128"/>
              </a:rPr>
              <a:t>万円</a:t>
            </a:r>
            <a:r>
              <a:rPr lang="en-US" altLang="ja-JP" sz="4600" dirty="0">
                <a:solidFill>
                  <a:srgbClr val="FF0000"/>
                </a:solidFill>
                <a:latin typeface="HGP創英角ﾎﾟｯﾌﾟ体" pitchFamily="50" charset="-128"/>
                <a:ea typeface="HGP創英角ﾎﾟｯﾌﾟ体" pitchFamily="50" charset="-128"/>
              </a:rPr>
              <a:t>(</a:t>
            </a:r>
            <a:r>
              <a:rPr lang="ja-JP" altLang="en-US" sz="4600" dirty="0">
                <a:solidFill>
                  <a:srgbClr val="FF0000"/>
                </a:solidFill>
                <a:latin typeface="HGP創英角ﾎﾟｯﾌﾟ体" pitchFamily="50" charset="-128"/>
                <a:ea typeface="HGP創英角ﾎﾟｯﾌﾟ体" pitchFamily="50" charset="-128"/>
              </a:rPr>
              <a:t>②</a:t>
            </a:r>
            <a:r>
              <a:rPr lang="en-US" altLang="ja-JP" sz="4600" dirty="0">
                <a:solidFill>
                  <a:srgbClr val="FF0000"/>
                </a:solidFill>
                <a:latin typeface="HGP創英角ﾎﾟｯﾌﾟ体" pitchFamily="50" charset="-128"/>
                <a:ea typeface="HGP創英角ﾎﾟｯﾌﾟ体" pitchFamily="50" charset="-128"/>
              </a:rPr>
              <a:t>-</a:t>
            </a:r>
            <a:r>
              <a:rPr lang="ja-JP" altLang="en-US" sz="4600" dirty="0">
                <a:solidFill>
                  <a:srgbClr val="FF0000"/>
                </a:solidFill>
                <a:latin typeface="HGP創英角ﾎﾟｯﾌﾟ体" pitchFamily="50" charset="-128"/>
                <a:ea typeface="HGP創英角ﾎﾟｯﾌﾟ体" pitchFamily="50" charset="-128"/>
              </a:rPr>
              <a:t>①）</a:t>
            </a:r>
            <a:endParaRPr lang="en-US" altLang="ja-JP" sz="4600" dirty="0">
              <a:solidFill>
                <a:srgbClr val="FF0000"/>
              </a:solidFill>
              <a:latin typeface="HGP創英角ﾎﾟｯﾌﾟ体" pitchFamily="50" charset="-128"/>
              <a:ea typeface="HGP創英角ﾎﾟｯﾌﾟ体" pitchFamily="50" charset="-128"/>
            </a:endParaRPr>
          </a:p>
          <a:p>
            <a:pPr marL="0" indent="0">
              <a:buNone/>
            </a:pPr>
            <a:endParaRPr lang="en-US" altLang="ja-JP" sz="4000" u="sng" dirty="0">
              <a:solidFill>
                <a:srgbClr val="C00000"/>
              </a:solidFill>
              <a:latin typeface="HGP創英角ﾎﾟｯﾌﾟ体" pitchFamily="50" charset="-128"/>
              <a:ea typeface="HGP創英角ﾎﾟｯﾌﾟ体" pitchFamily="50" charset="-128"/>
            </a:endParaRPr>
          </a:p>
          <a:p>
            <a:pPr marL="0" indent="0">
              <a:buNone/>
            </a:pPr>
            <a:r>
              <a:rPr lang="ja-JP" altLang="en-US" sz="4000" dirty="0">
                <a:solidFill>
                  <a:srgbClr val="C00000"/>
                </a:solidFill>
                <a:latin typeface="HGP創英角ﾎﾟｯﾌﾟ体" pitchFamily="50" charset="-128"/>
                <a:ea typeface="HGP創英角ﾎﾟｯﾌﾟ体" pitchFamily="50" charset="-128"/>
              </a:rPr>
              <a:t>　　　　　　　　</a:t>
            </a:r>
            <a:endParaRPr lang="en-US" altLang="ja-JP" sz="4000" dirty="0">
              <a:solidFill>
                <a:srgbClr val="C00000"/>
              </a:solidFill>
              <a:latin typeface="HGP創英角ﾎﾟｯﾌﾟ体" pitchFamily="50" charset="-128"/>
              <a:ea typeface="HGP創英角ﾎﾟｯﾌﾟ体" pitchFamily="50" charset="-128"/>
            </a:endParaRPr>
          </a:p>
          <a:p>
            <a:pPr marL="0" indent="0">
              <a:buNone/>
            </a:pPr>
            <a:r>
              <a:rPr lang="ja-JP" altLang="en-US" sz="4000" dirty="0">
                <a:solidFill>
                  <a:srgbClr val="C00000"/>
                </a:solidFill>
                <a:latin typeface="HGP創英角ﾎﾟｯﾌﾟ体" pitchFamily="50" charset="-128"/>
                <a:ea typeface="HGP創英角ﾎﾟｯﾌﾟ体" pitchFamily="50" charset="-128"/>
              </a:rPr>
              <a:t>　　　　　　　　　</a:t>
            </a:r>
            <a:r>
              <a:rPr lang="ja-JP" altLang="en-US" sz="2600" dirty="0">
                <a:solidFill>
                  <a:srgbClr val="FF0000"/>
                </a:solidFill>
                <a:latin typeface="HGP創英角ﾎﾟｯﾌﾟ体" pitchFamily="50" charset="-128"/>
                <a:ea typeface="HGP創英角ﾎﾟｯﾌﾟ体" pitchFamily="50" charset="-128"/>
              </a:rPr>
              <a:t>ということは</a:t>
            </a:r>
            <a:r>
              <a:rPr lang="ja-JP" altLang="en-US" sz="4000" dirty="0">
                <a:solidFill>
                  <a:srgbClr val="FF0000"/>
                </a:solidFill>
                <a:latin typeface="HGP創英角ﾎﾟｯﾌﾟ体" pitchFamily="50" charset="-128"/>
                <a:ea typeface="HGP創英角ﾎﾟｯﾌﾟ体" pitchFamily="50" charset="-128"/>
              </a:rPr>
              <a:t>　</a:t>
            </a:r>
            <a:r>
              <a:rPr lang="en-US" altLang="ja-JP" sz="4000" dirty="0">
                <a:solidFill>
                  <a:srgbClr val="FF0000"/>
                </a:solidFill>
                <a:latin typeface="HGP創英角ﾎﾟｯﾌﾟ体" pitchFamily="50" charset="-128"/>
                <a:ea typeface="HGP創英角ﾎﾟｯﾌﾟ体" pitchFamily="50" charset="-128"/>
              </a:rPr>
              <a:t>0.1</a:t>
            </a:r>
            <a:r>
              <a:rPr lang="ja-JP" altLang="en-US" sz="4000" dirty="0">
                <a:solidFill>
                  <a:srgbClr val="FF0000"/>
                </a:solidFill>
                <a:latin typeface="HGP創英角ﾎﾟｯﾌﾟ体" pitchFamily="50" charset="-128"/>
                <a:ea typeface="HGP創英角ﾎﾟｯﾌﾟ体" pitchFamily="50" charset="-128"/>
              </a:rPr>
              <a:t>％で　約</a:t>
            </a:r>
            <a:r>
              <a:rPr lang="en-US" altLang="ja-JP" sz="4000" dirty="0">
                <a:solidFill>
                  <a:srgbClr val="FF0000"/>
                </a:solidFill>
                <a:latin typeface="HGP創英角ﾎﾟｯﾌﾟ体" pitchFamily="50" charset="-128"/>
                <a:ea typeface="HGP創英角ﾎﾟｯﾌﾟ体" pitchFamily="50" charset="-128"/>
              </a:rPr>
              <a:t>90</a:t>
            </a:r>
            <a:r>
              <a:rPr lang="ja-JP" altLang="en-US" sz="4000" dirty="0">
                <a:solidFill>
                  <a:srgbClr val="FF0000"/>
                </a:solidFill>
                <a:latin typeface="HGP創英角ﾎﾟｯﾌﾟ体" pitchFamily="50" charset="-128"/>
                <a:ea typeface="HGP創英角ﾎﾟｯﾌﾟ体" pitchFamily="50" charset="-128"/>
              </a:rPr>
              <a:t>万円の違い</a:t>
            </a: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endParaRPr kumimoji="1" lang="en-US" altLang="ja-JP" dirty="0"/>
          </a:p>
          <a:p>
            <a:pPr marL="0" indent="0">
              <a:buNone/>
            </a:pPr>
            <a:r>
              <a:rPr lang="ja-JP" altLang="en-US" dirty="0"/>
              <a:t>　　　　　　　　　</a:t>
            </a:r>
            <a:endParaRPr lang="ja-JP" altLang="en-US" sz="4400" b="1" dirty="0">
              <a:solidFill>
                <a:srgbClr val="FF0000"/>
              </a:solidFill>
              <a:latin typeface="HGP創英角ﾎﾟｯﾌﾟ体" pitchFamily="50" charset="-128"/>
              <a:ea typeface="HGP創英角ﾎﾟｯﾌﾟ体" pitchFamily="50" charset="-128"/>
            </a:endParaRP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44</a:t>
            </a:fld>
            <a:endParaRPr kumimoji="1" lang="ja-JP" altLang="en-US"/>
          </a:p>
        </p:txBody>
      </p:sp>
      <p:sp>
        <p:nvSpPr>
          <p:cNvPr id="4" name="日付プレースホルダー 3">
            <a:extLst>
              <a:ext uri="{FF2B5EF4-FFF2-40B4-BE49-F238E27FC236}">
                <a16:creationId xmlns:a16="http://schemas.microsoft.com/office/drawing/2014/main" id="{BC1B9B7D-E930-462E-F656-5FC74F842706}"/>
              </a:ext>
            </a:extLst>
          </p:cNvPr>
          <p:cNvSpPr>
            <a:spLocks noGrp="1"/>
          </p:cNvSpPr>
          <p:nvPr>
            <p:ph type="dt" sz="half" idx="10"/>
          </p:nvPr>
        </p:nvSpPr>
        <p:spPr/>
        <p:txBody>
          <a:bodyPr/>
          <a:lstStyle/>
          <a:p>
            <a:fld id="{6142ABD9-AFF5-42DB-8F34-CA018D6C6B97}" type="datetime1">
              <a:rPr kumimoji="1" lang="ja-JP" altLang="en-US" smtClean="0"/>
              <a:t>2024/10/5</a:t>
            </a:fld>
            <a:endParaRPr kumimoji="1" lang="ja-JP" altLang="en-US"/>
          </a:p>
        </p:txBody>
      </p:sp>
    </p:spTree>
    <p:custDataLst>
      <p:tags r:id="rId1"/>
    </p:custDataLst>
    <p:extLst>
      <p:ext uri="{BB962C8B-B14F-4D97-AF65-F5344CB8AC3E}">
        <p14:creationId xmlns:p14="http://schemas.microsoft.com/office/powerpoint/2010/main" val="2568491199"/>
      </p:ext>
    </p:extLst>
  </p:cSld>
  <p:clrMapOvr>
    <a:masterClrMapping/>
  </p:clrMapOvr>
  <mc:AlternateContent xmlns:mc="http://schemas.openxmlformats.org/markup-compatibility/2006" xmlns:p14="http://schemas.microsoft.com/office/powerpoint/2010/main">
    <mc:Choice Requires="p14">
      <p:transition spd="slow" p14:dur="2000" advTm="27302"/>
    </mc:Choice>
    <mc:Fallback xmlns="">
      <p:transition spd="slow" advTm="273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1628800"/>
            <a:ext cx="7992888" cy="453650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endParaRPr kumimoji="1" lang="en-US" altLang="ja-JP" sz="4400" dirty="0">
              <a:solidFill>
                <a:schemeClr val="accent6"/>
              </a:solidFill>
              <a:latin typeface="HGP創英角ﾎﾟｯﾌﾟ体" pitchFamily="50" charset="-128"/>
              <a:ea typeface="HGP創英角ﾎﾟｯﾌﾟ体" pitchFamily="50" charset="-128"/>
            </a:endParaRPr>
          </a:p>
          <a:p>
            <a:pPr marL="0" indent="0">
              <a:buNone/>
            </a:pPr>
            <a:r>
              <a:rPr kumimoji="1" lang="en-US" altLang="ja-JP" sz="4400" dirty="0">
                <a:solidFill>
                  <a:srgbClr val="FF0000"/>
                </a:solidFill>
                <a:latin typeface="HGP創英角ﾎﾟｯﾌﾟ体" pitchFamily="50" charset="-128"/>
                <a:ea typeface="HGP創英角ﾎﾟｯﾌﾟ体" pitchFamily="50" charset="-128"/>
              </a:rPr>
              <a:t>『</a:t>
            </a:r>
            <a:r>
              <a:rPr kumimoji="1" lang="ja-JP" altLang="en-US" sz="4400" dirty="0">
                <a:solidFill>
                  <a:srgbClr val="FF0000"/>
                </a:solidFill>
                <a:latin typeface="HGP創英角ﾎﾟｯﾌﾟ体" pitchFamily="50" charset="-128"/>
                <a:ea typeface="HGP創英角ﾎﾟｯﾌﾟ体" pitchFamily="50" charset="-128"/>
              </a:rPr>
              <a:t>金利の重さ</a:t>
            </a:r>
            <a:r>
              <a:rPr kumimoji="1" lang="en-US" altLang="ja-JP" sz="4400" dirty="0">
                <a:solidFill>
                  <a:srgbClr val="FF0000"/>
                </a:solidFill>
                <a:latin typeface="HGP創英角ﾎﾟｯﾌﾟ体" pitchFamily="50" charset="-128"/>
                <a:ea typeface="HGP創英角ﾎﾟｯﾌﾟ体" pitchFamily="50" charset="-128"/>
              </a:rPr>
              <a:t>』</a:t>
            </a:r>
          </a:p>
          <a:p>
            <a:pPr marL="0" indent="0">
              <a:buNone/>
            </a:pPr>
            <a:endParaRPr kumimoji="1" lang="en-US" altLang="ja-JP" sz="4000" dirty="0">
              <a:solidFill>
                <a:srgbClr val="FF0000"/>
              </a:solidFill>
            </a:endParaRPr>
          </a:p>
          <a:p>
            <a:pPr marL="0" indent="0">
              <a:buNone/>
            </a:pPr>
            <a:r>
              <a:rPr kumimoji="1" lang="ja-JP" altLang="en-US" sz="4000" dirty="0">
                <a:solidFill>
                  <a:srgbClr val="FF0000"/>
                </a:solidFill>
              </a:rPr>
              <a:t>　　　　　</a:t>
            </a:r>
            <a:r>
              <a:rPr kumimoji="1" lang="ja-JP" altLang="en-US" sz="4000" b="1" dirty="0">
                <a:solidFill>
                  <a:srgbClr val="FF0000"/>
                </a:solidFill>
                <a:latin typeface="HGP創英角ﾎﾟｯﾌﾟ体" pitchFamily="50" charset="-128"/>
                <a:ea typeface="HGP創英角ﾎﾟｯﾌﾟ体" pitchFamily="50" charset="-128"/>
              </a:rPr>
              <a:t>ご理解頂けたでしょうか？</a:t>
            </a:r>
          </a:p>
        </p:txBody>
      </p:sp>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45</a:t>
            </a:fld>
            <a:endParaRPr kumimoji="1" lang="ja-JP" altLang="en-US"/>
          </a:p>
        </p:txBody>
      </p:sp>
      <p:sp>
        <p:nvSpPr>
          <p:cNvPr id="4" name="日付プレースホルダー 3">
            <a:extLst>
              <a:ext uri="{FF2B5EF4-FFF2-40B4-BE49-F238E27FC236}">
                <a16:creationId xmlns:a16="http://schemas.microsoft.com/office/drawing/2014/main" id="{D6A48155-1A74-1E51-C815-BE2726BF0852}"/>
              </a:ext>
            </a:extLst>
          </p:cNvPr>
          <p:cNvSpPr>
            <a:spLocks noGrp="1"/>
          </p:cNvSpPr>
          <p:nvPr>
            <p:ph type="dt" sz="half" idx="10"/>
          </p:nvPr>
        </p:nvSpPr>
        <p:spPr/>
        <p:txBody>
          <a:bodyPr/>
          <a:lstStyle/>
          <a:p>
            <a:fld id="{91AF588F-F1B0-444F-BAAF-75C8E2B87190}" type="datetime1">
              <a:rPr kumimoji="1" lang="ja-JP" altLang="en-US" smtClean="0"/>
              <a:t>2024/10/5</a:t>
            </a:fld>
            <a:endParaRPr kumimoji="1" lang="ja-JP" altLang="en-US"/>
          </a:p>
        </p:txBody>
      </p:sp>
    </p:spTree>
    <p:extLst>
      <p:ext uri="{BB962C8B-B14F-4D97-AF65-F5344CB8AC3E}">
        <p14:creationId xmlns:p14="http://schemas.microsoft.com/office/powerpoint/2010/main" val="186144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solidFill>
                  <a:srgbClr val="FF0000"/>
                </a:solidFill>
                <a:latin typeface="HGP創英角ﾎﾟｯﾌﾟ体" pitchFamily="50" charset="-128"/>
                <a:ea typeface="HGP創英角ﾎﾟｯﾌﾟ体" pitchFamily="50" charset="-128"/>
              </a:rPr>
              <a:t>金利の重さ</a:t>
            </a:r>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をご理解頂けたなら！</a:t>
            </a:r>
          </a:p>
        </p:txBody>
      </p:sp>
      <p:sp>
        <p:nvSpPr>
          <p:cNvPr id="3" name="コンテンツ プレースホルダー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r>
              <a:rPr lang="ja-JP" altLang="en-US" sz="4000" dirty="0">
                <a:solidFill>
                  <a:srgbClr val="FF0000"/>
                </a:solidFill>
                <a:latin typeface="HGP創英角ﾎﾟｯﾌﾟ体" pitchFamily="50" charset="-128"/>
                <a:ea typeface="HGP創英角ﾎﾟｯﾌﾟ体" pitchFamily="50" charset="-128"/>
              </a:rPr>
              <a:t>０．１％でも</a:t>
            </a: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r>
              <a:rPr lang="ja-JP" altLang="en-US" sz="4000" dirty="0">
                <a:solidFill>
                  <a:srgbClr val="FF0000"/>
                </a:solidFill>
                <a:latin typeface="HGP創英角ﾎﾟｯﾌﾟ体" pitchFamily="50" charset="-128"/>
                <a:ea typeface="HGP創英角ﾎﾟｯﾌﾟ体" pitchFamily="50" charset="-128"/>
              </a:rPr>
              <a:t>　　　　　　低い金利で</a:t>
            </a: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endParaRPr kumimoji="1" lang="en-US" altLang="ja-JP" sz="4400" dirty="0">
              <a:solidFill>
                <a:srgbClr val="FF0000"/>
              </a:solidFill>
              <a:latin typeface="HGP創英角ﾎﾟｯﾌﾟ体" pitchFamily="50" charset="-128"/>
              <a:ea typeface="HGP創英角ﾎﾟｯﾌﾟ体" pitchFamily="50" charset="-128"/>
            </a:endParaRPr>
          </a:p>
          <a:p>
            <a:pPr marL="0" indent="0">
              <a:buNone/>
            </a:pPr>
            <a:r>
              <a:rPr kumimoji="1" lang="ja-JP" altLang="en-US" sz="3600" b="1" dirty="0">
                <a:solidFill>
                  <a:srgbClr val="FF0000"/>
                </a:solidFill>
                <a:latin typeface="HGP創英角ﾎﾟｯﾌﾟ体" pitchFamily="50" charset="-128"/>
                <a:ea typeface="HGP創英角ﾎﾟｯﾌﾟ体" pitchFamily="50" charset="-128"/>
              </a:rPr>
              <a:t>　住宅ローンを組んでみたくないですか？</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46</a:t>
            </a:fld>
            <a:endParaRPr kumimoji="1" lang="ja-JP" altLang="en-US"/>
          </a:p>
        </p:txBody>
      </p:sp>
      <p:sp>
        <p:nvSpPr>
          <p:cNvPr id="5" name="日付プレースホルダー 4">
            <a:extLst>
              <a:ext uri="{FF2B5EF4-FFF2-40B4-BE49-F238E27FC236}">
                <a16:creationId xmlns:a16="http://schemas.microsoft.com/office/drawing/2014/main" id="{38C51D39-B3D0-BD3D-5667-FD02C01BFC44}"/>
              </a:ext>
            </a:extLst>
          </p:cNvPr>
          <p:cNvSpPr>
            <a:spLocks noGrp="1"/>
          </p:cNvSpPr>
          <p:nvPr>
            <p:ph type="dt" sz="half" idx="10"/>
          </p:nvPr>
        </p:nvSpPr>
        <p:spPr/>
        <p:txBody>
          <a:bodyPr/>
          <a:lstStyle/>
          <a:p>
            <a:fld id="{592E4FC7-1E5C-4A34-8EB0-790E387A87A6}" type="datetime1">
              <a:rPr kumimoji="1" lang="ja-JP" altLang="en-US" smtClean="0"/>
              <a:t>2024/10/5</a:t>
            </a:fld>
            <a:endParaRPr kumimoji="1" lang="ja-JP" altLang="en-US"/>
          </a:p>
        </p:txBody>
      </p:sp>
    </p:spTree>
    <p:extLst>
      <p:ext uri="{BB962C8B-B14F-4D97-AF65-F5344CB8AC3E}">
        <p14:creationId xmlns:p14="http://schemas.microsoft.com/office/powerpoint/2010/main" val="28800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latin typeface="HGP創英角ﾎﾟｯﾌﾟ体" pitchFamily="50" charset="-128"/>
                <a:ea typeface="HGP創英角ﾎﾟｯﾌﾟ体" pitchFamily="50" charset="-128"/>
              </a:rPr>
              <a:t>住宅ローン金利を低く抑える方法は？</a:t>
            </a:r>
          </a:p>
        </p:txBody>
      </p:sp>
      <p:sp>
        <p:nvSpPr>
          <p:cNvPr id="3" name="コンテンツ プレースホルダー 2"/>
          <p:cNvSpPr>
            <a:spLocks noGrp="1"/>
          </p:cNvSpPr>
          <p:nvPr>
            <p:ph idx="1"/>
          </p:nvPr>
        </p:nvSpPr>
        <p:spPr>
          <a:solidFill>
            <a:schemeClr val="accent1">
              <a:lumMod val="40000"/>
              <a:lumOff val="60000"/>
            </a:schemeClr>
          </a:solidFill>
        </p:spPr>
        <p:txBody>
          <a:bodyPr>
            <a:normAutofit fontScale="92500" lnSpcReduction="10000"/>
          </a:bodyPr>
          <a:lstStyle/>
          <a:p>
            <a:pPr marL="0" indent="0">
              <a:buNone/>
            </a:pPr>
            <a:r>
              <a:rPr kumimoji="1" lang="ja-JP" altLang="en-US" dirty="0">
                <a:solidFill>
                  <a:srgbClr val="FF0000"/>
                </a:solidFill>
                <a:latin typeface="HGP創英角ﾎﾟｯﾌﾟ体" pitchFamily="50" charset="-128"/>
                <a:ea typeface="HGP創英角ﾎﾟｯﾌﾟ体" pitchFamily="50" charset="-128"/>
              </a:rPr>
              <a:t>答えは２つ！</a:t>
            </a:r>
            <a:endParaRPr kumimoji="1" lang="en-US" altLang="ja-JP" dirty="0">
              <a:solidFill>
                <a:srgbClr val="FF0000"/>
              </a:solidFill>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①金利の</a:t>
            </a:r>
            <a:r>
              <a:rPr kumimoji="1" lang="ja-JP" altLang="en-US" dirty="0">
                <a:solidFill>
                  <a:srgbClr val="002060"/>
                </a:solidFill>
                <a:latin typeface="HGP創英角ﾎﾟｯﾌﾟ体" pitchFamily="50" charset="-128"/>
                <a:ea typeface="HGP創英角ﾎﾟｯﾌﾟ体" pitchFamily="50" charset="-128"/>
              </a:rPr>
              <a:t>低い時</a:t>
            </a:r>
            <a:r>
              <a:rPr kumimoji="1" lang="ja-JP" altLang="en-US" dirty="0">
                <a:latin typeface="HGP創英角ﾎﾟｯﾌﾟ体" pitchFamily="50" charset="-128"/>
                <a:ea typeface="HGP創英角ﾎﾟｯﾌﾟ体" pitchFamily="50" charset="-128"/>
              </a:rPr>
              <a:t>に借りる　　</a:t>
            </a:r>
            <a:r>
              <a:rPr kumimoji="1" lang="ja-JP" altLang="en-US" dirty="0">
                <a:solidFill>
                  <a:srgbClr val="C00000"/>
                </a:solidFill>
                <a:latin typeface="HGP創英角ﾎﾟｯﾌﾟ体" pitchFamily="50" charset="-128"/>
                <a:ea typeface="HGP創英角ﾎﾟｯﾌﾟ体" pitchFamily="50" charset="-128"/>
              </a:rPr>
              <a:t>　　　　　　　　　　　　　　　　　　</a:t>
            </a:r>
            <a:endParaRPr kumimoji="1" lang="en-US" altLang="ja-JP" dirty="0">
              <a:solidFill>
                <a:srgbClr val="C00000"/>
              </a:solidFill>
              <a:latin typeface="HGP創英角ﾎﾟｯﾌﾟ体" pitchFamily="50" charset="-128"/>
              <a:ea typeface="HGP創英角ﾎﾟｯﾌﾟ体" pitchFamily="50" charset="-128"/>
            </a:endParaRPr>
          </a:p>
          <a:p>
            <a:pPr marL="0" indent="0">
              <a:buNone/>
            </a:pPr>
            <a:endParaRPr lang="en-US" altLang="ja-JP" dirty="0"/>
          </a:p>
          <a:p>
            <a:pPr marL="0" indent="0">
              <a:buNone/>
            </a:pPr>
            <a:r>
              <a:rPr kumimoji="1" lang="ja-JP" altLang="en-US" b="1" dirty="0">
                <a:solidFill>
                  <a:schemeClr val="accent6"/>
                </a:solidFill>
                <a:latin typeface="HGP創英角ｺﾞｼｯｸUB" pitchFamily="50" charset="-128"/>
                <a:ea typeface="HGP創英角ｺﾞｼｯｸUB" pitchFamily="50" charset="-128"/>
              </a:rPr>
              <a:t>　　時期を選ぶ　</a:t>
            </a:r>
            <a:endParaRPr kumimoji="1" lang="en-US" altLang="ja-JP" b="1" dirty="0">
              <a:solidFill>
                <a:schemeClr val="accent6"/>
              </a:solidFill>
              <a:latin typeface="HGP創英角ｺﾞｼｯｸUB" pitchFamily="50" charset="-128"/>
              <a:ea typeface="HGP創英角ｺﾞｼｯｸUB" pitchFamily="50" charset="-128"/>
            </a:endParaRPr>
          </a:p>
          <a:p>
            <a:pPr marL="0" indent="0">
              <a:buNone/>
            </a:pPr>
            <a:endParaRPr lang="en-US" altLang="ja-JP" dirty="0"/>
          </a:p>
          <a:p>
            <a:pPr marL="0" indent="0">
              <a:buNone/>
            </a:pPr>
            <a:r>
              <a:rPr kumimoji="1" lang="ja-JP" altLang="en-US" b="1" dirty="0">
                <a:latin typeface="HGP創英角ﾎﾟｯﾌﾟ体" pitchFamily="50" charset="-128"/>
                <a:ea typeface="HGP創英角ﾎﾟｯﾌﾟ体" pitchFamily="50" charset="-128"/>
              </a:rPr>
              <a:t>②</a:t>
            </a:r>
            <a:r>
              <a:rPr kumimoji="1" lang="ja-JP" altLang="en-US" b="1" dirty="0">
                <a:solidFill>
                  <a:srgbClr val="002060"/>
                </a:solidFill>
                <a:latin typeface="HGP創英角ﾎﾟｯﾌﾟ体" pitchFamily="50" charset="-128"/>
                <a:ea typeface="HGP創英角ﾎﾟｯﾌﾟ体" pitchFamily="50" charset="-128"/>
              </a:rPr>
              <a:t>低い所</a:t>
            </a:r>
            <a:r>
              <a:rPr kumimoji="1" lang="ja-JP" altLang="en-US" b="1" dirty="0">
                <a:latin typeface="HGP創英角ﾎﾟｯﾌﾟ体" pitchFamily="50" charset="-128"/>
                <a:ea typeface="HGP創英角ﾎﾟｯﾌﾟ体" pitchFamily="50" charset="-128"/>
              </a:rPr>
              <a:t>（金融機関）で借りる　　　</a:t>
            </a:r>
            <a:endParaRPr lang="en-US" altLang="ja-JP" b="1" dirty="0">
              <a:solidFill>
                <a:srgbClr val="C00000"/>
              </a:solidFill>
              <a:latin typeface="HGP創英角ﾎﾟｯﾌﾟ体" pitchFamily="50" charset="-128"/>
              <a:ea typeface="HGP創英角ﾎﾟｯﾌﾟ体" pitchFamily="50" charset="-128"/>
            </a:endParaRPr>
          </a:p>
          <a:p>
            <a:pPr marL="0" indent="0">
              <a:buNone/>
            </a:pPr>
            <a:r>
              <a:rPr kumimoji="1" lang="ja-JP" altLang="en-US" b="1" dirty="0">
                <a:solidFill>
                  <a:schemeClr val="accent6"/>
                </a:solidFill>
                <a:latin typeface="HGP創英角ﾎﾟｯﾌﾟ体" pitchFamily="50" charset="-128"/>
                <a:ea typeface="HGP創英角ﾎﾟｯﾌﾟ体" pitchFamily="50" charset="-128"/>
              </a:rPr>
              <a:t>　　</a:t>
            </a:r>
            <a:endParaRPr kumimoji="1" lang="en-US" altLang="ja-JP" b="1" dirty="0">
              <a:solidFill>
                <a:schemeClr val="accent6"/>
              </a:solidFill>
              <a:latin typeface="HGP創英角ﾎﾟｯﾌﾟ体" pitchFamily="50" charset="-128"/>
              <a:ea typeface="HGP創英角ﾎﾟｯﾌﾟ体" pitchFamily="50" charset="-128"/>
            </a:endParaRPr>
          </a:p>
          <a:p>
            <a:pPr marL="0" indent="0">
              <a:buNone/>
            </a:pPr>
            <a:r>
              <a:rPr lang="ja-JP" altLang="en-US" b="1" dirty="0">
                <a:solidFill>
                  <a:schemeClr val="accent6"/>
                </a:solidFill>
                <a:latin typeface="HGP創英角ﾎﾟｯﾌﾟ体" pitchFamily="50" charset="-128"/>
                <a:ea typeface="HGP創英角ﾎﾟｯﾌﾟ体" pitchFamily="50" charset="-128"/>
              </a:rPr>
              <a:t>　　競合させる</a:t>
            </a:r>
            <a:r>
              <a:rPr kumimoji="1" lang="ja-JP" altLang="en-US" b="1" dirty="0">
                <a:solidFill>
                  <a:schemeClr val="accent6"/>
                </a:solidFill>
                <a:latin typeface="HGP創英角ﾎﾟｯﾌﾟ体" pitchFamily="50" charset="-128"/>
                <a:ea typeface="HGP創英角ﾎﾟｯﾌﾟ体" pitchFamily="50" charset="-128"/>
              </a:rPr>
              <a:t>　比較検討する　</a:t>
            </a:r>
            <a:r>
              <a:rPr kumimoji="1" lang="ja-JP" altLang="en-US" sz="2200" b="1" dirty="0">
                <a:solidFill>
                  <a:schemeClr val="accent6"/>
                </a:solidFill>
                <a:latin typeface="HGP創英角ﾎﾟｯﾌﾟ体" pitchFamily="50" charset="-128"/>
                <a:ea typeface="HGP創英角ﾎﾟｯﾌﾟ体" pitchFamily="50" charset="-128"/>
              </a:rPr>
              <a:t>値切る！　</a:t>
            </a:r>
            <a:r>
              <a:rPr kumimoji="1" lang="en-US" altLang="ja-JP" sz="1500" dirty="0">
                <a:solidFill>
                  <a:schemeClr val="tx2">
                    <a:lumMod val="20000"/>
                    <a:lumOff val="80000"/>
                  </a:schemeClr>
                </a:solidFill>
                <a:latin typeface="HGP創英角ﾎﾟｯﾌﾟ体" pitchFamily="50" charset="-128"/>
                <a:ea typeface="HGP創英角ﾎﾟｯﾌﾟ体" pitchFamily="50" charset="-128"/>
              </a:rPr>
              <a:t>A</a:t>
            </a:r>
            <a:r>
              <a:rPr kumimoji="1" lang="ja-JP" altLang="en-US" sz="1500" dirty="0">
                <a:solidFill>
                  <a:schemeClr val="tx2">
                    <a:lumMod val="20000"/>
                    <a:lumOff val="80000"/>
                  </a:schemeClr>
                </a:solidFill>
                <a:latin typeface="HGP創英角ﾎﾟｯﾌﾟ体" pitchFamily="50" charset="-128"/>
                <a:ea typeface="HGP創英角ﾎﾟｯﾌﾟ体" pitchFamily="50" charset="-128"/>
              </a:rPr>
              <a:t>さん　</a:t>
            </a:r>
            <a:r>
              <a:rPr kumimoji="1" lang="en-US" altLang="ja-JP" sz="1500" dirty="0">
                <a:solidFill>
                  <a:schemeClr val="tx2">
                    <a:lumMod val="20000"/>
                    <a:lumOff val="80000"/>
                  </a:schemeClr>
                </a:solidFill>
                <a:latin typeface="HGP創英角ﾎﾟｯﾌﾟ体" pitchFamily="50" charset="-128"/>
                <a:ea typeface="HGP創英角ﾎﾟｯﾌﾟ体" pitchFamily="50" charset="-128"/>
              </a:rPr>
              <a:t>B</a:t>
            </a:r>
            <a:r>
              <a:rPr kumimoji="1" lang="ja-JP" altLang="en-US" sz="1500" dirty="0">
                <a:solidFill>
                  <a:schemeClr val="tx2">
                    <a:lumMod val="20000"/>
                    <a:lumOff val="80000"/>
                  </a:schemeClr>
                </a:solidFill>
                <a:latin typeface="HGP創英角ﾎﾟｯﾌﾟ体" pitchFamily="50" charset="-128"/>
                <a:ea typeface="HGP創英角ﾎﾟｯﾌﾟ体" pitchFamily="50" charset="-128"/>
              </a:rPr>
              <a:t>さん</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47</a:t>
            </a:fld>
            <a:endParaRPr kumimoji="1" lang="ja-JP" altLang="en-US"/>
          </a:p>
        </p:txBody>
      </p:sp>
      <p:sp>
        <p:nvSpPr>
          <p:cNvPr id="5" name="日付プレースホルダー 4">
            <a:extLst>
              <a:ext uri="{FF2B5EF4-FFF2-40B4-BE49-F238E27FC236}">
                <a16:creationId xmlns:a16="http://schemas.microsoft.com/office/drawing/2014/main" id="{E7022125-F9B8-0FD5-29A4-9B98F22FB528}"/>
              </a:ext>
            </a:extLst>
          </p:cNvPr>
          <p:cNvSpPr>
            <a:spLocks noGrp="1"/>
          </p:cNvSpPr>
          <p:nvPr>
            <p:ph type="dt" sz="half" idx="10"/>
          </p:nvPr>
        </p:nvSpPr>
        <p:spPr/>
        <p:txBody>
          <a:bodyPr/>
          <a:lstStyle/>
          <a:p>
            <a:fld id="{0261D309-E50E-46B7-8264-785FC4970E4E}" type="datetime1">
              <a:rPr kumimoji="1" lang="ja-JP" altLang="en-US" smtClean="0"/>
              <a:t>2024/10/5</a:t>
            </a:fld>
            <a:endParaRPr kumimoji="1" lang="ja-JP" altLang="en-US"/>
          </a:p>
        </p:txBody>
      </p:sp>
    </p:spTree>
    <p:extLst>
      <p:ext uri="{BB962C8B-B14F-4D97-AF65-F5344CB8AC3E}">
        <p14:creationId xmlns:p14="http://schemas.microsoft.com/office/powerpoint/2010/main" val="381663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666530"/>
          </a:xfrm>
        </p:spPr>
        <p:txBody>
          <a:bodyPr/>
          <a:lstStyle/>
          <a:p>
            <a:r>
              <a:rPr kumimoji="1" lang="ja-JP" altLang="en-US" dirty="0">
                <a:latin typeface="HGP創英角ﾎﾟｯﾌﾟ体" pitchFamily="50" charset="-128"/>
                <a:ea typeface="HGP創英角ﾎﾟｯﾌﾟ体" pitchFamily="50" charset="-128"/>
              </a:rPr>
              <a:t>ところで</a:t>
            </a:r>
          </a:p>
        </p:txBody>
      </p:sp>
      <p:sp>
        <p:nvSpPr>
          <p:cNvPr id="3" name="スライド番号プレースホルダー 2"/>
          <p:cNvSpPr>
            <a:spLocks noGrp="1"/>
          </p:cNvSpPr>
          <p:nvPr>
            <p:ph type="sldNum" sz="quarter" idx="12"/>
          </p:nvPr>
        </p:nvSpPr>
        <p:spPr/>
        <p:txBody>
          <a:bodyPr/>
          <a:lstStyle/>
          <a:p>
            <a:fld id="{428159FB-B171-47E6-97FF-94E4E8E0D996}" type="slidenum">
              <a:rPr kumimoji="1" lang="ja-JP" altLang="en-US" smtClean="0"/>
              <a:t>48</a:t>
            </a:fld>
            <a:endParaRPr kumimoji="1" lang="ja-JP" altLang="en-US"/>
          </a:p>
        </p:txBody>
      </p:sp>
      <p:sp>
        <p:nvSpPr>
          <p:cNvPr id="4" name="日付プレースホルダー 3">
            <a:extLst>
              <a:ext uri="{FF2B5EF4-FFF2-40B4-BE49-F238E27FC236}">
                <a16:creationId xmlns:a16="http://schemas.microsoft.com/office/drawing/2014/main" id="{26C35F57-5BCD-DF7A-BBC9-2D143804A59C}"/>
              </a:ext>
            </a:extLst>
          </p:cNvPr>
          <p:cNvSpPr>
            <a:spLocks noGrp="1"/>
          </p:cNvSpPr>
          <p:nvPr>
            <p:ph type="dt" sz="half" idx="10"/>
          </p:nvPr>
        </p:nvSpPr>
        <p:spPr/>
        <p:txBody>
          <a:bodyPr/>
          <a:lstStyle/>
          <a:p>
            <a:fld id="{049E4465-562A-49EE-995C-902FCA3B1FED}" type="datetime1">
              <a:rPr kumimoji="1" lang="ja-JP" altLang="en-US" smtClean="0"/>
              <a:t>2024/10/5</a:t>
            </a:fld>
            <a:endParaRPr kumimoji="1" lang="ja-JP" altLang="en-US"/>
          </a:p>
        </p:txBody>
      </p:sp>
    </p:spTree>
    <p:extLst>
      <p:ext uri="{BB962C8B-B14F-4D97-AF65-F5344CB8AC3E}">
        <p14:creationId xmlns:p14="http://schemas.microsoft.com/office/powerpoint/2010/main" val="969193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現在の金利水準は？</a:t>
            </a:r>
          </a:p>
        </p:txBody>
      </p:sp>
      <p:sp>
        <p:nvSpPr>
          <p:cNvPr id="3" name="コンテンツ プレースホルダー 2"/>
          <p:cNvSpPr>
            <a:spLocks noGrp="1"/>
          </p:cNvSpPr>
          <p:nvPr>
            <p:ph idx="1"/>
          </p:nvPr>
        </p:nvSpPr>
        <p:spPr>
          <a:solidFill>
            <a:schemeClr val="accent1">
              <a:lumMod val="40000"/>
              <a:lumOff val="60000"/>
            </a:schemeClr>
          </a:solidFill>
        </p:spPr>
        <p:txBody>
          <a:bodyPr>
            <a:normAutofit fontScale="92500"/>
          </a:bodyPr>
          <a:lstStyle/>
          <a:p>
            <a:r>
              <a:rPr kumimoji="1" lang="ja-JP" altLang="en-US" dirty="0">
                <a:latin typeface="HGP創英角ﾎﾟｯﾌﾟ体" pitchFamily="50" charset="-128"/>
                <a:ea typeface="HGP創英角ﾎﾟｯﾌﾟ体" pitchFamily="50" charset="-128"/>
              </a:rPr>
              <a:t>高い？</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標準</a:t>
            </a:r>
            <a:r>
              <a:rPr kumimoji="1" lang="ja-JP" altLang="en-US" dirty="0">
                <a:latin typeface="HGP創英角ﾎﾟｯﾌﾟ体" pitchFamily="50" charset="-128"/>
                <a:ea typeface="HGP創英角ﾎﾟｯﾌﾟ体" pitchFamily="50" charset="-128"/>
              </a:rPr>
              <a:t>？</a:t>
            </a:r>
            <a:endParaRPr kumimoji="1" lang="en-US" altLang="ja-JP" dirty="0">
              <a:latin typeface="HGP創英角ﾎﾟｯﾌﾟ体" pitchFamily="50" charset="-128"/>
              <a:ea typeface="HGP創英角ﾎﾟｯﾌﾟ体" pitchFamily="50" charset="-128"/>
            </a:endParaRPr>
          </a:p>
          <a:p>
            <a:endParaRPr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低い</a:t>
            </a:r>
            <a:r>
              <a:rPr kumimoji="1" lang="ja-JP" altLang="en-US" dirty="0">
                <a:latin typeface="HGP創英角ﾎﾟｯﾌﾟ体" pitchFamily="50" charset="-128"/>
                <a:ea typeface="HGP創英角ﾎﾟｯﾌﾟ体" pitchFamily="50" charset="-128"/>
              </a:rPr>
              <a:t>？</a:t>
            </a:r>
            <a:endParaRPr kumimoji="1" lang="en-US" altLang="ja-JP" dirty="0">
              <a:latin typeface="HGP創英角ﾎﾟｯﾌﾟ体" pitchFamily="50" charset="-128"/>
              <a:ea typeface="HGP創英角ﾎﾟｯﾌﾟ体" pitchFamily="50" charset="-128"/>
            </a:endParaRPr>
          </a:p>
          <a:p>
            <a:endParaRPr lang="en-US" altLang="ja-JP" dirty="0">
              <a:latin typeface="HGP創英角ﾎﾟｯﾌﾟ体" pitchFamily="50" charset="-128"/>
              <a:ea typeface="HGP創英角ﾎﾟｯﾌﾟ体" pitchFamily="50" charset="-128"/>
            </a:endParaRPr>
          </a:p>
          <a:p>
            <a:pPr marL="0" indent="0">
              <a:buNone/>
            </a:pPr>
            <a:r>
              <a:rPr kumimoji="1" lang="ja-JP" altLang="en-US" b="1" dirty="0">
                <a:latin typeface="HGP創英角ﾎﾟｯﾌﾟ体" pitchFamily="50" charset="-128"/>
                <a:ea typeface="HGP創英角ﾎﾟｯﾌﾟ体" pitchFamily="50" charset="-128"/>
              </a:rPr>
              <a:t>現在の定期預金（１年）金利は？</a:t>
            </a:r>
            <a:endParaRPr kumimoji="1" lang="en-US" altLang="ja-JP" b="1" dirty="0">
              <a:latin typeface="HGP創英角ﾎﾟｯﾌﾟ体" pitchFamily="50" charset="-128"/>
              <a:ea typeface="HGP創英角ﾎﾟｯﾌﾟ体" pitchFamily="50" charset="-128"/>
            </a:endParaRPr>
          </a:p>
          <a:p>
            <a:pPr marL="0" indent="0">
              <a:buNone/>
            </a:pPr>
            <a:r>
              <a:rPr lang="ja-JP" altLang="en-US" sz="2000" b="1" dirty="0">
                <a:solidFill>
                  <a:schemeClr val="accent2"/>
                </a:solidFill>
                <a:latin typeface="HGP創英角ﾎﾟｯﾌﾟ体" pitchFamily="50" charset="-128"/>
                <a:ea typeface="HGP創英角ﾎﾟｯﾌﾟ体" pitchFamily="50" charset="-128"/>
              </a:rPr>
              <a:t>　　　　　　　　　　　　　　　　　静岡銀行　スーパー定期預金</a:t>
            </a:r>
            <a:r>
              <a:rPr lang="ja-JP" altLang="en-US" b="1" dirty="0">
                <a:latin typeface="HGP創英角ﾎﾟｯﾌﾟ体" pitchFamily="50" charset="-128"/>
                <a:ea typeface="HGP創英角ﾎﾟｯﾌﾟ体" pitchFamily="50" charset="-128"/>
              </a:rPr>
              <a:t>　</a:t>
            </a:r>
            <a:r>
              <a:rPr lang="ja-JP" altLang="en-US" b="1" dirty="0">
                <a:solidFill>
                  <a:srgbClr val="FF0000"/>
                </a:solidFill>
                <a:latin typeface="HGP創英角ﾎﾟｯﾌﾟ体" pitchFamily="50" charset="-128"/>
                <a:ea typeface="HGP創英角ﾎﾟｯﾌﾟ体" pitchFamily="50" charset="-128"/>
              </a:rPr>
              <a:t>年</a:t>
            </a:r>
            <a:r>
              <a:rPr lang="en-US" altLang="ja-JP" b="1" dirty="0">
                <a:solidFill>
                  <a:srgbClr val="FF0000"/>
                </a:solidFill>
                <a:latin typeface="HGP創英角ﾎﾟｯﾌﾟ体" pitchFamily="50" charset="-128"/>
                <a:ea typeface="HGP創英角ﾎﾟｯﾌﾟ体" pitchFamily="50" charset="-128"/>
              </a:rPr>
              <a:t>0.125</a:t>
            </a:r>
            <a:r>
              <a:rPr lang="ja-JP" altLang="en-US" b="1" dirty="0">
                <a:solidFill>
                  <a:srgbClr val="FF0000"/>
                </a:solidFill>
                <a:latin typeface="HGP創英角ﾎﾟｯﾌﾟ体" pitchFamily="50" charset="-128"/>
                <a:ea typeface="HGP創英角ﾎﾟｯﾌﾟ体" pitchFamily="50" charset="-128"/>
              </a:rPr>
              <a:t>％</a:t>
            </a:r>
            <a:endParaRPr kumimoji="1" lang="ja-JP" altLang="en-US" b="1"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49</a:t>
            </a:fld>
            <a:endParaRPr kumimoji="1" lang="ja-JP" altLang="en-US"/>
          </a:p>
        </p:txBody>
      </p:sp>
      <p:sp>
        <p:nvSpPr>
          <p:cNvPr id="5" name="日付プレースホルダー 4">
            <a:extLst>
              <a:ext uri="{FF2B5EF4-FFF2-40B4-BE49-F238E27FC236}">
                <a16:creationId xmlns:a16="http://schemas.microsoft.com/office/drawing/2014/main" id="{C5ACB760-3849-C148-C548-2AD7D8DC35F2}"/>
              </a:ext>
            </a:extLst>
          </p:cNvPr>
          <p:cNvSpPr>
            <a:spLocks noGrp="1"/>
          </p:cNvSpPr>
          <p:nvPr>
            <p:ph type="dt" sz="half" idx="10"/>
          </p:nvPr>
        </p:nvSpPr>
        <p:spPr/>
        <p:txBody>
          <a:bodyPr/>
          <a:lstStyle/>
          <a:p>
            <a:fld id="{78E3EA80-9A0D-46AA-8E04-7C22765AB063}" type="datetime1">
              <a:rPr kumimoji="1" lang="ja-JP" altLang="en-US" smtClean="0"/>
              <a:t>2024/10/5</a:t>
            </a:fld>
            <a:endParaRPr kumimoji="1" lang="ja-JP" altLang="en-US"/>
          </a:p>
        </p:txBody>
      </p:sp>
    </p:spTree>
    <p:extLst>
      <p:ext uri="{BB962C8B-B14F-4D97-AF65-F5344CB8AC3E}">
        <p14:creationId xmlns:p14="http://schemas.microsoft.com/office/powerpoint/2010/main" val="254979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プロ向けセミナー（東京）</a:t>
            </a: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906" y="1600200"/>
            <a:ext cx="7504187" cy="4525963"/>
          </a:xfrm>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a:t>
            </a:fld>
            <a:endParaRPr kumimoji="1" lang="ja-JP" altLang="en-US"/>
          </a:p>
        </p:txBody>
      </p:sp>
      <p:sp>
        <p:nvSpPr>
          <p:cNvPr id="3" name="日付プレースホルダー 2">
            <a:extLst>
              <a:ext uri="{FF2B5EF4-FFF2-40B4-BE49-F238E27FC236}">
                <a16:creationId xmlns:a16="http://schemas.microsoft.com/office/drawing/2014/main" id="{7FC853D6-79C7-DDFC-1A8D-C67B8C519152}"/>
              </a:ext>
            </a:extLst>
          </p:cNvPr>
          <p:cNvSpPr>
            <a:spLocks noGrp="1"/>
          </p:cNvSpPr>
          <p:nvPr>
            <p:ph type="dt" sz="half" idx="10"/>
          </p:nvPr>
        </p:nvSpPr>
        <p:spPr/>
        <p:txBody>
          <a:bodyPr/>
          <a:lstStyle/>
          <a:p>
            <a:fld id="{60C687F7-B0F2-4F91-972B-A478F8BED185}" type="datetime1">
              <a:rPr kumimoji="1" lang="ja-JP" altLang="en-US" smtClean="0"/>
              <a:t>2024/10/5</a:t>
            </a:fld>
            <a:endParaRPr kumimoji="1" lang="ja-JP" altLang="en-US"/>
          </a:p>
        </p:txBody>
      </p:sp>
    </p:spTree>
    <p:extLst>
      <p:ext uri="{BB962C8B-B14F-4D97-AF65-F5344CB8AC3E}">
        <p14:creationId xmlns:p14="http://schemas.microsoft.com/office/powerpoint/2010/main" val="2168080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現在の金利水準は？</a:t>
            </a:r>
          </a:p>
        </p:txBody>
      </p:sp>
      <p:sp>
        <p:nvSpPr>
          <p:cNvPr id="3" name="コンテンツ プレースホルダー 2"/>
          <p:cNvSpPr>
            <a:spLocks noGrp="1"/>
          </p:cNvSpPr>
          <p:nvPr>
            <p:ph idx="1"/>
          </p:nvPr>
        </p:nvSpPr>
        <p:spPr>
          <a:xfrm>
            <a:off x="683568" y="1844824"/>
            <a:ext cx="8208912" cy="4248472"/>
          </a:xfrm>
          <a:solidFill>
            <a:schemeClr val="accent1">
              <a:lumMod val="40000"/>
              <a:lumOff val="60000"/>
            </a:schemeClr>
          </a:solidFill>
        </p:spPr>
        <p:txBody>
          <a:bodyPr>
            <a:normAutofit fontScale="77500" lnSpcReduction="20000"/>
          </a:bodyPr>
          <a:lstStyle/>
          <a:p>
            <a:pPr marL="0" indent="0">
              <a:buNone/>
            </a:pPr>
            <a:r>
              <a:rPr kumimoji="1" lang="ja-JP" altLang="en-US" sz="5200" dirty="0">
                <a:latin typeface="HGP創英角ｺﾞｼｯｸUB" pitchFamily="50" charset="-128"/>
                <a:ea typeface="HGP創英角ｺﾞｼｯｸUB" pitchFamily="50" charset="-128"/>
              </a:rPr>
              <a:t>私は</a:t>
            </a:r>
            <a:endParaRPr kumimoji="1" lang="en-US" altLang="ja-JP" sz="5200" dirty="0">
              <a:latin typeface="HGP創英角ｺﾞｼｯｸUB" pitchFamily="50" charset="-128"/>
              <a:ea typeface="HGP創英角ｺﾞｼｯｸUB" pitchFamily="50" charset="-128"/>
            </a:endParaRPr>
          </a:p>
          <a:p>
            <a:pPr marL="0" indent="0">
              <a:buNone/>
            </a:pPr>
            <a:endParaRPr lang="en-US" altLang="ja-JP" dirty="0"/>
          </a:p>
          <a:p>
            <a:pPr marL="0" indent="0">
              <a:buNone/>
            </a:pPr>
            <a:r>
              <a:rPr lang="ja-JP" altLang="en-US" sz="7000" dirty="0">
                <a:solidFill>
                  <a:srgbClr val="FF0000"/>
                </a:solidFill>
                <a:latin typeface="HGP創英角ﾎﾟｯﾌﾟ体" pitchFamily="50" charset="-128"/>
                <a:ea typeface="HGP創英角ﾎﾟｯﾌﾟ体" pitchFamily="50" charset="-128"/>
              </a:rPr>
              <a:t>異常に低い！超低金利！</a:t>
            </a:r>
            <a:endParaRPr lang="en-US" altLang="ja-JP" sz="7000" dirty="0">
              <a:solidFill>
                <a:srgbClr val="FF0000"/>
              </a:solidFill>
              <a:latin typeface="HGP創英角ﾎﾟｯﾌﾟ体" pitchFamily="50" charset="-128"/>
              <a:ea typeface="HGP創英角ﾎﾟｯﾌﾟ体" pitchFamily="50" charset="-128"/>
            </a:endParaRPr>
          </a:p>
          <a:p>
            <a:pPr marL="0" indent="0">
              <a:buNone/>
            </a:pPr>
            <a:endParaRPr kumimoji="1" lang="en-US" altLang="ja-JP" sz="4000" dirty="0">
              <a:solidFill>
                <a:schemeClr val="accent6">
                  <a:lumMod val="60000"/>
                  <a:lumOff val="40000"/>
                </a:schemeClr>
              </a:solidFill>
              <a:latin typeface="HGP創英角ﾎﾟｯﾌﾟ体" pitchFamily="50" charset="-128"/>
              <a:ea typeface="HGP創英角ﾎﾟｯﾌﾟ体" pitchFamily="50" charset="-128"/>
            </a:endParaRPr>
          </a:p>
          <a:p>
            <a:pPr marL="0" indent="0">
              <a:buNone/>
            </a:pPr>
            <a:endParaRPr lang="en-US" altLang="ja-JP" sz="4000" dirty="0">
              <a:solidFill>
                <a:schemeClr val="accent6">
                  <a:lumMod val="60000"/>
                  <a:lumOff val="40000"/>
                </a:schemeClr>
              </a:solidFill>
              <a:latin typeface="HGP創英角ﾎﾟｯﾌﾟ体" pitchFamily="50" charset="-128"/>
              <a:ea typeface="HGP創英角ﾎﾟｯﾌﾟ体" pitchFamily="50" charset="-128"/>
            </a:endParaRPr>
          </a:p>
          <a:p>
            <a:pPr marL="0" indent="0">
              <a:buNone/>
            </a:pPr>
            <a:r>
              <a:rPr kumimoji="1" lang="ja-JP" altLang="en-US" sz="4000" dirty="0">
                <a:latin typeface="HGP創英角ﾎﾟｯﾌﾟ体" pitchFamily="50" charset="-128"/>
                <a:ea typeface="HGP創英角ﾎﾟｯﾌﾟ体" pitchFamily="50" charset="-128"/>
              </a:rPr>
              <a:t>　　　　　　　　　　　　　　だと　思っています！</a:t>
            </a:r>
            <a:endParaRPr kumimoji="1" lang="en-US" altLang="ja-JP" dirty="0"/>
          </a:p>
          <a:p>
            <a:endParaRPr lang="en-US" altLang="ja-JP" dirty="0"/>
          </a:p>
          <a:p>
            <a:pPr marL="0" indent="0">
              <a:buNone/>
            </a:pPr>
            <a:endParaRPr kumimoji="1" lang="en-US" altLang="ja-JP" b="1" dirty="0"/>
          </a:p>
          <a:p>
            <a:pPr marL="0" indent="0">
              <a:buNone/>
            </a:pPr>
            <a:r>
              <a:rPr lang="ja-JP" altLang="en-US" sz="2000" b="1" dirty="0">
                <a:solidFill>
                  <a:schemeClr val="accent2"/>
                </a:solidFill>
              </a:rPr>
              <a:t>　　　　　　　　　　　　　　　　　</a:t>
            </a:r>
            <a:endParaRPr kumimoji="1" lang="ja-JP" altLang="en-US" b="1" dirty="0">
              <a:solidFill>
                <a:schemeClr val="accent2"/>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50</a:t>
            </a:fld>
            <a:endParaRPr kumimoji="1" lang="ja-JP" altLang="en-US"/>
          </a:p>
        </p:txBody>
      </p:sp>
      <p:sp>
        <p:nvSpPr>
          <p:cNvPr id="5" name="日付プレースホルダー 4">
            <a:extLst>
              <a:ext uri="{FF2B5EF4-FFF2-40B4-BE49-F238E27FC236}">
                <a16:creationId xmlns:a16="http://schemas.microsoft.com/office/drawing/2014/main" id="{9E2028AF-E2A4-6C1E-F128-2BCBD290A477}"/>
              </a:ext>
            </a:extLst>
          </p:cNvPr>
          <p:cNvSpPr>
            <a:spLocks noGrp="1"/>
          </p:cNvSpPr>
          <p:nvPr>
            <p:ph type="dt" sz="half" idx="10"/>
          </p:nvPr>
        </p:nvSpPr>
        <p:spPr/>
        <p:txBody>
          <a:bodyPr/>
          <a:lstStyle/>
          <a:p>
            <a:fld id="{2FCF6BA6-CA2A-4D36-A733-998C36AA1B08}" type="datetime1">
              <a:rPr kumimoji="1" lang="ja-JP" altLang="en-US" smtClean="0"/>
              <a:t>2024/10/5</a:t>
            </a:fld>
            <a:endParaRPr kumimoji="1" lang="ja-JP" altLang="en-US"/>
          </a:p>
        </p:txBody>
      </p:sp>
    </p:spTree>
    <p:extLst>
      <p:ext uri="{BB962C8B-B14F-4D97-AF65-F5344CB8AC3E}">
        <p14:creationId xmlns:p14="http://schemas.microsoft.com/office/powerpoint/2010/main" val="18840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96752"/>
            <a:ext cx="8229600" cy="4306490"/>
          </a:xfrm>
        </p:spPr>
        <p:txBody>
          <a:bodyPr/>
          <a:lstStyle/>
          <a:p>
            <a:r>
              <a:rPr kumimoji="1" lang="ja-JP" altLang="en-US" dirty="0">
                <a:latin typeface="HGP創英角ﾎﾟｯﾌﾟ体" pitchFamily="50" charset="-128"/>
                <a:ea typeface="HGP創英角ﾎﾟｯﾌﾟ体" pitchFamily="50" charset="-128"/>
              </a:rPr>
              <a:t>なぜそう思うのか？</a:t>
            </a:r>
          </a:p>
        </p:txBody>
      </p:sp>
      <p:sp>
        <p:nvSpPr>
          <p:cNvPr id="3" name="スライド番号プレースホルダー 2"/>
          <p:cNvSpPr>
            <a:spLocks noGrp="1"/>
          </p:cNvSpPr>
          <p:nvPr>
            <p:ph type="sldNum" sz="quarter" idx="12"/>
          </p:nvPr>
        </p:nvSpPr>
        <p:spPr/>
        <p:txBody>
          <a:bodyPr/>
          <a:lstStyle/>
          <a:p>
            <a:fld id="{428159FB-B171-47E6-97FF-94E4E8E0D996}" type="slidenum">
              <a:rPr kumimoji="1" lang="ja-JP" altLang="en-US" smtClean="0"/>
              <a:t>51</a:t>
            </a:fld>
            <a:endParaRPr kumimoji="1" lang="ja-JP" altLang="en-US"/>
          </a:p>
        </p:txBody>
      </p:sp>
      <p:sp>
        <p:nvSpPr>
          <p:cNvPr id="4" name="日付プレースホルダー 3">
            <a:extLst>
              <a:ext uri="{FF2B5EF4-FFF2-40B4-BE49-F238E27FC236}">
                <a16:creationId xmlns:a16="http://schemas.microsoft.com/office/drawing/2014/main" id="{E996B863-B66A-B06D-FECE-FB931C5846B5}"/>
              </a:ext>
            </a:extLst>
          </p:cNvPr>
          <p:cNvSpPr>
            <a:spLocks noGrp="1"/>
          </p:cNvSpPr>
          <p:nvPr>
            <p:ph type="dt" sz="half" idx="10"/>
          </p:nvPr>
        </p:nvSpPr>
        <p:spPr/>
        <p:txBody>
          <a:bodyPr/>
          <a:lstStyle/>
          <a:p>
            <a:fld id="{D21821E8-A28F-4A7B-AFCD-2E12DA26B6E8}" type="datetime1">
              <a:rPr kumimoji="1" lang="ja-JP" altLang="en-US" smtClean="0"/>
              <a:t>2024/10/5</a:t>
            </a:fld>
            <a:endParaRPr kumimoji="1" lang="ja-JP" altLang="en-US"/>
          </a:p>
        </p:txBody>
      </p:sp>
    </p:spTree>
    <p:extLst>
      <p:ext uri="{BB962C8B-B14F-4D97-AF65-F5344CB8AC3E}">
        <p14:creationId xmlns:p14="http://schemas.microsoft.com/office/powerpoint/2010/main" val="2745680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過去の金利水準</a:t>
            </a:r>
          </a:p>
        </p:txBody>
      </p:sp>
      <p:sp>
        <p:nvSpPr>
          <p:cNvPr id="3" name="コンテンツ プレースホルダー 2"/>
          <p:cNvSpPr>
            <a:spLocks noGrp="1"/>
          </p:cNvSpPr>
          <p:nvPr>
            <p:ph idx="1"/>
          </p:nvPr>
        </p:nvSpPr>
        <p:spPr>
          <a:solidFill>
            <a:schemeClr val="accent1">
              <a:lumMod val="40000"/>
              <a:lumOff val="60000"/>
            </a:schemeClr>
          </a:solidFill>
        </p:spPr>
        <p:txBody>
          <a:bodyPr>
            <a:normAutofit/>
          </a:bodyPr>
          <a:lstStyle/>
          <a:p>
            <a:pPr marL="0" indent="0">
              <a:buNone/>
            </a:pPr>
            <a:r>
              <a:rPr kumimoji="1" lang="ja-JP" altLang="en-US" dirty="0">
                <a:latin typeface="HGP創英角ﾎﾟｯﾌﾟ体" pitchFamily="50" charset="-128"/>
                <a:ea typeface="HGP創英角ﾎﾟｯﾌﾟ体" pitchFamily="50" charset="-128"/>
              </a:rPr>
              <a:t>①昭和６３年４月</a:t>
            </a:r>
            <a:r>
              <a:rPr kumimoji="1" lang="en-US" altLang="ja-JP"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バブル経済前）の</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kumimoji="1" lang="ja-JP" altLang="en-US" dirty="0">
                <a:latin typeface="HGP創英角ﾎﾟｯﾌﾟ体" pitchFamily="50" charset="-128"/>
                <a:ea typeface="HGP創英角ﾎﾟｯﾌﾟ体" pitchFamily="50" charset="-128"/>
              </a:rPr>
              <a:t>定期預金（１年）の金利は？</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p>
          <a:p>
            <a:pPr marL="0" indent="0">
              <a:buNone/>
            </a:pPr>
            <a:r>
              <a:rPr kumimoji="1" lang="ja-JP" altLang="en-US" sz="2800" dirty="0">
                <a:latin typeface="HGP創英角ﾎﾟｯﾌﾟ体" pitchFamily="50" charset="-128"/>
                <a:ea typeface="HGP創英角ﾎﾟｯﾌﾟ体" pitchFamily="50" charset="-128"/>
              </a:rPr>
              <a:t>この年は私が銀行に入った年です。</a:t>
            </a:r>
            <a:endParaRPr kumimoji="1" lang="en-US" altLang="ja-JP" sz="2800" dirty="0">
              <a:latin typeface="HGP創英角ﾎﾟｯﾌﾟ体" pitchFamily="50" charset="-128"/>
              <a:ea typeface="HGP創英角ﾎﾟｯﾌﾟ体" pitchFamily="50" charset="-128"/>
            </a:endParaRPr>
          </a:p>
          <a:p>
            <a:pPr marL="0" indent="0">
              <a:buNone/>
            </a:pPr>
            <a:r>
              <a:rPr lang="ja-JP" altLang="en-US" sz="2800" dirty="0">
                <a:latin typeface="HGP創英角ﾎﾟｯﾌﾟ体" pitchFamily="50" charset="-128"/>
                <a:ea typeface="HGP創英角ﾎﾟｯﾌﾟ体" pitchFamily="50" charset="-128"/>
              </a:rPr>
              <a:t>昭和の時代の銀行は</a:t>
            </a:r>
            <a:r>
              <a:rPr lang="ja-JP" altLang="en-US" sz="2800" dirty="0">
                <a:solidFill>
                  <a:srgbClr val="FF0000"/>
                </a:solidFill>
                <a:latin typeface="HGP創英角ﾎﾟｯﾌﾟ体" pitchFamily="50" charset="-128"/>
                <a:ea typeface="HGP創英角ﾎﾟｯﾌﾟ体" pitchFamily="50" charset="-128"/>
              </a:rPr>
              <a:t>金利競争</a:t>
            </a:r>
            <a:r>
              <a:rPr lang="ja-JP" altLang="en-US" sz="2800" dirty="0">
                <a:latin typeface="HGP創英角ﾎﾟｯﾌﾟ体" pitchFamily="50" charset="-128"/>
                <a:ea typeface="HGP創英角ﾎﾟｯﾌﾟ体" pitchFamily="50" charset="-128"/>
              </a:rPr>
              <a:t>のない世界で、</a:t>
            </a:r>
            <a:endParaRPr lang="en-US" altLang="ja-JP" sz="2800" dirty="0">
              <a:latin typeface="HGP創英角ﾎﾟｯﾌﾟ体" pitchFamily="50" charset="-128"/>
              <a:ea typeface="HGP創英角ﾎﾟｯﾌﾟ体" pitchFamily="50" charset="-128"/>
            </a:endParaRPr>
          </a:p>
          <a:p>
            <a:pPr marL="0" indent="0">
              <a:buNone/>
            </a:pPr>
            <a:r>
              <a:rPr kumimoji="1" lang="ja-JP" altLang="en-US" sz="2800" dirty="0">
                <a:solidFill>
                  <a:srgbClr val="FF0000"/>
                </a:solidFill>
                <a:latin typeface="HGP創英角ﾎﾟｯﾌﾟ体" pitchFamily="50" charset="-128"/>
                <a:ea typeface="HGP創英角ﾎﾟｯﾌﾟ体" pitchFamily="50" charset="-128"/>
              </a:rPr>
              <a:t>預金集め</a:t>
            </a:r>
            <a:r>
              <a:rPr kumimoji="1" lang="ja-JP" altLang="en-US" sz="2800" dirty="0">
                <a:latin typeface="HGP創英角ﾎﾟｯﾌﾟ体" pitchFamily="50" charset="-128"/>
                <a:ea typeface="HGP創英角ﾎﾟｯﾌﾟ体" pitchFamily="50" charset="-128"/>
              </a:rPr>
              <a:t>が重要な仕事でした。</a:t>
            </a:r>
            <a:endParaRPr kumimoji="1" lang="en-US" altLang="ja-JP" sz="2800" dirty="0">
              <a:latin typeface="HGP創英角ﾎﾟｯﾌﾟ体" pitchFamily="50" charset="-128"/>
              <a:ea typeface="HGP創英角ﾎﾟｯﾌﾟ体" pitchFamily="50" charset="-128"/>
            </a:endParaRPr>
          </a:p>
          <a:p>
            <a:pPr marL="0" indent="0">
              <a:buNone/>
            </a:pPr>
            <a:r>
              <a:rPr kumimoji="1" lang="ja-JP" altLang="en-US" sz="2800" dirty="0">
                <a:latin typeface="HGP創英角ﾎﾟｯﾌﾟ体" pitchFamily="50" charset="-128"/>
                <a:ea typeface="HGP創英角ﾎﾟｯﾌﾟ体" pitchFamily="50" charset="-128"/>
              </a:rPr>
              <a:t>入行時、先輩に</a:t>
            </a:r>
            <a:endParaRPr kumimoji="1" lang="en-US" altLang="ja-JP" sz="2800" dirty="0">
              <a:latin typeface="HGP創英角ﾎﾟｯﾌﾟ体" pitchFamily="50" charset="-128"/>
              <a:ea typeface="HGP創英角ﾎﾟｯﾌﾟ体" pitchFamily="50" charset="-128"/>
            </a:endParaRPr>
          </a:p>
          <a:p>
            <a:pPr marL="0" indent="0">
              <a:buNone/>
            </a:pPr>
            <a:r>
              <a:rPr lang="en-US" altLang="ja-JP" sz="2800" dirty="0">
                <a:solidFill>
                  <a:srgbClr val="FF0000"/>
                </a:solidFill>
                <a:latin typeface="HGP創英角ﾎﾟｯﾌﾟ体" pitchFamily="50" charset="-128"/>
                <a:ea typeface="HGP創英角ﾎﾟｯﾌﾟ体" pitchFamily="50" charset="-128"/>
              </a:rPr>
              <a:t>『</a:t>
            </a:r>
            <a:r>
              <a:rPr lang="ja-JP" altLang="en-US" sz="2800" dirty="0">
                <a:solidFill>
                  <a:srgbClr val="FF0000"/>
                </a:solidFill>
                <a:latin typeface="HGP創英角ﾎﾟｯﾌﾟ体" pitchFamily="50" charset="-128"/>
                <a:ea typeface="HGP創英角ﾎﾟｯﾌﾟ体" pitchFamily="50" charset="-128"/>
              </a:rPr>
              <a:t>悪いときに銀行に入ってきたね！</a:t>
            </a:r>
            <a:r>
              <a:rPr lang="en-US" altLang="ja-JP" sz="2800" dirty="0">
                <a:solidFill>
                  <a:srgbClr val="FF0000"/>
                </a:solidFill>
                <a:latin typeface="HGP創英角ﾎﾟｯﾌﾟ体" pitchFamily="50" charset="-128"/>
                <a:ea typeface="HGP創英角ﾎﾟｯﾌﾟ体" pitchFamily="50" charset="-128"/>
              </a:rPr>
              <a:t>』</a:t>
            </a:r>
            <a:r>
              <a:rPr lang="ja-JP" altLang="en-US" sz="2800" dirty="0">
                <a:latin typeface="HGP創英角ﾎﾟｯﾌﾟ体" pitchFamily="50" charset="-128"/>
                <a:ea typeface="HGP創英角ﾎﾟｯﾌﾟ体" pitchFamily="50" charset="-128"/>
              </a:rPr>
              <a:t>と言われました。</a:t>
            </a:r>
            <a:endParaRPr kumimoji="1" lang="ja-JP" altLang="en-US" sz="2800"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52</a:t>
            </a:fld>
            <a:endParaRPr kumimoji="1" lang="ja-JP" altLang="en-US"/>
          </a:p>
        </p:txBody>
      </p:sp>
      <p:sp>
        <p:nvSpPr>
          <p:cNvPr id="5" name="日付プレースホルダー 4">
            <a:extLst>
              <a:ext uri="{FF2B5EF4-FFF2-40B4-BE49-F238E27FC236}">
                <a16:creationId xmlns:a16="http://schemas.microsoft.com/office/drawing/2014/main" id="{258DD939-769D-C647-F86A-178253F28B26}"/>
              </a:ext>
            </a:extLst>
          </p:cNvPr>
          <p:cNvSpPr>
            <a:spLocks noGrp="1"/>
          </p:cNvSpPr>
          <p:nvPr>
            <p:ph type="dt" sz="half" idx="10"/>
          </p:nvPr>
        </p:nvSpPr>
        <p:spPr/>
        <p:txBody>
          <a:bodyPr/>
          <a:lstStyle/>
          <a:p>
            <a:fld id="{4153A3AF-E07C-433C-B3EB-F5DA8FB88C7C}" type="datetime1">
              <a:rPr kumimoji="1" lang="ja-JP" altLang="en-US" smtClean="0"/>
              <a:t>2024/10/5</a:t>
            </a:fld>
            <a:endParaRPr kumimoji="1" lang="ja-JP" altLang="en-US"/>
          </a:p>
        </p:txBody>
      </p:sp>
    </p:spTree>
    <p:extLst>
      <p:ext uri="{BB962C8B-B14F-4D97-AF65-F5344CB8AC3E}">
        <p14:creationId xmlns:p14="http://schemas.microsoft.com/office/powerpoint/2010/main" val="374468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13">
            <a:extLst>
              <a:ext uri="{FF2B5EF4-FFF2-40B4-BE49-F238E27FC236}">
                <a16:creationId xmlns:a16="http://schemas.microsoft.com/office/drawing/2014/main" id="{9A599C36-5F0C-F68C-0E96-98CDEB9DB1D5}"/>
              </a:ext>
            </a:extLst>
          </p:cNvPr>
          <p:cNvPicPr>
            <a:picLocks noGrp="1" noChangeAspect="1"/>
          </p:cNvPicPr>
          <p:nvPr>
            <p:ph idx="1"/>
          </p:nvPr>
        </p:nvPicPr>
        <p:blipFill>
          <a:blip r:embed="rId3"/>
          <a:stretch>
            <a:fillRect/>
          </a:stretch>
        </p:blipFill>
        <p:spPr>
          <a:xfrm>
            <a:off x="539552" y="332656"/>
            <a:ext cx="8147248" cy="6048671"/>
          </a:xfrm>
          <a:prstGeom prst="rect">
            <a:avLst/>
          </a:prstGeom>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53</a:t>
            </a:fld>
            <a:endParaRPr kumimoji="1" lang="ja-JP" altLang="en-US"/>
          </a:p>
        </p:txBody>
      </p:sp>
      <p:pic>
        <p:nvPicPr>
          <p:cNvPr id="11" name="図 10"/>
          <p:cNvPicPr>
            <a:picLocks noChangeAspect="1"/>
          </p:cNvPicPr>
          <p:nvPr/>
        </p:nvPicPr>
        <p:blipFill>
          <a:blip r:embed="rId4"/>
          <a:stretch>
            <a:fillRect/>
          </a:stretch>
        </p:blipFill>
        <p:spPr>
          <a:xfrm>
            <a:off x="3203848" y="4005064"/>
            <a:ext cx="432854" cy="609653"/>
          </a:xfrm>
          <a:prstGeom prst="rect">
            <a:avLst/>
          </a:prstGeom>
        </p:spPr>
      </p:pic>
      <p:sp>
        <p:nvSpPr>
          <p:cNvPr id="5" name="正方形/長方形 4">
            <a:extLst>
              <a:ext uri="{FF2B5EF4-FFF2-40B4-BE49-F238E27FC236}">
                <a16:creationId xmlns:a16="http://schemas.microsoft.com/office/drawing/2014/main" id="{97F7E81F-E98D-BEB6-9B89-3F55B04B6104}"/>
              </a:ext>
            </a:extLst>
          </p:cNvPr>
          <p:cNvSpPr/>
          <p:nvPr/>
        </p:nvSpPr>
        <p:spPr>
          <a:xfrm>
            <a:off x="3203848" y="3356992"/>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FF4C0F6-FC0C-1D31-9FC4-BCC11B46E1AC}"/>
              </a:ext>
            </a:extLst>
          </p:cNvPr>
          <p:cNvSpPr/>
          <p:nvPr/>
        </p:nvSpPr>
        <p:spPr>
          <a:xfrm>
            <a:off x="2051720" y="2636912"/>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DCE1F96-027D-687B-7A66-E08BE77B4F6C}"/>
              </a:ext>
            </a:extLst>
          </p:cNvPr>
          <p:cNvSpPr/>
          <p:nvPr/>
        </p:nvSpPr>
        <p:spPr>
          <a:xfrm>
            <a:off x="2267744" y="1412776"/>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F725A14-E409-FBD7-66A2-2CFBB7824E0D}"/>
              </a:ext>
            </a:extLst>
          </p:cNvPr>
          <p:cNvSpPr/>
          <p:nvPr/>
        </p:nvSpPr>
        <p:spPr>
          <a:xfrm>
            <a:off x="1691680" y="1628800"/>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日付プレースホルダー 1">
            <a:extLst>
              <a:ext uri="{FF2B5EF4-FFF2-40B4-BE49-F238E27FC236}">
                <a16:creationId xmlns:a16="http://schemas.microsoft.com/office/drawing/2014/main" id="{848DCEF9-6CA4-35BB-F95F-A9D19EED20E6}"/>
              </a:ext>
            </a:extLst>
          </p:cNvPr>
          <p:cNvSpPr>
            <a:spLocks noGrp="1"/>
          </p:cNvSpPr>
          <p:nvPr>
            <p:ph type="dt" sz="half" idx="10"/>
          </p:nvPr>
        </p:nvSpPr>
        <p:spPr/>
        <p:txBody>
          <a:bodyPr/>
          <a:lstStyle/>
          <a:p>
            <a:fld id="{C0D58FD8-2B5A-4E95-B7F4-19E11A5CFFAE}" type="datetime1">
              <a:rPr kumimoji="1" lang="ja-JP" altLang="en-US" smtClean="0"/>
              <a:t>2024/10/5</a:t>
            </a:fld>
            <a:endParaRPr kumimoji="1" lang="ja-JP" altLang="en-US"/>
          </a:p>
        </p:txBody>
      </p:sp>
      <p:pic>
        <p:nvPicPr>
          <p:cNvPr id="10" name="図 9">
            <a:extLst>
              <a:ext uri="{FF2B5EF4-FFF2-40B4-BE49-F238E27FC236}">
                <a16:creationId xmlns:a16="http://schemas.microsoft.com/office/drawing/2014/main" id="{0E44F7D2-6119-3233-C86E-DBF73485923A}"/>
              </a:ext>
            </a:extLst>
          </p:cNvPr>
          <p:cNvPicPr>
            <a:picLocks noChangeAspect="1"/>
          </p:cNvPicPr>
          <p:nvPr/>
        </p:nvPicPr>
        <p:blipFill>
          <a:blip r:embed="rId5"/>
          <a:stretch>
            <a:fillRect/>
          </a:stretch>
        </p:blipFill>
        <p:spPr>
          <a:xfrm>
            <a:off x="395536" y="260648"/>
            <a:ext cx="8291263" cy="5807145"/>
          </a:xfrm>
          <a:prstGeom prst="rect">
            <a:avLst/>
          </a:prstGeom>
        </p:spPr>
      </p:pic>
      <p:sp>
        <p:nvSpPr>
          <p:cNvPr id="16" name="正方形/長方形 15">
            <a:extLst>
              <a:ext uri="{FF2B5EF4-FFF2-40B4-BE49-F238E27FC236}">
                <a16:creationId xmlns:a16="http://schemas.microsoft.com/office/drawing/2014/main" id="{50795A44-4B3F-F580-1741-EAB7363149CA}"/>
              </a:ext>
            </a:extLst>
          </p:cNvPr>
          <p:cNvSpPr/>
          <p:nvPr/>
        </p:nvSpPr>
        <p:spPr>
          <a:xfrm>
            <a:off x="7164288" y="332656"/>
            <a:ext cx="1224136" cy="648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1CAAF48-CEB2-C030-14A3-0485F5AA8538}"/>
              </a:ext>
            </a:extLst>
          </p:cNvPr>
          <p:cNvSpPr/>
          <p:nvPr/>
        </p:nvSpPr>
        <p:spPr>
          <a:xfrm>
            <a:off x="1619672" y="1556792"/>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445BF01-0FD4-4EAE-950C-1E7564574B30}"/>
              </a:ext>
            </a:extLst>
          </p:cNvPr>
          <p:cNvSpPr/>
          <p:nvPr/>
        </p:nvSpPr>
        <p:spPr>
          <a:xfrm>
            <a:off x="2195736" y="1412776"/>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C80E8F9-2B7E-B9A0-69D7-F9D6CFFA3B59}"/>
              </a:ext>
            </a:extLst>
          </p:cNvPr>
          <p:cNvSpPr/>
          <p:nvPr/>
        </p:nvSpPr>
        <p:spPr>
          <a:xfrm>
            <a:off x="3635896" y="1628800"/>
            <a:ext cx="432048" cy="2751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5A30CAA-F36A-8083-1D67-BD119E5BC9F8}"/>
              </a:ext>
            </a:extLst>
          </p:cNvPr>
          <p:cNvSpPr/>
          <p:nvPr/>
        </p:nvSpPr>
        <p:spPr>
          <a:xfrm>
            <a:off x="1979712" y="2636912"/>
            <a:ext cx="3600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E4775DF-9D70-CF47-1A7F-BADA844703F3}"/>
              </a:ext>
            </a:extLst>
          </p:cNvPr>
          <p:cNvSpPr/>
          <p:nvPr/>
        </p:nvSpPr>
        <p:spPr>
          <a:xfrm>
            <a:off x="3131840" y="3356992"/>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C5B1CE0-8810-9F88-461B-248169655040}"/>
              </a:ext>
            </a:extLst>
          </p:cNvPr>
          <p:cNvSpPr/>
          <p:nvPr/>
        </p:nvSpPr>
        <p:spPr>
          <a:xfrm>
            <a:off x="5364088" y="4653136"/>
            <a:ext cx="3600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5DF345A-2E93-DA5E-215B-97ED2AE9012D}"/>
              </a:ext>
            </a:extLst>
          </p:cNvPr>
          <p:cNvSpPr/>
          <p:nvPr/>
        </p:nvSpPr>
        <p:spPr>
          <a:xfrm>
            <a:off x="7092280" y="4653136"/>
            <a:ext cx="442392"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038016F5-E7E6-B5E6-1F31-1893A7BC274B}"/>
              </a:ext>
            </a:extLst>
          </p:cNvPr>
          <p:cNvPicPr>
            <a:picLocks noChangeAspect="1"/>
          </p:cNvPicPr>
          <p:nvPr/>
        </p:nvPicPr>
        <p:blipFill>
          <a:blip r:embed="rId6"/>
          <a:stretch>
            <a:fillRect/>
          </a:stretch>
        </p:blipFill>
        <p:spPr>
          <a:xfrm>
            <a:off x="3059832" y="3395411"/>
            <a:ext cx="432854" cy="609653"/>
          </a:xfrm>
          <a:prstGeom prst="rect">
            <a:avLst/>
          </a:prstGeom>
        </p:spPr>
      </p:pic>
    </p:spTree>
    <p:extLst>
      <p:ext uri="{BB962C8B-B14F-4D97-AF65-F5344CB8AC3E}">
        <p14:creationId xmlns:p14="http://schemas.microsoft.com/office/powerpoint/2010/main" val="377665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過去の金利水準</a:t>
            </a:r>
          </a:p>
        </p:txBody>
      </p:sp>
      <p:sp>
        <p:nvSpPr>
          <p:cNvPr id="3" name="コンテンツ プレースホルダー 2"/>
          <p:cNvSpPr>
            <a:spLocks noGrp="1"/>
          </p:cNvSpPr>
          <p:nvPr>
            <p:ph idx="1"/>
          </p:nvPr>
        </p:nvSpPr>
        <p:spPr>
          <a:xfrm>
            <a:off x="467544" y="1628800"/>
            <a:ext cx="8229600" cy="4525963"/>
          </a:xfrm>
          <a:solidFill>
            <a:schemeClr val="accent1">
              <a:lumMod val="40000"/>
              <a:lumOff val="60000"/>
            </a:schemeClr>
          </a:solidFill>
        </p:spPr>
        <p:txBody>
          <a:bodyPr>
            <a:normAutofit fontScale="92500"/>
          </a:bodyPr>
          <a:lstStyle/>
          <a:p>
            <a:pPr marL="0" indent="0">
              <a:buNone/>
            </a:pPr>
            <a:r>
              <a:rPr kumimoji="1" lang="ja-JP" altLang="en-US" dirty="0">
                <a:latin typeface="HGP創英角ﾎﾟｯﾌﾟ体" pitchFamily="50" charset="-128"/>
                <a:ea typeface="HGP創英角ﾎﾟｯﾌﾟ体" pitchFamily="50" charset="-128"/>
              </a:rPr>
              <a:t>①昭和６３年４月</a:t>
            </a:r>
            <a:r>
              <a:rPr kumimoji="1" lang="en-US" altLang="ja-JP"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バブル経済前）の</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kumimoji="1" lang="ja-JP" altLang="en-US" dirty="0">
                <a:latin typeface="HGP創英角ﾎﾟｯﾌﾟ体" pitchFamily="50" charset="-128"/>
                <a:ea typeface="HGP創英角ﾎﾟｯﾌﾟ体" pitchFamily="50" charset="-128"/>
              </a:rPr>
              <a:t>定期預金（１年）の金利は？</a:t>
            </a:r>
            <a:endParaRPr kumimoji="1" lang="en-US" altLang="ja-JP" dirty="0">
              <a:latin typeface="HGP創英角ﾎﾟｯﾌﾟ体" pitchFamily="50" charset="-128"/>
              <a:ea typeface="HGP創英角ﾎﾟｯﾌﾟ体" pitchFamily="50" charset="-128"/>
            </a:endParaRPr>
          </a:p>
          <a:p>
            <a:pPr marL="0" indent="0">
              <a:buNone/>
            </a:pPr>
            <a:r>
              <a:rPr lang="ja-JP" altLang="en-US" sz="4000" b="1" dirty="0">
                <a:solidFill>
                  <a:schemeClr val="accent2"/>
                </a:solidFill>
              </a:rPr>
              <a:t>　　　　　　　　　　　　　　　　</a:t>
            </a:r>
            <a:r>
              <a:rPr lang="en-US" altLang="ja-JP" sz="4000" b="1" dirty="0">
                <a:solidFill>
                  <a:schemeClr val="tx2"/>
                </a:solidFill>
                <a:latin typeface="+mj-ea"/>
                <a:ea typeface="+mj-ea"/>
              </a:rPr>
              <a:t>3.36</a:t>
            </a:r>
            <a:r>
              <a:rPr lang="ja-JP" altLang="en-US" sz="4000" b="1" dirty="0">
                <a:solidFill>
                  <a:schemeClr val="tx2"/>
                </a:solidFill>
                <a:latin typeface="+mj-ea"/>
                <a:ea typeface="+mj-ea"/>
              </a:rPr>
              <a:t>％</a:t>
            </a:r>
            <a:endParaRPr lang="en-US" altLang="ja-JP" sz="4000" b="1" dirty="0">
              <a:solidFill>
                <a:schemeClr val="tx2"/>
              </a:solidFill>
              <a:latin typeface="+mj-ea"/>
              <a:ea typeface="+mj-ea"/>
            </a:endParaRPr>
          </a:p>
          <a:p>
            <a:pPr marL="0" indent="0">
              <a:buNone/>
            </a:pPr>
            <a:endParaRPr kumimoji="1" lang="en-US" altLang="ja-JP" dirty="0"/>
          </a:p>
          <a:p>
            <a:pPr marL="0" indent="0">
              <a:buNone/>
            </a:pPr>
            <a:r>
              <a:rPr kumimoji="1" lang="ja-JP" altLang="en-US" sz="3000" dirty="0">
                <a:latin typeface="HGP創英角ﾎﾟｯﾌﾟ体" pitchFamily="50" charset="-128"/>
                <a:ea typeface="HGP創英角ﾎﾟｯﾌﾟ体" pitchFamily="50" charset="-128"/>
              </a:rPr>
              <a:t>このころは</a:t>
            </a:r>
            <a:r>
              <a:rPr kumimoji="1" lang="ja-JP" altLang="en-US" sz="3000" dirty="0">
                <a:solidFill>
                  <a:srgbClr val="0070C0"/>
                </a:solidFill>
                <a:latin typeface="HGP創英角ﾎﾟｯﾌﾟ体" pitchFamily="50" charset="-128"/>
                <a:ea typeface="HGP創英角ﾎﾟｯﾌﾟ体" pitchFamily="50" charset="-128"/>
              </a:rPr>
              <a:t>景気が悪く</a:t>
            </a:r>
            <a:r>
              <a:rPr kumimoji="1" lang="ja-JP" altLang="en-US" sz="3000" dirty="0">
                <a:latin typeface="HGP創英角ﾎﾟｯﾌﾟ体" pitchFamily="50" charset="-128"/>
                <a:ea typeface="HGP創英角ﾎﾟｯﾌﾟ体" pitchFamily="50" charset="-128"/>
              </a:rPr>
              <a:t>、景気の谷と言われていました。</a:t>
            </a:r>
            <a:endParaRPr kumimoji="1" lang="en-US" altLang="ja-JP" sz="3000" dirty="0">
              <a:latin typeface="HGP創英角ﾎﾟｯﾌﾟ体" pitchFamily="50" charset="-128"/>
              <a:ea typeface="HGP創英角ﾎﾟｯﾌﾟ体" pitchFamily="50" charset="-128"/>
            </a:endParaRPr>
          </a:p>
          <a:p>
            <a:pPr marL="0" indent="0">
              <a:buNone/>
            </a:pPr>
            <a:r>
              <a:rPr lang="ja-JP" altLang="en-US" sz="3000" dirty="0">
                <a:latin typeface="HGP創英角ﾎﾟｯﾌﾟ体" pitchFamily="50" charset="-128"/>
                <a:ea typeface="HGP創英角ﾎﾟｯﾌﾟ体" pitchFamily="50" charset="-128"/>
              </a:rPr>
              <a:t>先輩は、景気が悪く</a:t>
            </a:r>
            <a:r>
              <a:rPr lang="ja-JP" altLang="en-US" sz="3000" dirty="0">
                <a:solidFill>
                  <a:srgbClr val="0070C0"/>
                </a:solidFill>
                <a:latin typeface="HGP創英角ﾎﾟｯﾌﾟ体" pitchFamily="50" charset="-128"/>
                <a:ea typeface="HGP創英角ﾎﾟｯﾌﾟ体" pitchFamily="50" charset="-128"/>
              </a:rPr>
              <a:t>金利が低かった</a:t>
            </a:r>
            <a:r>
              <a:rPr lang="ja-JP" altLang="en-US" sz="3000" dirty="0">
                <a:latin typeface="HGP創英角ﾎﾟｯﾌﾟ体" pitchFamily="50" charset="-128"/>
                <a:ea typeface="HGP創英角ﾎﾟｯﾌﾟ体" pitchFamily="50" charset="-128"/>
              </a:rPr>
              <a:t>ので預金が集め難い為</a:t>
            </a:r>
            <a:r>
              <a:rPr lang="en-US" altLang="ja-JP" sz="3000" dirty="0">
                <a:solidFill>
                  <a:srgbClr val="FF0000"/>
                </a:solidFill>
                <a:latin typeface="HGP創英角ﾎﾟｯﾌﾟ体" pitchFamily="50" charset="-128"/>
                <a:ea typeface="HGP創英角ﾎﾟｯﾌﾟ体" pitchFamily="50" charset="-128"/>
              </a:rPr>
              <a:t>『</a:t>
            </a:r>
            <a:r>
              <a:rPr lang="ja-JP" altLang="en-US" sz="3000" dirty="0">
                <a:solidFill>
                  <a:srgbClr val="FF0000"/>
                </a:solidFill>
                <a:latin typeface="HGP創英角ﾎﾟｯﾌﾟ体" pitchFamily="50" charset="-128"/>
                <a:ea typeface="HGP創英角ﾎﾟｯﾌﾟ体" pitchFamily="50" charset="-128"/>
              </a:rPr>
              <a:t>悪い時に銀行入ったね・・・</a:t>
            </a:r>
            <a:r>
              <a:rPr lang="en-US" altLang="ja-JP" sz="3000" dirty="0">
                <a:solidFill>
                  <a:srgbClr val="FF0000"/>
                </a:solidFill>
                <a:latin typeface="HGP創英角ﾎﾟｯﾌﾟ体" pitchFamily="50" charset="-128"/>
                <a:ea typeface="HGP創英角ﾎﾟｯﾌﾟ体" pitchFamily="50" charset="-128"/>
              </a:rPr>
              <a:t>』</a:t>
            </a:r>
            <a:r>
              <a:rPr lang="ja-JP" altLang="en-US" sz="3000" dirty="0">
                <a:latin typeface="HGP創英角ﾎﾟｯﾌﾟ体" pitchFamily="50" charset="-128"/>
                <a:ea typeface="HGP創英角ﾎﾟｯﾌﾟ体" pitchFamily="50" charset="-128"/>
              </a:rPr>
              <a:t>　と言ったのです。</a:t>
            </a:r>
            <a:endParaRPr kumimoji="1" lang="en-US" altLang="ja-JP" sz="3000" dirty="0">
              <a:latin typeface="HGP創英角ﾎﾟｯﾌﾟ体" pitchFamily="50" charset="-128"/>
              <a:ea typeface="HGP創英角ﾎﾟｯﾌﾟ体" pitchFamily="50" charset="-128"/>
            </a:endParaRPr>
          </a:p>
          <a:p>
            <a:pPr marL="0" indent="0">
              <a:buNone/>
            </a:pPr>
            <a:r>
              <a:rPr lang="ja-JP" altLang="en-US" dirty="0"/>
              <a:t>　　　　　　　　</a:t>
            </a:r>
            <a:endParaRPr kumimoji="1" lang="ja-JP" altLang="en-US" dirty="0"/>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54</a:t>
            </a:fld>
            <a:endParaRPr kumimoji="1" lang="ja-JP" altLang="en-US"/>
          </a:p>
        </p:txBody>
      </p:sp>
      <p:sp>
        <p:nvSpPr>
          <p:cNvPr id="5" name="日付プレースホルダー 4">
            <a:extLst>
              <a:ext uri="{FF2B5EF4-FFF2-40B4-BE49-F238E27FC236}">
                <a16:creationId xmlns:a16="http://schemas.microsoft.com/office/drawing/2014/main" id="{85E005F5-FCA6-7F02-89B4-3DBB31C80485}"/>
              </a:ext>
            </a:extLst>
          </p:cNvPr>
          <p:cNvSpPr>
            <a:spLocks noGrp="1"/>
          </p:cNvSpPr>
          <p:nvPr>
            <p:ph type="dt" sz="half" idx="10"/>
          </p:nvPr>
        </p:nvSpPr>
        <p:spPr/>
        <p:txBody>
          <a:bodyPr/>
          <a:lstStyle/>
          <a:p>
            <a:fld id="{4D1E4611-03AE-4B23-8D04-1DDA2B53C3D1}" type="datetime1">
              <a:rPr kumimoji="1" lang="ja-JP" altLang="en-US" smtClean="0"/>
              <a:t>2024/10/5</a:t>
            </a:fld>
            <a:endParaRPr kumimoji="1" lang="ja-JP" altLang="en-US"/>
          </a:p>
        </p:txBody>
      </p:sp>
    </p:spTree>
    <p:extLst>
      <p:ext uri="{BB962C8B-B14F-4D97-AF65-F5344CB8AC3E}">
        <p14:creationId xmlns:p14="http://schemas.microsoft.com/office/powerpoint/2010/main" val="52247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過去の金利水準</a:t>
            </a:r>
          </a:p>
        </p:txBody>
      </p:sp>
      <p:sp>
        <p:nvSpPr>
          <p:cNvPr id="3" name="コンテンツ プレースホルダー 2"/>
          <p:cNvSpPr>
            <a:spLocks noGrp="1"/>
          </p:cNvSpPr>
          <p:nvPr>
            <p:ph idx="1"/>
          </p:nvPr>
        </p:nvSpPr>
        <p:spPr>
          <a:solidFill>
            <a:schemeClr val="accent1">
              <a:lumMod val="40000"/>
              <a:lumOff val="60000"/>
            </a:schemeClr>
          </a:solidFill>
          <a:ln>
            <a:solidFill>
              <a:schemeClr val="bg1"/>
            </a:solidFill>
          </a:ln>
        </p:spPr>
        <p:txBody>
          <a:bodyPr/>
          <a:lstStyle/>
          <a:p>
            <a:pPr marL="0" indent="0">
              <a:buNone/>
            </a:pPr>
            <a:r>
              <a:rPr kumimoji="1" lang="ja-JP" altLang="en-US" dirty="0">
                <a:latin typeface="HGP創英角ﾎﾟｯﾌﾟ体" pitchFamily="50" charset="-128"/>
                <a:ea typeface="HGP創英角ﾎﾟｯﾌﾟ体" pitchFamily="50" charset="-128"/>
              </a:rPr>
              <a:t>②平成２年９月（バブル経済期）の</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大口定期預金（１年）の金利は？</a:t>
            </a:r>
            <a:endParaRPr lang="en-US" altLang="ja-JP" dirty="0">
              <a:latin typeface="HGP創英角ﾎﾟｯﾌﾟ体" pitchFamily="50" charset="-128"/>
              <a:ea typeface="HGP創英角ﾎﾟｯﾌﾟ体" pitchFamily="50" charset="-128"/>
            </a:endParaRPr>
          </a:p>
          <a:p>
            <a:pPr marL="0" indent="0">
              <a:buNone/>
            </a:pPr>
            <a:endParaRPr kumimoji="1" lang="en-US" altLang="ja-JP" b="1" dirty="0">
              <a:solidFill>
                <a:schemeClr val="accent2"/>
              </a:solidFill>
            </a:endParaRPr>
          </a:p>
          <a:p>
            <a:pPr marL="0" indent="0">
              <a:buNone/>
            </a:pPr>
            <a:r>
              <a:rPr lang="ja-JP" altLang="en-US" dirty="0">
                <a:solidFill>
                  <a:srgbClr val="FF0000"/>
                </a:solidFill>
                <a:latin typeface="HGP創英角ﾎﾟｯﾌﾟ体" pitchFamily="50" charset="-128"/>
                <a:ea typeface="HGP創英角ﾎﾟｯﾌﾟ体" pitchFamily="50" charset="-128"/>
              </a:rPr>
              <a:t>この年、沼津（グルメ街道）のお客様に１億円</a:t>
            </a:r>
            <a:r>
              <a:rPr kumimoji="1" lang="ja-JP" altLang="en-US" dirty="0">
                <a:solidFill>
                  <a:srgbClr val="FF0000"/>
                </a:solidFill>
                <a:latin typeface="HGP創英角ﾎﾟｯﾌﾟ体" pitchFamily="50" charset="-128"/>
                <a:ea typeface="HGP創英角ﾎﾟｯﾌﾟ体" pitchFamily="50" charset="-128"/>
              </a:rPr>
              <a:t>　の大口定期預金</a:t>
            </a:r>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solidFill>
                  <a:srgbClr val="FF0000"/>
                </a:solidFill>
                <a:latin typeface="HGP創英角ﾎﾟｯﾌﾟ体" pitchFamily="50" charset="-128"/>
                <a:ea typeface="HGP創英角ﾎﾟｯﾌﾟ体" pitchFamily="50" charset="-128"/>
              </a:rPr>
              <a:t>入札）をしてもらいました。</a:t>
            </a:r>
            <a:endParaRPr kumimoji="1" lang="en-US" altLang="ja-JP" dirty="0">
              <a:solidFill>
                <a:srgbClr val="FF0000"/>
              </a:solidFill>
              <a:latin typeface="HGP創英角ﾎﾟｯﾌﾟ体" pitchFamily="50" charset="-128"/>
              <a:ea typeface="HGP創英角ﾎﾟｯﾌﾟ体" pitchFamily="50" charset="-128"/>
            </a:endParaRPr>
          </a:p>
          <a:p>
            <a:pPr marL="0" indent="0">
              <a:buNone/>
            </a:pPr>
            <a:r>
              <a:rPr kumimoji="1" lang="ja-JP" altLang="en-US" b="1" dirty="0">
                <a:solidFill>
                  <a:schemeClr val="accent2"/>
                </a:solidFill>
              </a:rPr>
              <a:t>　　　　　　　　　　　　　　　　　　　</a:t>
            </a:r>
            <a:r>
              <a:rPr kumimoji="1" lang="ja-JP" altLang="en-US" sz="4000" b="1" dirty="0">
                <a:solidFill>
                  <a:schemeClr val="accent2"/>
                </a:solidFill>
              </a:rPr>
              <a:t>　</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55</a:t>
            </a:fld>
            <a:endParaRPr kumimoji="1" lang="ja-JP" altLang="en-US"/>
          </a:p>
        </p:txBody>
      </p:sp>
      <p:sp>
        <p:nvSpPr>
          <p:cNvPr id="5" name="日付プレースホルダー 4">
            <a:extLst>
              <a:ext uri="{FF2B5EF4-FFF2-40B4-BE49-F238E27FC236}">
                <a16:creationId xmlns:a16="http://schemas.microsoft.com/office/drawing/2014/main" id="{85FC1921-80C0-0543-52B8-FE683C7D8F35}"/>
              </a:ext>
            </a:extLst>
          </p:cNvPr>
          <p:cNvSpPr>
            <a:spLocks noGrp="1"/>
          </p:cNvSpPr>
          <p:nvPr>
            <p:ph type="dt" sz="half" idx="10"/>
          </p:nvPr>
        </p:nvSpPr>
        <p:spPr/>
        <p:txBody>
          <a:bodyPr/>
          <a:lstStyle/>
          <a:p>
            <a:fld id="{E2B14E54-E457-475A-9F30-7888D4F01366}" type="datetime1">
              <a:rPr kumimoji="1" lang="ja-JP" altLang="en-US" smtClean="0"/>
              <a:t>2024/10/5</a:t>
            </a:fld>
            <a:endParaRPr kumimoji="1" lang="ja-JP" altLang="en-US"/>
          </a:p>
        </p:txBody>
      </p:sp>
    </p:spTree>
    <p:extLst>
      <p:ext uri="{BB962C8B-B14F-4D97-AF65-F5344CB8AC3E}">
        <p14:creationId xmlns:p14="http://schemas.microsoft.com/office/powerpoint/2010/main" val="688925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沼津</a:t>
            </a:r>
            <a:r>
              <a:rPr kumimoji="1" lang="ja-JP" altLang="en-US" dirty="0" err="1"/>
              <a:t>ぐるめ</a:t>
            </a:r>
            <a:r>
              <a:rPr kumimoji="1" lang="ja-JP" altLang="en-US" dirty="0"/>
              <a:t>街道</a:t>
            </a:r>
          </a:p>
        </p:txBody>
      </p:sp>
      <p:sp>
        <p:nvSpPr>
          <p:cNvPr id="3" name="コンテンツ プレースホルダー 2"/>
          <p:cNvSpPr>
            <a:spLocks noGrp="1"/>
          </p:cNvSpPr>
          <p:nvPr>
            <p:ph idx="1"/>
          </p:nvPr>
        </p:nvSpPr>
        <p:spPr/>
        <p:txBody>
          <a:bodyPr/>
          <a:lstStyle/>
          <a:p>
            <a:endParaRPr kumimoji="1" lang="ja-JP" altLang="en-US" dirty="0"/>
          </a:p>
        </p:txBody>
      </p:sp>
      <p:pic>
        <p:nvPicPr>
          <p:cNvPr id="1026" name="Picture 2" descr="C:\Users\owner\AppData\Local\Microsoft\Windows\Temporary Internet Files\Content.Outlook\6A526GIT\__ (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8136904" cy="4824536"/>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56</a:t>
            </a:fld>
            <a:endParaRPr kumimoji="1" lang="ja-JP" altLang="en-US"/>
          </a:p>
        </p:txBody>
      </p:sp>
      <p:sp>
        <p:nvSpPr>
          <p:cNvPr id="5" name="日付プレースホルダー 4">
            <a:extLst>
              <a:ext uri="{FF2B5EF4-FFF2-40B4-BE49-F238E27FC236}">
                <a16:creationId xmlns:a16="http://schemas.microsoft.com/office/drawing/2014/main" id="{736E1A4E-902C-DE7E-BB37-91035889F625}"/>
              </a:ext>
            </a:extLst>
          </p:cNvPr>
          <p:cNvSpPr>
            <a:spLocks noGrp="1"/>
          </p:cNvSpPr>
          <p:nvPr>
            <p:ph type="dt" sz="half" idx="10"/>
          </p:nvPr>
        </p:nvSpPr>
        <p:spPr/>
        <p:txBody>
          <a:bodyPr/>
          <a:lstStyle/>
          <a:p>
            <a:fld id="{6650DA2B-A2CB-4572-9B25-DF0A947ECC64}" type="datetime1">
              <a:rPr kumimoji="1" lang="ja-JP" altLang="en-US" smtClean="0"/>
              <a:t>2024/10/5</a:t>
            </a:fld>
            <a:endParaRPr kumimoji="1" lang="ja-JP" altLang="en-US"/>
          </a:p>
        </p:txBody>
      </p:sp>
    </p:spTree>
    <p:extLst>
      <p:ext uri="{BB962C8B-B14F-4D97-AF65-F5344CB8AC3E}">
        <p14:creationId xmlns:p14="http://schemas.microsoft.com/office/powerpoint/2010/main" val="509916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13">
            <a:extLst>
              <a:ext uri="{FF2B5EF4-FFF2-40B4-BE49-F238E27FC236}">
                <a16:creationId xmlns:a16="http://schemas.microsoft.com/office/drawing/2014/main" id="{9A599C36-5F0C-F68C-0E96-98CDEB9DB1D5}"/>
              </a:ext>
            </a:extLst>
          </p:cNvPr>
          <p:cNvPicPr>
            <a:picLocks noGrp="1" noChangeAspect="1"/>
          </p:cNvPicPr>
          <p:nvPr>
            <p:ph idx="1"/>
          </p:nvPr>
        </p:nvPicPr>
        <p:blipFill>
          <a:blip r:embed="rId3"/>
          <a:stretch>
            <a:fillRect/>
          </a:stretch>
        </p:blipFill>
        <p:spPr>
          <a:xfrm>
            <a:off x="539552" y="332656"/>
            <a:ext cx="8147248" cy="6048671"/>
          </a:xfrm>
          <a:prstGeom prst="rect">
            <a:avLst/>
          </a:prstGeom>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57</a:t>
            </a:fld>
            <a:endParaRPr kumimoji="1" lang="ja-JP" altLang="en-US"/>
          </a:p>
        </p:txBody>
      </p:sp>
      <p:pic>
        <p:nvPicPr>
          <p:cNvPr id="11" name="図 10"/>
          <p:cNvPicPr>
            <a:picLocks noChangeAspect="1"/>
          </p:cNvPicPr>
          <p:nvPr/>
        </p:nvPicPr>
        <p:blipFill>
          <a:blip r:embed="rId4"/>
          <a:stretch>
            <a:fillRect/>
          </a:stretch>
        </p:blipFill>
        <p:spPr>
          <a:xfrm>
            <a:off x="3203848" y="4005064"/>
            <a:ext cx="432854" cy="609653"/>
          </a:xfrm>
          <a:prstGeom prst="rect">
            <a:avLst/>
          </a:prstGeom>
        </p:spPr>
      </p:pic>
      <p:sp>
        <p:nvSpPr>
          <p:cNvPr id="5" name="正方形/長方形 4">
            <a:extLst>
              <a:ext uri="{FF2B5EF4-FFF2-40B4-BE49-F238E27FC236}">
                <a16:creationId xmlns:a16="http://schemas.microsoft.com/office/drawing/2014/main" id="{97F7E81F-E98D-BEB6-9B89-3F55B04B6104}"/>
              </a:ext>
            </a:extLst>
          </p:cNvPr>
          <p:cNvSpPr/>
          <p:nvPr/>
        </p:nvSpPr>
        <p:spPr>
          <a:xfrm>
            <a:off x="3203848" y="3356992"/>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FF4C0F6-FC0C-1D31-9FC4-BCC11B46E1AC}"/>
              </a:ext>
            </a:extLst>
          </p:cNvPr>
          <p:cNvSpPr/>
          <p:nvPr/>
        </p:nvSpPr>
        <p:spPr>
          <a:xfrm>
            <a:off x="2051720" y="2636912"/>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DCE1F96-027D-687B-7A66-E08BE77B4F6C}"/>
              </a:ext>
            </a:extLst>
          </p:cNvPr>
          <p:cNvSpPr/>
          <p:nvPr/>
        </p:nvSpPr>
        <p:spPr>
          <a:xfrm>
            <a:off x="2267744" y="1412776"/>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F725A14-E409-FBD7-66A2-2CFBB7824E0D}"/>
              </a:ext>
            </a:extLst>
          </p:cNvPr>
          <p:cNvSpPr/>
          <p:nvPr/>
        </p:nvSpPr>
        <p:spPr>
          <a:xfrm>
            <a:off x="1691680" y="1628800"/>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日付プレースホルダー 1">
            <a:extLst>
              <a:ext uri="{FF2B5EF4-FFF2-40B4-BE49-F238E27FC236}">
                <a16:creationId xmlns:a16="http://schemas.microsoft.com/office/drawing/2014/main" id="{848DCEF9-6CA4-35BB-F95F-A9D19EED20E6}"/>
              </a:ext>
            </a:extLst>
          </p:cNvPr>
          <p:cNvSpPr>
            <a:spLocks noGrp="1"/>
          </p:cNvSpPr>
          <p:nvPr>
            <p:ph type="dt" sz="half" idx="10"/>
          </p:nvPr>
        </p:nvSpPr>
        <p:spPr/>
        <p:txBody>
          <a:bodyPr/>
          <a:lstStyle/>
          <a:p>
            <a:fld id="{C0D58FD8-2B5A-4E95-B7F4-19E11A5CFFAE}" type="datetime1">
              <a:rPr kumimoji="1" lang="ja-JP" altLang="en-US" smtClean="0"/>
              <a:t>2024/10/5</a:t>
            </a:fld>
            <a:endParaRPr kumimoji="1" lang="ja-JP" altLang="en-US"/>
          </a:p>
        </p:txBody>
      </p:sp>
      <p:pic>
        <p:nvPicPr>
          <p:cNvPr id="10" name="図 9">
            <a:extLst>
              <a:ext uri="{FF2B5EF4-FFF2-40B4-BE49-F238E27FC236}">
                <a16:creationId xmlns:a16="http://schemas.microsoft.com/office/drawing/2014/main" id="{0E44F7D2-6119-3233-C86E-DBF73485923A}"/>
              </a:ext>
            </a:extLst>
          </p:cNvPr>
          <p:cNvPicPr>
            <a:picLocks noChangeAspect="1"/>
          </p:cNvPicPr>
          <p:nvPr/>
        </p:nvPicPr>
        <p:blipFill>
          <a:blip r:embed="rId5"/>
          <a:stretch>
            <a:fillRect/>
          </a:stretch>
        </p:blipFill>
        <p:spPr>
          <a:xfrm>
            <a:off x="395536" y="260648"/>
            <a:ext cx="8291263" cy="5807145"/>
          </a:xfrm>
          <a:prstGeom prst="rect">
            <a:avLst/>
          </a:prstGeom>
        </p:spPr>
      </p:pic>
      <p:sp>
        <p:nvSpPr>
          <p:cNvPr id="16" name="正方形/長方形 15">
            <a:extLst>
              <a:ext uri="{FF2B5EF4-FFF2-40B4-BE49-F238E27FC236}">
                <a16:creationId xmlns:a16="http://schemas.microsoft.com/office/drawing/2014/main" id="{50795A44-4B3F-F580-1741-EAB7363149CA}"/>
              </a:ext>
            </a:extLst>
          </p:cNvPr>
          <p:cNvSpPr/>
          <p:nvPr/>
        </p:nvSpPr>
        <p:spPr>
          <a:xfrm>
            <a:off x="7164288" y="332656"/>
            <a:ext cx="1224136" cy="648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1CAAF48-CEB2-C030-14A3-0485F5AA8538}"/>
              </a:ext>
            </a:extLst>
          </p:cNvPr>
          <p:cNvSpPr/>
          <p:nvPr/>
        </p:nvSpPr>
        <p:spPr>
          <a:xfrm>
            <a:off x="1619672" y="1556792"/>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445BF01-0FD4-4EAE-950C-1E7564574B30}"/>
              </a:ext>
            </a:extLst>
          </p:cNvPr>
          <p:cNvSpPr/>
          <p:nvPr/>
        </p:nvSpPr>
        <p:spPr>
          <a:xfrm>
            <a:off x="2195736" y="1412776"/>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C80E8F9-2B7E-B9A0-69D7-F9D6CFFA3B59}"/>
              </a:ext>
            </a:extLst>
          </p:cNvPr>
          <p:cNvSpPr/>
          <p:nvPr/>
        </p:nvSpPr>
        <p:spPr>
          <a:xfrm>
            <a:off x="3635896" y="1628800"/>
            <a:ext cx="432048" cy="2751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5A30CAA-F36A-8083-1D67-BD119E5BC9F8}"/>
              </a:ext>
            </a:extLst>
          </p:cNvPr>
          <p:cNvSpPr/>
          <p:nvPr/>
        </p:nvSpPr>
        <p:spPr>
          <a:xfrm>
            <a:off x="1979712" y="2636912"/>
            <a:ext cx="3600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E4775DF-9D70-CF47-1A7F-BADA844703F3}"/>
              </a:ext>
            </a:extLst>
          </p:cNvPr>
          <p:cNvSpPr/>
          <p:nvPr/>
        </p:nvSpPr>
        <p:spPr>
          <a:xfrm>
            <a:off x="3131840" y="3356992"/>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C5B1CE0-8810-9F88-461B-248169655040}"/>
              </a:ext>
            </a:extLst>
          </p:cNvPr>
          <p:cNvSpPr/>
          <p:nvPr/>
        </p:nvSpPr>
        <p:spPr>
          <a:xfrm>
            <a:off x="5364088" y="4653136"/>
            <a:ext cx="3600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AA2B7F4-3DFE-16A7-6947-92F2D5BD3046}"/>
              </a:ext>
            </a:extLst>
          </p:cNvPr>
          <p:cNvPicPr>
            <a:picLocks noChangeAspect="1"/>
          </p:cNvPicPr>
          <p:nvPr/>
        </p:nvPicPr>
        <p:blipFill>
          <a:blip r:embed="rId6"/>
          <a:stretch>
            <a:fillRect/>
          </a:stretch>
        </p:blipFill>
        <p:spPr>
          <a:xfrm>
            <a:off x="3454898" y="1323973"/>
            <a:ext cx="506012" cy="609653"/>
          </a:xfrm>
          <a:prstGeom prst="rect">
            <a:avLst/>
          </a:prstGeom>
        </p:spPr>
      </p:pic>
      <p:sp>
        <p:nvSpPr>
          <p:cNvPr id="7" name="正方形/長方形 6">
            <a:extLst>
              <a:ext uri="{FF2B5EF4-FFF2-40B4-BE49-F238E27FC236}">
                <a16:creationId xmlns:a16="http://schemas.microsoft.com/office/drawing/2014/main" id="{B83674EF-FF4E-1028-A743-CAD3F7EB0FC8}"/>
              </a:ext>
            </a:extLst>
          </p:cNvPr>
          <p:cNvSpPr/>
          <p:nvPr/>
        </p:nvSpPr>
        <p:spPr>
          <a:xfrm>
            <a:off x="7092280" y="4653136"/>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0839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過去の金利水準</a:t>
            </a:r>
          </a:p>
        </p:txBody>
      </p:sp>
      <p:sp>
        <p:nvSpPr>
          <p:cNvPr id="3" name="コンテンツ プレースホルダー 2"/>
          <p:cNvSpPr>
            <a:spLocks noGrp="1"/>
          </p:cNvSpPr>
          <p:nvPr>
            <p:ph idx="1"/>
          </p:nvPr>
        </p:nvSpPr>
        <p:spPr>
          <a:solidFill>
            <a:schemeClr val="accent1">
              <a:lumMod val="40000"/>
              <a:lumOff val="60000"/>
            </a:schemeClr>
          </a:solidFill>
        </p:spPr>
        <p:txBody>
          <a:bodyPr>
            <a:normAutofit/>
          </a:bodyPr>
          <a:lstStyle/>
          <a:p>
            <a:pPr marL="0" indent="0">
              <a:buNone/>
            </a:pPr>
            <a:r>
              <a:rPr kumimoji="1" lang="ja-JP" altLang="en-US" dirty="0">
                <a:latin typeface="HGP創英角ﾎﾟｯﾌﾟ体" pitchFamily="50" charset="-128"/>
                <a:ea typeface="HGP創英角ﾎﾟｯﾌﾟ体" pitchFamily="50" charset="-128"/>
              </a:rPr>
              <a:t>②平成２年９月（バブル経済期）の</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大口定期預金（１年）の金利は？</a:t>
            </a:r>
            <a:endParaRPr lang="en-US" altLang="ja-JP" dirty="0">
              <a:latin typeface="HGP創英角ﾎﾟｯﾌﾟ体" pitchFamily="50" charset="-128"/>
              <a:ea typeface="HGP創英角ﾎﾟｯﾌﾟ体" pitchFamily="50" charset="-128"/>
            </a:endParaRPr>
          </a:p>
          <a:p>
            <a:pPr marL="0" indent="0">
              <a:buNone/>
            </a:pPr>
            <a:r>
              <a:rPr kumimoji="1" lang="ja-JP" altLang="en-US" b="1" dirty="0">
                <a:solidFill>
                  <a:schemeClr val="accent2"/>
                </a:solidFill>
              </a:rPr>
              <a:t>　　　　　　　　　　　　　　　　　　　　</a:t>
            </a:r>
            <a:r>
              <a:rPr kumimoji="1" lang="ja-JP" altLang="en-US" sz="4000" b="1" dirty="0">
                <a:solidFill>
                  <a:schemeClr val="accent2"/>
                </a:solidFill>
              </a:rPr>
              <a:t>　</a:t>
            </a:r>
            <a:r>
              <a:rPr kumimoji="1" lang="en-US" altLang="ja-JP" sz="4400" b="1" dirty="0">
                <a:solidFill>
                  <a:srgbClr val="FF0000"/>
                </a:solidFill>
                <a:latin typeface="HGP創英角ﾎﾟｯﾌﾟ体" panose="040B0A00000000000000" pitchFamily="50" charset="-128"/>
                <a:ea typeface="HGP創英角ﾎﾟｯﾌﾟ体" panose="040B0A00000000000000" pitchFamily="50" charset="-128"/>
              </a:rPr>
              <a:t>8.0</a:t>
            </a:r>
            <a:r>
              <a:rPr kumimoji="1" lang="ja-JP" altLang="en-US" sz="44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en-US" altLang="ja-JP" sz="4400" b="1"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b="1" dirty="0">
                <a:solidFill>
                  <a:srgbClr val="002060"/>
                </a:solidFill>
                <a:latin typeface="HGP創英角ﾎﾟｯﾌﾟ体" pitchFamily="50" charset="-128"/>
                <a:ea typeface="HGP創英角ﾎﾟｯﾌﾟ体" pitchFamily="50" charset="-128"/>
              </a:rPr>
              <a:t>働かなくても生活出来るかも？</a:t>
            </a:r>
            <a:endParaRPr lang="en-US" altLang="ja-JP" b="1" dirty="0">
              <a:solidFill>
                <a:srgbClr val="002060"/>
              </a:solidFill>
              <a:latin typeface="HGP創英角ﾎﾟｯﾌﾟ体" pitchFamily="50" charset="-128"/>
              <a:ea typeface="HGP創英角ﾎﾟｯﾌﾟ体" pitchFamily="50" charset="-128"/>
            </a:endParaRPr>
          </a:p>
          <a:p>
            <a:pPr marL="0" indent="0">
              <a:buNone/>
            </a:pPr>
            <a:r>
              <a:rPr kumimoji="1" lang="ja-JP" altLang="en-US" sz="4000" dirty="0">
                <a:latin typeface="HGPｺﾞｼｯｸE" pitchFamily="50" charset="-128"/>
                <a:ea typeface="HGPｺﾞｼｯｸE" pitchFamily="50" charset="-128"/>
              </a:rPr>
              <a:t>　</a:t>
            </a:r>
            <a:r>
              <a:rPr kumimoji="1" lang="ja-JP" altLang="en-US" sz="3600" dirty="0">
                <a:latin typeface="HGP創英角ﾎﾟｯﾌﾟ体" pitchFamily="50" charset="-128"/>
                <a:ea typeface="HGP創英角ﾎﾟｯﾌﾟ体" pitchFamily="50" charset="-128"/>
              </a:rPr>
              <a:t>１００</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０００円の</a:t>
            </a:r>
            <a:r>
              <a:rPr kumimoji="1" lang="ja-JP" altLang="en-US" sz="3600" dirty="0">
                <a:solidFill>
                  <a:srgbClr val="FF0000"/>
                </a:solidFill>
                <a:latin typeface="HGP創英角ﾎﾟｯﾌﾟ体" pitchFamily="50" charset="-128"/>
                <a:ea typeface="HGP創英角ﾎﾟｯﾌﾟ体" pitchFamily="50" charset="-128"/>
              </a:rPr>
              <a:t>８％</a:t>
            </a:r>
            <a:r>
              <a:rPr kumimoji="1" lang="ja-JP" altLang="en-US" sz="3600" dirty="0">
                <a:latin typeface="HGP創英角ﾎﾟｯﾌﾟ体" pitchFamily="50" charset="-128"/>
                <a:ea typeface="HGP創英角ﾎﾟｯﾌﾟ体" pitchFamily="50" charset="-128"/>
              </a:rPr>
              <a:t>は</a:t>
            </a:r>
            <a:endParaRPr kumimoji="1" lang="en-US" altLang="ja-JP" sz="3600" dirty="0">
              <a:latin typeface="HGP創英角ﾎﾟｯﾌﾟ体" pitchFamily="50" charset="-128"/>
              <a:ea typeface="HGP創英角ﾎﾟｯﾌﾟ体" pitchFamily="50" charset="-128"/>
            </a:endParaRPr>
          </a:p>
          <a:p>
            <a:pPr marL="0" indent="0">
              <a:buNone/>
            </a:pPr>
            <a:r>
              <a:rPr lang="ja-JP" altLang="en-US" sz="3600" dirty="0">
                <a:solidFill>
                  <a:srgbClr val="FF0000"/>
                </a:solidFill>
                <a:latin typeface="HGP創英角ﾎﾟｯﾌﾟ体" pitchFamily="50" charset="-128"/>
                <a:ea typeface="HGP創英角ﾎﾟｯﾌﾟ体" pitchFamily="50" charset="-128"/>
              </a:rPr>
              <a:t>　　</a:t>
            </a:r>
            <a:r>
              <a:rPr lang="ja-JP" altLang="en-US" sz="3600" u="sng" dirty="0">
                <a:solidFill>
                  <a:srgbClr val="FF0000"/>
                </a:solidFill>
                <a:latin typeface="HGP創英角ﾎﾟｯﾌﾟ体" pitchFamily="50" charset="-128"/>
                <a:ea typeface="HGP創英角ﾎﾟｯﾌﾟ体" pitchFamily="50" charset="-128"/>
              </a:rPr>
              <a:t>８００万円</a:t>
            </a:r>
            <a:r>
              <a:rPr lang="ja-JP" altLang="en-US" sz="3600" dirty="0">
                <a:latin typeface="HGP創英角ﾎﾟｯﾌﾟ体" pitchFamily="50" charset="-128"/>
                <a:ea typeface="HGP創英角ﾎﾟｯﾌﾟ体" pitchFamily="50" charset="-128"/>
              </a:rPr>
              <a:t>です（税引き</a:t>
            </a:r>
            <a:r>
              <a:rPr lang="ja-JP" altLang="en-US" sz="3600" dirty="0">
                <a:solidFill>
                  <a:srgbClr val="FF0000"/>
                </a:solidFill>
                <a:latin typeface="HGP創英角ﾎﾟｯﾌﾟ体" pitchFamily="50" charset="-128"/>
                <a:ea typeface="HGP創英角ﾎﾟｯﾌﾟ体" pitchFamily="50" charset="-128"/>
              </a:rPr>
              <a:t>６４０万円</a:t>
            </a:r>
            <a:r>
              <a:rPr lang="ja-JP" altLang="en-US" sz="3600" dirty="0">
                <a:latin typeface="HGP創英角ﾎﾟｯﾌﾟ体" pitchFamily="50" charset="-128"/>
                <a:ea typeface="HGP創英角ﾎﾟｯﾌﾟ体" pitchFamily="50" charset="-128"/>
              </a:rPr>
              <a:t>）</a:t>
            </a:r>
            <a:endParaRPr lang="en-US" altLang="ja-JP" sz="3600" dirty="0">
              <a:latin typeface="HGP創英角ﾎﾟｯﾌﾟ体" pitchFamily="50" charset="-128"/>
              <a:ea typeface="HGP創英角ﾎﾟｯﾌﾟ体" pitchFamily="50" charset="-128"/>
            </a:endParaRPr>
          </a:p>
          <a:p>
            <a:pPr marL="0" indent="0">
              <a:buNone/>
            </a:pPr>
            <a:r>
              <a:rPr kumimoji="1" lang="ja-JP" altLang="en-US" sz="2400" dirty="0">
                <a:latin typeface="HGP創英角ﾎﾟｯﾌﾟ体" pitchFamily="50" charset="-128"/>
                <a:ea typeface="HGP創英角ﾎﾟｯﾌﾟ体" pitchFamily="50" charset="-128"/>
              </a:rPr>
              <a:t>　　　　　　　　　　　　　　　　　　　</a:t>
            </a:r>
            <a:r>
              <a:rPr kumimoji="1" lang="ja-JP" altLang="en-US" sz="2400" dirty="0">
                <a:solidFill>
                  <a:srgbClr val="002060"/>
                </a:solidFill>
                <a:latin typeface="HGP創英角ﾎﾟｯﾌﾟ体" pitchFamily="50" charset="-128"/>
                <a:ea typeface="HGP創英角ﾎﾟｯﾌﾟ体" pitchFamily="50" charset="-128"/>
              </a:rPr>
              <a:t>毎月使えるお金が約</a:t>
            </a:r>
            <a:r>
              <a:rPr kumimoji="1" lang="en-US" altLang="ja-JP" sz="2400" dirty="0">
                <a:solidFill>
                  <a:srgbClr val="002060"/>
                </a:solidFill>
                <a:latin typeface="HGP創英角ﾎﾟｯﾌﾟ体" pitchFamily="50" charset="-128"/>
                <a:ea typeface="HGP創英角ﾎﾟｯﾌﾟ体" pitchFamily="50" charset="-128"/>
              </a:rPr>
              <a:t>53</a:t>
            </a:r>
            <a:r>
              <a:rPr kumimoji="1" lang="ja-JP" altLang="en-US" sz="2400" dirty="0">
                <a:solidFill>
                  <a:srgbClr val="002060"/>
                </a:solidFill>
                <a:latin typeface="HGP創英角ﾎﾟｯﾌﾟ体" pitchFamily="50" charset="-128"/>
                <a:ea typeface="HGP創英角ﾎﾟｯﾌﾟ体" pitchFamily="50" charset="-128"/>
              </a:rPr>
              <a:t>万円</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58</a:t>
            </a:fld>
            <a:endParaRPr kumimoji="1" lang="ja-JP" altLang="en-US"/>
          </a:p>
        </p:txBody>
      </p:sp>
      <p:sp>
        <p:nvSpPr>
          <p:cNvPr id="5" name="日付プレースホルダー 4">
            <a:extLst>
              <a:ext uri="{FF2B5EF4-FFF2-40B4-BE49-F238E27FC236}">
                <a16:creationId xmlns:a16="http://schemas.microsoft.com/office/drawing/2014/main" id="{1D7BEC1A-0198-E119-5BFF-14F03EFE334E}"/>
              </a:ext>
            </a:extLst>
          </p:cNvPr>
          <p:cNvSpPr>
            <a:spLocks noGrp="1"/>
          </p:cNvSpPr>
          <p:nvPr>
            <p:ph type="dt" sz="half" idx="10"/>
          </p:nvPr>
        </p:nvSpPr>
        <p:spPr/>
        <p:txBody>
          <a:bodyPr/>
          <a:lstStyle/>
          <a:p>
            <a:fld id="{A3825F60-FD34-4649-AAFC-D374240CA6BA}" type="datetime1">
              <a:rPr kumimoji="1" lang="ja-JP" altLang="en-US" smtClean="0"/>
              <a:t>2024/10/5</a:t>
            </a:fld>
            <a:endParaRPr kumimoji="1" lang="ja-JP" altLang="en-US"/>
          </a:p>
        </p:txBody>
      </p:sp>
    </p:spTree>
    <p:extLst>
      <p:ext uri="{BB962C8B-B14F-4D97-AF65-F5344CB8AC3E}">
        <p14:creationId xmlns:p14="http://schemas.microsoft.com/office/powerpoint/2010/main" val="158840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過去の金利水準</a:t>
            </a:r>
          </a:p>
        </p:txBody>
      </p:sp>
      <p:sp>
        <p:nvSpPr>
          <p:cNvPr id="3" name="コンテンツ プレースホルダー 2"/>
          <p:cNvSpPr>
            <a:spLocks noGrp="1"/>
          </p:cNvSpPr>
          <p:nvPr>
            <p:ph idx="1"/>
          </p:nvPr>
        </p:nvSpPr>
        <p:spPr>
          <a:solidFill>
            <a:schemeClr val="accent1">
              <a:lumMod val="40000"/>
              <a:lumOff val="60000"/>
            </a:schemeClr>
          </a:solidFill>
        </p:spPr>
        <p:txBody>
          <a:bodyPr/>
          <a:lstStyle/>
          <a:p>
            <a:pPr marL="0" indent="0">
              <a:buNone/>
            </a:pPr>
            <a:r>
              <a:rPr kumimoji="1" lang="ja-JP" altLang="en-US" dirty="0">
                <a:latin typeface="HGP創英角ﾎﾟｯﾌﾟ体" pitchFamily="50" charset="-128"/>
                <a:ea typeface="HGP創英角ﾎﾟｯﾌﾟ体" pitchFamily="50" charset="-128"/>
              </a:rPr>
              <a:t>①昭和６３年４月</a:t>
            </a:r>
            <a:r>
              <a:rPr kumimoji="1" lang="en-US" altLang="ja-JP" dirty="0">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バブル経済前）の</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kumimoji="1" lang="ja-JP" altLang="en-US" dirty="0">
                <a:latin typeface="HGP創英角ﾎﾟｯﾌﾟ体" pitchFamily="50" charset="-128"/>
                <a:ea typeface="HGP創英角ﾎﾟｯﾌﾟ体" pitchFamily="50" charset="-128"/>
              </a:rPr>
              <a:t>定期預金（１年）の金利は？</a:t>
            </a:r>
            <a:endParaRPr kumimoji="1" lang="en-US" altLang="ja-JP" dirty="0">
              <a:latin typeface="HGP創英角ﾎﾟｯﾌﾟ体" pitchFamily="50" charset="-128"/>
              <a:ea typeface="HGP創英角ﾎﾟｯﾌﾟ体" pitchFamily="50" charset="-128"/>
            </a:endParaRPr>
          </a:p>
          <a:p>
            <a:pPr marL="0" indent="0">
              <a:buNone/>
            </a:pPr>
            <a:r>
              <a:rPr lang="ja-JP" altLang="en-US" sz="4000" b="1" dirty="0">
                <a:solidFill>
                  <a:schemeClr val="accent2"/>
                </a:solidFill>
                <a:latin typeface="HGP創英角ﾎﾟｯﾌﾟ体" pitchFamily="50" charset="-128"/>
                <a:ea typeface="HGP創英角ﾎﾟｯﾌﾟ体" pitchFamily="50" charset="-128"/>
              </a:rPr>
              <a:t>　　　　　　　　　　　　　　　　</a:t>
            </a:r>
            <a:r>
              <a:rPr lang="en-US" altLang="ja-JP" sz="4000" b="1" dirty="0">
                <a:solidFill>
                  <a:schemeClr val="tx2"/>
                </a:solidFill>
                <a:latin typeface="HGP創英角ﾎﾟｯﾌﾟ体" pitchFamily="50" charset="-128"/>
                <a:ea typeface="HGP創英角ﾎﾟｯﾌﾟ体" pitchFamily="50" charset="-128"/>
              </a:rPr>
              <a:t>3.36</a:t>
            </a:r>
            <a:r>
              <a:rPr lang="ja-JP" altLang="en-US" sz="4000" b="1" dirty="0">
                <a:solidFill>
                  <a:schemeClr val="tx2"/>
                </a:solidFill>
                <a:latin typeface="HGP創英角ﾎﾟｯﾌﾟ体" pitchFamily="50" charset="-128"/>
                <a:ea typeface="HGP創英角ﾎﾟｯﾌﾟ体" pitchFamily="50" charset="-128"/>
              </a:rPr>
              <a:t>％</a:t>
            </a:r>
            <a:endParaRPr lang="en-US" altLang="ja-JP" sz="4000" b="1" dirty="0">
              <a:solidFill>
                <a:schemeClr val="tx2"/>
              </a:solidFill>
              <a:latin typeface="HGP創英角ﾎﾟｯﾌﾟ体" pitchFamily="50" charset="-128"/>
              <a:ea typeface="HGP創英角ﾎﾟｯﾌﾟ体" pitchFamily="50" charset="-128"/>
            </a:endParaRPr>
          </a:p>
          <a:p>
            <a:pPr marL="0" indent="0">
              <a:buNone/>
            </a:pP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②平成２年９月（バブル経済期）の</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大口定期預金（１年）の金利は？</a:t>
            </a:r>
            <a:endParaRPr lang="en-US" altLang="ja-JP" dirty="0">
              <a:latin typeface="HGP創英角ﾎﾟｯﾌﾟ体" pitchFamily="50" charset="-128"/>
              <a:ea typeface="HGP創英角ﾎﾟｯﾌﾟ体" pitchFamily="50" charset="-128"/>
            </a:endParaRPr>
          </a:p>
          <a:p>
            <a:pPr marL="0" indent="0">
              <a:buNone/>
            </a:pPr>
            <a:r>
              <a:rPr kumimoji="1" lang="ja-JP" altLang="en-US" b="1" dirty="0">
                <a:solidFill>
                  <a:schemeClr val="accent2"/>
                </a:solidFill>
                <a:latin typeface="HGP創英角ﾎﾟｯﾌﾟ体" pitchFamily="50" charset="-128"/>
                <a:ea typeface="HGP創英角ﾎﾟｯﾌﾟ体" pitchFamily="50" charset="-128"/>
              </a:rPr>
              <a:t>　　　　　　　　　　　　　　　　　　　　</a:t>
            </a:r>
            <a:r>
              <a:rPr kumimoji="1" lang="ja-JP" altLang="en-US" sz="4000" b="1" dirty="0">
                <a:solidFill>
                  <a:schemeClr val="accent2"/>
                </a:solidFill>
                <a:latin typeface="HGP創英角ﾎﾟｯﾌﾟ体" pitchFamily="50" charset="-128"/>
                <a:ea typeface="HGP創英角ﾎﾟｯﾌﾟ体" pitchFamily="50" charset="-128"/>
              </a:rPr>
              <a:t>　</a:t>
            </a:r>
            <a:r>
              <a:rPr kumimoji="1" lang="en-US" altLang="ja-JP" sz="4000" b="1" dirty="0">
                <a:solidFill>
                  <a:srgbClr val="FF0000"/>
                </a:solidFill>
                <a:latin typeface="HGP創英角ﾎﾟｯﾌﾟ体" pitchFamily="50" charset="-128"/>
                <a:ea typeface="HGP創英角ﾎﾟｯﾌﾟ体" pitchFamily="50" charset="-128"/>
              </a:rPr>
              <a:t>8.0</a:t>
            </a:r>
            <a:r>
              <a:rPr kumimoji="1" lang="ja-JP" altLang="en-US" sz="4000" b="1" dirty="0">
                <a:solidFill>
                  <a:srgbClr val="FF0000"/>
                </a:solidFill>
                <a:latin typeface="HGP創英角ﾎﾟｯﾌﾟ体" pitchFamily="50" charset="-128"/>
                <a:ea typeface="HGP創英角ﾎﾟｯﾌﾟ体" pitchFamily="50" charset="-128"/>
              </a:rPr>
              <a:t>％</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59</a:t>
            </a:fld>
            <a:endParaRPr kumimoji="1" lang="ja-JP" altLang="en-US"/>
          </a:p>
        </p:txBody>
      </p:sp>
      <p:sp>
        <p:nvSpPr>
          <p:cNvPr id="5" name="日付プレースホルダー 4">
            <a:extLst>
              <a:ext uri="{FF2B5EF4-FFF2-40B4-BE49-F238E27FC236}">
                <a16:creationId xmlns:a16="http://schemas.microsoft.com/office/drawing/2014/main" id="{941DDC48-05E6-8301-E67A-392A1B258837}"/>
              </a:ext>
            </a:extLst>
          </p:cNvPr>
          <p:cNvSpPr>
            <a:spLocks noGrp="1"/>
          </p:cNvSpPr>
          <p:nvPr>
            <p:ph type="dt" sz="half" idx="10"/>
          </p:nvPr>
        </p:nvSpPr>
        <p:spPr/>
        <p:txBody>
          <a:bodyPr/>
          <a:lstStyle/>
          <a:p>
            <a:fld id="{5E0AA832-AC7E-43C7-8C13-A1A9E2AA4CE6}" type="datetime1">
              <a:rPr kumimoji="1" lang="ja-JP" altLang="en-US" smtClean="0"/>
              <a:t>2024/10/5</a:t>
            </a:fld>
            <a:endParaRPr kumimoji="1" lang="ja-JP" altLang="en-US"/>
          </a:p>
        </p:txBody>
      </p:sp>
    </p:spTree>
    <p:extLst>
      <p:ext uri="{BB962C8B-B14F-4D97-AF65-F5344CB8AC3E}">
        <p14:creationId xmlns:p14="http://schemas.microsoft.com/office/powerpoint/2010/main" val="4477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4800" dirty="0">
                <a:latin typeface="HGP創英角ﾎﾟｯﾌﾟ体" panose="040B0A00000000000000" pitchFamily="50" charset="-128"/>
                <a:ea typeface="HGP創英角ﾎﾟｯﾌﾟ体" panose="040B0A00000000000000" pitchFamily="50" charset="-128"/>
              </a:rPr>
              <a:t>4</a:t>
            </a:r>
            <a:r>
              <a:rPr kumimoji="1" lang="ja-JP" altLang="en-US" sz="4800" dirty="0">
                <a:latin typeface="HGP創英角ﾎﾟｯﾌﾟ体" panose="040B0A00000000000000" pitchFamily="50" charset="-128"/>
                <a:ea typeface="HGP創英角ﾎﾟｯﾌﾟ体" panose="040B0A00000000000000" pitchFamily="50" charset="-128"/>
              </a:rPr>
              <a:t>つの国策</a:t>
            </a:r>
          </a:p>
        </p:txBody>
      </p:sp>
      <p:sp>
        <p:nvSpPr>
          <p:cNvPr id="3" name="コンテンツ プレースホルダー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15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①住宅ローン減税（控除）再改正</a:t>
            </a:r>
            <a:endParaRPr kumimoji="1"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solidFill>
                <a:schemeClr val="bg1">
                  <a:lumMod val="75000"/>
                </a:schemeClr>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②住宅に係る贈与税、非課税措置延長</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③フラット３５</a:t>
            </a: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S</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　子育てプラス</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④子育てエコホーム支援事業</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a:t>
            </a:fld>
            <a:endParaRPr kumimoji="1" lang="ja-JP" altLang="en-US"/>
          </a:p>
        </p:txBody>
      </p:sp>
      <p:sp>
        <p:nvSpPr>
          <p:cNvPr id="5" name="日付プレースホルダー 4">
            <a:extLst>
              <a:ext uri="{FF2B5EF4-FFF2-40B4-BE49-F238E27FC236}">
                <a16:creationId xmlns:a16="http://schemas.microsoft.com/office/drawing/2014/main" id="{13501AED-484D-07A5-3FCF-A66E539944B1}"/>
              </a:ext>
            </a:extLst>
          </p:cNvPr>
          <p:cNvSpPr>
            <a:spLocks noGrp="1"/>
          </p:cNvSpPr>
          <p:nvPr>
            <p:ph type="dt" sz="half" idx="10"/>
          </p:nvPr>
        </p:nvSpPr>
        <p:spPr/>
        <p:txBody>
          <a:bodyPr/>
          <a:lstStyle/>
          <a:p>
            <a:fld id="{F7EDB159-9DC8-4D80-B54F-6EDD4CEA774F}" type="datetime1">
              <a:rPr kumimoji="1" lang="ja-JP" altLang="en-US" smtClean="0"/>
              <a:t>2024/10/5</a:t>
            </a:fld>
            <a:endParaRPr kumimoji="1" lang="ja-JP" altLang="en-US"/>
          </a:p>
        </p:txBody>
      </p:sp>
    </p:spTree>
    <p:extLst>
      <p:ext uri="{BB962C8B-B14F-4D97-AF65-F5344CB8AC3E}">
        <p14:creationId xmlns:p14="http://schemas.microsoft.com/office/powerpoint/2010/main" val="3210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13">
            <a:extLst>
              <a:ext uri="{FF2B5EF4-FFF2-40B4-BE49-F238E27FC236}">
                <a16:creationId xmlns:a16="http://schemas.microsoft.com/office/drawing/2014/main" id="{9A599C36-5F0C-F68C-0E96-98CDEB9DB1D5}"/>
              </a:ext>
            </a:extLst>
          </p:cNvPr>
          <p:cNvPicPr>
            <a:picLocks noGrp="1" noChangeAspect="1"/>
          </p:cNvPicPr>
          <p:nvPr>
            <p:ph idx="1"/>
          </p:nvPr>
        </p:nvPicPr>
        <p:blipFill>
          <a:blip r:embed="rId3"/>
          <a:stretch>
            <a:fillRect/>
          </a:stretch>
        </p:blipFill>
        <p:spPr>
          <a:xfrm>
            <a:off x="539552" y="332656"/>
            <a:ext cx="8147248" cy="6048671"/>
          </a:xfrm>
          <a:prstGeom prst="rect">
            <a:avLst/>
          </a:prstGeom>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60</a:t>
            </a:fld>
            <a:endParaRPr kumimoji="1" lang="ja-JP" altLang="en-US"/>
          </a:p>
        </p:txBody>
      </p:sp>
      <p:pic>
        <p:nvPicPr>
          <p:cNvPr id="11" name="図 10"/>
          <p:cNvPicPr>
            <a:picLocks noChangeAspect="1"/>
          </p:cNvPicPr>
          <p:nvPr/>
        </p:nvPicPr>
        <p:blipFill>
          <a:blip r:embed="rId4"/>
          <a:stretch>
            <a:fillRect/>
          </a:stretch>
        </p:blipFill>
        <p:spPr>
          <a:xfrm>
            <a:off x="3203848" y="4005064"/>
            <a:ext cx="432854" cy="609653"/>
          </a:xfrm>
          <a:prstGeom prst="rect">
            <a:avLst/>
          </a:prstGeom>
        </p:spPr>
      </p:pic>
      <p:sp>
        <p:nvSpPr>
          <p:cNvPr id="5" name="正方形/長方形 4">
            <a:extLst>
              <a:ext uri="{FF2B5EF4-FFF2-40B4-BE49-F238E27FC236}">
                <a16:creationId xmlns:a16="http://schemas.microsoft.com/office/drawing/2014/main" id="{97F7E81F-E98D-BEB6-9B89-3F55B04B6104}"/>
              </a:ext>
            </a:extLst>
          </p:cNvPr>
          <p:cNvSpPr/>
          <p:nvPr/>
        </p:nvSpPr>
        <p:spPr>
          <a:xfrm>
            <a:off x="3203848" y="3356992"/>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FF4C0F6-FC0C-1D31-9FC4-BCC11B46E1AC}"/>
              </a:ext>
            </a:extLst>
          </p:cNvPr>
          <p:cNvSpPr/>
          <p:nvPr/>
        </p:nvSpPr>
        <p:spPr>
          <a:xfrm>
            <a:off x="2051720" y="2636912"/>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DCE1F96-027D-687B-7A66-E08BE77B4F6C}"/>
              </a:ext>
            </a:extLst>
          </p:cNvPr>
          <p:cNvSpPr/>
          <p:nvPr/>
        </p:nvSpPr>
        <p:spPr>
          <a:xfrm>
            <a:off x="2267744" y="1412776"/>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F725A14-E409-FBD7-66A2-2CFBB7824E0D}"/>
              </a:ext>
            </a:extLst>
          </p:cNvPr>
          <p:cNvSpPr/>
          <p:nvPr/>
        </p:nvSpPr>
        <p:spPr>
          <a:xfrm>
            <a:off x="1691680" y="1628800"/>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日付プレースホルダー 1">
            <a:extLst>
              <a:ext uri="{FF2B5EF4-FFF2-40B4-BE49-F238E27FC236}">
                <a16:creationId xmlns:a16="http://schemas.microsoft.com/office/drawing/2014/main" id="{848DCEF9-6CA4-35BB-F95F-A9D19EED20E6}"/>
              </a:ext>
            </a:extLst>
          </p:cNvPr>
          <p:cNvSpPr>
            <a:spLocks noGrp="1"/>
          </p:cNvSpPr>
          <p:nvPr>
            <p:ph type="dt" sz="half" idx="10"/>
          </p:nvPr>
        </p:nvSpPr>
        <p:spPr/>
        <p:txBody>
          <a:bodyPr/>
          <a:lstStyle/>
          <a:p>
            <a:fld id="{C0D58FD8-2B5A-4E95-B7F4-19E11A5CFFAE}" type="datetime1">
              <a:rPr kumimoji="1" lang="ja-JP" altLang="en-US" smtClean="0"/>
              <a:t>2024/10/5</a:t>
            </a:fld>
            <a:endParaRPr kumimoji="1" lang="ja-JP" altLang="en-US"/>
          </a:p>
        </p:txBody>
      </p:sp>
      <p:pic>
        <p:nvPicPr>
          <p:cNvPr id="10" name="図 9">
            <a:extLst>
              <a:ext uri="{FF2B5EF4-FFF2-40B4-BE49-F238E27FC236}">
                <a16:creationId xmlns:a16="http://schemas.microsoft.com/office/drawing/2014/main" id="{0E44F7D2-6119-3233-C86E-DBF73485923A}"/>
              </a:ext>
            </a:extLst>
          </p:cNvPr>
          <p:cNvPicPr>
            <a:picLocks noChangeAspect="1"/>
          </p:cNvPicPr>
          <p:nvPr/>
        </p:nvPicPr>
        <p:blipFill>
          <a:blip r:embed="rId5"/>
          <a:stretch>
            <a:fillRect/>
          </a:stretch>
        </p:blipFill>
        <p:spPr>
          <a:xfrm>
            <a:off x="395536" y="260648"/>
            <a:ext cx="8291263" cy="5807145"/>
          </a:xfrm>
          <a:prstGeom prst="rect">
            <a:avLst/>
          </a:prstGeom>
        </p:spPr>
      </p:pic>
      <p:sp>
        <p:nvSpPr>
          <p:cNvPr id="16" name="正方形/長方形 15">
            <a:extLst>
              <a:ext uri="{FF2B5EF4-FFF2-40B4-BE49-F238E27FC236}">
                <a16:creationId xmlns:a16="http://schemas.microsoft.com/office/drawing/2014/main" id="{50795A44-4B3F-F580-1741-EAB7363149CA}"/>
              </a:ext>
            </a:extLst>
          </p:cNvPr>
          <p:cNvSpPr/>
          <p:nvPr/>
        </p:nvSpPr>
        <p:spPr>
          <a:xfrm>
            <a:off x="7164288" y="332656"/>
            <a:ext cx="1224136" cy="648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1CAAF48-CEB2-C030-14A3-0485F5AA8538}"/>
              </a:ext>
            </a:extLst>
          </p:cNvPr>
          <p:cNvSpPr/>
          <p:nvPr/>
        </p:nvSpPr>
        <p:spPr>
          <a:xfrm>
            <a:off x="1619672" y="1556792"/>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445BF01-0FD4-4EAE-950C-1E7564574B30}"/>
              </a:ext>
            </a:extLst>
          </p:cNvPr>
          <p:cNvSpPr/>
          <p:nvPr/>
        </p:nvSpPr>
        <p:spPr>
          <a:xfrm>
            <a:off x="2195736" y="1412776"/>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C80E8F9-2B7E-B9A0-69D7-F9D6CFFA3B59}"/>
              </a:ext>
            </a:extLst>
          </p:cNvPr>
          <p:cNvSpPr/>
          <p:nvPr/>
        </p:nvSpPr>
        <p:spPr>
          <a:xfrm>
            <a:off x="3635896" y="1628800"/>
            <a:ext cx="432048" cy="2751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5A30CAA-F36A-8083-1D67-BD119E5BC9F8}"/>
              </a:ext>
            </a:extLst>
          </p:cNvPr>
          <p:cNvSpPr/>
          <p:nvPr/>
        </p:nvSpPr>
        <p:spPr>
          <a:xfrm>
            <a:off x="1979712" y="2636912"/>
            <a:ext cx="3600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E4775DF-9D70-CF47-1A7F-BADA844703F3}"/>
              </a:ext>
            </a:extLst>
          </p:cNvPr>
          <p:cNvSpPr/>
          <p:nvPr/>
        </p:nvSpPr>
        <p:spPr>
          <a:xfrm>
            <a:off x="3131840" y="3356992"/>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C5B1CE0-8810-9F88-461B-248169655040}"/>
              </a:ext>
            </a:extLst>
          </p:cNvPr>
          <p:cNvSpPr/>
          <p:nvPr/>
        </p:nvSpPr>
        <p:spPr>
          <a:xfrm>
            <a:off x="5364088" y="4653136"/>
            <a:ext cx="3600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AA2B7F4-3DFE-16A7-6947-92F2D5BD3046}"/>
              </a:ext>
            </a:extLst>
          </p:cNvPr>
          <p:cNvPicPr>
            <a:picLocks noChangeAspect="1"/>
          </p:cNvPicPr>
          <p:nvPr/>
        </p:nvPicPr>
        <p:blipFill>
          <a:blip r:embed="rId6"/>
          <a:stretch>
            <a:fillRect/>
          </a:stretch>
        </p:blipFill>
        <p:spPr>
          <a:xfrm>
            <a:off x="3454898" y="1323973"/>
            <a:ext cx="506012" cy="609653"/>
          </a:xfrm>
          <a:prstGeom prst="rect">
            <a:avLst/>
          </a:prstGeom>
        </p:spPr>
      </p:pic>
      <p:sp>
        <p:nvSpPr>
          <p:cNvPr id="7" name="正方形/長方形 6">
            <a:extLst>
              <a:ext uri="{FF2B5EF4-FFF2-40B4-BE49-F238E27FC236}">
                <a16:creationId xmlns:a16="http://schemas.microsoft.com/office/drawing/2014/main" id="{B83674EF-FF4E-1028-A743-CAD3F7EB0FC8}"/>
              </a:ext>
            </a:extLst>
          </p:cNvPr>
          <p:cNvSpPr/>
          <p:nvPr/>
        </p:nvSpPr>
        <p:spPr>
          <a:xfrm>
            <a:off x="7092280" y="4653136"/>
            <a:ext cx="43204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6DF19AF5-1D41-CBCE-19C7-19E7469749D8}"/>
              </a:ext>
            </a:extLst>
          </p:cNvPr>
          <p:cNvPicPr>
            <a:picLocks noChangeAspect="1"/>
          </p:cNvPicPr>
          <p:nvPr/>
        </p:nvPicPr>
        <p:blipFill>
          <a:blip r:embed="rId7"/>
          <a:stretch>
            <a:fillRect/>
          </a:stretch>
        </p:blipFill>
        <p:spPr>
          <a:xfrm>
            <a:off x="3033619" y="3453400"/>
            <a:ext cx="432854" cy="609653"/>
          </a:xfrm>
          <a:prstGeom prst="rect">
            <a:avLst/>
          </a:prstGeom>
        </p:spPr>
      </p:pic>
    </p:spTree>
    <p:extLst>
      <p:ext uri="{BB962C8B-B14F-4D97-AF65-F5344CB8AC3E}">
        <p14:creationId xmlns:p14="http://schemas.microsoft.com/office/powerpoint/2010/main" val="252768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640960" cy="1570186"/>
          </a:xfrm>
        </p:spPr>
        <p:txBody>
          <a:bodyPr>
            <a:normAutofit/>
          </a:bodyPr>
          <a:lstStyle/>
          <a:p>
            <a:r>
              <a:rPr lang="en-US" altLang="ja-JP" sz="3200" dirty="0">
                <a:solidFill>
                  <a:srgbClr val="FF0000"/>
                </a:solidFill>
                <a:latin typeface="HGP創英角ﾎﾟｯﾌﾟ体" pitchFamily="50" charset="-128"/>
                <a:ea typeface="HGP創英角ﾎﾟｯﾌﾟ体" pitchFamily="50" charset="-128"/>
              </a:rPr>
              <a:t>1.82</a:t>
            </a:r>
            <a:r>
              <a:rPr kumimoji="1" lang="ja-JP" altLang="en-US" sz="3200" dirty="0">
                <a:solidFill>
                  <a:srgbClr val="FF0000"/>
                </a:solidFill>
                <a:latin typeface="HGP創英角ﾎﾟｯﾌﾟ体" pitchFamily="50" charset="-128"/>
                <a:ea typeface="HGP創英角ﾎﾟｯﾌﾟ体" pitchFamily="50" charset="-128"/>
              </a:rPr>
              <a:t>％</a:t>
            </a:r>
            <a:r>
              <a:rPr kumimoji="1" lang="ja-JP" altLang="en-US" sz="3200" dirty="0">
                <a:latin typeface="HGP創英角ﾎﾟｯﾌﾟ体" pitchFamily="50" charset="-128"/>
                <a:ea typeface="HGP創英角ﾎﾟｯﾌﾟ体" pitchFamily="50" charset="-128"/>
              </a:rPr>
              <a:t>で</a:t>
            </a:r>
            <a:r>
              <a:rPr kumimoji="1" lang="ja-JP" altLang="en-US" sz="3200" dirty="0">
                <a:solidFill>
                  <a:srgbClr val="FF0000"/>
                </a:solidFill>
                <a:latin typeface="HGP創英角ﾎﾟｯﾌﾟ体" pitchFamily="50" charset="-128"/>
                <a:ea typeface="HGP創英角ﾎﾟｯﾌﾟ体" pitchFamily="50" charset="-128"/>
              </a:rPr>
              <a:t>３５</a:t>
            </a:r>
            <a:r>
              <a:rPr kumimoji="1" lang="ja-JP" altLang="en-US" sz="3200" dirty="0">
                <a:latin typeface="HGP創英角ﾎﾟｯﾌﾟ体" pitchFamily="50" charset="-128"/>
                <a:ea typeface="HGP創英角ﾎﾟｯﾌﾟ体" pitchFamily="50" charset="-128"/>
              </a:rPr>
              <a:t>年間</a:t>
            </a:r>
            <a:r>
              <a:rPr kumimoji="1" lang="ja-JP" altLang="en-US" sz="3200" u="sng" dirty="0">
                <a:solidFill>
                  <a:srgbClr val="FF0000"/>
                </a:solidFill>
                <a:latin typeface="HGP創英角ﾎﾟｯﾌﾟ体" pitchFamily="50" charset="-128"/>
                <a:ea typeface="HGP創英角ﾎﾟｯﾌﾟ体" pitchFamily="50" charset="-128"/>
              </a:rPr>
              <a:t>固定</a:t>
            </a:r>
            <a:r>
              <a:rPr kumimoji="1" lang="ja-JP" altLang="en-US" sz="3200" dirty="0">
                <a:latin typeface="HGP創英角ﾎﾟｯﾌﾟ体" pitchFamily="50" charset="-128"/>
                <a:ea typeface="HGP創英角ﾎﾟｯﾌﾟ体" pitchFamily="50" charset="-128"/>
              </a:rPr>
              <a:t>で借りられる</a:t>
            </a:r>
            <a:r>
              <a:rPr kumimoji="1" lang="ja-JP" altLang="en-US" sz="3200" u="sng" dirty="0">
                <a:solidFill>
                  <a:srgbClr val="FF0000"/>
                </a:solidFill>
                <a:latin typeface="HGP創英角ﾎﾟｯﾌﾟ体" pitchFamily="50" charset="-128"/>
                <a:ea typeface="HGP創英角ﾎﾟｯﾌﾟ体" pitchFamily="50" charset="-128"/>
              </a:rPr>
              <a:t>現在の金利</a:t>
            </a:r>
            <a:r>
              <a:rPr kumimoji="1" lang="ja-JP" altLang="en-US" sz="3200" dirty="0">
                <a:latin typeface="HGP創英角ﾎﾟｯﾌﾟ体" pitchFamily="50" charset="-128"/>
                <a:ea typeface="HGP創英角ﾎﾟｯﾌﾟ体" pitchFamily="50" charset="-128"/>
              </a:rPr>
              <a:t>は</a:t>
            </a:r>
          </a:p>
        </p:txBody>
      </p:sp>
      <p:sp>
        <p:nvSpPr>
          <p:cNvPr id="3" name="コンテンツ プレースホルダー 2"/>
          <p:cNvSpPr>
            <a:spLocks noGrp="1"/>
          </p:cNvSpPr>
          <p:nvPr>
            <p:ph idx="1"/>
          </p:nvPr>
        </p:nvSpPr>
        <p:spPr>
          <a:xfrm>
            <a:off x="457200" y="1988840"/>
            <a:ext cx="8229600" cy="4464496"/>
          </a:xfrm>
          <a:solidFill>
            <a:schemeClr val="accent1">
              <a:lumMod val="40000"/>
              <a:lumOff val="60000"/>
            </a:schemeClr>
          </a:solidFill>
        </p:spPr>
        <p:txBody>
          <a:bodyPr/>
          <a:lstStyle/>
          <a:p>
            <a:pPr marL="0" indent="0">
              <a:buNone/>
            </a:pPr>
            <a:r>
              <a:rPr kumimoji="1" lang="ja-JP" altLang="en-US" dirty="0">
                <a:latin typeface="HGP創英角ﾎﾟｯﾌﾟ体" pitchFamily="50" charset="-128"/>
                <a:ea typeface="HGP創英角ﾎﾟｯﾌﾟ体" pitchFamily="50" charset="-128"/>
              </a:rPr>
              <a:t>私にとっては</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lang="ja-JP" altLang="en-US" sz="4000" dirty="0">
                <a:latin typeface="HGP創英角ﾎﾟｯﾌﾟ体" pitchFamily="50" charset="-128"/>
                <a:ea typeface="HGP創英角ﾎﾟｯﾌﾟ体" pitchFamily="50" charset="-128"/>
              </a:rPr>
              <a:t>　</a:t>
            </a:r>
            <a:r>
              <a:rPr lang="ja-JP" altLang="en-US" sz="4000" dirty="0">
                <a:solidFill>
                  <a:srgbClr val="FF0000"/>
                </a:solidFill>
                <a:latin typeface="HGP創英角ﾎﾟｯﾌﾟ体" pitchFamily="50" charset="-128"/>
                <a:ea typeface="HGP創英角ﾎﾟｯﾌﾟ体" pitchFamily="50" charset="-128"/>
              </a:rPr>
              <a:t>非常に　異常に　超～</a:t>
            </a:r>
            <a:endParaRPr kumimoji="1" lang="en-US" altLang="ja-JP" sz="4000" dirty="0">
              <a:solidFill>
                <a:srgbClr val="FF0000"/>
              </a:solidFill>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u="sng" dirty="0">
                <a:solidFill>
                  <a:srgbClr val="0070C0"/>
                </a:solidFill>
                <a:latin typeface="HGP創英角ﾎﾟｯﾌﾟ体" pitchFamily="50" charset="-128"/>
                <a:ea typeface="HGP創英角ﾎﾟｯﾌﾟ体" pitchFamily="50" charset="-128"/>
              </a:rPr>
              <a:t>低い金利</a:t>
            </a:r>
            <a:r>
              <a:rPr kumimoji="1" lang="ja-JP" altLang="en-US" dirty="0">
                <a:latin typeface="HGP創英角ﾎﾟｯﾌﾟ体" pitchFamily="50" charset="-128"/>
                <a:ea typeface="HGP創英角ﾎﾟｯﾌﾟ体" pitchFamily="50" charset="-128"/>
              </a:rPr>
              <a:t>に感じられます。</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61</a:t>
            </a:fld>
            <a:endParaRPr kumimoji="1" lang="ja-JP" altLang="en-US"/>
          </a:p>
        </p:txBody>
      </p:sp>
      <p:sp>
        <p:nvSpPr>
          <p:cNvPr id="5" name="日付プレースホルダー 4">
            <a:extLst>
              <a:ext uri="{FF2B5EF4-FFF2-40B4-BE49-F238E27FC236}">
                <a16:creationId xmlns:a16="http://schemas.microsoft.com/office/drawing/2014/main" id="{66485D15-5F4B-A61F-0910-6247AA58F44D}"/>
              </a:ext>
            </a:extLst>
          </p:cNvPr>
          <p:cNvSpPr>
            <a:spLocks noGrp="1"/>
          </p:cNvSpPr>
          <p:nvPr>
            <p:ph type="dt" sz="half" idx="10"/>
          </p:nvPr>
        </p:nvSpPr>
        <p:spPr/>
        <p:txBody>
          <a:bodyPr/>
          <a:lstStyle/>
          <a:p>
            <a:fld id="{10F258D4-C433-4799-9675-1A718E7695D1}" type="datetime1">
              <a:rPr kumimoji="1" lang="ja-JP" altLang="en-US" smtClean="0"/>
              <a:t>2024/10/5</a:t>
            </a:fld>
            <a:endParaRPr kumimoji="1" lang="ja-JP" altLang="en-US"/>
          </a:p>
        </p:txBody>
      </p:sp>
    </p:spTree>
    <p:extLst>
      <p:ext uri="{BB962C8B-B14F-4D97-AF65-F5344CB8AC3E}">
        <p14:creationId xmlns:p14="http://schemas.microsoft.com/office/powerpoint/2010/main" val="28381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角ﾎﾟｯﾌﾟ体" pitchFamily="50" charset="-128"/>
                <a:ea typeface="HGP創英角ﾎﾟｯﾌﾟ体" pitchFamily="50" charset="-128"/>
              </a:rPr>
              <a:t>今（現在）</a:t>
            </a:r>
            <a:r>
              <a:rPr kumimoji="1" lang="ja-JP" altLang="en-US" dirty="0">
                <a:latin typeface="HGP創英角ﾎﾟｯﾌﾟ体" pitchFamily="50" charset="-128"/>
                <a:ea typeface="HGP創英角ﾎﾟｯﾌﾟ体" pitchFamily="50" charset="-128"/>
              </a:rPr>
              <a:t>の住宅ローン金利</a:t>
            </a:r>
          </a:p>
        </p:txBody>
      </p:sp>
      <p:sp>
        <p:nvSpPr>
          <p:cNvPr id="3" name="コンテンツ プレースホルダー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r>
              <a:rPr kumimoji="1" lang="ja-JP" altLang="en-US" sz="4000" dirty="0">
                <a:latin typeface="HGP創英角ﾎﾟｯﾌﾟ体" pitchFamily="50" charset="-128"/>
                <a:ea typeface="HGP創英角ﾎﾟｯﾌﾟ体" pitchFamily="50" charset="-128"/>
              </a:rPr>
              <a:t>みなさんはどう思われますか？</a:t>
            </a:r>
            <a:endParaRPr kumimoji="1" lang="en-US" altLang="ja-JP" sz="4000" dirty="0">
              <a:latin typeface="HGP創英角ﾎﾟｯﾌﾟ体" pitchFamily="50" charset="-128"/>
              <a:ea typeface="HGP創英角ﾎﾟｯﾌﾟ体" pitchFamily="50" charset="-128"/>
            </a:endParaRPr>
          </a:p>
          <a:p>
            <a:endParaRPr lang="en-US" altLang="ja-JP" dirty="0"/>
          </a:p>
          <a:p>
            <a:pPr marL="0" indent="0">
              <a:buNone/>
            </a:pPr>
            <a:r>
              <a:rPr kumimoji="1" lang="ja-JP" altLang="en-US" sz="4000" dirty="0">
                <a:solidFill>
                  <a:srgbClr val="FF0000"/>
                </a:solidFill>
                <a:latin typeface="HGP創英角ﾎﾟｯﾌﾟ体" pitchFamily="50" charset="-128"/>
                <a:ea typeface="HGP創英角ﾎﾟｯﾌﾟ体" pitchFamily="50" charset="-128"/>
              </a:rPr>
              <a:t>　　　　高い</a:t>
            </a:r>
            <a:r>
              <a:rPr kumimoji="1" lang="ja-JP" altLang="en-US" sz="4000" dirty="0">
                <a:latin typeface="HGP創英角ﾎﾟｯﾌﾟ体" pitchFamily="50" charset="-128"/>
                <a:ea typeface="HGP創英角ﾎﾟｯﾌﾟ体" pitchFamily="50" charset="-128"/>
              </a:rPr>
              <a:t>ですか？</a:t>
            </a:r>
            <a:endParaRPr kumimoji="1" lang="en-US" altLang="ja-JP" sz="4000" dirty="0">
              <a:latin typeface="HGP創英角ﾎﾟｯﾌﾟ体" pitchFamily="50" charset="-128"/>
              <a:ea typeface="HGP創英角ﾎﾟｯﾌﾟ体" pitchFamily="50" charset="-128"/>
            </a:endParaRPr>
          </a:p>
          <a:p>
            <a:pPr marL="0" indent="0">
              <a:buNone/>
            </a:pPr>
            <a:endParaRPr lang="en-US" altLang="ja-JP" sz="4000" dirty="0">
              <a:latin typeface="HGP創英角ﾎﾟｯﾌﾟ体" pitchFamily="50" charset="-128"/>
              <a:ea typeface="HGP創英角ﾎﾟｯﾌﾟ体" pitchFamily="50" charset="-128"/>
            </a:endParaRPr>
          </a:p>
          <a:p>
            <a:pPr marL="0" indent="0">
              <a:buNone/>
            </a:pPr>
            <a:r>
              <a:rPr kumimoji="1" lang="ja-JP" altLang="en-US" sz="4000" dirty="0">
                <a:solidFill>
                  <a:srgbClr val="0070C0"/>
                </a:solidFill>
                <a:latin typeface="HGP創英角ﾎﾟｯﾌﾟ体" pitchFamily="50" charset="-128"/>
                <a:ea typeface="HGP創英角ﾎﾟｯﾌﾟ体" pitchFamily="50" charset="-128"/>
              </a:rPr>
              <a:t>　　　　　　　　　低い</a:t>
            </a:r>
            <a:r>
              <a:rPr kumimoji="1" lang="ja-JP" altLang="en-US" sz="4000" dirty="0">
                <a:latin typeface="HGP創英角ﾎﾟｯﾌﾟ体" pitchFamily="50" charset="-128"/>
                <a:ea typeface="HGP創英角ﾎﾟｯﾌﾟ体" pitchFamily="50" charset="-128"/>
              </a:rPr>
              <a:t>ですか？</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62</a:t>
            </a:fld>
            <a:endParaRPr kumimoji="1" lang="ja-JP" altLang="en-US"/>
          </a:p>
        </p:txBody>
      </p:sp>
      <p:sp>
        <p:nvSpPr>
          <p:cNvPr id="5" name="日付プレースホルダー 4">
            <a:extLst>
              <a:ext uri="{FF2B5EF4-FFF2-40B4-BE49-F238E27FC236}">
                <a16:creationId xmlns:a16="http://schemas.microsoft.com/office/drawing/2014/main" id="{BB625CAA-C0D0-D88B-3B45-AA2E8945E613}"/>
              </a:ext>
            </a:extLst>
          </p:cNvPr>
          <p:cNvSpPr>
            <a:spLocks noGrp="1"/>
          </p:cNvSpPr>
          <p:nvPr>
            <p:ph type="dt" sz="half" idx="10"/>
          </p:nvPr>
        </p:nvSpPr>
        <p:spPr/>
        <p:txBody>
          <a:bodyPr/>
          <a:lstStyle/>
          <a:p>
            <a:fld id="{07F98834-8A8A-4AA7-9A50-3EA99CD292BF}" type="datetime1">
              <a:rPr kumimoji="1" lang="ja-JP" altLang="en-US" smtClean="0"/>
              <a:t>2024/10/5</a:t>
            </a:fld>
            <a:endParaRPr kumimoji="1" lang="ja-JP" altLang="en-US"/>
          </a:p>
        </p:txBody>
      </p:sp>
    </p:spTree>
    <p:extLst>
      <p:ext uri="{BB962C8B-B14F-4D97-AF65-F5344CB8AC3E}">
        <p14:creationId xmlns:p14="http://schemas.microsoft.com/office/powerpoint/2010/main" val="34989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latin typeface="HGP創英角ﾎﾟｯﾌﾟ体" pitchFamily="50" charset="-128"/>
                <a:ea typeface="HGP創英角ﾎﾟｯﾌﾟ体" pitchFamily="50" charset="-128"/>
              </a:rPr>
              <a:t>住宅ローン金利を低く抑える方法は？</a:t>
            </a:r>
          </a:p>
        </p:txBody>
      </p:sp>
      <p:sp>
        <p:nvSpPr>
          <p:cNvPr id="3" name="コンテンツ プレースホルダー 2"/>
          <p:cNvSpPr>
            <a:spLocks noGrp="1"/>
          </p:cNvSpPr>
          <p:nvPr>
            <p:ph idx="1"/>
          </p:nvPr>
        </p:nvSpPr>
        <p:spPr>
          <a:solidFill>
            <a:schemeClr val="accent1">
              <a:lumMod val="40000"/>
              <a:lumOff val="60000"/>
            </a:schemeClr>
          </a:solidFill>
        </p:spPr>
        <p:txBody>
          <a:bodyPr>
            <a:normAutofit fontScale="85000" lnSpcReduction="10000"/>
          </a:bodyPr>
          <a:lstStyle/>
          <a:p>
            <a:pPr marL="0" indent="0">
              <a:buNone/>
            </a:pPr>
            <a:r>
              <a:rPr kumimoji="1" lang="ja-JP" altLang="en-US" dirty="0">
                <a:latin typeface="HGP創英角ﾎﾟｯﾌﾟ体" pitchFamily="50" charset="-128"/>
                <a:ea typeface="HGP創英角ﾎﾟｯﾌﾟ体" pitchFamily="50" charset="-128"/>
              </a:rPr>
              <a:t>①金利の</a:t>
            </a:r>
            <a:r>
              <a:rPr kumimoji="1" lang="ja-JP" altLang="en-US" dirty="0">
                <a:solidFill>
                  <a:srgbClr val="0070C0"/>
                </a:solidFill>
                <a:latin typeface="HGP創英角ﾎﾟｯﾌﾟ体" pitchFamily="50" charset="-128"/>
                <a:ea typeface="HGP創英角ﾎﾟｯﾌﾟ体" pitchFamily="50" charset="-128"/>
              </a:rPr>
              <a:t>低い</a:t>
            </a:r>
            <a:r>
              <a:rPr kumimoji="1" lang="ja-JP" altLang="en-US" dirty="0">
                <a:latin typeface="HGP創英角ﾎﾟｯﾌﾟ体" pitchFamily="50" charset="-128"/>
                <a:ea typeface="HGP創英角ﾎﾟｯﾌﾟ体" pitchFamily="50" charset="-128"/>
              </a:rPr>
              <a:t>時に借りる</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dirty="0">
                <a:solidFill>
                  <a:srgbClr val="C00000"/>
                </a:solidFill>
                <a:latin typeface="HGP創英角ﾎﾟｯﾌﾟ体" pitchFamily="50" charset="-128"/>
                <a:ea typeface="HGP創英角ﾎﾟｯﾌﾟ体" pitchFamily="50" charset="-128"/>
              </a:rPr>
              <a:t>　</a:t>
            </a:r>
            <a:endParaRPr kumimoji="1" lang="en-US" altLang="ja-JP" dirty="0">
              <a:solidFill>
                <a:srgbClr val="C00000"/>
              </a:solidFill>
              <a:latin typeface="HGP創英角ﾎﾟｯﾌﾟ体" pitchFamily="50" charset="-128"/>
              <a:ea typeface="HGP創英角ﾎﾟｯﾌﾟ体" pitchFamily="50" charset="-128"/>
            </a:endParaRPr>
          </a:p>
          <a:p>
            <a:pPr marL="0" indent="0">
              <a:buNone/>
            </a:pPr>
            <a:r>
              <a:rPr lang="ja-JP" altLang="en-US" sz="2400" dirty="0">
                <a:latin typeface="HGP創英角ﾎﾟｯﾌﾟ体" pitchFamily="50" charset="-128"/>
                <a:ea typeface="HGP創英角ﾎﾟｯﾌﾟ体" pitchFamily="50" charset="-128"/>
              </a:rPr>
              <a:t>　　　</a:t>
            </a:r>
            <a:r>
              <a:rPr lang="ja-JP" altLang="en-US" sz="3000" dirty="0">
                <a:solidFill>
                  <a:srgbClr val="0070C0"/>
                </a:solidFill>
                <a:latin typeface="HGP創英角ﾎﾟｯﾌﾟ体" pitchFamily="50" charset="-128"/>
                <a:ea typeface="HGP創英角ﾎﾟｯﾌﾟ体" pitchFamily="50" charset="-128"/>
              </a:rPr>
              <a:t>低い</a:t>
            </a:r>
            <a:r>
              <a:rPr lang="ja-JP" altLang="en-US" sz="3000" dirty="0">
                <a:latin typeface="HGP創英角ﾎﾟｯﾌﾟ体" pitchFamily="50" charset="-128"/>
                <a:ea typeface="HGP創英角ﾎﾟｯﾌﾟ体" pitchFamily="50" charset="-128"/>
              </a:rPr>
              <a:t>時とはいつなのか？</a:t>
            </a:r>
            <a:endParaRPr lang="en-US" altLang="ja-JP" sz="3000" dirty="0">
              <a:latin typeface="HGP創英角ﾎﾟｯﾌﾟ体" pitchFamily="50" charset="-128"/>
              <a:ea typeface="HGP創英角ﾎﾟｯﾌﾟ体" pitchFamily="50" charset="-128"/>
            </a:endParaRPr>
          </a:p>
          <a:p>
            <a:pPr marL="0" indent="0">
              <a:buNone/>
            </a:pPr>
            <a:endParaRPr lang="en-US" altLang="ja-JP" sz="3000" dirty="0">
              <a:latin typeface="HGP創英角ﾎﾟｯﾌﾟ体" pitchFamily="50" charset="-128"/>
              <a:ea typeface="HGP創英角ﾎﾟｯﾌﾟ体" pitchFamily="50" charset="-128"/>
            </a:endParaRPr>
          </a:p>
          <a:p>
            <a:pPr marL="0" indent="0">
              <a:buNone/>
            </a:pPr>
            <a:endParaRPr lang="en-US" altLang="ja-JP" sz="2400" dirty="0">
              <a:latin typeface="HGP創英角ﾎﾟｯﾌﾟ体" pitchFamily="50" charset="-128"/>
              <a:ea typeface="HGP創英角ﾎﾟｯﾌﾟ体" pitchFamily="50" charset="-128"/>
            </a:endParaRPr>
          </a:p>
          <a:p>
            <a:pPr marL="0" indent="0">
              <a:buNone/>
            </a:pPr>
            <a:r>
              <a:rPr kumimoji="1" lang="ja-JP" altLang="en-US" b="1" dirty="0">
                <a:solidFill>
                  <a:schemeClr val="accent6"/>
                </a:solidFill>
                <a:latin typeface="HGP創英角ｺﾞｼｯｸUB" pitchFamily="50" charset="-128"/>
                <a:ea typeface="HGP創英角ｺﾞｼｯｸUB" pitchFamily="50" charset="-128"/>
              </a:rPr>
              <a:t>　　　　　　　</a:t>
            </a:r>
            <a:r>
              <a:rPr kumimoji="1" lang="ja-JP" altLang="en-US" sz="6400" b="1" dirty="0">
                <a:solidFill>
                  <a:schemeClr val="accent6"/>
                </a:solidFill>
                <a:latin typeface="HGP創英角ｺﾞｼｯｸUB" pitchFamily="50" charset="-128"/>
                <a:ea typeface="HGP創英角ｺﾞｼｯｸUB" pitchFamily="50" charset="-128"/>
              </a:rPr>
              <a:t>　</a:t>
            </a:r>
            <a:r>
              <a:rPr kumimoji="1" lang="en-US" altLang="ja-JP" sz="6400" b="1" dirty="0">
                <a:solidFill>
                  <a:srgbClr val="FF0000"/>
                </a:solidFill>
                <a:latin typeface="HGP創英角ｺﾞｼｯｸUB" pitchFamily="50" charset="-128"/>
                <a:ea typeface="HGP創英角ｺﾞｼｯｸUB" pitchFamily="50" charset="-128"/>
              </a:rPr>
              <a:t>『</a:t>
            </a:r>
            <a:r>
              <a:rPr kumimoji="1" lang="ja-JP" altLang="en-US" sz="6400" b="1" dirty="0">
                <a:solidFill>
                  <a:srgbClr val="FF0000"/>
                </a:solidFill>
                <a:latin typeface="HGP創英角ｺﾞｼｯｸUB" pitchFamily="50" charset="-128"/>
                <a:ea typeface="HGP創英角ｺﾞｼｯｸUB" pitchFamily="50" charset="-128"/>
              </a:rPr>
              <a:t>今（現在）です！</a:t>
            </a:r>
            <a:r>
              <a:rPr kumimoji="1" lang="en-US" altLang="ja-JP" sz="6400" b="1" dirty="0">
                <a:solidFill>
                  <a:srgbClr val="FF0000"/>
                </a:solidFill>
                <a:latin typeface="HGP創英角ｺﾞｼｯｸUB" pitchFamily="50" charset="-128"/>
                <a:ea typeface="HGP創英角ｺﾞｼｯｸUB" pitchFamily="50" charset="-128"/>
              </a:rPr>
              <a:t>』</a:t>
            </a:r>
          </a:p>
          <a:p>
            <a:pPr marL="0" indent="0">
              <a:buNone/>
            </a:pPr>
            <a:endParaRPr lang="en-US" altLang="ja-JP" dirty="0"/>
          </a:p>
          <a:p>
            <a:pPr marL="0" indent="0">
              <a:buNone/>
            </a:pPr>
            <a:r>
              <a:rPr kumimoji="1" lang="ja-JP" altLang="en-US" b="1" dirty="0">
                <a:solidFill>
                  <a:schemeClr val="accent6"/>
                </a:solidFill>
                <a:latin typeface="HGP創英角ﾎﾟｯﾌﾟ体" pitchFamily="50" charset="-128"/>
                <a:ea typeface="HGP創英角ﾎﾟｯﾌﾟ体" pitchFamily="50" charset="-128"/>
              </a:rPr>
              <a:t>　　　　　</a:t>
            </a:r>
            <a:endParaRPr kumimoji="1" lang="ja-JP" altLang="en-US" sz="1600" b="1"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63</a:t>
            </a:fld>
            <a:endParaRPr kumimoji="1" lang="ja-JP" altLang="en-US"/>
          </a:p>
        </p:txBody>
      </p:sp>
      <p:sp>
        <p:nvSpPr>
          <p:cNvPr id="5" name="日付プレースホルダー 4">
            <a:extLst>
              <a:ext uri="{FF2B5EF4-FFF2-40B4-BE49-F238E27FC236}">
                <a16:creationId xmlns:a16="http://schemas.microsoft.com/office/drawing/2014/main" id="{5BFB1F64-D40B-FE6E-481E-796BC06C99E7}"/>
              </a:ext>
            </a:extLst>
          </p:cNvPr>
          <p:cNvSpPr>
            <a:spLocks noGrp="1"/>
          </p:cNvSpPr>
          <p:nvPr>
            <p:ph type="dt" sz="half" idx="10"/>
          </p:nvPr>
        </p:nvSpPr>
        <p:spPr/>
        <p:txBody>
          <a:bodyPr/>
          <a:lstStyle/>
          <a:p>
            <a:fld id="{75EF1722-D821-49C4-A139-ABADEEE275C2}" type="datetime1">
              <a:rPr kumimoji="1" lang="ja-JP" altLang="en-US" smtClean="0"/>
              <a:t>2024/10/5</a:t>
            </a:fld>
            <a:endParaRPr kumimoji="1" lang="ja-JP" altLang="en-US"/>
          </a:p>
        </p:txBody>
      </p:sp>
    </p:spTree>
    <p:extLst>
      <p:ext uri="{BB962C8B-B14F-4D97-AF65-F5344CB8AC3E}">
        <p14:creationId xmlns:p14="http://schemas.microsoft.com/office/powerpoint/2010/main" val="298936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今が低いのは分かった！</a:t>
            </a:r>
          </a:p>
        </p:txBody>
      </p:sp>
      <p:sp>
        <p:nvSpPr>
          <p:cNvPr id="3" name="コンテンツ プレースホルダー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lang="en-US" altLang="ja-JP" dirty="0"/>
          </a:p>
          <a:p>
            <a:pPr marL="0" indent="0">
              <a:buNone/>
            </a:pPr>
            <a:r>
              <a:rPr kumimoji="1" lang="ja-JP" altLang="en-US" sz="4000" dirty="0">
                <a:latin typeface="+mj-ea"/>
                <a:ea typeface="+mj-ea"/>
              </a:rPr>
              <a:t>今後の金利は？</a:t>
            </a:r>
            <a:endParaRPr kumimoji="1" lang="en-US" altLang="ja-JP" sz="4000" dirty="0">
              <a:latin typeface="+mj-ea"/>
              <a:ea typeface="+mj-ea"/>
            </a:endParaRPr>
          </a:p>
          <a:p>
            <a:endParaRPr lang="en-US" altLang="ja-JP" sz="4000" dirty="0">
              <a:latin typeface="+mj-ea"/>
              <a:ea typeface="+mj-ea"/>
            </a:endParaRPr>
          </a:p>
          <a:p>
            <a:pPr marL="0" indent="0">
              <a:buNone/>
            </a:pPr>
            <a:r>
              <a:rPr kumimoji="1" lang="ja-JP" altLang="en-US" sz="4000" dirty="0">
                <a:latin typeface="+mj-ea"/>
                <a:ea typeface="+mj-ea"/>
              </a:rPr>
              <a:t>金利の変動要因は？</a:t>
            </a:r>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64</a:t>
            </a:fld>
            <a:endParaRPr kumimoji="1" lang="ja-JP" altLang="en-US"/>
          </a:p>
        </p:txBody>
      </p:sp>
      <p:sp>
        <p:nvSpPr>
          <p:cNvPr id="4" name="日付プレースホルダー 3">
            <a:extLst>
              <a:ext uri="{FF2B5EF4-FFF2-40B4-BE49-F238E27FC236}">
                <a16:creationId xmlns:a16="http://schemas.microsoft.com/office/drawing/2014/main" id="{9CE418E4-7A6A-B5B6-455E-AB0001E1BC70}"/>
              </a:ext>
            </a:extLst>
          </p:cNvPr>
          <p:cNvSpPr>
            <a:spLocks noGrp="1"/>
          </p:cNvSpPr>
          <p:nvPr>
            <p:ph type="dt" sz="half" idx="10"/>
          </p:nvPr>
        </p:nvSpPr>
        <p:spPr/>
        <p:txBody>
          <a:bodyPr/>
          <a:lstStyle/>
          <a:p>
            <a:fld id="{08042159-D774-4259-A25F-BA1AB0FAC1CB}" type="datetime1">
              <a:rPr kumimoji="1" lang="ja-JP" altLang="en-US" smtClean="0"/>
              <a:t>2024/10/5</a:t>
            </a:fld>
            <a:endParaRPr kumimoji="1" lang="ja-JP" altLang="en-US"/>
          </a:p>
        </p:txBody>
      </p:sp>
    </p:spTree>
    <p:extLst>
      <p:ext uri="{BB962C8B-B14F-4D97-AF65-F5344CB8AC3E}">
        <p14:creationId xmlns:p14="http://schemas.microsoft.com/office/powerpoint/2010/main" val="38510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金利の変動要因</a:t>
            </a:r>
          </a:p>
        </p:txBody>
      </p:sp>
      <p:sp>
        <p:nvSpPr>
          <p:cNvPr id="3" name="コンテンツ プレースホルダー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marL="0" indent="0">
              <a:buNone/>
            </a:pPr>
            <a:r>
              <a:rPr kumimoji="1" lang="ja-JP" altLang="en-US" dirty="0">
                <a:solidFill>
                  <a:srgbClr val="FF0000"/>
                </a:solidFill>
                <a:latin typeface="HGP創英角ﾎﾟｯﾌﾟ体" pitchFamily="50" charset="-128"/>
                <a:ea typeface="HGP創英角ﾎﾟｯﾌﾟ体" pitchFamily="50" charset="-128"/>
              </a:rPr>
              <a:t>答えは２つ！</a:t>
            </a:r>
            <a:endParaRPr kumimoji="1" lang="en-US" altLang="ja-JP" dirty="0">
              <a:solidFill>
                <a:srgbClr val="FF0000"/>
              </a:solidFill>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①　景気（物価）</a:t>
            </a:r>
            <a:endParaRPr kumimoji="1" lang="en-US" altLang="ja-JP" dirty="0">
              <a:latin typeface="HGP創英角ﾎﾟｯﾌﾟ体" pitchFamily="50" charset="-128"/>
              <a:ea typeface="HGP創英角ﾎﾟｯﾌﾟ体" pitchFamily="50" charset="-128"/>
            </a:endParaRPr>
          </a:p>
          <a:p>
            <a:endParaRPr lang="en-US" altLang="ja-JP" dirty="0"/>
          </a:p>
          <a:p>
            <a:endParaRPr kumimoji="1" lang="en-US" altLang="ja-JP" dirty="0"/>
          </a:p>
          <a:p>
            <a:endParaRPr lang="en-US" altLang="ja-JP" dirty="0"/>
          </a:p>
          <a:p>
            <a:pPr marL="0" indent="0">
              <a:buNone/>
            </a:pPr>
            <a:r>
              <a:rPr kumimoji="1" lang="ja-JP" altLang="en-US" dirty="0">
                <a:latin typeface="HGP創英角ﾎﾟｯﾌﾟ体" pitchFamily="50" charset="-128"/>
                <a:ea typeface="HGP創英角ﾎﾟｯﾌﾟ体" pitchFamily="50" charset="-128"/>
              </a:rPr>
              <a:t>②　日銀（政策）</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65</a:t>
            </a:fld>
            <a:endParaRPr kumimoji="1" lang="ja-JP" altLang="en-US"/>
          </a:p>
        </p:txBody>
      </p:sp>
      <p:sp>
        <p:nvSpPr>
          <p:cNvPr id="5" name="日付プレースホルダー 4">
            <a:extLst>
              <a:ext uri="{FF2B5EF4-FFF2-40B4-BE49-F238E27FC236}">
                <a16:creationId xmlns:a16="http://schemas.microsoft.com/office/drawing/2014/main" id="{8AD5486B-7A79-B4FC-FF4B-CE0AB7928A2C}"/>
              </a:ext>
            </a:extLst>
          </p:cNvPr>
          <p:cNvSpPr>
            <a:spLocks noGrp="1"/>
          </p:cNvSpPr>
          <p:nvPr>
            <p:ph type="dt" sz="half" idx="10"/>
          </p:nvPr>
        </p:nvSpPr>
        <p:spPr/>
        <p:txBody>
          <a:bodyPr/>
          <a:lstStyle/>
          <a:p>
            <a:fld id="{0B135B69-8483-49CB-9DBF-196300904AAE}" type="datetime1">
              <a:rPr kumimoji="1" lang="ja-JP" altLang="en-US" smtClean="0"/>
              <a:t>2024/10/5</a:t>
            </a:fld>
            <a:endParaRPr kumimoji="1" lang="ja-JP" altLang="en-US"/>
          </a:p>
        </p:txBody>
      </p:sp>
    </p:spTree>
    <p:extLst>
      <p:ext uri="{BB962C8B-B14F-4D97-AF65-F5344CB8AC3E}">
        <p14:creationId xmlns:p14="http://schemas.microsoft.com/office/powerpoint/2010/main" val="26897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HGP創英角ﾎﾟｯﾌﾟ体" pitchFamily="50" charset="-128"/>
                <a:ea typeface="HGP創英角ﾎﾟｯﾌﾟ体" pitchFamily="50" charset="-128"/>
              </a:rPr>
              <a:t>金利の変動要因</a:t>
            </a:r>
          </a:p>
        </p:txBody>
      </p:sp>
      <p:sp>
        <p:nvSpPr>
          <p:cNvPr id="3" name="コンテンツ プレースホルダー 2"/>
          <p:cNvSpPr>
            <a:spLocks noGrp="1"/>
          </p:cNvSpPr>
          <p:nvPr>
            <p:ph idx="1"/>
          </p:nvPr>
        </p:nvSpPr>
        <p:spPr>
          <a:xfrm>
            <a:off x="457200" y="1600200"/>
            <a:ext cx="8579296" cy="452596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lnSpcReduction="10000"/>
          </a:bodyPr>
          <a:lstStyle/>
          <a:p>
            <a:pPr marL="0" indent="0">
              <a:buNone/>
            </a:pP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solidFill>
                  <a:srgbClr val="FF0000"/>
                </a:solidFill>
                <a:latin typeface="HGP創英角ﾎﾟｯﾌﾟ体" pitchFamily="50" charset="-128"/>
                <a:ea typeface="HGP創英角ﾎﾟｯﾌﾟ体" pitchFamily="50" charset="-128"/>
              </a:rPr>
              <a:t>景気（物価）</a:t>
            </a:r>
            <a:r>
              <a:rPr kumimoji="1" lang="ja-JP" altLang="en-US" dirty="0">
                <a:latin typeface="HGP創英角ﾎﾟｯﾌﾟ体" pitchFamily="50" charset="-128"/>
                <a:ea typeface="HGP創英角ﾎﾟｯﾌﾟ体" pitchFamily="50" charset="-128"/>
              </a:rPr>
              <a:t>が</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dirty="0">
                <a:solidFill>
                  <a:srgbClr val="FF0000"/>
                </a:solidFill>
                <a:latin typeface="HGP創英角ﾎﾟｯﾌﾟ体" pitchFamily="50" charset="-128"/>
                <a:ea typeface="HGP創英角ﾎﾟｯﾌﾟ体" pitchFamily="50" charset="-128"/>
              </a:rPr>
              <a:t>良くなる（高くなる＝インフレ）</a:t>
            </a:r>
            <a:r>
              <a:rPr kumimoji="1" lang="ja-JP" altLang="en-US" dirty="0">
                <a:latin typeface="HGP創英角ﾎﾟｯﾌﾟ体" pitchFamily="50" charset="-128"/>
                <a:ea typeface="HGP創英角ﾎﾟｯﾌﾟ体" pitchFamily="50" charset="-128"/>
              </a:rPr>
              <a:t>と</a:t>
            </a:r>
            <a:endParaRPr kumimoji="1" lang="en-US" altLang="ja-JP" dirty="0">
              <a:latin typeface="HGP創英角ﾎﾟｯﾌﾟ体" pitchFamily="50" charset="-128"/>
              <a:ea typeface="HGP創英角ﾎﾟｯﾌﾟ体" pitchFamily="50" charset="-128"/>
            </a:endParaRPr>
          </a:p>
          <a:p>
            <a:endParaRPr kumimoji="1" lang="en-US" altLang="ja-JP" dirty="0">
              <a:latin typeface="HGP創英角ﾎﾟｯﾌﾟ体" pitchFamily="50" charset="-128"/>
              <a:ea typeface="HGP創英角ﾎﾟｯﾌﾟ体" pitchFamily="50" charset="-128"/>
            </a:endParaRPr>
          </a:p>
          <a:p>
            <a:pPr marL="0" indent="0">
              <a:buNone/>
            </a:pPr>
            <a:r>
              <a:rPr lang="ja-JP" altLang="en-US" dirty="0"/>
              <a:t>　　　　</a:t>
            </a:r>
            <a:r>
              <a:rPr lang="ja-JP" altLang="en-US" sz="4000" dirty="0"/>
              <a:t>　</a:t>
            </a:r>
            <a:r>
              <a:rPr lang="ja-JP" altLang="en-US" sz="4000" dirty="0">
                <a:solidFill>
                  <a:srgbClr val="FF0000"/>
                </a:solidFill>
                <a:latin typeface="HGP創英角ﾎﾟｯﾌﾟ体" pitchFamily="50" charset="-128"/>
                <a:ea typeface="HGP創英角ﾎﾟｯﾌﾟ体" pitchFamily="50" charset="-128"/>
              </a:rPr>
              <a:t>金利は</a:t>
            </a: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r>
              <a:rPr lang="ja-JP" altLang="en-US" sz="4000" dirty="0">
                <a:solidFill>
                  <a:srgbClr val="FF0000"/>
                </a:solidFill>
              </a:rPr>
              <a:t>　　　　　　　　　　　</a:t>
            </a:r>
            <a:r>
              <a:rPr lang="ja-JP" altLang="en-US" sz="4000" dirty="0">
                <a:solidFill>
                  <a:srgbClr val="FF0000"/>
                </a:solidFill>
                <a:latin typeface="HGP創英角ﾎﾟｯﾌﾟ体" pitchFamily="50" charset="-128"/>
                <a:ea typeface="HGP創英角ﾎﾟｯﾌﾟ体" pitchFamily="50" charset="-128"/>
              </a:rPr>
              <a:t>上がります！</a:t>
            </a:r>
            <a:r>
              <a:rPr lang="ja-JP" altLang="en-US" sz="4400" b="1" dirty="0">
                <a:solidFill>
                  <a:srgbClr val="FF0000"/>
                </a:solidFill>
                <a:latin typeface="HGP創英角ﾎﾟｯﾌﾟ体" pitchFamily="50" charset="-128"/>
                <a:ea typeface="HGP創英角ﾎﾟｯﾌﾟ体" pitchFamily="50" charset="-128"/>
              </a:rPr>
              <a:t>　</a:t>
            </a:r>
            <a:endParaRPr lang="en-US" altLang="ja-JP" sz="4400" b="1" dirty="0">
              <a:solidFill>
                <a:srgbClr val="FF0000"/>
              </a:solidFill>
              <a:latin typeface="HGP創英角ﾎﾟｯﾌﾟ体" pitchFamily="50" charset="-128"/>
              <a:ea typeface="HGP創英角ﾎﾟｯﾌﾟ体" pitchFamily="50" charset="-128"/>
            </a:endParaRPr>
          </a:p>
          <a:p>
            <a:pPr marL="0" indent="0">
              <a:buNone/>
            </a:pPr>
            <a:r>
              <a:rPr lang="ja-JP" altLang="en-US" sz="4400" b="1" dirty="0">
                <a:solidFill>
                  <a:srgbClr val="FF0000"/>
                </a:solidFill>
                <a:latin typeface="HGP創英角ﾎﾟｯﾌﾟ体" pitchFamily="50" charset="-128"/>
                <a:ea typeface="HGP創英角ﾎﾟｯﾌﾟ体" pitchFamily="50" charset="-128"/>
              </a:rPr>
              <a:t>　　　　　　　　　</a:t>
            </a:r>
            <a:endParaRPr kumimoji="1" lang="en-US" altLang="ja-JP" sz="4400" b="1" dirty="0">
              <a:solidFill>
                <a:srgbClr val="FF0000"/>
              </a:solidFill>
              <a:latin typeface="HGP創英角ﾎﾟｯﾌﾟ体" pitchFamily="50" charset="-128"/>
              <a:ea typeface="HGP創英角ﾎﾟｯﾌﾟ体" pitchFamily="50" charset="-128"/>
            </a:endParaRPr>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66</a:t>
            </a:fld>
            <a:endParaRPr kumimoji="1" lang="ja-JP" altLang="en-US"/>
          </a:p>
        </p:txBody>
      </p:sp>
      <p:sp>
        <p:nvSpPr>
          <p:cNvPr id="5" name="日付プレースホルダー 4">
            <a:extLst>
              <a:ext uri="{FF2B5EF4-FFF2-40B4-BE49-F238E27FC236}">
                <a16:creationId xmlns:a16="http://schemas.microsoft.com/office/drawing/2014/main" id="{CF940E3C-F902-8BD5-03AC-23A70B915DA5}"/>
              </a:ext>
            </a:extLst>
          </p:cNvPr>
          <p:cNvSpPr>
            <a:spLocks noGrp="1"/>
          </p:cNvSpPr>
          <p:nvPr>
            <p:ph type="dt" sz="half" idx="10"/>
          </p:nvPr>
        </p:nvSpPr>
        <p:spPr/>
        <p:txBody>
          <a:bodyPr/>
          <a:lstStyle/>
          <a:p>
            <a:fld id="{CD66BA0B-4F09-4B30-A8F5-7DEC00030090}" type="datetime1">
              <a:rPr kumimoji="1" lang="ja-JP" altLang="en-US" smtClean="0"/>
              <a:t>2024/10/5</a:t>
            </a:fld>
            <a:endParaRPr kumimoji="1" lang="ja-JP" altLang="en-US"/>
          </a:p>
        </p:txBody>
      </p:sp>
    </p:spTree>
    <p:extLst>
      <p:ext uri="{BB962C8B-B14F-4D97-AF65-F5344CB8AC3E}">
        <p14:creationId xmlns:p14="http://schemas.microsoft.com/office/powerpoint/2010/main" val="44372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角ﾎﾟｯﾌﾟ体" pitchFamily="50" charset="-128"/>
                <a:ea typeface="HGP創英角ﾎﾟｯﾌﾟ体" pitchFamily="50" charset="-128"/>
              </a:rPr>
              <a:t>日銀の仕事（政策）</a:t>
            </a:r>
            <a:endParaRPr kumimoji="1" lang="ja-JP" altLang="en-US" dirty="0">
              <a:latin typeface="HGP創英角ﾎﾟｯﾌﾟ体" pitchFamily="50" charset="-128"/>
              <a:ea typeface="HGP創英角ﾎﾟｯﾌﾟ体" pitchFamily="50" charset="-128"/>
            </a:endParaRPr>
          </a:p>
        </p:txBody>
      </p:sp>
      <p:sp>
        <p:nvSpPr>
          <p:cNvPr id="3" name="コンテンツ プレースホルダー 2"/>
          <p:cNvSpPr>
            <a:spLocks noGrp="1"/>
          </p:cNvSpPr>
          <p:nvPr>
            <p:ph idx="1"/>
          </p:nvPr>
        </p:nvSpPr>
        <p:spPr>
          <a:solidFill>
            <a:schemeClr val="accent1">
              <a:lumMod val="40000"/>
              <a:lumOff val="60000"/>
            </a:schemeClr>
          </a:solidFill>
        </p:spPr>
        <p:txBody>
          <a:bodyPr/>
          <a:lstStyle/>
          <a:p>
            <a:pPr marL="0" indent="0">
              <a:buNone/>
            </a:pPr>
            <a:r>
              <a:rPr kumimoji="1" lang="ja-JP" altLang="en-US" dirty="0">
                <a:latin typeface="HGP創英角ｺﾞｼｯｸUB" pitchFamily="50" charset="-128"/>
                <a:ea typeface="HGP創英角ｺﾞｼｯｸUB" pitchFamily="50" charset="-128"/>
              </a:rPr>
              <a:t>日銀は金利（短期金利）を</a:t>
            </a:r>
            <a:r>
              <a:rPr lang="ja-JP" altLang="en-US" dirty="0">
                <a:solidFill>
                  <a:srgbClr val="FF0000"/>
                </a:solidFill>
                <a:latin typeface="HGP創英角ｺﾞｼｯｸUB" pitchFamily="50" charset="-128"/>
                <a:ea typeface="HGP創英角ｺﾞｼｯｸUB" pitchFamily="50" charset="-128"/>
              </a:rPr>
              <a:t>上げ下げ</a:t>
            </a:r>
            <a:r>
              <a:rPr kumimoji="1" lang="ja-JP" altLang="en-US" dirty="0">
                <a:latin typeface="HGP創英角ｺﾞｼｯｸUB" pitchFamily="50" charset="-128"/>
                <a:ea typeface="HGP創英角ｺﾞｼｯｸUB" pitchFamily="50" charset="-128"/>
              </a:rPr>
              <a:t>しています。</a:t>
            </a:r>
            <a:endParaRPr kumimoji="1" lang="en-US" altLang="ja-JP" dirty="0">
              <a:latin typeface="HGP創英角ｺﾞｼｯｸUB" pitchFamily="50" charset="-128"/>
              <a:ea typeface="HGP創英角ｺﾞｼｯｸUB" pitchFamily="50" charset="-128"/>
            </a:endParaRPr>
          </a:p>
          <a:p>
            <a:endParaRPr lang="en-US" altLang="ja-JP" dirty="0"/>
          </a:p>
          <a:p>
            <a:pPr marL="0" indent="0">
              <a:buNone/>
            </a:pPr>
            <a:r>
              <a:rPr kumimoji="1" lang="ja-JP" altLang="en-US" dirty="0">
                <a:latin typeface="HGP創英角ｺﾞｼｯｸUB" pitchFamily="50" charset="-128"/>
                <a:ea typeface="HGP創英角ｺﾞｼｯｸUB" pitchFamily="50" charset="-128"/>
              </a:rPr>
              <a:t>景気が</a:t>
            </a:r>
            <a:r>
              <a:rPr lang="ja-JP" altLang="en-US" dirty="0">
                <a:solidFill>
                  <a:schemeClr val="accent1">
                    <a:lumMod val="75000"/>
                  </a:schemeClr>
                </a:solidFill>
                <a:latin typeface="HGP創英角ｺﾞｼｯｸUB" pitchFamily="50" charset="-128"/>
                <a:ea typeface="HGP創英角ｺﾞｼｯｸUB" pitchFamily="50" charset="-128"/>
              </a:rPr>
              <a:t>悪い</a:t>
            </a:r>
            <a:r>
              <a:rPr kumimoji="1" lang="ja-JP" altLang="en-US" dirty="0">
                <a:solidFill>
                  <a:schemeClr val="accent1">
                    <a:lumMod val="75000"/>
                  </a:schemeClr>
                </a:solidFill>
                <a:latin typeface="HGP創英角ｺﾞｼｯｸUB" pitchFamily="50" charset="-128"/>
                <a:ea typeface="HGP創英角ｺﾞｼｯｸUB" pitchFamily="50" charset="-128"/>
              </a:rPr>
              <a:t>時</a:t>
            </a:r>
            <a:r>
              <a:rPr kumimoji="1" lang="ja-JP" altLang="en-US" dirty="0">
                <a:latin typeface="HGP創英角ｺﾞｼｯｸUB" pitchFamily="50" charset="-128"/>
                <a:ea typeface="HGP創英角ｺﾞｼｯｸUB" pitchFamily="50" charset="-128"/>
              </a:rPr>
              <a:t>には金利を</a:t>
            </a:r>
            <a:r>
              <a:rPr kumimoji="1" lang="ja-JP" altLang="en-US" dirty="0">
                <a:solidFill>
                  <a:schemeClr val="accent1">
                    <a:lumMod val="75000"/>
                  </a:schemeClr>
                </a:solidFill>
                <a:latin typeface="HGP創英角ｺﾞｼｯｸUB" pitchFamily="50" charset="-128"/>
                <a:ea typeface="HGP創英角ｺﾞｼｯｸUB" pitchFamily="50" charset="-128"/>
              </a:rPr>
              <a:t>下げ</a:t>
            </a:r>
            <a:r>
              <a:rPr kumimoji="1" lang="ja-JP" altLang="en-US" dirty="0">
                <a:latin typeface="HGP創英角ｺﾞｼｯｸUB" pitchFamily="50" charset="-128"/>
                <a:ea typeface="HGP創英角ｺﾞｼｯｸUB" pitchFamily="50" charset="-128"/>
              </a:rPr>
              <a:t>、企業にお金を借りやすい環境を作ります。</a:t>
            </a:r>
            <a:endParaRPr kumimoji="1" lang="en-US" altLang="ja-JP" dirty="0">
              <a:latin typeface="HGP創英角ｺﾞｼｯｸUB" pitchFamily="50" charset="-128"/>
              <a:ea typeface="HGP創英角ｺﾞｼｯｸUB" pitchFamily="50" charset="-128"/>
            </a:endParaRPr>
          </a:p>
          <a:p>
            <a:endParaRPr lang="en-US" altLang="ja-JP" dirty="0"/>
          </a:p>
          <a:p>
            <a:pPr marL="0" indent="0">
              <a:buNone/>
            </a:pPr>
            <a:r>
              <a:rPr kumimoji="1" lang="ja-JP" altLang="en-US" dirty="0">
                <a:latin typeface="HGP創英角ｺﾞｼｯｸUB" pitchFamily="50" charset="-128"/>
                <a:ea typeface="HGP創英角ｺﾞｼｯｸUB" pitchFamily="50" charset="-128"/>
              </a:rPr>
              <a:t>景気が</a:t>
            </a:r>
            <a:r>
              <a:rPr kumimoji="1" lang="ja-JP" altLang="en-US" dirty="0">
                <a:solidFill>
                  <a:srgbClr val="FF0000"/>
                </a:solidFill>
                <a:latin typeface="HGP創英角ｺﾞｼｯｸUB" pitchFamily="50" charset="-128"/>
                <a:ea typeface="HGP創英角ｺﾞｼｯｸUB" pitchFamily="50" charset="-128"/>
              </a:rPr>
              <a:t>良く</a:t>
            </a:r>
            <a:r>
              <a:rPr kumimoji="1" lang="ja-JP" altLang="en-US" dirty="0">
                <a:latin typeface="HGP創英角ｺﾞｼｯｸUB" pitchFamily="50" charset="-128"/>
                <a:ea typeface="HGP創英角ｺﾞｼｯｸUB" pitchFamily="50" charset="-128"/>
              </a:rPr>
              <a:t>なり物価が</a:t>
            </a:r>
            <a:r>
              <a:rPr kumimoji="1" lang="ja-JP" altLang="en-US" dirty="0">
                <a:solidFill>
                  <a:srgbClr val="FF0000"/>
                </a:solidFill>
                <a:latin typeface="HGP創英角ｺﾞｼｯｸUB" pitchFamily="50" charset="-128"/>
                <a:ea typeface="HGP創英角ｺﾞｼｯｸUB" pitchFamily="50" charset="-128"/>
              </a:rPr>
              <a:t>上昇</a:t>
            </a:r>
            <a:r>
              <a:rPr kumimoji="1" lang="ja-JP" altLang="en-US" dirty="0">
                <a:latin typeface="HGP創英角ｺﾞｼｯｸUB" pitchFamily="50" charset="-128"/>
                <a:ea typeface="HGP創英角ｺﾞｼｯｸUB" pitchFamily="50" charset="-128"/>
              </a:rPr>
              <a:t>してくると金利を</a:t>
            </a:r>
            <a:r>
              <a:rPr kumimoji="1" lang="ja-JP" altLang="en-US" dirty="0">
                <a:solidFill>
                  <a:srgbClr val="FF0000"/>
                </a:solidFill>
                <a:latin typeface="HGP創英角ｺﾞｼｯｸUB" pitchFamily="50" charset="-128"/>
                <a:ea typeface="HGP創英角ｺﾞｼｯｸUB" pitchFamily="50" charset="-128"/>
              </a:rPr>
              <a:t>上げ</a:t>
            </a:r>
            <a:r>
              <a:rPr kumimoji="1" lang="ja-JP" altLang="en-US" dirty="0">
                <a:latin typeface="HGP創英角ｺﾞｼｯｸUB" pitchFamily="50" charset="-128"/>
                <a:ea typeface="HGP創英角ｺﾞｼｯｸUB" pitchFamily="50" charset="-128"/>
              </a:rPr>
              <a:t>バブル（景気の過熱）を防ぎます。</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67</a:t>
            </a:fld>
            <a:endParaRPr kumimoji="1" lang="ja-JP" altLang="en-US" dirty="0"/>
          </a:p>
        </p:txBody>
      </p:sp>
      <p:sp>
        <p:nvSpPr>
          <p:cNvPr id="5" name="日付プレースホルダー 4">
            <a:extLst>
              <a:ext uri="{FF2B5EF4-FFF2-40B4-BE49-F238E27FC236}">
                <a16:creationId xmlns:a16="http://schemas.microsoft.com/office/drawing/2014/main" id="{C797F645-B2E6-F8B2-04E3-6BB9F7577C27}"/>
              </a:ext>
            </a:extLst>
          </p:cNvPr>
          <p:cNvSpPr>
            <a:spLocks noGrp="1"/>
          </p:cNvSpPr>
          <p:nvPr>
            <p:ph type="dt" sz="half" idx="10"/>
          </p:nvPr>
        </p:nvSpPr>
        <p:spPr/>
        <p:txBody>
          <a:bodyPr/>
          <a:lstStyle/>
          <a:p>
            <a:fld id="{CBC6F6A6-FDCF-4170-882C-477ECFD542EA}" type="datetime1">
              <a:rPr kumimoji="1" lang="ja-JP" altLang="en-US" smtClean="0"/>
              <a:t>2024/10/5</a:t>
            </a:fld>
            <a:endParaRPr kumimoji="1" lang="ja-JP" altLang="en-US"/>
          </a:p>
        </p:txBody>
      </p:sp>
    </p:spTree>
    <p:extLst>
      <p:ext uri="{BB962C8B-B14F-4D97-AF65-F5344CB8AC3E}">
        <p14:creationId xmlns:p14="http://schemas.microsoft.com/office/powerpoint/2010/main" val="42674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141A87B-DAC9-8CB0-7E74-93800A9BF159}"/>
              </a:ext>
            </a:extLst>
          </p:cNvPr>
          <p:cNvPicPr>
            <a:picLocks noChangeAspect="1"/>
          </p:cNvPicPr>
          <p:nvPr/>
        </p:nvPicPr>
        <p:blipFill>
          <a:blip r:embed="rId3"/>
          <a:stretch>
            <a:fillRect/>
          </a:stretch>
        </p:blipFill>
        <p:spPr>
          <a:xfrm>
            <a:off x="251520" y="1484784"/>
            <a:ext cx="8784975" cy="4680520"/>
          </a:xfrm>
          <a:prstGeom prst="rect">
            <a:avLst/>
          </a:prstGeom>
        </p:spPr>
      </p:pic>
      <p:sp>
        <p:nvSpPr>
          <p:cNvPr id="2" name="タイトル 1">
            <a:extLst>
              <a:ext uri="{FF2B5EF4-FFF2-40B4-BE49-F238E27FC236}">
                <a16:creationId xmlns:a16="http://schemas.microsoft.com/office/drawing/2014/main" id="{8B002A03-5DC8-4CD7-BF2F-06212F6D8C6C}"/>
              </a:ext>
            </a:extLst>
          </p:cNvPr>
          <p:cNvSpPr>
            <a:spLocks noGrp="1"/>
          </p:cNvSpPr>
          <p:nvPr>
            <p:ph type="title"/>
          </p:nvPr>
        </p:nvSpPr>
        <p:spPr/>
        <p:txBody>
          <a:bodyPr>
            <a:normAutofit/>
          </a:bodyPr>
          <a:lstStyle/>
          <a:p>
            <a:r>
              <a:rPr kumimoji="1" lang="ja-JP" altLang="en-US" sz="3600" dirty="0"/>
              <a:t>日経平均、</a:t>
            </a:r>
            <a:r>
              <a:rPr kumimoji="1" lang="en-US" altLang="ja-JP" sz="3600" dirty="0"/>
              <a:t>10</a:t>
            </a:r>
            <a:r>
              <a:rPr kumimoji="1" lang="ja-JP" altLang="en-US" sz="3600" dirty="0"/>
              <a:t>年国債、金利の推移</a:t>
            </a:r>
          </a:p>
        </p:txBody>
      </p:sp>
      <p:sp>
        <p:nvSpPr>
          <p:cNvPr id="5" name="スライド番号プレースホルダー 4">
            <a:extLst>
              <a:ext uri="{FF2B5EF4-FFF2-40B4-BE49-F238E27FC236}">
                <a16:creationId xmlns:a16="http://schemas.microsoft.com/office/drawing/2014/main" id="{EEEED6BF-D6BF-45DF-B2A9-9CAC116346D5}"/>
              </a:ext>
            </a:extLst>
          </p:cNvPr>
          <p:cNvSpPr>
            <a:spLocks noGrp="1"/>
          </p:cNvSpPr>
          <p:nvPr>
            <p:ph type="sldNum" sz="quarter" idx="12"/>
          </p:nvPr>
        </p:nvSpPr>
        <p:spPr/>
        <p:txBody>
          <a:bodyPr/>
          <a:lstStyle/>
          <a:p>
            <a:fld id="{428159FB-B171-47E6-97FF-94E4E8E0D996}" type="slidenum">
              <a:rPr kumimoji="1" lang="ja-JP" altLang="en-US" smtClean="0"/>
              <a:t>68</a:t>
            </a:fld>
            <a:endParaRPr kumimoji="1" lang="ja-JP" altLang="en-US"/>
          </a:p>
        </p:txBody>
      </p:sp>
      <p:cxnSp>
        <p:nvCxnSpPr>
          <p:cNvPr id="7" name="直線矢印コネクタ 6">
            <a:extLst>
              <a:ext uri="{FF2B5EF4-FFF2-40B4-BE49-F238E27FC236}">
                <a16:creationId xmlns:a16="http://schemas.microsoft.com/office/drawing/2014/main" id="{F49F8379-A206-493A-B377-2DC762851474}"/>
              </a:ext>
            </a:extLst>
          </p:cNvPr>
          <p:cNvCxnSpPr>
            <a:cxnSpLocks/>
          </p:cNvCxnSpPr>
          <p:nvPr/>
        </p:nvCxnSpPr>
        <p:spPr>
          <a:xfrm flipV="1">
            <a:off x="6183590" y="3244297"/>
            <a:ext cx="1670776" cy="116149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90B356F0-C8C8-4EB8-B4CF-08F9B7A65742}"/>
              </a:ext>
            </a:extLst>
          </p:cNvPr>
          <p:cNvCxnSpPr>
            <a:cxnSpLocks/>
          </p:cNvCxnSpPr>
          <p:nvPr/>
        </p:nvCxnSpPr>
        <p:spPr>
          <a:xfrm>
            <a:off x="5940152" y="5322643"/>
            <a:ext cx="1614068" cy="18251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C83487BE-A1F9-4B0E-83AF-AB11F45B6A35}"/>
              </a:ext>
            </a:extLst>
          </p:cNvPr>
          <p:cNvSpPr/>
          <p:nvPr/>
        </p:nvSpPr>
        <p:spPr>
          <a:xfrm>
            <a:off x="5652120" y="2492896"/>
            <a:ext cx="3384376" cy="3456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17" name="直線矢印コネクタ 16">
            <a:extLst>
              <a:ext uri="{FF2B5EF4-FFF2-40B4-BE49-F238E27FC236}">
                <a16:creationId xmlns:a16="http://schemas.microsoft.com/office/drawing/2014/main" id="{133E737F-8E96-7072-7E6C-02C9D86437FD}"/>
              </a:ext>
            </a:extLst>
          </p:cNvPr>
          <p:cNvCxnSpPr>
            <a:cxnSpLocks/>
          </p:cNvCxnSpPr>
          <p:nvPr/>
        </p:nvCxnSpPr>
        <p:spPr>
          <a:xfrm flipV="1">
            <a:off x="7620000" y="5229200"/>
            <a:ext cx="408384" cy="1847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日付プレースホルダー 31">
            <a:extLst>
              <a:ext uri="{FF2B5EF4-FFF2-40B4-BE49-F238E27FC236}">
                <a16:creationId xmlns:a16="http://schemas.microsoft.com/office/drawing/2014/main" id="{A340F7C9-3B20-E78E-AD85-CF532ACBF409}"/>
              </a:ext>
            </a:extLst>
          </p:cNvPr>
          <p:cNvSpPr>
            <a:spLocks noGrp="1"/>
          </p:cNvSpPr>
          <p:nvPr>
            <p:ph type="dt" sz="half" idx="10"/>
          </p:nvPr>
        </p:nvSpPr>
        <p:spPr/>
        <p:txBody>
          <a:bodyPr/>
          <a:lstStyle/>
          <a:p>
            <a:fld id="{E02DD414-FFF4-497F-9F3B-873108F01749}" type="datetime1">
              <a:rPr kumimoji="1" lang="ja-JP" altLang="en-US" smtClean="0"/>
              <a:t>2024/10/5</a:t>
            </a:fld>
            <a:endParaRPr kumimoji="1" lang="ja-JP" altLang="en-US"/>
          </a:p>
        </p:txBody>
      </p:sp>
    </p:spTree>
    <p:extLst>
      <p:ext uri="{BB962C8B-B14F-4D97-AF65-F5344CB8AC3E}">
        <p14:creationId xmlns:p14="http://schemas.microsoft.com/office/powerpoint/2010/main" val="3691754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392BA-7372-4811-2D4F-3DB54F4D9183}"/>
              </a:ext>
            </a:extLst>
          </p:cNvPr>
          <p:cNvSpPr>
            <a:spLocks noGrp="1"/>
          </p:cNvSpPr>
          <p:nvPr>
            <p:ph type="title"/>
          </p:nvPr>
        </p:nvSpPr>
        <p:spPr/>
        <p:txBody>
          <a:bodyPr/>
          <a:lstStyle/>
          <a:p>
            <a:r>
              <a:rPr kumimoji="1" lang="en-US" altLang="ja-JP" dirty="0"/>
              <a:t>10</a:t>
            </a:r>
            <a:r>
              <a:rPr kumimoji="1" lang="ja-JP" altLang="en-US" dirty="0"/>
              <a:t>年国債とフラット３５</a:t>
            </a:r>
          </a:p>
        </p:txBody>
      </p:sp>
      <p:sp>
        <p:nvSpPr>
          <p:cNvPr id="4" name="日付プレースホルダー 3">
            <a:extLst>
              <a:ext uri="{FF2B5EF4-FFF2-40B4-BE49-F238E27FC236}">
                <a16:creationId xmlns:a16="http://schemas.microsoft.com/office/drawing/2014/main" id="{48A51303-F7A2-12C5-D479-ADAF0499A802}"/>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DD623C14-BFB3-2F05-61A3-970F393C8FB4}"/>
              </a:ext>
            </a:extLst>
          </p:cNvPr>
          <p:cNvSpPr>
            <a:spLocks noGrp="1"/>
          </p:cNvSpPr>
          <p:nvPr>
            <p:ph type="sldNum" sz="quarter" idx="12"/>
          </p:nvPr>
        </p:nvSpPr>
        <p:spPr/>
        <p:txBody>
          <a:bodyPr/>
          <a:lstStyle/>
          <a:p>
            <a:fld id="{428159FB-B171-47E6-97FF-94E4E8E0D996}" type="slidenum">
              <a:rPr kumimoji="1" lang="ja-JP" altLang="en-US" smtClean="0"/>
              <a:t>69</a:t>
            </a:fld>
            <a:endParaRPr kumimoji="1" lang="ja-JP" altLang="en-US"/>
          </a:p>
        </p:txBody>
      </p:sp>
      <p:pic>
        <p:nvPicPr>
          <p:cNvPr id="9" name="コンテンツ プレースホルダー 8">
            <a:extLst>
              <a:ext uri="{FF2B5EF4-FFF2-40B4-BE49-F238E27FC236}">
                <a16:creationId xmlns:a16="http://schemas.microsoft.com/office/drawing/2014/main" id="{6E9E7455-B010-F904-6144-F9468B7D6F52}"/>
              </a:ext>
            </a:extLst>
          </p:cNvPr>
          <p:cNvPicPr>
            <a:picLocks noGrp="1" noChangeAspect="1"/>
          </p:cNvPicPr>
          <p:nvPr>
            <p:ph idx="1"/>
          </p:nvPr>
        </p:nvPicPr>
        <p:blipFill>
          <a:blip r:embed="rId3"/>
          <a:stretch>
            <a:fillRect/>
          </a:stretch>
        </p:blipFill>
        <p:spPr>
          <a:xfrm>
            <a:off x="457201" y="1417638"/>
            <a:ext cx="8147248" cy="4665178"/>
          </a:xfrm>
        </p:spPr>
      </p:pic>
    </p:spTree>
    <p:extLst>
      <p:ext uri="{BB962C8B-B14F-4D97-AF65-F5344CB8AC3E}">
        <p14:creationId xmlns:p14="http://schemas.microsoft.com/office/powerpoint/2010/main" val="221902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①</a:t>
            </a:r>
            <a:r>
              <a:rPr kumimoji="1" lang="ja-JP" altLang="en-US" dirty="0">
                <a:latin typeface="HGP創英角ﾎﾟｯﾌﾟ体" panose="040B0A00000000000000" pitchFamily="50" charset="-128"/>
                <a:ea typeface="HGP創英角ﾎﾟｯﾌﾟ体" panose="040B0A00000000000000" pitchFamily="50" charset="-128"/>
              </a:rPr>
              <a:t>住宅ローン</a:t>
            </a:r>
            <a:r>
              <a:rPr lang="ja-JP" altLang="en-US" dirty="0">
                <a:latin typeface="HGP創英角ﾎﾟｯﾌﾟ体" panose="040B0A00000000000000" pitchFamily="50" charset="-128"/>
                <a:ea typeface="HGP創英角ﾎﾟｯﾌﾟ体" panose="040B0A00000000000000" pitchFamily="50" charset="-128"/>
              </a:rPr>
              <a:t>減税（改）</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8" name="コンテンツ プレースホルダー 7"/>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r>
              <a:rPr lang="ja-JP" altLang="en-US" dirty="0">
                <a:latin typeface="HGP創英角ﾎﾟｯﾌﾟ体" panose="040B0A00000000000000" pitchFamily="50" charset="-128"/>
                <a:ea typeface="HGP創英角ﾎﾟｯﾌﾟ体" panose="040B0A00000000000000" pitchFamily="50" charset="-128"/>
              </a:rPr>
              <a:t>　住宅ローン減税期限　</a:t>
            </a:r>
            <a:r>
              <a:rPr lang="ja-JP" altLang="en-US" sz="2200" dirty="0">
                <a:solidFill>
                  <a:srgbClr val="002060"/>
                </a:solidFill>
                <a:latin typeface="HGP創英角ﾎﾟｯﾌﾟ体" panose="040B0A00000000000000" pitchFamily="50" charset="-128"/>
                <a:ea typeface="HGP創英角ﾎﾟｯﾌﾟ体" panose="040B0A00000000000000" pitchFamily="50" charset="-128"/>
              </a:rPr>
              <a:t>（２０２５年</a:t>
            </a:r>
            <a:r>
              <a:rPr lang="en-US" altLang="ja-JP" sz="2200" dirty="0">
                <a:solidFill>
                  <a:srgbClr val="002060"/>
                </a:solidFill>
                <a:latin typeface="HGP創英角ﾎﾟｯﾌﾟ体" panose="040B0A00000000000000" pitchFamily="50" charset="-128"/>
                <a:ea typeface="HGP創英角ﾎﾟｯﾌﾟ体" panose="040B0A00000000000000" pitchFamily="50" charset="-128"/>
              </a:rPr>
              <a:t>12</a:t>
            </a:r>
            <a:r>
              <a:rPr lang="ja-JP" altLang="en-US" sz="2200" dirty="0">
                <a:solidFill>
                  <a:srgbClr val="002060"/>
                </a:solidFill>
                <a:latin typeface="HGP創英角ﾎﾟｯﾌﾟ体" panose="040B0A00000000000000" pitchFamily="50" charset="-128"/>
                <a:ea typeface="HGP創英角ﾎﾟｯﾌﾟ体" panose="040B0A00000000000000" pitchFamily="50" charset="-128"/>
              </a:rPr>
              <a:t>月）　　</a:t>
            </a:r>
            <a:endParaRPr lang="en-US" altLang="ja-JP" sz="2200" dirty="0">
              <a:solidFill>
                <a:schemeClr val="accent5"/>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1300" dirty="0">
                <a:latin typeface="HGP創英角ﾎﾟｯﾌﾟ体" panose="040B0A00000000000000" pitchFamily="50" charset="-128"/>
                <a:ea typeface="HGP創英角ﾎﾟｯﾌﾟ体" panose="040B0A00000000000000" pitchFamily="50" charset="-128"/>
              </a:rPr>
              <a:t>　　</a:t>
            </a:r>
            <a:endParaRPr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　</a:t>
            </a:r>
            <a:r>
              <a:rPr lang="ja-JP" altLang="en-US" dirty="0">
                <a:solidFill>
                  <a:srgbClr val="002060"/>
                </a:solidFill>
                <a:latin typeface="HGP創英角ﾎﾟｯﾌﾟ体" panose="040B0A00000000000000" pitchFamily="50" charset="-128"/>
                <a:ea typeface="HGP創英角ﾎﾟｯﾌﾟ体" panose="040B0A00000000000000" pitchFamily="50" charset="-128"/>
              </a:rPr>
              <a:t>住宅ローン残高</a:t>
            </a:r>
            <a:endParaRPr lang="en-US" altLang="ja-JP" dirty="0">
              <a:solidFill>
                <a:srgbClr val="00206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1900" dirty="0">
                <a:solidFill>
                  <a:srgbClr val="FF0000"/>
                </a:solidFill>
                <a:latin typeface="HGP創英角ﾎﾟｯﾌﾟ体" panose="040B0A00000000000000" pitchFamily="50" charset="-128"/>
                <a:ea typeface="HGP創英角ﾎﾟｯﾌﾟ体" panose="040B0A00000000000000" pitchFamily="50" charset="-128"/>
              </a:rPr>
              <a:t>　　長期優良・</a:t>
            </a:r>
            <a:r>
              <a:rPr lang="en-US" altLang="ja-JP" sz="1900" dirty="0">
                <a:solidFill>
                  <a:srgbClr val="FF0000"/>
                </a:solidFill>
                <a:latin typeface="HGP創英角ﾎﾟｯﾌﾟ体" panose="040B0A00000000000000" pitchFamily="50" charset="-128"/>
                <a:ea typeface="HGP創英角ﾎﾟｯﾌﾟ体" panose="040B0A00000000000000" pitchFamily="50" charset="-128"/>
              </a:rPr>
              <a:t>ZEH</a:t>
            </a:r>
            <a:r>
              <a:rPr lang="ja-JP" altLang="en-US" sz="1900" dirty="0">
                <a:solidFill>
                  <a:srgbClr val="FF0000"/>
                </a:solidFill>
                <a:latin typeface="HGP創英角ﾎﾟｯﾌﾟ体" panose="040B0A00000000000000" pitchFamily="50" charset="-128"/>
                <a:ea typeface="HGP創英角ﾎﾟｯﾌﾟ体" panose="040B0A00000000000000" pitchFamily="50" charset="-128"/>
              </a:rPr>
              <a:t>水準・省エネ基準　　　　　　　　　　　一般住宅</a:t>
            </a:r>
            <a:endParaRPr lang="en-US" altLang="ja-JP" dirty="0">
              <a:solidFill>
                <a:srgbClr val="00206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　</a:t>
            </a:r>
            <a:r>
              <a:rPr lang="en-US" altLang="ja-JP" sz="3000" dirty="0">
                <a:latin typeface="HGP創英角ﾎﾟｯﾌﾟ体" panose="040B0A00000000000000" pitchFamily="50" charset="-128"/>
                <a:ea typeface="HGP創英角ﾎﾟｯﾌﾟ体" panose="040B0A00000000000000" pitchFamily="50" charset="-128"/>
              </a:rPr>
              <a:t>3,000</a:t>
            </a:r>
            <a:r>
              <a:rPr lang="ja-JP" altLang="en-US" sz="3000" dirty="0">
                <a:latin typeface="HGP創英角ﾎﾟｯﾌﾟ体" panose="040B0A00000000000000" pitchFamily="50" charset="-128"/>
                <a:ea typeface="HGP創英角ﾎﾟｯﾌﾟ体" panose="040B0A00000000000000" pitchFamily="50" charset="-128"/>
              </a:rPr>
              <a:t>万円～</a:t>
            </a:r>
            <a:r>
              <a:rPr lang="en-US" altLang="ja-JP" sz="3000" dirty="0">
                <a:latin typeface="HGP創英角ﾎﾟｯﾌﾟ体" panose="040B0A00000000000000" pitchFamily="50" charset="-128"/>
                <a:ea typeface="HGP創英角ﾎﾟｯﾌﾟ体" panose="040B0A00000000000000" pitchFamily="50" charset="-128"/>
              </a:rPr>
              <a:t>4,500</a:t>
            </a:r>
            <a:r>
              <a:rPr lang="ja-JP" altLang="en-US" sz="3000" dirty="0">
                <a:latin typeface="HGP創英角ﾎﾟｯﾌﾟ体" panose="040B0A00000000000000" pitchFamily="50" charset="-128"/>
                <a:ea typeface="HGP創英角ﾎﾟｯﾌﾟ体" panose="040B0A00000000000000" pitchFamily="50" charset="-128"/>
              </a:rPr>
              <a:t>万円　</a:t>
            </a:r>
            <a:r>
              <a:rPr lang="ja-JP" altLang="en-US" sz="3000" dirty="0">
                <a:solidFill>
                  <a:schemeClr val="tx2"/>
                </a:solidFill>
                <a:latin typeface="HGP創英角ﾎﾟｯﾌﾟ体" panose="040B0A00000000000000" pitchFamily="50" charset="-128"/>
                <a:ea typeface="HGP創英角ﾎﾟｯﾌﾟ体" panose="040B0A00000000000000" pitchFamily="50" charset="-128"/>
              </a:rPr>
              <a:t>　</a:t>
            </a:r>
            <a:r>
              <a:rPr lang="ja-JP" altLang="en-US" sz="3000" dirty="0">
                <a:solidFill>
                  <a:srgbClr val="FF0000"/>
                </a:solidFill>
                <a:latin typeface="HGP創英角ﾎﾟｯﾌﾟ体" panose="040B0A00000000000000" pitchFamily="50" charset="-128"/>
                <a:ea typeface="HGP創英角ﾎﾟｯﾌﾟ体" panose="040B0A00000000000000" pitchFamily="50" charset="-128"/>
              </a:rPr>
              <a:t>→　　０円</a:t>
            </a:r>
            <a:endParaRPr lang="en-US" altLang="ja-JP" sz="3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000"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2600" dirty="0">
                <a:solidFill>
                  <a:srgbClr val="FF0000"/>
                </a:solidFill>
                <a:latin typeface="HGP創英角ﾎﾟｯﾌﾟ体" panose="040B0A00000000000000" pitchFamily="50" charset="-128"/>
                <a:ea typeface="HGP創英角ﾎﾟｯﾌﾟ体" panose="040B0A00000000000000" pitchFamily="50" charset="-128"/>
              </a:rPr>
              <a:t>年末残高の　</a:t>
            </a:r>
            <a:r>
              <a:rPr lang="en-US" altLang="ja-JP" sz="2600" dirty="0">
                <a:solidFill>
                  <a:srgbClr val="FF0000"/>
                </a:solidFill>
                <a:latin typeface="HGP創英角ﾎﾟｯﾌﾟ体" panose="040B0A00000000000000" pitchFamily="50" charset="-128"/>
                <a:ea typeface="HGP創英角ﾎﾟｯﾌﾟ体" panose="040B0A00000000000000" pitchFamily="50" charset="-128"/>
              </a:rPr>
              <a:t>0.7</a:t>
            </a:r>
            <a:r>
              <a:rPr lang="ja-JP" altLang="en-US" sz="2600" dirty="0">
                <a:solidFill>
                  <a:srgbClr val="FF0000"/>
                </a:solidFill>
                <a:latin typeface="HGP創英角ﾎﾟｯﾌﾟ体" panose="040B0A00000000000000" pitchFamily="50" charset="-128"/>
                <a:ea typeface="HGP創英角ﾎﾟｯﾌﾟ体" panose="040B0A00000000000000" pitchFamily="50" charset="-128"/>
              </a:rPr>
              <a:t>％　</a:t>
            </a:r>
            <a:r>
              <a:rPr lang="en-US" altLang="ja-JP" sz="2600" dirty="0">
                <a:solidFill>
                  <a:srgbClr val="FF0000"/>
                </a:solidFill>
                <a:latin typeface="HGP創英角ﾎﾟｯﾌﾟ体" panose="040B0A00000000000000" pitchFamily="50" charset="-128"/>
                <a:ea typeface="HGP創英角ﾎﾟｯﾌﾟ体" panose="040B0A00000000000000" pitchFamily="50" charset="-128"/>
              </a:rPr>
              <a:t>13</a:t>
            </a:r>
            <a:r>
              <a:rPr lang="ja-JP" altLang="en-US" sz="2600" dirty="0">
                <a:solidFill>
                  <a:srgbClr val="FF0000"/>
                </a:solidFill>
                <a:latin typeface="HGP創英角ﾎﾟｯﾌﾟ体" panose="040B0A00000000000000" pitchFamily="50" charset="-128"/>
                <a:ea typeface="HGP創英角ﾎﾟｯﾌﾟ体" panose="040B0A00000000000000" pitchFamily="50" charset="-128"/>
              </a:rPr>
              <a:t>年間　（所得税を控除）</a:t>
            </a:r>
            <a:endParaRPr lang="en-US" altLang="ja-JP" sz="2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000" dirty="0"/>
          </a:p>
          <a:p>
            <a:pPr marL="0" indent="0">
              <a:buNone/>
            </a:pPr>
            <a:endParaRPr lang="en-US" altLang="ja-JP" sz="12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400" dirty="0">
                <a:latin typeface="HGP創英角ﾎﾟｯﾌﾟ体" panose="040B0A00000000000000" pitchFamily="50" charset="-128"/>
                <a:ea typeface="HGP創英角ﾎﾟｯﾌﾟ体" panose="040B0A00000000000000" pitchFamily="50" charset="-128"/>
              </a:rPr>
              <a:t>　　</a:t>
            </a:r>
            <a:r>
              <a:rPr lang="ja-JP" altLang="en-US" sz="2200" dirty="0">
                <a:solidFill>
                  <a:srgbClr val="002060"/>
                </a:solidFill>
                <a:latin typeface="HGP創英角ﾎﾟｯﾌﾟ体" panose="040B0A00000000000000" pitchFamily="50" charset="-128"/>
                <a:ea typeface="HGP創英角ﾎﾟｯﾌﾟ体" panose="040B0A00000000000000" pitchFamily="50" charset="-128"/>
              </a:rPr>
              <a:t>住民税からの控除上限額　</a:t>
            </a:r>
            <a:r>
              <a:rPr lang="ja-JP" altLang="en-US" dirty="0">
                <a:solidFill>
                  <a:srgbClr val="002060"/>
                </a:solidFill>
                <a:latin typeface="HGP創英角ﾎﾟｯﾌﾟ体" panose="040B0A00000000000000" pitchFamily="50" charset="-128"/>
                <a:ea typeface="HGP創英角ﾎﾟｯﾌﾟ体" panose="040B0A00000000000000" pitchFamily="50" charset="-128"/>
              </a:rPr>
              <a:t>　</a:t>
            </a:r>
            <a:endParaRPr lang="en-US" altLang="ja-JP" dirty="0">
              <a:solidFill>
                <a:srgbClr val="00206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400" dirty="0">
                <a:latin typeface="HGP創英角ﾎﾟｯﾌﾟ体" panose="040B0A00000000000000" pitchFamily="50" charset="-128"/>
                <a:ea typeface="HGP創英角ﾎﾟｯﾌﾟ体" panose="040B0A00000000000000" pitchFamily="50" charset="-128"/>
              </a:rPr>
              <a:t>　　　　　　</a:t>
            </a:r>
            <a:r>
              <a:rPr lang="ja-JP" altLang="en-US" sz="2600" dirty="0">
                <a:latin typeface="HGP創英角ﾎﾟｯﾌﾟ体" panose="040B0A00000000000000" pitchFamily="50" charset="-128"/>
                <a:ea typeface="HGP創英角ﾎﾟｯﾌﾟ体" panose="040B0A00000000000000" pitchFamily="50" charset="-128"/>
              </a:rPr>
              <a:t>　</a:t>
            </a:r>
            <a:r>
              <a:rPr lang="ja-JP" altLang="en-US" sz="2600" dirty="0">
                <a:solidFill>
                  <a:srgbClr val="FF0000"/>
                </a:solidFill>
                <a:latin typeface="HGP創英角ﾎﾟｯﾌﾟ体" panose="040B0A00000000000000" pitchFamily="50" charset="-128"/>
                <a:ea typeface="HGP創英角ﾎﾟｯﾌﾟ体" panose="040B0A00000000000000" pitchFamily="50" charset="-128"/>
              </a:rPr>
              <a:t>　</a:t>
            </a:r>
            <a:r>
              <a:rPr lang="en-US" altLang="ja-JP" sz="2600" dirty="0">
                <a:solidFill>
                  <a:srgbClr val="FF0000"/>
                </a:solidFill>
                <a:latin typeface="HGP創英角ﾎﾟｯﾌﾟ体" panose="040B0A00000000000000" pitchFamily="50" charset="-128"/>
                <a:ea typeface="HGP創英角ﾎﾟｯﾌﾟ体" panose="040B0A00000000000000" pitchFamily="50" charset="-128"/>
              </a:rPr>
              <a:t>97,500</a:t>
            </a:r>
            <a:r>
              <a:rPr lang="ja-JP" altLang="en-US" sz="2600" dirty="0">
                <a:solidFill>
                  <a:srgbClr val="FF0000"/>
                </a:solidFill>
                <a:latin typeface="HGP創英角ﾎﾟｯﾌﾟ体" panose="040B0A00000000000000" pitchFamily="50" charset="-128"/>
                <a:ea typeface="HGP創英角ﾎﾟｯﾌﾟ体" panose="040B0A00000000000000" pitchFamily="50" charset="-128"/>
              </a:rPr>
              <a:t>円</a:t>
            </a:r>
            <a:endParaRPr lang="en-US" altLang="ja-JP" sz="2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1100" dirty="0">
                <a:latin typeface="HGP創英角ﾎﾟｯﾌﾟ体" panose="040B0A00000000000000" pitchFamily="50" charset="-128"/>
                <a:ea typeface="HGP創英角ﾎﾟｯﾌﾟ体" panose="040B0A00000000000000" pitchFamily="50" charset="-128"/>
              </a:rPr>
              <a:t>　　　　　　　　　　　　</a:t>
            </a:r>
            <a:r>
              <a:rPr lang="ja-JP" altLang="en-US" sz="1600" dirty="0">
                <a:solidFill>
                  <a:schemeClr val="tx2"/>
                </a:solidFill>
                <a:latin typeface="HGP創英角ﾎﾟｯﾌﾟ体" panose="040B0A00000000000000" pitchFamily="50" charset="-128"/>
                <a:ea typeface="HGP創英角ﾎﾟｯﾌﾟ体" panose="040B0A00000000000000" pitchFamily="50" charset="-128"/>
              </a:rPr>
              <a:t>　</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（前年課税所得</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５％）</a:t>
            </a:r>
          </a:p>
          <a:p>
            <a:pPr marL="0" indent="0">
              <a:buNone/>
            </a:pPr>
            <a:endParaRPr lang="en-US" altLang="ja-JP" sz="1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ja-JP" altLang="en-US" sz="36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4300" dirty="0">
              <a:latin typeface="HGP創英角ﾎﾟｯﾌﾟ体" panose="040B0A00000000000000" pitchFamily="50" charset="-128"/>
              <a:ea typeface="HGP創英角ﾎﾟｯﾌﾟ体" panose="040B0A00000000000000" pitchFamily="50" charset="-128"/>
            </a:endParaRPr>
          </a:p>
        </p:txBody>
      </p:sp>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7</a:t>
            </a:fld>
            <a:endParaRPr kumimoji="1" lang="ja-JP" altLang="en-US"/>
          </a:p>
        </p:txBody>
      </p:sp>
      <p:sp>
        <p:nvSpPr>
          <p:cNvPr id="3" name="日付プレースホルダー 2">
            <a:extLst>
              <a:ext uri="{FF2B5EF4-FFF2-40B4-BE49-F238E27FC236}">
                <a16:creationId xmlns:a16="http://schemas.microsoft.com/office/drawing/2014/main" id="{E33039CC-18E8-A4E1-CE6C-C4D21365E7EB}"/>
              </a:ext>
            </a:extLst>
          </p:cNvPr>
          <p:cNvSpPr>
            <a:spLocks noGrp="1"/>
          </p:cNvSpPr>
          <p:nvPr>
            <p:ph type="dt" sz="half" idx="10"/>
          </p:nvPr>
        </p:nvSpPr>
        <p:spPr/>
        <p:txBody>
          <a:bodyPr/>
          <a:lstStyle/>
          <a:p>
            <a:fld id="{6B130BDE-985A-48A0-89F8-BBCAAF2E83F6}" type="datetime1">
              <a:rPr kumimoji="1" lang="ja-JP" altLang="en-US" smtClean="0"/>
              <a:t>2024/10/5</a:t>
            </a:fld>
            <a:endParaRPr kumimoji="1" lang="ja-JP" altLang="en-US"/>
          </a:p>
        </p:txBody>
      </p:sp>
    </p:spTree>
    <p:extLst>
      <p:ext uri="{BB962C8B-B14F-4D97-AF65-F5344CB8AC3E}">
        <p14:creationId xmlns:p14="http://schemas.microsoft.com/office/powerpoint/2010/main" val="8345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a:extLst>
              <a:ext uri="{FF2B5EF4-FFF2-40B4-BE49-F238E27FC236}">
                <a16:creationId xmlns:a16="http://schemas.microsoft.com/office/drawing/2014/main" id="{97F0F56F-B622-E0C4-1A8F-944300D966A6}"/>
              </a:ext>
            </a:extLst>
          </p:cNvPr>
          <p:cNvPicPr>
            <a:picLocks noGrp="1" noChangeAspect="1"/>
          </p:cNvPicPr>
          <p:nvPr>
            <p:ph idx="1"/>
          </p:nvPr>
        </p:nvPicPr>
        <p:blipFill>
          <a:blip r:embed="rId3"/>
          <a:stretch>
            <a:fillRect/>
          </a:stretch>
        </p:blipFill>
        <p:spPr>
          <a:xfrm>
            <a:off x="179513" y="1052736"/>
            <a:ext cx="8784976" cy="5303614"/>
          </a:xfrm>
        </p:spPr>
      </p:pic>
      <p:sp>
        <p:nvSpPr>
          <p:cNvPr id="2" name="タイトル 1">
            <a:extLst>
              <a:ext uri="{FF2B5EF4-FFF2-40B4-BE49-F238E27FC236}">
                <a16:creationId xmlns:a16="http://schemas.microsoft.com/office/drawing/2014/main" id="{DC91FEE0-4411-424B-B668-B89BAFF7E152}"/>
              </a:ext>
            </a:extLst>
          </p:cNvPr>
          <p:cNvSpPr>
            <a:spLocks noGrp="1"/>
          </p:cNvSpPr>
          <p:nvPr>
            <p:ph type="title"/>
          </p:nvPr>
        </p:nvSpPr>
        <p:spPr>
          <a:xfrm>
            <a:off x="827584" y="260648"/>
            <a:ext cx="7687766" cy="809104"/>
          </a:xfrm>
        </p:spPr>
        <p:txBody>
          <a:bodyPr>
            <a:normAutofit/>
          </a:bodyPr>
          <a:lstStyle/>
          <a:p>
            <a:r>
              <a:rPr kumimoji="1" lang="ja-JP" altLang="en-US" dirty="0"/>
              <a:t>フラット３５　金利推移</a:t>
            </a:r>
          </a:p>
        </p:txBody>
      </p:sp>
      <p:sp>
        <p:nvSpPr>
          <p:cNvPr id="4" name="日付プレースホルダー 3">
            <a:extLst>
              <a:ext uri="{FF2B5EF4-FFF2-40B4-BE49-F238E27FC236}">
                <a16:creationId xmlns:a16="http://schemas.microsoft.com/office/drawing/2014/main" id="{99343829-3203-4F59-9E8A-E10C910DD34B}"/>
              </a:ext>
            </a:extLst>
          </p:cNvPr>
          <p:cNvSpPr>
            <a:spLocks noGrp="1"/>
          </p:cNvSpPr>
          <p:nvPr>
            <p:ph type="dt" sz="half" idx="10"/>
          </p:nvPr>
        </p:nvSpPr>
        <p:spPr/>
        <p:txBody>
          <a:bodyPr/>
          <a:lstStyle/>
          <a:p>
            <a:fld id="{9F1547B4-88BA-4B4A-8D43-EB0107D867E3}"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EA8F8348-BEC1-4841-9843-27571A7DBFD5}"/>
              </a:ext>
            </a:extLst>
          </p:cNvPr>
          <p:cNvSpPr>
            <a:spLocks noGrp="1"/>
          </p:cNvSpPr>
          <p:nvPr>
            <p:ph type="sldNum" sz="quarter" idx="12"/>
          </p:nvPr>
        </p:nvSpPr>
        <p:spPr/>
        <p:txBody>
          <a:bodyPr/>
          <a:lstStyle/>
          <a:p>
            <a:fld id="{428159FB-B171-47E6-97FF-94E4E8E0D996}" type="slidenum">
              <a:rPr kumimoji="1" lang="ja-JP" altLang="en-US" smtClean="0"/>
              <a:t>70</a:t>
            </a:fld>
            <a:endParaRPr kumimoji="1" lang="ja-JP" altLang="en-US"/>
          </a:p>
        </p:txBody>
      </p:sp>
      <p:cxnSp>
        <p:nvCxnSpPr>
          <p:cNvPr id="12" name="直線コネクタ 11">
            <a:extLst>
              <a:ext uri="{FF2B5EF4-FFF2-40B4-BE49-F238E27FC236}">
                <a16:creationId xmlns:a16="http://schemas.microsoft.com/office/drawing/2014/main" id="{B11E87D7-B919-CD94-CB33-C792542FB16C}"/>
              </a:ext>
            </a:extLst>
          </p:cNvPr>
          <p:cNvCxnSpPr>
            <a:cxnSpLocks/>
          </p:cNvCxnSpPr>
          <p:nvPr/>
        </p:nvCxnSpPr>
        <p:spPr>
          <a:xfrm>
            <a:off x="4028437" y="4725144"/>
            <a:ext cx="45760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5BC9B950-917E-AF6E-BAFB-D7B924548D02}"/>
              </a:ext>
            </a:extLst>
          </p:cNvPr>
          <p:cNvCxnSpPr>
            <a:cxnSpLocks/>
          </p:cNvCxnSpPr>
          <p:nvPr/>
        </p:nvCxnSpPr>
        <p:spPr>
          <a:xfrm flipV="1">
            <a:off x="6228184" y="2780928"/>
            <a:ext cx="2376264" cy="1016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62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06B8A-65BE-9D57-6332-5309065F59AC}"/>
              </a:ext>
            </a:extLst>
          </p:cNvPr>
          <p:cNvSpPr>
            <a:spLocks noGrp="1"/>
          </p:cNvSpPr>
          <p:nvPr>
            <p:ph type="title"/>
          </p:nvPr>
        </p:nvSpPr>
        <p:spPr>
          <a:xfrm>
            <a:off x="971618" y="322325"/>
            <a:ext cx="7543732" cy="671817"/>
          </a:xfrm>
        </p:spPr>
        <p:txBody>
          <a:bodyPr>
            <a:normAutofit fontScale="90000"/>
          </a:bodyPr>
          <a:lstStyle/>
          <a:p>
            <a:r>
              <a:rPr kumimoji="1" lang="ja-JP" altLang="en-US" dirty="0">
                <a:latin typeface="HGS創英角ﾎﾟｯﾌﾟ体" panose="040B0A00000000000000" pitchFamily="50" charset="-128"/>
                <a:ea typeface="HGS創英角ﾎﾟｯﾌﾟ体" panose="040B0A00000000000000" pitchFamily="50" charset="-128"/>
              </a:rPr>
              <a:t>フラット３５　</a:t>
            </a:r>
            <a:r>
              <a:rPr lang="en-US" altLang="ja-JP" dirty="0">
                <a:latin typeface="HGS創英角ﾎﾟｯﾌﾟ体" panose="040B0A00000000000000" pitchFamily="50" charset="-128"/>
                <a:ea typeface="HGS創英角ﾎﾟｯﾌﾟ体" panose="040B0A00000000000000" pitchFamily="50" charset="-128"/>
              </a:rPr>
              <a:t>2024</a:t>
            </a:r>
            <a:r>
              <a:rPr kumimoji="1" lang="ja-JP" altLang="en-US" dirty="0">
                <a:latin typeface="HGS創英角ﾎﾟｯﾌﾟ体" panose="040B0A00000000000000" pitchFamily="50" charset="-128"/>
                <a:ea typeface="HGS創英角ﾎﾟｯﾌﾟ体" panose="040B0A00000000000000" pitchFamily="50" charset="-128"/>
              </a:rPr>
              <a:t>年</a:t>
            </a:r>
            <a:r>
              <a:rPr lang="en-US" altLang="ja-JP" dirty="0">
                <a:latin typeface="HGS創英角ﾎﾟｯﾌﾟ体" panose="040B0A00000000000000" pitchFamily="50" charset="-128"/>
                <a:ea typeface="HGS創英角ﾎﾟｯﾌﾟ体" panose="040B0A00000000000000" pitchFamily="50" charset="-128"/>
              </a:rPr>
              <a:t>10</a:t>
            </a:r>
            <a:r>
              <a:rPr kumimoji="1" lang="ja-JP" altLang="en-US" dirty="0">
                <a:latin typeface="HGS創英角ﾎﾟｯﾌﾟ体" panose="040B0A00000000000000" pitchFamily="50" charset="-128"/>
                <a:ea typeface="HGS創英角ﾎﾟｯﾌﾟ体" panose="040B0A00000000000000" pitchFamily="50" charset="-128"/>
              </a:rPr>
              <a:t>月</a:t>
            </a:r>
          </a:p>
        </p:txBody>
      </p:sp>
      <p:sp>
        <p:nvSpPr>
          <p:cNvPr id="4" name="日付プレースホルダー 3">
            <a:extLst>
              <a:ext uri="{FF2B5EF4-FFF2-40B4-BE49-F238E27FC236}">
                <a16:creationId xmlns:a16="http://schemas.microsoft.com/office/drawing/2014/main" id="{642DEC0A-AE0F-220E-709F-2D98DC871469}"/>
              </a:ext>
            </a:extLst>
          </p:cNvPr>
          <p:cNvSpPr>
            <a:spLocks noGrp="1"/>
          </p:cNvSpPr>
          <p:nvPr>
            <p:ph type="dt" sz="half" idx="10"/>
          </p:nvPr>
        </p:nvSpPr>
        <p:spPr/>
        <p:txBody>
          <a:bodyPr/>
          <a:lstStyle/>
          <a:p>
            <a:fld id="{B45A4A1A-95B4-4728-8A3F-0D9AE38A4326}"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0AFD35CB-3D04-8FCA-6521-40F25D3B65C3}"/>
              </a:ext>
            </a:extLst>
          </p:cNvPr>
          <p:cNvSpPr>
            <a:spLocks noGrp="1"/>
          </p:cNvSpPr>
          <p:nvPr>
            <p:ph type="sldNum" sz="quarter" idx="12"/>
          </p:nvPr>
        </p:nvSpPr>
        <p:spPr/>
        <p:txBody>
          <a:bodyPr/>
          <a:lstStyle/>
          <a:p>
            <a:fld id="{49D1DE95-8D64-41E2-A6AE-3CC8CEC41267}" type="slidenum">
              <a:rPr kumimoji="1" lang="ja-JP" altLang="en-US" smtClean="0"/>
              <a:t>71</a:t>
            </a:fld>
            <a:endParaRPr kumimoji="1" lang="ja-JP" altLang="en-US" dirty="0"/>
          </a:p>
        </p:txBody>
      </p:sp>
      <p:sp>
        <p:nvSpPr>
          <p:cNvPr id="13" name="正方形/長方形 12">
            <a:extLst>
              <a:ext uri="{FF2B5EF4-FFF2-40B4-BE49-F238E27FC236}">
                <a16:creationId xmlns:a16="http://schemas.microsoft.com/office/drawing/2014/main" id="{B75F8C58-9E79-6693-DE8F-5A7E6EE787A0}"/>
              </a:ext>
            </a:extLst>
          </p:cNvPr>
          <p:cNvSpPr/>
          <p:nvPr/>
        </p:nvSpPr>
        <p:spPr>
          <a:xfrm>
            <a:off x="5292080" y="2636912"/>
            <a:ext cx="864096" cy="30963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EB1A336-87B7-9609-D91F-2F12AF75283B}"/>
              </a:ext>
            </a:extLst>
          </p:cNvPr>
          <p:cNvPicPr>
            <a:picLocks noChangeAspect="1"/>
          </p:cNvPicPr>
          <p:nvPr/>
        </p:nvPicPr>
        <p:blipFill>
          <a:blip r:embed="rId3"/>
          <a:stretch>
            <a:fillRect/>
          </a:stretch>
        </p:blipFill>
        <p:spPr>
          <a:xfrm>
            <a:off x="457200" y="2904661"/>
            <a:ext cx="8058150" cy="3168353"/>
          </a:xfrm>
          <a:prstGeom prst="rect">
            <a:avLst/>
          </a:prstGeom>
        </p:spPr>
      </p:pic>
      <p:pic>
        <p:nvPicPr>
          <p:cNvPr id="10" name="図 9">
            <a:extLst>
              <a:ext uri="{FF2B5EF4-FFF2-40B4-BE49-F238E27FC236}">
                <a16:creationId xmlns:a16="http://schemas.microsoft.com/office/drawing/2014/main" id="{2E6A72E1-64C2-66C1-9D8C-0214E624D267}"/>
              </a:ext>
            </a:extLst>
          </p:cNvPr>
          <p:cNvPicPr>
            <a:picLocks noChangeAspect="1"/>
          </p:cNvPicPr>
          <p:nvPr/>
        </p:nvPicPr>
        <p:blipFill>
          <a:blip r:embed="rId4"/>
          <a:stretch>
            <a:fillRect/>
          </a:stretch>
        </p:blipFill>
        <p:spPr>
          <a:xfrm>
            <a:off x="476089" y="1052736"/>
            <a:ext cx="8055033" cy="1851926"/>
          </a:xfrm>
          <a:prstGeom prst="rect">
            <a:avLst/>
          </a:prstGeom>
        </p:spPr>
      </p:pic>
      <p:sp>
        <p:nvSpPr>
          <p:cNvPr id="11" name="正方形/長方形 10">
            <a:extLst>
              <a:ext uri="{FF2B5EF4-FFF2-40B4-BE49-F238E27FC236}">
                <a16:creationId xmlns:a16="http://schemas.microsoft.com/office/drawing/2014/main" id="{2EEC5744-A8E9-1FC8-7CC0-47C4DAF07B81}"/>
              </a:ext>
            </a:extLst>
          </p:cNvPr>
          <p:cNvSpPr/>
          <p:nvPr/>
        </p:nvSpPr>
        <p:spPr>
          <a:xfrm>
            <a:off x="5292080" y="2276872"/>
            <a:ext cx="792088" cy="37444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673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06B8A-65BE-9D57-6332-5309065F59AC}"/>
              </a:ext>
            </a:extLst>
          </p:cNvPr>
          <p:cNvSpPr>
            <a:spLocks noGrp="1"/>
          </p:cNvSpPr>
          <p:nvPr>
            <p:ph type="title"/>
          </p:nvPr>
        </p:nvSpPr>
        <p:spPr>
          <a:xfrm>
            <a:off x="971618" y="322325"/>
            <a:ext cx="7543732" cy="671817"/>
          </a:xfrm>
        </p:spPr>
        <p:txBody>
          <a:bodyPr>
            <a:normAutofit fontScale="90000"/>
          </a:bodyPr>
          <a:lstStyle/>
          <a:p>
            <a:r>
              <a:rPr kumimoji="1" lang="ja-JP" altLang="en-US" dirty="0">
                <a:latin typeface="HGS創英角ﾎﾟｯﾌﾟ体" panose="040B0A00000000000000" pitchFamily="50" charset="-128"/>
                <a:ea typeface="HGS創英角ﾎﾟｯﾌﾟ体" panose="040B0A00000000000000" pitchFamily="50" charset="-128"/>
              </a:rPr>
              <a:t>フラット３５　</a:t>
            </a:r>
            <a:r>
              <a:rPr lang="en-US" altLang="ja-JP" dirty="0">
                <a:latin typeface="HGS創英角ﾎﾟｯﾌﾟ体" panose="040B0A00000000000000" pitchFamily="50" charset="-128"/>
                <a:ea typeface="HGS創英角ﾎﾟｯﾌﾟ体" panose="040B0A00000000000000" pitchFamily="50" charset="-128"/>
              </a:rPr>
              <a:t>2023</a:t>
            </a:r>
            <a:r>
              <a:rPr kumimoji="1" lang="ja-JP" altLang="en-US" dirty="0">
                <a:latin typeface="HGS創英角ﾎﾟｯﾌﾟ体" panose="040B0A00000000000000" pitchFamily="50" charset="-128"/>
                <a:ea typeface="HGS創英角ﾎﾟｯﾌﾟ体" panose="040B0A00000000000000" pitchFamily="50" charset="-128"/>
              </a:rPr>
              <a:t>年</a:t>
            </a:r>
          </a:p>
        </p:txBody>
      </p:sp>
      <p:sp>
        <p:nvSpPr>
          <p:cNvPr id="4" name="日付プレースホルダー 3">
            <a:extLst>
              <a:ext uri="{FF2B5EF4-FFF2-40B4-BE49-F238E27FC236}">
                <a16:creationId xmlns:a16="http://schemas.microsoft.com/office/drawing/2014/main" id="{642DEC0A-AE0F-220E-709F-2D98DC871469}"/>
              </a:ext>
            </a:extLst>
          </p:cNvPr>
          <p:cNvSpPr>
            <a:spLocks noGrp="1"/>
          </p:cNvSpPr>
          <p:nvPr>
            <p:ph type="dt" sz="half" idx="10"/>
          </p:nvPr>
        </p:nvSpPr>
        <p:spPr/>
        <p:txBody>
          <a:bodyPr/>
          <a:lstStyle/>
          <a:p>
            <a:fld id="{B45A4A1A-95B4-4728-8A3F-0D9AE38A4326}"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0AFD35CB-3D04-8FCA-6521-40F25D3B65C3}"/>
              </a:ext>
            </a:extLst>
          </p:cNvPr>
          <p:cNvSpPr>
            <a:spLocks noGrp="1"/>
          </p:cNvSpPr>
          <p:nvPr>
            <p:ph type="sldNum" sz="quarter" idx="12"/>
          </p:nvPr>
        </p:nvSpPr>
        <p:spPr/>
        <p:txBody>
          <a:bodyPr/>
          <a:lstStyle/>
          <a:p>
            <a:fld id="{49D1DE95-8D64-41E2-A6AE-3CC8CEC41267}" type="slidenum">
              <a:rPr kumimoji="1" lang="ja-JP" altLang="en-US" smtClean="0"/>
              <a:t>72</a:t>
            </a:fld>
            <a:endParaRPr kumimoji="1" lang="ja-JP" altLang="en-US" dirty="0"/>
          </a:p>
        </p:txBody>
      </p:sp>
      <p:pic>
        <p:nvPicPr>
          <p:cNvPr id="7" name="図 6">
            <a:extLst>
              <a:ext uri="{FF2B5EF4-FFF2-40B4-BE49-F238E27FC236}">
                <a16:creationId xmlns:a16="http://schemas.microsoft.com/office/drawing/2014/main" id="{690FCEAD-2A72-A808-1AEF-E83845696C23}"/>
              </a:ext>
            </a:extLst>
          </p:cNvPr>
          <p:cNvPicPr>
            <a:picLocks noChangeAspect="1"/>
          </p:cNvPicPr>
          <p:nvPr/>
        </p:nvPicPr>
        <p:blipFill>
          <a:blip r:embed="rId3"/>
          <a:stretch>
            <a:fillRect/>
          </a:stretch>
        </p:blipFill>
        <p:spPr>
          <a:xfrm>
            <a:off x="189296" y="1124744"/>
            <a:ext cx="8765408" cy="5328592"/>
          </a:xfrm>
          <a:prstGeom prst="rect">
            <a:avLst/>
          </a:prstGeom>
        </p:spPr>
      </p:pic>
      <p:sp>
        <p:nvSpPr>
          <p:cNvPr id="9" name="正方形/長方形 8">
            <a:extLst>
              <a:ext uri="{FF2B5EF4-FFF2-40B4-BE49-F238E27FC236}">
                <a16:creationId xmlns:a16="http://schemas.microsoft.com/office/drawing/2014/main" id="{DBDB30D5-8022-FEFC-1370-0A5C16A2D63E}"/>
              </a:ext>
            </a:extLst>
          </p:cNvPr>
          <p:cNvSpPr/>
          <p:nvPr/>
        </p:nvSpPr>
        <p:spPr>
          <a:xfrm>
            <a:off x="5364088" y="2204864"/>
            <a:ext cx="864096" cy="415148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1379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DEFC5B-6122-BB78-74A6-E9CAF939A5A3}"/>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D791B967-2EA2-1F46-7DBE-6F82BC8901D5}"/>
              </a:ext>
            </a:extLst>
          </p:cNvPr>
          <p:cNvPicPr>
            <a:picLocks noGrp="1" noChangeAspect="1"/>
          </p:cNvPicPr>
          <p:nvPr>
            <p:ph idx="1"/>
          </p:nvPr>
        </p:nvPicPr>
        <p:blipFill>
          <a:blip r:embed="rId3"/>
          <a:stretch>
            <a:fillRect/>
          </a:stretch>
        </p:blipFill>
        <p:spPr>
          <a:xfrm>
            <a:off x="457200" y="332656"/>
            <a:ext cx="8229600" cy="5793507"/>
          </a:xfrm>
        </p:spPr>
      </p:pic>
      <p:sp>
        <p:nvSpPr>
          <p:cNvPr id="4" name="日付プレースホルダー 3">
            <a:extLst>
              <a:ext uri="{FF2B5EF4-FFF2-40B4-BE49-F238E27FC236}">
                <a16:creationId xmlns:a16="http://schemas.microsoft.com/office/drawing/2014/main" id="{32DEBEE2-FBE6-5476-3EBF-3F7689772C4E}"/>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B58775C3-10C7-5AED-C10B-DD83627E872C}"/>
              </a:ext>
            </a:extLst>
          </p:cNvPr>
          <p:cNvSpPr>
            <a:spLocks noGrp="1"/>
          </p:cNvSpPr>
          <p:nvPr>
            <p:ph type="sldNum" sz="quarter" idx="12"/>
          </p:nvPr>
        </p:nvSpPr>
        <p:spPr/>
        <p:txBody>
          <a:bodyPr/>
          <a:lstStyle/>
          <a:p>
            <a:fld id="{428159FB-B171-47E6-97FF-94E4E8E0D996}" type="slidenum">
              <a:rPr kumimoji="1" lang="ja-JP" altLang="en-US" smtClean="0"/>
              <a:t>73</a:t>
            </a:fld>
            <a:endParaRPr kumimoji="1" lang="ja-JP" altLang="en-US"/>
          </a:p>
        </p:txBody>
      </p:sp>
      <p:sp>
        <p:nvSpPr>
          <p:cNvPr id="3" name="正方形/長方形 2">
            <a:extLst>
              <a:ext uri="{FF2B5EF4-FFF2-40B4-BE49-F238E27FC236}">
                <a16:creationId xmlns:a16="http://schemas.microsoft.com/office/drawing/2014/main" id="{60C82A46-23FE-031C-7497-9FB10A8DF8F3}"/>
              </a:ext>
            </a:extLst>
          </p:cNvPr>
          <p:cNvSpPr/>
          <p:nvPr/>
        </p:nvSpPr>
        <p:spPr>
          <a:xfrm>
            <a:off x="5364088" y="1475656"/>
            <a:ext cx="792088" cy="46176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3001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a:xfrm>
            <a:off x="536391" y="126578"/>
            <a:ext cx="8136904" cy="1132235"/>
          </a:xfrm>
        </p:spPr>
        <p:txBody>
          <a:bodyPr>
            <a:normAutofit fontScale="90000"/>
          </a:bodyPr>
          <a:lstStyle/>
          <a:p>
            <a:r>
              <a:rPr lang="ja-JP" altLang="en-US" sz="4000" dirty="0">
                <a:latin typeface="HGP創英角ﾎﾟｯﾌﾟ体" pitchFamily="50" charset="-128"/>
                <a:ea typeface="HGP創英角ﾎﾟｯﾌﾟ体" pitchFamily="50" charset="-128"/>
              </a:rPr>
              <a:t>住宅ローン金利を低く抑える方法は？</a:t>
            </a:r>
            <a:endParaRPr kumimoji="1" lang="ja-JP" altLang="en-US" sz="4000" dirty="0">
              <a:latin typeface="HGP創英角ﾎﾟｯﾌﾟ体" pitchFamily="50" charset="-128"/>
              <a:ea typeface="HGP創英角ﾎﾟｯﾌﾟ体" pitchFamily="50" charset="-128"/>
            </a:endParaRPr>
          </a:p>
        </p:txBody>
      </p:sp>
      <p:sp>
        <p:nvSpPr>
          <p:cNvPr id="4" name="コンテンツ プレースホルダー 3"/>
          <p:cNvSpPr>
            <a:spLocks noGrp="1"/>
          </p:cNvSpPr>
          <p:nvPr>
            <p:ph type="subTitle" idx="1"/>
          </p:nvPr>
        </p:nvSpPr>
        <p:spPr>
          <a:xfrm>
            <a:off x="611560" y="1700808"/>
            <a:ext cx="7992888" cy="446449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fontScale="70000" lnSpcReduction="20000"/>
          </a:bodyPr>
          <a:lstStyle/>
          <a:p>
            <a:pPr algn="l"/>
            <a:r>
              <a:rPr lang="ja-JP" altLang="en-US" b="1" dirty="0">
                <a:solidFill>
                  <a:srgbClr val="FF0000"/>
                </a:solidFill>
                <a:latin typeface="HGP創英角ﾎﾟｯﾌﾟ体" pitchFamily="50" charset="-128"/>
                <a:ea typeface="HGP創英角ﾎﾟｯﾌﾟ体" pitchFamily="50" charset="-128"/>
              </a:rPr>
              <a:t>　　</a:t>
            </a:r>
            <a:endParaRPr lang="en-US" altLang="ja-JP" b="1" dirty="0">
              <a:solidFill>
                <a:srgbClr val="FF0000"/>
              </a:solidFill>
              <a:latin typeface="HGP創英角ﾎﾟｯﾌﾟ体" pitchFamily="50" charset="-128"/>
              <a:ea typeface="HGP創英角ﾎﾟｯﾌﾟ体" pitchFamily="50" charset="-128"/>
            </a:endParaRPr>
          </a:p>
          <a:p>
            <a:pPr algn="l"/>
            <a:r>
              <a:rPr lang="ja-JP" altLang="en-US" sz="5200" b="1" dirty="0">
                <a:solidFill>
                  <a:srgbClr val="FF0000"/>
                </a:solidFill>
                <a:latin typeface="HGP創英角ﾎﾟｯﾌﾟ体" pitchFamily="50" charset="-128"/>
                <a:ea typeface="HGP創英角ﾎﾟｯﾌﾟ体" pitchFamily="50" charset="-128"/>
              </a:rPr>
              <a:t>　①金利が低い今</a:t>
            </a:r>
            <a:endParaRPr lang="en-US" altLang="ja-JP" sz="5200" b="1" dirty="0">
              <a:solidFill>
                <a:srgbClr val="FF0000"/>
              </a:solidFill>
              <a:latin typeface="HGP創英角ﾎﾟｯﾌﾟ体" pitchFamily="50" charset="-128"/>
              <a:ea typeface="HGP創英角ﾎﾟｯﾌﾟ体" pitchFamily="50" charset="-128"/>
            </a:endParaRPr>
          </a:p>
          <a:p>
            <a:pPr algn="l"/>
            <a:endParaRPr lang="en-US" altLang="ja-JP" sz="5200" b="1" dirty="0">
              <a:solidFill>
                <a:srgbClr val="FF0000"/>
              </a:solidFill>
              <a:latin typeface="HGP創英角ﾎﾟｯﾌﾟ体" pitchFamily="50" charset="-128"/>
              <a:ea typeface="HGP創英角ﾎﾟｯﾌﾟ体" pitchFamily="50" charset="-128"/>
            </a:endParaRPr>
          </a:p>
          <a:p>
            <a:pPr algn="l"/>
            <a:r>
              <a:rPr lang="ja-JP" altLang="en-US" sz="5200" b="1" dirty="0">
                <a:solidFill>
                  <a:srgbClr val="FF0000"/>
                </a:solidFill>
                <a:latin typeface="HGP創英角ﾎﾟｯﾌﾟ体" pitchFamily="50" charset="-128"/>
                <a:ea typeface="HGP創英角ﾎﾟｯﾌﾟ体" pitchFamily="50" charset="-128"/>
              </a:rPr>
              <a:t>　　　　金利が上がる前に</a:t>
            </a:r>
            <a:endParaRPr lang="en-US" altLang="ja-JP" sz="5200" b="1" dirty="0">
              <a:solidFill>
                <a:srgbClr val="FF0000"/>
              </a:solidFill>
              <a:latin typeface="HGP創英角ﾎﾟｯﾌﾟ体" pitchFamily="50" charset="-128"/>
              <a:ea typeface="HGP創英角ﾎﾟｯﾌﾟ体" pitchFamily="50" charset="-128"/>
            </a:endParaRPr>
          </a:p>
          <a:p>
            <a:pPr algn="l"/>
            <a:endParaRPr lang="en-US" altLang="ja-JP" sz="5200" b="1" dirty="0">
              <a:solidFill>
                <a:srgbClr val="FF0000"/>
              </a:solidFill>
              <a:latin typeface="HGP創英角ﾎﾟｯﾌﾟ体" pitchFamily="50" charset="-128"/>
              <a:ea typeface="HGP創英角ﾎﾟｯﾌﾟ体" pitchFamily="50" charset="-128"/>
            </a:endParaRPr>
          </a:p>
          <a:p>
            <a:pPr algn="l"/>
            <a:r>
              <a:rPr lang="ja-JP" altLang="en-US" sz="5200" dirty="0">
                <a:solidFill>
                  <a:srgbClr val="FF0000"/>
                </a:solidFill>
                <a:latin typeface="HGP創英角ﾎﾟｯﾌﾟ体" pitchFamily="50" charset="-128"/>
                <a:ea typeface="HGP創英角ﾎﾟｯﾌﾟ体" pitchFamily="50" charset="-128"/>
              </a:rPr>
              <a:t>　　　　　長期固定金利で借りる！　</a:t>
            </a:r>
            <a:endParaRPr lang="en-US" altLang="ja-JP" sz="5200" dirty="0">
              <a:solidFill>
                <a:srgbClr val="FF0000"/>
              </a:solidFill>
              <a:latin typeface="HGP創英角ﾎﾟｯﾌﾟ体" pitchFamily="50" charset="-128"/>
              <a:ea typeface="HGP創英角ﾎﾟｯﾌﾟ体" pitchFamily="50" charset="-128"/>
            </a:endParaRPr>
          </a:p>
          <a:p>
            <a:pPr algn="l"/>
            <a:endParaRPr lang="en-US" altLang="ja-JP" b="1" dirty="0">
              <a:solidFill>
                <a:srgbClr val="FF0000"/>
              </a:solidFill>
              <a:latin typeface="HGP創英角ﾎﾟｯﾌﾟ体" pitchFamily="50" charset="-128"/>
              <a:ea typeface="HGP創英角ﾎﾟｯﾌﾟ体" pitchFamily="50" charset="-128"/>
            </a:endParaRPr>
          </a:p>
          <a:p>
            <a:pPr algn="l"/>
            <a:endParaRPr lang="en-US" altLang="ja-JP" b="1" dirty="0">
              <a:latin typeface="HGP創英角ﾎﾟｯﾌﾟ体" pitchFamily="50" charset="-128"/>
              <a:ea typeface="HGP創英角ﾎﾟｯﾌﾟ体" pitchFamily="50" charset="-128"/>
            </a:endParaRPr>
          </a:p>
          <a:p>
            <a:pPr algn="l"/>
            <a:r>
              <a:rPr lang="ja-JP" altLang="en-US" b="1" dirty="0">
                <a:solidFill>
                  <a:srgbClr val="FF0000"/>
                </a:solidFill>
                <a:latin typeface="HGP創英角ﾎﾟｯﾌﾟ体" pitchFamily="50" charset="-128"/>
                <a:ea typeface="HGP創英角ﾎﾟｯﾌﾟ体" pitchFamily="50" charset="-128"/>
              </a:rPr>
              <a:t>　</a:t>
            </a:r>
            <a:r>
              <a:rPr lang="ja-JP" altLang="en-US" b="1" dirty="0">
                <a:solidFill>
                  <a:srgbClr val="C00000"/>
                </a:solidFill>
                <a:latin typeface="HGP創英角ﾎﾟｯﾌﾟ体" pitchFamily="50" charset="-128"/>
                <a:ea typeface="HGP創英角ﾎﾟｯﾌﾟ体" pitchFamily="50" charset="-128"/>
              </a:rPr>
              <a:t>　</a:t>
            </a:r>
            <a:endParaRPr lang="en-US" altLang="ja-JP" b="1" dirty="0">
              <a:solidFill>
                <a:srgbClr val="FF0000"/>
              </a:solidFill>
              <a:latin typeface="HGP創英角ﾎﾟｯﾌﾟ体" pitchFamily="50" charset="-128"/>
              <a:ea typeface="HGP創英角ﾎﾟｯﾌﾟ体" pitchFamily="50" charset="-128"/>
            </a:endParaRPr>
          </a:p>
        </p:txBody>
      </p:sp>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74</a:t>
            </a:fld>
            <a:endParaRPr kumimoji="1" lang="ja-JP" altLang="en-US"/>
          </a:p>
        </p:txBody>
      </p:sp>
      <p:sp>
        <p:nvSpPr>
          <p:cNvPr id="3" name="日付プレースホルダー 2">
            <a:extLst>
              <a:ext uri="{FF2B5EF4-FFF2-40B4-BE49-F238E27FC236}">
                <a16:creationId xmlns:a16="http://schemas.microsoft.com/office/drawing/2014/main" id="{8EC1064D-B8E4-5336-F44C-4C4BA7E6F7ED}"/>
              </a:ext>
            </a:extLst>
          </p:cNvPr>
          <p:cNvSpPr>
            <a:spLocks noGrp="1"/>
          </p:cNvSpPr>
          <p:nvPr>
            <p:ph type="dt" sz="half" idx="10"/>
          </p:nvPr>
        </p:nvSpPr>
        <p:spPr/>
        <p:txBody>
          <a:bodyPr/>
          <a:lstStyle/>
          <a:p>
            <a:fld id="{0267ABA0-8627-48EB-AF2D-058EE95C2C47}" type="datetime1">
              <a:rPr kumimoji="1" lang="ja-JP" altLang="en-US" smtClean="0"/>
              <a:t>2024/10/5</a:t>
            </a:fld>
            <a:endParaRPr kumimoji="1" lang="ja-JP" altLang="en-US"/>
          </a:p>
        </p:txBody>
      </p:sp>
    </p:spTree>
    <p:extLst>
      <p:ext uri="{BB962C8B-B14F-4D97-AF65-F5344CB8AC3E}">
        <p14:creationId xmlns:p14="http://schemas.microsoft.com/office/powerpoint/2010/main" val="220522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a:xfrm>
            <a:off x="395536" y="548681"/>
            <a:ext cx="8280920" cy="1224135"/>
          </a:xfrm>
        </p:spPr>
        <p:txBody>
          <a:bodyPr>
            <a:normAutofit fontScale="90000"/>
          </a:bodyPr>
          <a:lstStyle/>
          <a:p>
            <a:r>
              <a:rPr lang="ja-JP" altLang="en-US" sz="4000" dirty="0">
                <a:latin typeface="HGP創英角ﾎﾟｯﾌﾟ体" pitchFamily="50" charset="-128"/>
                <a:ea typeface="HGP創英角ﾎﾟｯﾌﾟ体" pitchFamily="50" charset="-128"/>
              </a:rPr>
              <a:t>住宅ローン金利を低く抑える方法は？</a:t>
            </a:r>
            <a:endParaRPr kumimoji="1" lang="ja-JP" altLang="en-US" sz="4000" dirty="0">
              <a:latin typeface="HGP創英角ﾎﾟｯﾌﾟ体" pitchFamily="50" charset="-128"/>
              <a:ea typeface="HGP創英角ﾎﾟｯﾌﾟ体" pitchFamily="50" charset="-128"/>
            </a:endParaRPr>
          </a:p>
        </p:txBody>
      </p:sp>
      <p:sp>
        <p:nvSpPr>
          <p:cNvPr id="4" name="コンテンツ プレースホルダー 3"/>
          <p:cNvSpPr>
            <a:spLocks noGrp="1"/>
          </p:cNvSpPr>
          <p:nvPr>
            <p:ph type="subTitle" idx="1"/>
          </p:nvPr>
        </p:nvSpPr>
        <p:spPr>
          <a:xfrm>
            <a:off x="611560" y="1988840"/>
            <a:ext cx="7992888" cy="417646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pPr algn="l"/>
            <a:r>
              <a:rPr lang="ja-JP" altLang="en-US" b="1" dirty="0">
                <a:solidFill>
                  <a:srgbClr val="FF0000"/>
                </a:solidFill>
                <a:latin typeface="HGP創英角ﾎﾟｯﾌﾟ体" pitchFamily="50" charset="-128"/>
                <a:ea typeface="HGP創英角ﾎﾟｯﾌﾟ体" pitchFamily="50" charset="-128"/>
              </a:rPr>
              <a:t>②低い所（金融機関）で借りる</a:t>
            </a:r>
            <a:r>
              <a:rPr lang="ja-JP" altLang="en-US" dirty="0">
                <a:solidFill>
                  <a:srgbClr val="FF0000"/>
                </a:solidFill>
                <a:latin typeface="HGP創英角ﾎﾟｯﾌﾟ体" pitchFamily="50" charset="-128"/>
                <a:ea typeface="HGP創英角ﾎﾟｯﾌﾟ体" pitchFamily="50" charset="-128"/>
              </a:rPr>
              <a:t>　</a:t>
            </a:r>
            <a:r>
              <a:rPr lang="ja-JP" altLang="en-US" dirty="0">
                <a:solidFill>
                  <a:srgbClr val="C00000"/>
                </a:solidFill>
                <a:latin typeface="HGP創英角ﾎﾟｯﾌﾟ体" pitchFamily="50" charset="-128"/>
                <a:ea typeface="HGP創英角ﾎﾟｯﾌﾟ体" pitchFamily="50" charset="-128"/>
              </a:rPr>
              <a:t>　</a:t>
            </a:r>
            <a:endParaRPr lang="en-US" altLang="ja-JP" dirty="0">
              <a:solidFill>
                <a:srgbClr val="C00000"/>
              </a:solidFill>
              <a:latin typeface="HGP創英角ﾎﾟｯﾌﾟ体" pitchFamily="50" charset="-128"/>
              <a:ea typeface="HGP創英角ﾎﾟｯﾌﾟ体" pitchFamily="50" charset="-128"/>
            </a:endParaRPr>
          </a:p>
          <a:p>
            <a:pPr algn="l"/>
            <a:endParaRPr lang="en-US" altLang="ja-JP" b="1" dirty="0">
              <a:latin typeface="HGP創英角ﾎﾟｯﾌﾟ体" pitchFamily="50" charset="-128"/>
              <a:ea typeface="HGP創英角ﾎﾟｯﾌﾟ体" pitchFamily="50" charset="-128"/>
            </a:endParaRPr>
          </a:p>
          <a:p>
            <a:pPr algn="l"/>
            <a:endParaRPr lang="en-US" altLang="ja-JP" b="1" dirty="0">
              <a:latin typeface="HGP創英角ﾎﾟｯﾌﾟ体" pitchFamily="50" charset="-128"/>
              <a:ea typeface="HGP創英角ﾎﾟｯﾌﾟ体" pitchFamily="50" charset="-128"/>
            </a:endParaRPr>
          </a:p>
          <a:p>
            <a:pPr algn="l"/>
            <a:r>
              <a:rPr lang="ja-JP" altLang="en-US" b="1" dirty="0">
                <a:solidFill>
                  <a:srgbClr val="FF0000"/>
                </a:solidFill>
                <a:latin typeface="HGP創英角ﾎﾟｯﾌﾟ体" pitchFamily="50" charset="-128"/>
                <a:ea typeface="HGP創英角ﾎﾟｯﾌﾟ体" pitchFamily="50" charset="-128"/>
              </a:rPr>
              <a:t>　</a:t>
            </a:r>
            <a:r>
              <a:rPr lang="ja-JP" altLang="en-US" b="1" dirty="0">
                <a:solidFill>
                  <a:srgbClr val="C00000"/>
                </a:solidFill>
                <a:latin typeface="HGP創英角ﾎﾟｯﾌﾟ体" pitchFamily="50" charset="-128"/>
                <a:ea typeface="HGP創英角ﾎﾟｯﾌﾟ体" pitchFamily="50" charset="-128"/>
              </a:rPr>
              <a:t>　</a:t>
            </a:r>
            <a:r>
              <a:rPr lang="ja-JP" altLang="en-US" b="1" dirty="0">
                <a:solidFill>
                  <a:srgbClr val="FF0000"/>
                </a:solidFill>
                <a:latin typeface="HGP創英角ﾎﾟｯﾌﾟ体" pitchFamily="50" charset="-128"/>
                <a:ea typeface="HGP創英角ﾎﾟｯﾌﾟ体" pitchFamily="50" charset="-128"/>
              </a:rPr>
              <a:t>競合させる！　比較検討する！</a:t>
            </a:r>
            <a:endParaRPr lang="en-US" altLang="ja-JP" b="1" dirty="0">
              <a:solidFill>
                <a:srgbClr val="FF0000"/>
              </a:solidFill>
              <a:latin typeface="HGP創英角ﾎﾟｯﾌﾟ体" pitchFamily="50" charset="-128"/>
              <a:ea typeface="HGP創英角ﾎﾟｯﾌﾟ体" pitchFamily="50" charset="-128"/>
            </a:endParaRPr>
          </a:p>
          <a:p>
            <a:pPr algn="l"/>
            <a:endParaRPr lang="en-US" altLang="ja-JP" b="1" dirty="0">
              <a:solidFill>
                <a:srgbClr val="FF0000"/>
              </a:solidFill>
              <a:latin typeface="HGP創英角ﾎﾟｯﾌﾟ体" pitchFamily="50" charset="-128"/>
              <a:ea typeface="HGP創英角ﾎﾟｯﾌﾟ体" pitchFamily="50" charset="-128"/>
            </a:endParaRPr>
          </a:p>
          <a:p>
            <a:pPr algn="l"/>
            <a:r>
              <a:rPr lang="ja-JP" altLang="en-US" b="1" dirty="0">
                <a:solidFill>
                  <a:srgbClr val="FF0000"/>
                </a:solidFill>
                <a:latin typeface="HGP創英角ﾎﾟｯﾌﾟ体" pitchFamily="50" charset="-128"/>
                <a:ea typeface="HGP創英角ﾎﾟｯﾌﾟ体" pitchFamily="50" charset="-128"/>
              </a:rPr>
              <a:t>　　　　　　　　　　　　　　　　　　　　</a:t>
            </a:r>
            <a:r>
              <a:rPr lang="ja-JP" altLang="en-US" sz="2400" b="1" dirty="0">
                <a:solidFill>
                  <a:srgbClr val="FF0000"/>
                </a:solidFill>
                <a:latin typeface="HGP創英角ﾎﾟｯﾌﾟ体" pitchFamily="50" charset="-128"/>
                <a:ea typeface="HGP創英角ﾎﾟｯﾌﾟ体" pitchFamily="50" charset="-128"/>
              </a:rPr>
              <a:t>値切る！</a:t>
            </a:r>
          </a:p>
        </p:txBody>
      </p:sp>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75</a:t>
            </a:fld>
            <a:endParaRPr kumimoji="1" lang="ja-JP" altLang="en-US"/>
          </a:p>
        </p:txBody>
      </p:sp>
      <p:sp>
        <p:nvSpPr>
          <p:cNvPr id="3" name="日付プレースホルダー 2">
            <a:extLst>
              <a:ext uri="{FF2B5EF4-FFF2-40B4-BE49-F238E27FC236}">
                <a16:creationId xmlns:a16="http://schemas.microsoft.com/office/drawing/2014/main" id="{8EC1064D-B8E4-5336-F44C-4C4BA7E6F7ED}"/>
              </a:ext>
            </a:extLst>
          </p:cNvPr>
          <p:cNvSpPr>
            <a:spLocks noGrp="1"/>
          </p:cNvSpPr>
          <p:nvPr>
            <p:ph type="dt" sz="half" idx="10"/>
          </p:nvPr>
        </p:nvSpPr>
        <p:spPr/>
        <p:txBody>
          <a:bodyPr/>
          <a:lstStyle/>
          <a:p>
            <a:fld id="{03D4429C-16A1-44F2-9669-5B5AB78614CA}" type="datetime1">
              <a:rPr kumimoji="1" lang="ja-JP" altLang="en-US" smtClean="0"/>
              <a:t>2024/10/5</a:t>
            </a:fld>
            <a:endParaRPr kumimoji="1" lang="ja-JP" altLang="en-US"/>
          </a:p>
        </p:txBody>
      </p:sp>
    </p:spTree>
    <p:extLst>
      <p:ext uri="{BB962C8B-B14F-4D97-AF65-F5344CB8AC3E}">
        <p14:creationId xmlns:p14="http://schemas.microsoft.com/office/powerpoint/2010/main" val="21093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角ﾎﾟｯﾌﾟ体" pitchFamily="50" charset="-128"/>
                <a:ea typeface="HGP創英角ﾎﾟｯﾌﾟ体" pitchFamily="50" charset="-128"/>
              </a:rPr>
              <a:t>住宅ローン金利は値切れる！</a:t>
            </a:r>
            <a:endParaRPr kumimoji="1" lang="ja-JP" altLang="en-US" dirty="0">
              <a:latin typeface="HGP創英角ﾎﾟｯﾌﾟ体" pitchFamily="50" charset="-128"/>
              <a:ea typeface="HGP創英角ﾎﾟｯﾌﾟ体" pitchFamily="50" charset="-128"/>
            </a:endParaRPr>
          </a:p>
        </p:txBody>
      </p:sp>
      <p:sp>
        <p:nvSpPr>
          <p:cNvPr id="3" name="コンテンツ プレースホルダー 2"/>
          <p:cNvSpPr>
            <a:spLocks noGrp="1"/>
          </p:cNvSpPr>
          <p:nvPr>
            <p:ph idx="1"/>
          </p:nvPr>
        </p:nvSpPr>
        <p:spPr>
          <a:xfrm>
            <a:off x="457200" y="1600200"/>
            <a:ext cx="8363272" cy="452596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r>
              <a:rPr kumimoji="1" lang="ja-JP" altLang="en-US" dirty="0">
                <a:solidFill>
                  <a:srgbClr val="FF0000"/>
                </a:solidFill>
                <a:latin typeface="HGP創英角ﾎﾟｯﾌﾟ体" pitchFamily="50" charset="-128"/>
                <a:ea typeface="HGP創英角ﾎﾟｯﾌﾟ体" pitchFamily="50" charset="-128"/>
              </a:rPr>
              <a:t>住宅ローン金利は値切れる！</a:t>
            </a:r>
            <a:endParaRPr kumimoji="1" lang="en-US" altLang="ja-JP" dirty="0">
              <a:solidFill>
                <a:srgbClr val="FF0000"/>
              </a:solidFill>
              <a:latin typeface="HGP創英角ﾎﾟｯﾌﾟ体" pitchFamily="50" charset="-128"/>
              <a:ea typeface="HGP創英角ﾎﾟｯﾌﾟ体" pitchFamily="50" charset="-128"/>
            </a:endParaRPr>
          </a:p>
          <a:p>
            <a:pPr marL="0" indent="0">
              <a:buNone/>
            </a:pPr>
            <a:r>
              <a:rPr lang="ja-JP" altLang="en-US" dirty="0">
                <a:solidFill>
                  <a:srgbClr val="FF0000"/>
                </a:solidFill>
                <a:latin typeface="HGP創英角ﾎﾟｯﾌﾟ体" pitchFamily="50" charset="-128"/>
                <a:ea typeface="HGP創英角ﾎﾟｯﾌﾟ体" pitchFamily="50" charset="-128"/>
              </a:rPr>
              <a:t>　　　　　　　　　　　　　　</a:t>
            </a:r>
            <a:r>
              <a:rPr kumimoji="1" lang="ja-JP" altLang="en-US" dirty="0">
                <a:solidFill>
                  <a:srgbClr val="C00000"/>
                </a:solidFill>
                <a:latin typeface="HGP創英角ﾎﾟｯﾌﾟ体" pitchFamily="50" charset="-128"/>
                <a:ea typeface="HGP創英角ﾎﾟｯﾌﾟ体" pitchFamily="50" charset="-128"/>
              </a:rPr>
              <a:t>（②低い所で借りる！）</a:t>
            </a:r>
            <a:endParaRPr lang="en-US" altLang="ja-JP" dirty="0">
              <a:solidFill>
                <a:srgbClr val="C00000"/>
              </a:solidFill>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銀行にとって、</a:t>
            </a:r>
            <a:r>
              <a:rPr kumimoji="1" lang="ja-JP" altLang="en-US" u="sng" dirty="0">
                <a:solidFill>
                  <a:srgbClr val="C00000"/>
                </a:solidFill>
                <a:latin typeface="HGP創英角ﾎﾟｯﾌﾟ体" pitchFamily="50" charset="-128"/>
                <a:ea typeface="HGP創英角ﾎﾟｯﾌﾟ体" pitchFamily="50" charset="-128"/>
              </a:rPr>
              <a:t>本当の</a:t>
            </a:r>
            <a:r>
              <a:rPr kumimoji="1" lang="ja-JP" altLang="en-US" dirty="0">
                <a:latin typeface="HGP創英角ﾎﾟｯﾌﾟ体" pitchFamily="50" charset="-128"/>
                <a:ea typeface="HGP創英角ﾎﾟｯﾌﾟ体" pitchFamily="50" charset="-128"/>
              </a:rPr>
              <a:t>お客さんは？</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儲けさせてくれる</a:t>
            </a:r>
            <a:r>
              <a:rPr kumimoji="1" lang="ja-JP" altLang="en-US" u="sng" dirty="0">
                <a:solidFill>
                  <a:srgbClr val="C00000"/>
                </a:solidFill>
                <a:latin typeface="HGP創英角ﾎﾟｯﾌﾟ体" pitchFamily="50" charset="-128"/>
                <a:ea typeface="HGP創英角ﾎﾟｯﾌﾟ体" pitchFamily="50" charset="-128"/>
              </a:rPr>
              <a:t>本当の</a:t>
            </a:r>
            <a:r>
              <a:rPr kumimoji="1" lang="ja-JP" altLang="en-US" dirty="0">
                <a:latin typeface="HGP創英角ﾎﾟｯﾌﾟ体" pitchFamily="50" charset="-128"/>
                <a:ea typeface="HGP創英角ﾎﾟｯﾌﾟ体" pitchFamily="50" charset="-128"/>
              </a:rPr>
              <a:t>お客さんは</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お金を借りて利息を払ってくれる</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solidFill>
                  <a:srgbClr val="C00000"/>
                </a:solidFill>
                <a:latin typeface="HGP創英角ﾎﾟｯﾌﾟ体" pitchFamily="50" charset="-128"/>
                <a:ea typeface="HGP創英角ﾎﾟｯﾌﾟ体" pitchFamily="50" charset="-128"/>
              </a:rPr>
              <a:t>　　　　　　　企業</a:t>
            </a:r>
            <a:r>
              <a:rPr kumimoji="1" lang="ja-JP" altLang="en-US" dirty="0">
                <a:latin typeface="HGP創英角ﾎﾟｯﾌﾟ体" pitchFamily="50" charset="-128"/>
                <a:ea typeface="HGP創英角ﾎﾟｯﾌﾟ体" pitchFamily="50" charset="-128"/>
              </a:rPr>
              <a:t>や</a:t>
            </a:r>
            <a:r>
              <a:rPr kumimoji="1" lang="ja-JP" altLang="en-US" u="sng" dirty="0">
                <a:solidFill>
                  <a:srgbClr val="C00000"/>
                </a:solidFill>
                <a:latin typeface="HGP創英角ﾎﾟｯﾌﾟ体" pitchFamily="50" charset="-128"/>
                <a:ea typeface="HGP創英角ﾎﾟｯﾌﾟ体" pitchFamily="50" charset="-128"/>
              </a:rPr>
              <a:t>ローン利用者（あなた）</a:t>
            </a:r>
            <a:r>
              <a:rPr kumimoji="1" lang="ja-JP" altLang="en-US" dirty="0">
                <a:latin typeface="HGP創英角ﾎﾟｯﾌﾟ体" pitchFamily="50" charset="-128"/>
                <a:ea typeface="HGP創英角ﾎﾟｯﾌﾟ体" pitchFamily="50" charset="-128"/>
              </a:rPr>
              <a:t>です！</a:t>
            </a: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76</a:t>
            </a:fld>
            <a:endParaRPr kumimoji="1" lang="ja-JP" altLang="en-US"/>
          </a:p>
        </p:txBody>
      </p:sp>
      <p:sp>
        <p:nvSpPr>
          <p:cNvPr id="5" name="日付プレースホルダー 4">
            <a:extLst>
              <a:ext uri="{FF2B5EF4-FFF2-40B4-BE49-F238E27FC236}">
                <a16:creationId xmlns:a16="http://schemas.microsoft.com/office/drawing/2014/main" id="{B7EA00F0-DF2E-EE88-9F56-C8C7C9D7BF5B}"/>
              </a:ext>
            </a:extLst>
          </p:cNvPr>
          <p:cNvSpPr>
            <a:spLocks noGrp="1"/>
          </p:cNvSpPr>
          <p:nvPr>
            <p:ph type="dt" sz="half" idx="10"/>
          </p:nvPr>
        </p:nvSpPr>
        <p:spPr/>
        <p:txBody>
          <a:bodyPr/>
          <a:lstStyle/>
          <a:p>
            <a:fld id="{E3733813-72E4-4776-A458-94D85957C688}" type="datetime1">
              <a:rPr kumimoji="1" lang="ja-JP" altLang="en-US" smtClean="0"/>
              <a:t>2024/10/5</a:t>
            </a:fld>
            <a:endParaRPr kumimoji="1" lang="ja-JP" altLang="en-US"/>
          </a:p>
        </p:txBody>
      </p:sp>
    </p:spTree>
    <p:extLst>
      <p:ext uri="{BB962C8B-B14F-4D97-AF65-F5344CB8AC3E}">
        <p14:creationId xmlns:p14="http://schemas.microsoft.com/office/powerpoint/2010/main" val="15273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角ﾎﾟｯﾌﾟ体" pitchFamily="50" charset="-128"/>
                <a:ea typeface="HGP創英角ﾎﾟｯﾌﾟ体" pitchFamily="50" charset="-128"/>
              </a:rPr>
              <a:t>住宅ローン金利は値切れる！</a:t>
            </a:r>
            <a:endParaRPr kumimoji="1" lang="ja-JP" altLang="en-US" dirty="0">
              <a:latin typeface="HGP創英角ﾎﾟｯﾌﾟ体" pitchFamily="50" charset="-128"/>
              <a:ea typeface="HGP創英角ﾎﾟｯﾌﾟ体" pitchFamily="50" charset="-128"/>
            </a:endParaRPr>
          </a:p>
        </p:txBody>
      </p:sp>
      <p:sp>
        <p:nvSpPr>
          <p:cNvPr id="3" name="コンテンツ プレースホルダー 2"/>
          <p:cNvSpPr>
            <a:spLocks noGrp="1"/>
          </p:cNvSpPr>
          <p:nvPr>
            <p:ph idx="1"/>
          </p:nvPr>
        </p:nvSpPr>
        <p:spPr>
          <a:xfrm>
            <a:off x="457200" y="1600200"/>
            <a:ext cx="8363272" cy="452596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r>
              <a:rPr lang="ja-JP" altLang="en-US" dirty="0">
                <a:latin typeface="HGP創英角ﾎﾟｯﾌﾟ体" pitchFamily="50" charset="-128"/>
                <a:ea typeface="HGP創英角ﾎﾟｯﾌﾟ体" pitchFamily="50" charset="-128"/>
              </a:rPr>
              <a:t>景気が悪く資金需要がないと、</a:t>
            </a:r>
            <a:endParaRPr lang="en-US" altLang="ja-JP" dirty="0">
              <a:latin typeface="HGP創英角ﾎﾟｯﾌﾟ体" pitchFamily="50" charset="-128"/>
              <a:ea typeface="HGP創英角ﾎﾟｯﾌﾟ体" pitchFamily="50" charset="-128"/>
            </a:endParaRPr>
          </a:p>
          <a:p>
            <a:pPr marL="0" indent="0">
              <a:buNone/>
            </a:pPr>
            <a:r>
              <a:rPr lang="ja-JP" altLang="en-US" dirty="0">
                <a:solidFill>
                  <a:srgbClr val="C00000"/>
                </a:solidFill>
                <a:latin typeface="HGP創英角ﾎﾟｯﾌﾟ体" pitchFamily="50" charset="-128"/>
                <a:ea typeface="HGP創英角ﾎﾟｯﾌﾟ体" pitchFamily="50" charset="-128"/>
              </a:rPr>
              <a:t>　　　　　　　　　企業</a:t>
            </a:r>
            <a:r>
              <a:rPr lang="ja-JP" altLang="en-US" dirty="0">
                <a:latin typeface="HGP創英角ﾎﾟｯﾌﾟ体" pitchFamily="50" charset="-128"/>
                <a:ea typeface="HGP創英角ﾎﾟｯﾌﾟ体" pitchFamily="50" charset="-128"/>
              </a:rPr>
              <a:t>はお金を借りてくれません。</a:t>
            </a:r>
            <a:endParaRPr lang="en-US" altLang="ja-JP" dirty="0">
              <a:latin typeface="HGP創英角ﾎﾟｯﾌﾟ体" pitchFamily="50" charset="-128"/>
              <a:ea typeface="HGP創英角ﾎﾟｯﾌﾟ体" pitchFamily="50" charset="-128"/>
            </a:endParaRPr>
          </a:p>
          <a:p>
            <a:pPr marL="0" indent="0">
              <a:buNone/>
            </a:pPr>
            <a:endParaRPr lang="en-US" altLang="ja-JP" sz="1600" dirty="0">
              <a:latin typeface="HGP創英角ﾎﾟｯﾌﾟ体" pitchFamily="50" charset="-128"/>
              <a:ea typeface="HGP創英角ﾎﾟｯﾌﾟ体" pitchFamily="50" charset="-128"/>
            </a:endParaRPr>
          </a:p>
          <a:p>
            <a:pPr marL="0" indent="0">
              <a:buNone/>
            </a:pPr>
            <a:r>
              <a:rPr kumimoji="1" lang="ja-JP" altLang="en-US" dirty="0">
                <a:solidFill>
                  <a:srgbClr val="0070C0"/>
                </a:solidFill>
                <a:latin typeface="HGP創英角ﾎﾟｯﾌﾟ体" pitchFamily="50" charset="-128"/>
                <a:ea typeface="HGP創英角ﾎﾟｯﾌﾟ体" pitchFamily="50" charset="-128"/>
              </a:rPr>
              <a:t>　でも銀行はお金を貸さないと儲かりません！</a:t>
            </a:r>
            <a:endParaRPr kumimoji="1" lang="en-US" altLang="ja-JP" dirty="0">
              <a:solidFill>
                <a:srgbClr val="0070C0"/>
              </a:solidFill>
              <a:latin typeface="HGP創英角ﾎﾟｯﾌﾟ体" pitchFamily="50" charset="-128"/>
              <a:ea typeface="HGP創英角ﾎﾟｯﾌﾟ体" pitchFamily="50" charset="-128"/>
            </a:endParaRPr>
          </a:p>
          <a:p>
            <a:pPr marL="0" indent="0">
              <a:buNone/>
            </a:pPr>
            <a:endParaRPr kumimoji="1" lang="en-US" altLang="ja-JP" sz="1200" dirty="0">
              <a:solidFill>
                <a:srgbClr val="0070C0"/>
              </a:solidFill>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そこで今</a:t>
            </a:r>
            <a:r>
              <a:rPr lang="ja-JP" altLang="en-US" u="sng" dirty="0">
                <a:solidFill>
                  <a:srgbClr val="C00000"/>
                </a:solidFill>
                <a:latin typeface="HGP創英角ﾎﾟｯﾌﾟ体" pitchFamily="50" charset="-128"/>
                <a:ea typeface="HGP創英角ﾎﾟｯﾌﾟ体" pitchFamily="50" charset="-128"/>
              </a:rPr>
              <a:t>住宅ローン</a:t>
            </a:r>
            <a:r>
              <a:rPr lang="ja-JP" altLang="en-US" dirty="0">
                <a:latin typeface="HGP創英角ﾎﾟｯﾌﾟ体" pitchFamily="50" charset="-128"/>
                <a:ea typeface="HGP創英角ﾎﾟｯﾌﾟ体" pitchFamily="50" charset="-128"/>
              </a:rPr>
              <a:t>を必死で売っています！</a:t>
            </a:r>
            <a:endParaRPr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今は、</a:t>
            </a:r>
            <a:r>
              <a:rPr lang="ja-JP" altLang="en-US" dirty="0">
                <a:solidFill>
                  <a:srgbClr val="C00000"/>
                </a:solidFill>
                <a:latin typeface="HGP創英角ﾎﾟｯﾌﾟ体" pitchFamily="50" charset="-128"/>
                <a:ea typeface="HGP創英角ﾎﾟｯﾌﾟ体" pitchFamily="50" charset="-128"/>
              </a:rPr>
              <a:t>借り手に有利</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solidFill>
                  <a:srgbClr val="C00000"/>
                </a:solidFill>
                <a:latin typeface="HGP創英角ﾎﾟｯﾌﾟ体" pitchFamily="50" charset="-128"/>
                <a:ea typeface="HGP創英角ﾎﾟｯﾌﾟ体" pitchFamily="50" charset="-128"/>
              </a:rPr>
              <a:t>　　　　</a:t>
            </a:r>
            <a:r>
              <a:rPr kumimoji="1" lang="ja-JP" altLang="en-US" dirty="0">
                <a:latin typeface="HGP創英角ﾎﾟｯﾌﾟ体" pitchFamily="50" charset="-128"/>
                <a:ea typeface="HGP創英角ﾎﾟｯﾌﾟ体" pitchFamily="50" charset="-128"/>
              </a:rPr>
              <a:t>だから</a:t>
            </a:r>
            <a:r>
              <a:rPr kumimoji="1" lang="ja-JP" altLang="en-US" dirty="0">
                <a:solidFill>
                  <a:srgbClr val="C00000"/>
                </a:solidFill>
                <a:latin typeface="HGP創英角ﾎﾟｯﾌﾟ体" pitchFamily="50" charset="-128"/>
                <a:ea typeface="HGP創英角ﾎﾟｯﾌﾟ体" pitchFamily="50" charset="-128"/>
              </a:rPr>
              <a:t>ローン金利は値切れます！</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77</a:t>
            </a:fld>
            <a:endParaRPr kumimoji="1" lang="ja-JP" altLang="en-US"/>
          </a:p>
        </p:txBody>
      </p:sp>
      <p:sp>
        <p:nvSpPr>
          <p:cNvPr id="5" name="日付プレースホルダー 4">
            <a:extLst>
              <a:ext uri="{FF2B5EF4-FFF2-40B4-BE49-F238E27FC236}">
                <a16:creationId xmlns:a16="http://schemas.microsoft.com/office/drawing/2014/main" id="{94C78CAD-841D-C1A3-CD16-B7EA265D6BAD}"/>
              </a:ext>
            </a:extLst>
          </p:cNvPr>
          <p:cNvSpPr>
            <a:spLocks noGrp="1"/>
          </p:cNvSpPr>
          <p:nvPr>
            <p:ph type="dt" sz="half" idx="10"/>
          </p:nvPr>
        </p:nvSpPr>
        <p:spPr/>
        <p:txBody>
          <a:bodyPr/>
          <a:lstStyle/>
          <a:p>
            <a:fld id="{6643D311-0891-43AB-B2DB-F597E1DE39BA}" type="datetime1">
              <a:rPr kumimoji="1" lang="ja-JP" altLang="en-US" smtClean="0"/>
              <a:t>2024/10/5</a:t>
            </a:fld>
            <a:endParaRPr kumimoji="1" lang="ja-JP" altLang="en-US"/>
          </a:p>
        </p:txBody>
      </p:sp>
    </p:spTree>
    <p:extLst>
      <p:ext uri="{BB962C8B-B14F-4D97-AF65-F5344CB8AC3E}">
        <p14:creationId xmlns:p14="http://schemas.microsoft.com/office/powerpoint/2010/main" val="15196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値切りの実話</a:t>
            </a:r>
          </a:p>
        </p:txBody>
      </p:sp>
      <p:sp>
        <p:nvSpPr>
          <p:cNvPr id="6" name="テキスト プレースホルダー 5"/>
          <p:cNvSpPr>
            <a:spLocks noGrp="1"/>
          </p:cNvSpPr>
          <p:nvPr>
            <p:ph type="body" idx="1"/>
          </p:nvPr>
        </p:nvSpPr>
        <p:spPr/>
        <p:style>
          <a:lnRef idx="1">
            <a:schemeClr val="accent1"/>
          </a:lnRef>
          <a:fillRef idx="2">
            <a:schemeClr val="accent1"/>
          </a:fillRef>
          <a:effectRef idx="1">
            <a:schemeClr val="accent1"/>
          </a:effectRef>
          <a:fontRef idx="minor">
            <a:schemeClr val="dk1"/>
          </a:fontRef>
        </p:style>
        <p:txBody>
          <a:bodyPr>
            <a:norm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　</a:t>
            </a:r>
            <a:r>
              <a:rPr kumimoji="1" lang="en-US" altLang="ja-JP" sz="2800" dirty="0">
                <a:latin typeface="HGP創英角ﾎﾟｯﾌﾟ体" panose="040B0A00000000000000" pitchFamily="50" charset="-128"/>
                <a:ea typeface="HGP創英角ﾎﾟｯﾌﾟ体" panose="040B0A00000000000000" pitchFamily="50" charset="-128"/>
              </a:rPr>
              <a:t>A</a:t>
            </a:r>
            <a:r>
              <a:rPr kumimoji="1" lang="ja-JP" altLang="en-US" sz="2800" dirty="0">
                <a:latin typeface="HGP創英角ﾎﾟｯﾌﾟ体" panose="040B0A00000000000000" pitchFamily="50" charset="-128"/>
                <a:ea typeface="HGP創英角ﾎﾟｯﾌﾟ体" panose="040B0A00000000000000" pitchFamily="50" charset="-128"/>
              </a:rPr>
              <a:t>さん（</a:t>
            </a:r>
            <a:r>
              <a:rPr kumimoji="1" lang="en-US" altLang="ja-JP" sz="2800" dirty="0">
                <a:latin typeface="HGP創英角ﾎﾟｯﾌﾟ体" panose="040B0A00000000000000" pitchFamily="50" charset="-128"/>
                <a:ea typeface="HGP創英角ﾎﾟｯﾌﾟ体" panose="040B0A00000000000000" pitchFamily="50" charset="-128"/>
              </a:rPr>
              <a:t>N</a:t>
            </a:r>
            <a:r>
              <a:rPr lang="ja-JP" altLang="en-US" sz="2800" dirty="0">
                <a:latin typeface="HGP創英角ﾎﾟｯﾌﾟ体" panose="040B0A00000000000000" pitchFamily="50" charset="-128"/>
                <a:ea typeface="HGP創英角ﾎﾟｯﾌﾟ体" panose="040B0A00000000000000" pitchFamily="50" charset="-128"/>
              </a:rPr>
              <a:t>澤</a:t>
            </a:r>
            <a:r>
              <a:rPr kumimoji="1" lang="ja-JP" altLang="en-US" sz="2800" dirty="0">
                <a:latin typeface="HGP創英角ﾎﾟｯﾌﾟ体" panose="040B0A00000000000000" pitchFamily="50" charset="-128"/>
                <a:ea typeface="HGP創英角ﾎﾟｯﾌﾟ体" panose="040B0A00000000000000" pitchFamily="50" charset="-128"/>
              </a:rPr>
              <a:t>さん）</a:t>
            </a:r>
          </a:p>
        </p:txBody>
      </p:sp>
      <p:sp>
        <p:nvSpPr>
          <p:cNvPr id="7" name="コンテンツ プレースホルダー 6"/>
          <p:cNvSpPr>
            <a:spLocks noGrp="1"/>
          </p:cNvSpPr>
          <p:nvPr>
            <p:ph sz="half" idx="2"/>
          </p:nvPr>
        </p:nvSpPr>
        <p:spPr>
          <a:xfrm>
            <a:off x="457200" y="2420887"/>
            <a:ext cx="4040188" cy="3705275"/>
          </a:xfrm>
        </p:spPr>
        <p:style>
          <a:lnRef idx="1">
            <a:schemeClr val="accent1"/>
          </a:lnRef>
          <a:fillRef idx="2">
            <a:schemeClr val="accent1"/>
          </a:fillRef>
          <a:effectRef idx="1">
            <a:schemeClr val="accent1"/>
          </a:effectRef>
          <a:fontRef idx="minor">
            <a:schemeClr val="dk1"/>
          </a:fontRef>
        </p:style>
        <p:txBody>
          <a:bodyPr>
            <a:normAutofit/>
          </a:bodyPr>
          <a:lstStyle/>
          <a:p>
            <a:r>
              <a:rPr kumimoji="1" lang="ja-JP" altLang="en-US" sz="2000" dirty="0">
                <a:latin typeface="HGP創英角ﾎﾟｯﾌﾟ体" panose="040B0A00000000000000" pitchFamily="50" charset="-128"/>
                <a:ea typeface="HGP創英角ﾎﾟｯﾌﾟ体" panose="040B0A00000000000000" pitchFamily="50" charset="-128"/>
              </a:rPr>
              <a:t>勤務先</a:t>
            </a:r>
            <a:endParaRPr kumimoji="1"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○○○技研</a:t>
            </a:r>
            <a:endParaRPr lang="en-US" altLang="ja-JP" sz="2000" dirty="0">
              <a:latin typeface="HGP創英角ﾎﾟｯﾌﾟ体" panose="040B0A00000000000000" pitchFamily="50" charset="-128"/>
              <a:ea typeface="HGP創英角ﾎﾟｯﾌﾟ体" panose="040B0A00000000000000" pitchFamily="50" charset="-128"/>
            </a:endParaRPr>
          </a:p>
          <a:p>
            <a:r>
              <a:rPr kumimoji="1" lang="ja-JP" altLang="en-US" sz="2000" dirty="0">
                <a:latin typeface="HGP創英角ﾎﾟｯﾌﾟ体" panose="040B0A00000000000000" pitchFamily="50" charset="-128"/>
                <a:ea typeface="HGP創英角ﾎﾟｯﾌﾟ体" panose="040B0A00000000000000" pitchFamily="50" charset="-128"/>
              </a:rPr>
              <a:t>ハウスメーカー</a:t>
            </a:r>
            <a:endParaRPr kumimoji="1"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○鉄ホーム</a:t>
            </a:r>
            <a:endParaRPr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（ファイブガーデンズ）</a:t>
            </a:r>
            <a:endParaRPr lang="en-US" altLang="ja-JP" sz="2000" dirty="0">
              <a:latin typeface="HGP創英角ﾎﾟｯﾌﾟ体" panose="040B0A00000000000000" pitchFamily="50" charset="-128"/>
              <a:ea typeface="HGP創英角ﾎﾟｯﾌﾟ体" panose="040B0A00000000000000" pitchFamily="50" charset="-128"/>
            </a:endParaRPr>
          </a:p>
          <a:p>
            <a:r>
              <a:rPr kumimoji="1" lang="ja-JP" altLang="en-US" sz="2000" dirty="0">
                <a:latin typeface="HGP創英角ﾎﾟｯﾌﾟ体" panose="040B0A00000000000000" pitchFamily="50" charset="-128"/>
                <a:ea typeface="HGP創英角ﾎﾟｯﾌﾟ体" panose="040B0A00000000000000" pitchFamily="50" charset="-128"/>
              </a:rPr>
              <a:t>借入銀行</a:t>
            </a:r>
            <a:endParaRPr kumimoji="1"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○○銀行　葵町ローンセンター</a:t>
            </a:r>
            <a:endParaRPr lang="en-US" altLang="ja-JP" sz="2000" dirty="0">
              <a:latin typeface="HGP創英角ﾎﾟｯﾌﾟ体" panose="040B0A00000000000000" pitchFamily="50" charset="-128"/>
              <a:ea typeface="HGP創英角ﾎﾟｯﾌﾟ体" panose="040B0A00000000000000" pitchFamily="50" charset="-128"/>
            </a:endParaRPr>
          </a:p>
          <a:p>
            <a:r>
              <a:rPr kumimoji="1" lang="ja-JP" altLang="en-US" sz="2000" dirty="0">
                <a:latin typeface="HGP創英角ﾎﾟｯﾌﾟ体" panose="040B0A00000000000000" pitchFamily="50" charset="-128"/>
                <a:ea typeface="HGP創英角ﾎﾟｯﾌﾟ体" panose="040B0A00000000000000" pitchFamily="50" charset="-128"/>
              </a:rPr>
              <a:t>ローン担当者</a:t>
            </a:r>
            <a:endParaRPr kumimoji="1"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鈴木さん</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
        <p:nvSpPr>
          <p:cNvPr id="8" name="テキスト プレースホルダー 7"/>
          <p:cNvSpPr>
            <a:spLocks noGrp="1"/>
          </p:cNvSpPr>
          <p:nvPr>
            <p:ph type="body" sz="quarter" idx="3"/>
          </p:nvPr>
        </p:nvSpPr>
        <p:spPr/>
        <p:style>
          <a:lnRef idx="1">
            <a:schemeClr val="accent2"/>
          </a:lnRef>
          <a:fillRef idx="2">
            <a:schemeClr val="accent2"/>
          </a:fillRef>
          <a:effectRef idx="1">
            <a:schemeClr val="accent2"/>
          </a:effectRef>
          <a:fontRef idx="minor">
            <a:schemeClr val="dk1"/>
          </a:fontRef>
        </p:style>
        <p:txBody>
          <a:bodyPr>
            <a:normAutofit/>
          </a:bodyPr>
          <a:lstStyle/>
          <a:p>
            <a:r>
              <a:rPr kumimoji="1" lang="ja-JP" altLang="en-US" sz="1800" dirty="0">
                <a:latin typeface="HGP創英角ﾎﾟｯﾌﾟ体" panose="040B0A00000000000000" pitchFamily="50" charset="-128"/>
                <a:ea typeface="HGP創英角ﾎﾟｯﾌﾟ体" panose="040B0A00000000000000" pitchFamily="50" charset="-128"/>
              </a:rPr>
              <a:t>　</a:t>
            </a:r>
            <a:r>
              <a:rPr kumimoji="1" lang="en-US" altLang="ja-JP" sz="2800" dirty="0">
                <a:latin typeface="HGP創英角ﾎﾟｯﾌﾟ体" panose="040B0A00000000000000" pitchFamily="50" charset="-128"/>
                <a:ea typeface="HGP創英角ﾎﾟｯﾌﾟ体" panose="040B0A00000000000000" pitchFamily="50" charset="-128"/>
              </a:rPr>
              <a:t>B</a:t>
            </a:r>
            <a:r>
              <a:rPr kumimoji="1" lang="ja-JP" altLang="en-US" sz="2800" dirty="0">
                <a:latin typeface="HGP創英角ﾎﾟｯﾌﾟ体" panose="040B0A00000000000000" pitchFamily="50" charset="-128"/>
                <a:ea typeface="HGP創英角ﾎﾟｯﾌﾟ体" panose="040B0A00000000000000" pitchFamily="50" charset="-128"/>
              </a:rPr>
              <a:t>さん（</a:t>
            </a:r>
            <a:r>
              <a:rPr kumimoji="1" lang="en-US" altLang="ja-JP" sz="2800" dirty="0">
                <a:latin typeface="HGP創英角ﾎﾟｯﾌﾟ体" panose="040B0A00000000000000" pitchFamily="50" charset="-128"/>
                <a:ea typeface="HGP創英角ﾎﾟｯﾌﾟ体" panose="040B0A00000000000000" pitchFamily="50" charset="-128"/>
              </a:rPr>
              <a:t>N</a:t>
            </a:r>
            <a:r>
              <a:rPr lang="ja-JP" altLang="en-US" sz="2800" dirty="0">
                <a:latin typeface="HGP創英角ﾎﾟｯﾌﾟ体" panose="040B0A00000000000000" pitchFamily="50" charset="-128"/>
                <a:ea typeface="HGP創英角ﾎﾟｯﾌﾟ体" panose="040B0A00000000000000" pitchFamily="50" charset="-128"/>
              </a:rPr>
              <a:t>沢</a:t>
            </a:r>
            <a:r>
              <a:rPr kumimoji="1" lang="ja-JP" altLang="en-US" sz="2800" dirty="0">
                <a:latin typeface="HGP創英角ﾎﾟｯﾌﾟ体" panose="040B0A00000000000000" pitchFamily="50" charset="-128"/>
                <a:ea typeface="HGP創英角ﾎﾟｯﾌﾟ体" panose="040B0A00000000000000" pitchFamily="50" charset="-128"/>
              </a:rPr>
              <a:t>さん）</a:t>
            </a:r>
          </a:p>
        </p:txBody>
      </p:sp>
      <p:sp>
        <p:nvSpPr>
          <p:cNvPr id="9" name="コンテンツ プレースホルダー 8"/>
          <p:cNvSpPr>
            <a:spLocks noGrp="1"/>
          </p:cNvSpPr>
          <p:nvPr>
            <p:ph sz="quarter" idx="4"/>
          </p:nvPr>
        </p:nvSpPr>
        <p:spPr>
          <a:xfrm>
            <a:off x="4645025" y="2420887"/>
            <a:ext cx="4041775" cy="3705276"/>
          </a:xfrm>
        </p:spPr>
        <p:style>
          <a:lnRef idx="1">
            <a:schemeClr val="accent2"/>
          </a:lnRef>
          <a:fillRef idx="2">
            <a:schemeClr val="accent2"/>
          </a:fillRef>
          <a:effectRef idx="1">
            <a:schemeClr val="accent2"/>
          </a:effectRef>
          <a:fontRef idx="minor">
            <a:schemeClr val="dk1"/>
          </a:fontRef>
        </p:style>
        <p:txBody>
          <a:bodyPr>
            <a:normAutofit/>
          </a:bodyPr>
          <a:lstStyle/>
          <a:p>
            <a:r>
              <a:rPr kumimoji="1" lang="ja-JP" altLang="en-US" sz="2000" dirty="0">
                <a:latin typeface="HGP創英角ﾎﾟｯﾌﾟ体" panose="040B0A00000000000000" pitchFamily="50" charset="-128"/>
                <a:ea typeface="HGP創英角ﾎﾟｯﾌﾟ体" panose="040B0A00000000000000" pitchFamily="50" charset="-128"/>
              </a:rPr>
              <a:t>勤務先</a:t>
            </a:r>
            <a:endParaRPr kumimoji="1"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○○○技研</a:t>
            </a:r>
            <a:endParaRPr lang="en-US" altLang="ja-JP" sz="2000" dirty="0">
              <a:latin typeface="HGP創英角ﾎﾟｯﾌﾟ体" panose="040B0A00000000000000" pitchFamily="50" charset="-128"/>
              <a:ea typeface="HGP創英角ﾎﾟｯﾌﾟ体" panose="040B0A00000000000000" pitchFamily="50" charset="-128"/>
            </a:endParaRPr>
          </a:p>
          <a:p>
            <a:r>
              <a:rPr kumimoji="1" lang="ja-JP" altLang="en-US" sz="2000" dirty="0">
                <a:latin typeface="HGP創英角ﾎﾟｯﾌﾟ体" panose="040B0A00000000000000" pitchFamily="50" charset="-128"/>
                <a:ea typeface="HGP創英角ﾎﾟｯﾌﾟ体" panose="040B0A00000000000000" pitchFamily="50" charset="-128"/>
              </a:rPr>
              <a:t>ハウスメーカ</a:t>
            </a:r>
            <a:r>
              <a:rPr lang="ja-JP" altLang="en-US" sz="2000" dirty="0">
                <a:latin typeface="HGP創英角ﾎﾟｯﾌﾟ体" panose="040B0A00000000000000" pitchFamily="50" charset="-128"/>
                <a:ea typeface="HGP創英角ﾎﾟｯﾌﾟ体" panose="040B0A00000000000000" pitchFamily="50" charset="-128"/>
              </a:rPr>
              <a:t>ー</a:t>
            </a:r>
            <a:endParaRPr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a:t>
            </a:r>
            <a:r>
              <a:rPr kumimoji="1" lang="ja-JP" altLang="en-US" sz="2000" dirty="0">
                <a:latin typeface="HGP創英角ﾎﾟｯﾌﾟ体" panose="040B0A00000000000000" pitchFamily="50" charset="-128"/>
                <a:ea typeface="HGP創英角ﾎﾟｯﾌﾟ体" panose="040B0A00000000000000" pitchFamily="50" charset="-128"/>
              </a:rPr>
              <a:t>鉄ホーム</a:t>
            </a:r>
            <a:endParaRPr kumimoji="1"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（きらりタウン）</a:t>
            </a:r>
            <a:endParaRPr kumimoji="1" lang="en-US" altLang="ja-JP" sz="2000" dirty="0">
              <a:latin typeface="HGP創英角ﾎﾟｯﾌﾟ体" panose="040B0A00000000000000" pitchFamily="50" charset="-128"/>
              <a:ea typeface="HGP創英角ﾎﾟｯﾌﾟ体" panose="040B0A00000000000000" pitchFamily="50" charset="-128"/>
            </a:endParaRPr>
          </a:p>
          <a:p>
            <a:r>
              <a:rPr lang="ja-JP" altLang="en-US" sz="2000" dirty="0">
                <a:latin typeface="HGP創英角ﾎﾟｯﾌﾟ体" panose="040B0A00000000000000" pitchFamily="50" charset="-128"/>
                <a:ea typeface="HGP創英角ﾎﾟｯﾌﾟ体" panose="040B0A00000000000000" pitchFamily="50" charset="-128"/>
              </a:rPr>
              <a:t>借入銀行</a:t>
            </a:r>
            <a:endParaRPr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a:latin typeface="HGP創英角ﾎﾟｯﾌﾟ体" panose="040B0A00000000000000" pitchFamily="50" charset="-128"/>
                <a:ea typeface="HGP創英角ﾎﾟｯﾌﾟ体" panose="040B0A00000000000000" pitchFamily="50" charset="-128"/>
              </a:rPr>
              <a:t>　　○○</a:t>
            </a:r>
            <a:r>
              <a:rPr kumimoji="1" lang="ja-JP" altLang="en-US" sz="2000" dirty="0">
                <a:latin typeface="HGP創英角ﾎﾟｯﾌﾟ体" panose="040B0A00000000000000" pitchFamily="50" charset="-128"/>
                <a:ea typeface="HGP創英角ﾎﾟｯﾌﾟ体" panose="040B0A00000000000000" pitchFamily="50" charset="-128"/>
              </a:rPr>
              <a:t>銀行　葵町ローンセンター</a:t>
            </a:r>
            <a:endParaRPr kumimoji="1" lang="en-US" altLang="ja-JP" sz="2000" dirty="0">
              <a:latin typeface="HGP創英角ﾎﾟｯﾌﾟ体" panose="040B0A00000000000000" pitchFamily="50" charset="-128"/>
              <a:ea typeface="HGP創英角ﾎﾟｯﾌﾟ体" panose="040B0A00000000000000" pitchFamily="50" charset="-128"/>
            </a:endParaRPr>
          </a:p>
          <a:p>
            <a:r>
              <a:rPr lang="ja-JP" altLang="en-US" sz="2000" dirty="0">
                <a:latin typeface="HGP創英角ﾎﾟｯﾌﾟ体" panose="040B0A00000000000000" pitchFamily="50" charset="-128"/>
                <a:ea typeface="HGP創英角ﾎﾟｯﾌﾟ体" panose="040B0A00000000000000" pitchFamily="50" charset="-128"/>
              </a:rPr>
              <a:t>ローン担当者</a:t>
            </a:r>
            <a:endParaRPr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000" dirty="0">
                <a:latin typeface="HGP創英角ﾎﾟｯﾌﾟ体" panose="040B0A00000000000000" pitchFamily="50" charset="-128"/>
                <a:ea typeface="HGP創英角ﾎﾟｯﾌﾟ体" panose="040B0A00000000000000" pitchFamily="50" charset="-128"/>
              </a:rPr>
              <a:t>　　鈴木さん</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78</a:t>
            </a:fld>
            <a:endParaRPr kumimoji="1" lang="ja-JP" altLang="en-US"/>
          </a:p>
        </p:txBody>
      </p:sp>
      <p:sp>
        <p:nvSpPr>
          <p:cNvPr id="2" name="日付プレースホルダー 1">
            <a:extLst>
              <a:ext uri="{FF2B5EF4-FFF2-40B4-BE49-F238E27FC236}">
                <a16:creationId xmlns:a16="http://schemas.microsoft.com/office/drawing/2014/main" id="{F3EA9837-52D3-8D42-3DBC-6E923DCC99F2}"/>
              </a:ext>
            </a:extLst>
          </p:cNvPr>
          <p:cNvSpPr>
            <a:spLocks noGrp="1"/>
          </p:cNvSpPr>
          <p:nvPr>
            <p:ph type="dt" sz="half" idx="10"/>
          </p:nvPr>
        </p:nvSpPr>
        <p:spPr/>
        <p:txBody>
          <a:bodyPr/>
          <a:lstStyle/>
          <a:p>
            <a:fld id="{4D4C2A62-5760-4B75-ABAF-76D13D7A619F}" type="datetime1">
              <a:rPr kumimoji="1" lang="ja-JP" altLang="en-US" smtClean="0"/>
              <a:t>2024/10/5</a:t>
            </a:fld>
            <a:endParaRPr kumimoji="1" lang="ja-JP" altLang="en-US"/>
          </a:p>
        </p:txBody>
      </p:sp>
    </p:spTree>
    <p:extLst>
      <p:ext uri="{BB962C8B-B14F-4D97-AF65-F5344CB8AC3E}">
        <p14:creationId xmlns:p14="http://schemas.microsoft.com/office/powerpoint/2010/main" val="142420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fade">
                                      <p:cBhvr>
                                        <p:cTn id="47" dur="500"/>
                                        <p:tgtEl>
                                          <p:spTgt spid="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Effect transition="in" filter="fade">
                                      <p:cBhvr>
                                        <p:cTn id="52" dur="500"/>
                                        <p:tgtEl>
                                          <p:spTgt spid="7">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500"/>
                                        <p:tgtEl>
                                          <p:spTgt spid="7">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Effect transition="in" filter="fade">
                                      <p:cBhvr>
                                        <p:cTn id="62" dur="500"/>
                                        <p:tgtEl>
                                          <p:spTgt spid="7">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bg/>
                                          </p:spTgt>
                                        </p:tgtEl>
                                        <p:attrNameLst>
                                          <p:attrName>style.visibility</p:attrName>
                                        </p:attrNameLst>
                                      </p:cBhvr>
                                      <p:to>
                                        <p:strVal val="visible"/>
                                      </p:to>
                                    </p:set>
                                    <p:animEffect transition="in" filter="fade">
                                      <p:cBhvr>
                                        <p:cTn id="67" dur="500"/>
                                        <p:tgtEl>
                                          <p:spTgt spid="8">
                                            <p:bg/>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fade">
                                      <p:cBhvr>
                                        <p:cTn id="72" dur="500"/>
                                        <p:tgtEl>
                                          <p:spTgt spid="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
                                            <p:bg/>
                                          </p:spTgt>
                                        </p:tgtEl>
                                        <p:attrNameLst>
                                          <p:attrName>style.visibility</p:attrName>
                                        </p:attrNameLst>
                                      </p:cBhvr>
                                      <p:to>
                                        <p:strVal val="visible"/>
                                      </p:to>
                                    </p:set>
                                    <p:animEffect transition="in" filter="fade">
                                      <p:cBhvr>
                                        <p:cTn id="77" dur="500"/>
                                        <p:tgtEl>
                                          <p:spTgt spid="9">
                                            <p:bg/>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xEl>
                                              <p:pRg st="0" end="0"/>
                                            </p:txEl>
                                          </p:spTgt>
                                        </p:tgtEl>
                                        <p:attrNameLst>
                                          <p:attrName>style.visibility</p:attrName>
                                        </p:attrNameLst>
                                      </p:cBhvr>
                                      <p:to>
                                        <p:strVal val="visible"/>
                                      </p:to>
                                    </p:set>
                                    <p:animEffect transition="in" filter="fade">
                                      <p:cBhvr>
                                        <p:cTn id="82" dur="500"/>
                                        <p:tgtEl>
                                          <p:spTgt spid="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txEl>
                                              <p:pRg st="1" end="1"/>
                                            </p:txEl>
                                          </p:spTgt>
                                        </p:tgtEl>
                                        <p:attrNameLst>
                                          <p:attrName>style.visibility</p:attrName>
                                        </p:attrNameLst>
                                      </p:cBhvr>
                                      <p:to>
                                        <p:strVal val="visible"/>
                                      </p:to>
                                    </p:set>
                                    <p:animEffect transition="in" filter="fade">
                                      <p:cBhvr>
                                        <p:cTn id="87" dur="500"/>
                                        <p:tgtEl>
                                          <p:spTgt spid="9">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
                                            <p:txEl>
                                              <p:pRg st="2" end="2"/>
                                            </p:txEl>
                                          </p:spTgt>
                                        </p:tgtEl>
                                        <p:attrNameLst>
                                          <p:attrName>style.visibility</p:attrName>
                                        </p:attrNameLst>
                                      </p:cBhvr>
                                      <p:to>
                                        <p:strVal val="visible"/>
                                      </p:to>
                                    </p:set>
                                    <p:animEffect transition="in" filter="fade">
                                      <p:cBhvr>
                                        <p:cTn id="92" dur="500"/>
                                        <p:tgtEl>
                                          <p:spTgt spid="9">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
                                            <p:txEl>
                                              <p:pRg st="3" end="3"/>
                                            </p:txEl>
                                          </p:spTgt>
                                        </p:tgtEl>
                                        <p:attrNameLst>
                                          <p:attrName>style.visibility</p:attrName>
                                        </p:attrNameLst>
                                      </p:cBhvr>
                                      <p:to>
                                        <p:strVal val="visible"/>
                                      </p:to>
                                    </p:set>
                                    <p:animEffect transition="in" filter="fade">
                                      <p:cBhvr>
                                        <p:cTn id="97" dur="500"/>
                                        <p:tgtEl>
                                          <p:spTgt spid="9">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9">
                                            <p:txEl>
                                              <p:pRg st="4" end="4"/>
                                            </p:txEl>
                                          </p:spTgt>
                                        </p:tgtEl>
                                        <p:attrNameLst>
                                          <p:attrName>style.visibility</p:attrName>
                                        </p:attrNameLst>
                                      </p:cBhvr>
                                      <p:to>
                                        <p:strVal val="visible"/>
                                      </p:to>
                                    </p:set>
                                    <p:animEffect transition="in" filter="fade">
                                      <p:cBhvr>
                                        <p:cTn id="102" dur="500"/>
                                        <p:tgtEl>
                                          <p:spTgt spid="9">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txEl>
                                              <p:pRg st="5" end="5"/>
                                            </p:txEl>
                                          </p:spTgt>
                                        </p:tgtEl>
                                        <p:attrNameLst>
                                          <p:attrName>style.visibility</p:attrName>
                                        </p:attrNameLst>
                                      </p:cBhvr>
                                      <p:to>
                                        <p:strVal val="visible"/>
                                      </p:to>
                                    </p:set>
                                    <p:animEffect transition="in" filter="fade">
                                      <p:cBhvr>
                                        <p:cTn id="107" dur="500"/>
                                        <p:tgtEl>
                                          <p:spTgt spid="9">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9">
                                            <p:txEl>
                                              <p:pRg st="6" end="6"/>
                                            </p:txEl>
                                          </p:spTgt>
                                        </p:tgtEl>
                                        <p:attrNameLst>
                                          <p:attrName>style.visibility</p:attrName>
                                        </p:attrNameLst>
                                      </p:cBhvr>
                                      <p:to>
                                        <p:strVal val="visible"/>
                                      </p:to>
                                    </p:set>
                                    <p:animEffect transition="in" filter="fade">
                                      <p:cBhvr>
                                        <p:cTn id="112" dur="500"/>
                                        <p:tgtEl>
                                          <p:spTgt spid="9">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9">
                                            <p:txEl>
                                              <p:pRg st="7" end="7"/>
                                            </p:txEl>
                                          </p:spTgt>
                                        </p:tgtEl>
                                        <p:attrNameLst>
                                          <p:attrName>style.visibility</p:attrName>
                                        </p:attrNameLst>
                                      </p:cBhvr>
                                      <p:to>
                                        <p:strVal val="visible"/>
                                      </p:to>
                                    </p:set>
                                    <p:animEffect transition="in" filter="fade">
                                      <p:cBhvr>
                                        <p:cTn id="117" dur="500"/>
                                        <p:tgtEl>
                                          <p:spTgt spid="9">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9">
                                            <p:txEl>
                                              <p:pRg st="8" end="8"/>
                                            </p:txEl>
                                          </p:spTgt>
                                        </p:tgtEl>
                                        <p:attrNameLst>
                                          <p:attrName>style.visibility</p:attrName>
                                        </p:attrNameLst>
                                      </p:cBhvr>
                                      <p:to>
                                        <p:strVal val="visible"/>
                                      </p:to>
                                    </p:set>
                                    <p:animEffect transition="in" filter="fade">
                                      <p:cBhvr>
                                        <p:cTn id="12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P spid="9" grpId="0" build="p"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景気が良くなると？</a:t>
            </a:r>
          </a:p>
        </p:txBody>
      </p:sp>
      <p:sp>
        <p:nvSpPr>
          <p:cNvPr id="3" name="コンテンツ プレースホルダー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92500" lnSpcReduction="10000"/>
          </a:bodyPr>
          <a:lstStyle/>
          <a:p>
            <a:pPr marL="0" indent="0">
              <a:buNone/>
            </a:pPr>
            <a:r>
              <a:rPr lang="ja-JP" altLang="en-US" sz="3900" dirty="0">
                <a:latin typeface="HGP創英角ﾎﾟｯﾌﾟ体" pitchFamily="50" charset="-128"/>
                <a:ea typeface="HGP創英角ﾎﾟｯﾌﾟ体" pitchFamily="50" charset="-128"/>
              </a:rPr>
              <a:t>企業に</a:t>
            </a:r>
            <a:r>
              <a:rPr lang="ja-JP" altLang="en-US" sz="3900" dirty="0">
                <a:solidFill>
                  <a:srgbClr val="C00000"/>
                </a:solidFill>
                <a:latin typeface="HGP創英角ﾎﾟｯﾌﾟ体" pitchFamily="50" charset="-128"/>
                <a:ea typeface="HGP創英角ﾎﾟｯﾌﾟ体" pitchFamily="50" charset="-128"/>
              </a:rPr>
              <a:t>資金需要</a:t>
            </a:r>
            <a:r>
              <a:rPr lang="ja-JP" altLang="en-US" sz="3900" dirty="0">
                <a:latin typeface="HGP創英角ﾎﾟｯﾌﾟ体" pitchFamily="50" charset="-128"/>
                <a:ea typeface="HGP創英角ﾎﾟｯﾌﾟ体" pitchFamily="50" charset="-128"/>
              </a:rPr>
              <a:t>が出てきます！</a:t>
            </a:r>
            <a:endParaRPr lang="en-US" altLang="ja-JP" sz="3900" dirty="0">
              <a:latin typeface="HGP創英角ﾎﾟｯﾌﾟ体" pitchFamily="50" charset="-128"/>
              <a:ea typeface="HGP創英角ﾎﾟｯﾌﾟ体" pitchFamily="50" charset="-128"/>
            </a:endParaRPr>
          </a:p>
          <a:p>
            <a:pPr marL="0" indent="0">
              <a:buNone/>
            </a:pPr>
            <a:endParaRPr lang="en-US" altLang="ja-JP" sz="1200" dirty="0">
              <a:latin typeface="HGP創英角ﾎﾟｯﾌﾟ体" pitchFamily="50" charset="-128"/>
              <a:ea typeface="HGP創英角ﾎﾟｯﾌﾟ体" pitchFamily="50" charset="-128"/>
            </a:endParaRPr>
          </a:p>
          <a:p>
            <a:pPr marL="0" indent="0">
              <a:buNone/>
            </a:pPr>
            <a:r>
              <a:rPr lang="ja-JP" altLang="en-US" sz="4400" dirty="0">
                <a:latin typeface="HGP創英角ﾎﾟｯﾌﾟ体" pitchFamily="50" charset="-128"/>
                <a:ea typeface="HGP創英角ﾎﾟｯﾌﾟ体" pitchFamily="50" charset="-128"/>
              </a:rPr>
              <a:t>　　　　　個人</a:t>
            </a:r>
            <a:r>
              <a:rPr lang="ja-JP" altLang="en-US" dirty="0">
                <a:latin typeface="HGP創英角ﾎﾟｯﾌﾟ体" pitchFamily="50" charset="-128"/>
                <a:ea typeface="HGP創英角ﾎﾟｯﾌﾟ体" pitchFamily="50" charset="-128"/>
              </a:rPr>
              <a:t>　　</a:t>
            </a:r>
            <a:r>
              <a:rPr lang="en-US" altLang="ja-JP" sz="6500" dirty="0">
                <a:latin typeface="HGP創英角ﾎﾟｯﾌﾟ体" pitchFamily="50" charset="-128"/>
                <a:ea typeface="HGP創英角ﾎﾟｯﾌﾟ体" pitchFamily="50" charset="-128"/>
              </a:rPr>
              <a:t>〈</a:t>
            </a:r>
            <a:r>
              <a:rPr lang="ja-JP" altLang="en-US" dirty="0">
                <a:latin typeface="HGP創英角ﾎﾟｯﾌﾟ体" pitchFamily="50" charset="-128"/>
                <a:ea typeface="HGP創英角ﾎﾟｯﾌﾟ体" pitchFamily="50" charset="-128"/>
              </a:rPr>
              <a:t>　</a:t>
            </a:r>
            <a:r>
              <a:rPr lang="ja-JP" altLang="en-US" sz="6500" dirty="0">
                <a:latin typeface="HGP創英角ﾎﾟｯﾌﾟ体" pitchFamily="50" charset="-128"/>
                <a:ea typeface="HGP創英角ﾎﾟｯﾌﾟ体" pitchFamily="50" charset="-128"/>
              </a:rPr>
              <a:t>企業</a:t>
            </a:r>
          </a:p>
          <a:p>
            <a:pPr marL="0" indent="0">
              <a:buNone/>
            </a:pPr>
            <a:r>
              <a:rPr lang="ja-JP" altLang="en-US" dirty="0">
                <a:latin typeface="HGP創英角ﾎﾟｯﾌﾟ体" pitchFamily="50" charset="-128"/>
                <a:ea typeface="HGP創英角ﾎﾟｯﾌﾟ体" pitchFamily="50" charset="-128"/>
              </a:rPr>
              <a:t>　　　　　　</a:t>
            </a:r>
            <a:r>
              <a:rPr lang="en-US" altLang="ja-JP" dirty="0">
                <a:solidFill>
                  <a:srgbClr val="C00000"/>
                </a:solidFill>
                <a:latin typeface="HGP創英角ﾎﾟｯﾌﾟ体" pitchFamily="50" charset="-128"/>
                <a:ea typeface="HGP創英角ﾎﾟｯﾌﾟ体" pitchFamily="50" charset="-128"/>
              </a:rPr>
              <a:t>4,000</a:t>
            </a:r>
            <a:r>
              <a:rPr lang="ja-JP" altLang="en-US" dirty="0">
                <a:solidFill>
                  <a:srgbClr val="C00000"/>
                </a:solidFill>
                <a:latin typeface="HGP創英角ﾎﾟｯﾌﾟ体" pitchFamily="50" charset="-128"/>
                <a:ea typeface="HGP創英角ﾎﾟｯﾌﾟ体" pitchFamily="50" charset="-128"/>
              </a:rPr>
              <a:t>万円　　　</a:t>
            </a:r>
            <a:r>
              <a:rPr lang="en-US" altLang="ja-JP" dirty="0">
                <a:solidFill>
                  <a:srgbClr val="C00000"/>
                </a:solidFill>
                <a:latin typeface="HGP創英角ﾎﾟｯﾌﾟ体" pitchFamily="50" charset="-128"/>
                <a:ea typeface="HGP創英角ﾎﾟｯﾌﾟ体" pitchFamily="50" charset="-128"/>
              </a:rPr>
              <a:t>40</a:t>
            </a:r>
            <a:r>
              <a:rPr lang="ja-JP" altLang="en-US" dirty="0">
                <a:solidFill>
                  <a:srgbClr val="C00000"/>
                </a:solidFill>
                <a:latin typeface="HGP創英角ﾎﾟｯﾌﾟ体" pitchFamily="50" charset="-128"/>
                <a:ea typeface="HGP創英角ﾎﾟｯﾌﾟ体" pitchFamily="50" charset="-128"/>
              </a:rPr>
              <a:t>億円</a:t>
            </a:r>
            <a:endParaRPr lang="en-US" altLang="ja-JP" dirty="0">
              <a:solidFill>
                <a:srgbClr val="C00000"/>
              </a:solidFill>
              <a:latin typeface="HGP創英角ﾎﾟｯﾌﾟ体" pitchFamily="50" charset="-128"/>
              <a:ea typeface="HGP創英角ﾎﾟｯﾌﾟ体" pitchFamily="50" charset="-128"/>
            </a:endParaRPr>
          </a:p>
          <a:p>
            <a:pPr marL="0" indent="0">
              <a:buNone/>
            </a:pPr>
            <a:endParaRPr lang="en-US" altLang="ja-JP" sz="1100" dirty="0">
              <a:solidFill>
                <a:srgbClr val="C00000"/>
              </a:solidFill>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個人の</a:t>
            </a:r>
            <a:r>
              <a:rPr kumimoji="1" lang="ja-JP" altLang="en-US" dirty="0">
                <a:solidFill>
                  <a:srgbClr val="FF0000"/>
                </a:solidFill>
                <a:latin typeface="HGP創英角ﾎﾟｯﾌﾟ体" pitchFamily="50" charset="-128"/>
                <a:ea typeface="HGP創英角ﾎﾟｯﾌﾟ体" pitchFamily="50" charset="-128"/>
              </a:rPr>
              <a:t>住宅ローン</a:t>
            </a:r>
            <a:r>
              <a:rPr kumimoji="1" lang="ja-JP" altLang="en-US" dirty="0">
                <a:latin typeface="HGP創英角ﾎﾟｯﾌﾟ体" pitchFamily="50" charset="-128"/>
                <a:ea typeface="HGP創英角ﾎﾟｯﾌﾟ体" pitchFamily="50" charset="-128"/>
              </a:rPr>
              <a:t>に力を入れる必要がなくなるので住宅ローンの</a:t>
            </a:r>
            <a:r>
              <a:rPr kumimoji="1" lang="ja-JP" altLang="en-US" dirty="0">
                <a:solidFill>
                  <a:srgbClr val="FF0000"/>
                </a:solidFill>
                <a:latin typeface="HGP創英角ﾎﾟｯﾌﾟ体" pitchFamily="50" charset="-128"/>
                <a:ea typeface="HGP創英角ﾎﾟｯﾌﾟ体" pitchFamily="50" charset="-128"/>
              </a:rPr>
              <a:t>金利</a:t>
            </a:r>
            <a:r>
              <a:rPr lang="ja-JP" altLang="en-US" dirty="0">
                <a:solidFill>
                  <a:srgbClr val="FF0000"/>
                </a:solidFill>
                <a:latin typeface="HGP創英角ﾎﾟｯﾌﾟ体" pitchFamily="50" charset="-128"/>
                <a:ea typeface="HGP創英角ﾎﾟｯﾌﾟ体" pitchFamily="50" charset="-128"/>
              </a:rPr>
              <a:t>競争は弱まります</a:t>
            </a:r>
            <a:r>
              <a:rPr kumimoji="1" lang="ja-JP" altLang="en-US" dirty="0">
                <a:latin typeface="HGP創英角ﾎﾟｯﾌﾟ体" pitchFamily="50" charset="-128"/>
                <a:ea typeface="HGP創英角ﾎﾟｯﾌﾟ体" pitchFamily="50" charset="-128"/>
              </a:rPr>
              <a:t>！</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solidFill>
                  <a:srgbClr val="0070C0"/>
                </a:solidFill>
                <a:latin typeface="HGP創英角ﾎﾟｯﾌﾟ体" pitchFamily="50" charset="-128"/>
                <a:ea typeface="HGP創英角ﾎﾟｯﾌﾟ体" pitchFamily="50" charset="-128"/>
              </a:rPr>
              <a:t>　　　　結果として</a:t>
            </a:r>
            <a:endParaRPr lang="en-US" altLang="ja-JP" dirty="0">
              <a:solidFill>
                <a:srgbClr val="0070C0"/>
              </a:solidFill>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dirty="0">
                <a:solidFill>
                  <a:schemeClr val="accent6">
                    <a:lumMod val="75000"/>
                  </a:schemeClr>
                </a:solidFill>
                <a:latin typeface="HGP創英角ﾎﾟｯﾌﾟ体" pitchFamily="50" charset="-128"/>
                <a:ea typeface="HGP創英角ﾎﾟｯﾌﾟ体" pitchFamily="50" charset="-128"/>
              </a:rPr>
              <a:t>　　　　　　</a:t>
            </a:r>
            <a:r>
              <a:rPr kumimoji="1" lang="ja-JP" altLang="en-US" dirty="0">
                <a:solidFill>
                  <a:srgbClr val="0070C0"/>
                </a:solidFill>
                <a:latin typeface="HGP創英角ﾎﾟｯﾌﾟ体" pitchFamily="50" charset="-128"/>
                <a:ea typeface="HGP創英角ﾎﾟｯﾌﾟ体" pitchFamily="50" charset="-128"/>
              </a:rPr>
              <a:t>ローン金利は値切れなくなります！</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79</a:t>
            </a:fld>
            <a:endParaRPr kumimoji="1" lang="ja-JP" altLang="en-US"/>
          </a:p>
        </p:txBody>
      </p:sp>
      <p:sp>
        <p:nvSpPr>
          <p:cNvPr id="5" name="日付プレースホルダー 4">
            <a:extLst>
              <a:ext uri="{FF2B5EF4-FFF2-40B4-BE49-F238E27FC236}">
                <a16:creationId xmlns:a16="http://schemas.microsoft.com/office/drawing/2014/main" id="{74D0C2D9-F1CA-67D8-1132-78C9BDFA9329}"/>
              </a:ext>
            </a:extLst>
          </p:cNvPr>
          <p:cNvSpPr>
            <a:spLocks noGrp="1"/>
          </p:cNvSpPr>
          <p:nvPr>
            <p:ph type="dt" sz="half" idx="10"/>
          </p:nvPr>
        </p:nvSpPr>
        <p:spPr/>
        <p:txBody>
          <a:bodyPr/>
          <a:lstStyle/>
          <a:p>
            <a:fld id="{BA9A662E-870D-4CFF-A060-76AAED634391}" type="datetime1">
              <a:rPr kumimoji="1" lang="ja-JP" altLang="en-US" smtClean="0"/>
              <a:t>2024/10/5</a:t>
            </a:fld>
            <a:endParaRPr kumimoji="1" lang="ja-JP" altLang="en-US"/>
          </a:p>
        </p:txBody>
      </p:sp>
    </p:spTree>
    <p:extLst>
      <p:ext uri="{BB962C8B-B14F-4D97-AF65-F5344CB8AC3E}">
        <p14:creationId xmlns:p14="http://schemas.microsoft.com/office/powerpoint/2010/main" val="209093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9D7738-4928-4636-AAE8-1A76C996D7C8}"/>
              </a:ext>
            </a:extLst>
          </p:cNvPr>
          <p:cNvSpPr>
            <a:spLocks noGrp="1"/>
          </p:cNvSpPr>
          <p:nvPr>
            <p:ph type="title"/>
          </p:nvPr>
        </p:nvSpPr>
        <p:spPr/>
        <p:txBody>
          <a:bodyPr/>
          <a:lstStyle/>
          <a:p>
            <a:endParaRPr kumimoji="1" lang="ja-JP" altLang="en-US" dirty="0"/>
          </a:p>
        </p:txBody>
      </p:sp>
      <p:pic>
        <p:nvPicPr>
          <p:cNvPr id="7" name="コンテンツ プレースホルダー 6">
            <a:extLst>
              <a:ext uri="{FF2B5EF4-FFF2-40B4-BE49-F238E27FC236}">
                <a16:creationId xmlns:a16="http://schemas.microsoft.com/office/drawing/2014/main" id="{4CC9F217-EDC4-C140-1B7A-B395BC4817A5}"/>
              </a:ext>
            </a:extLst>
          </p:cNvPr>
          <p:cNvPicPr>
            <a:picLocks noGrp="1" noChangeAspect="1"/>
          </p:cNvPicPr>
          <p:nvPr>
            <p:ph idx="1"/>
          </p:nvPr>
        </p:nvPicPr>
        <p:blipFill>
          <a:blip r:embed="rId3"/>
          <a:stretch>
            <a:fillRect/>
          </a:stretch>
        </p:blipFill>
        <p:spPr>
          <a:xfrm>
            <a:off x="628650" y="620688"/>
            <a:ext cx="7914032" cy="3636447"/>
          </a:xfrm>
        </p:spPr>
      </p:pic>
      <p:sp>
        <p:nvSpPr>
          <p:cNvPr id="4" name="日付プレースホルダー 3">
            <a:extLst>
              <a:ext uri="{FF2B5EF4-FFF2-40B4-BE49-F238E27FC236}">
                <a16:creationId xmlns:a16="http://schemas.microsoft.com/office/drawing/2014/main" id="{B5DAD29E-DDDD-438D-BEA2-41B862C42FF0}"/>
              </a:ext>
            </a:extLst>
          </p:cNvPr>
          <p:cNvSpPr>
            <a:spLocks noGrp="1"/>
          </p:cNvSpPr>
          <p:nvPr>
            <p:ph type="dt" sz="half" idx="10"/>
          </p:nvPr>
        </p:nvSpPr>
        <p:spPr/>
        <p:txBody>
          <a:bodyPr/>
          <a:lstStyle/>
          <a:p>
            <a:fld id="{DD48CA15-71DD-47CE-AD0A-1DB5236DEEC5}"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F7E34556-0C06-221F-4569-F03610D918E1}"/>
              </a:ext>
            </a:extLst>
          </p:cNvPr>
          <p:cNvSpPr>
            <a:spLocks noGrp="1"/>
          </p:cNvSpPr>
          <p:nvPr>
            <p:ph type="sldNum" sz="quarter" idx="12"/>
          </p:nvPr>
        </p:nvSpPr>
        <p:spPr/>
        <p:txBody>
          <a:bodyPr/>
          <a:lstStyle/>
          <a:p>
            <a:fld id="{49D1DE95-8D64-41E2-A6AE-3CC8CEC41267}" type="slidenum">
              <a:rPr kumimoji="1" lang="ja-JP" altLang="en-US" smtClean="0"/>
              <a:t>8</a:t>
            </a:fld>
            <a:endParaRPr kumimoji="1" lang="ja-JP" altLang="en-US"/>
          </a:p>
        </p:txBody>
      </p:sp>
      <p:sp>
        <p:nvSpPr>
          <p:cNvPr id="9" name="テキスト ボックス 8">
            <a:extLst>
              <a:ext uri="{FF2B5EF4-FFF2-40B4-BE49-F238E27FC236}">
                <a16:creationId xmlns:a16="http://schemas.microsoft.com/office/drawing/2014/main" id="{F01E1453-818E-EB60-1D84-37F60A14EEB5}"/>
              </a:ext>
            </a:extLst>
          </p:cNvPr>
          <p:cNvSpPr txBox="1"/>
          <p:nvPr/>
        </p:nvSpPr>
        <p:spPr>
          <a:xfrm rot="10800000" flipV="1">
            <a:off x="755576" y="4838251"/>
            <a:ext cx="7704856" cy="1338828"/>
          </a:xfrm>
          <a:prstGeom prst="rect">
            <a:avLst/>
          </a:prstGeom>
          <a:noFill/>
        </p:spPr>
        <p:txBody>
          <a:bodyPr wrap="square">
            <a:spAutoFit/>
          </a:bodyPr>
          <a:lstStyle/>
          <a:p>
            <a:r>
              <a:rPr lang="ja-JP" altLang="en-US" sz="1350" dirty="0"/>
              <a:t>（５）</a:t>
            </a:r>
            <a:r>
              <a:rPr lang="en-US" altLang="ja-JP" sz="1350" u="sng" dirty="0"/>
              <a:t>2024</a:t>
            </a:r>
            <a:r>
              <a:rPr lang="ja-JP" altLang="en-US" sz="1350" u="sng" dirty="0"/>
              <a:t>年以降に新築の建築確認を受けた</a:t>
            </a:r>
            <a:r>
              <a:rPr lang="ja-JP" altLang="en-US" sz="1350" dirty="0"/>
              <a:t>、１．（４）の「その他の住宅」は、</a:t>
            </a:r>
            <a:endParaRPr lang="en-US" altLang="ja-JP" sz="1350" dirty="0"/>
          </a:p>
          <a:p>
            <a:r>
              <a:rPr lang="ja-JP" altLang="en-US" sz="1350" dirty="0"/>
              <a:t>　　　住宅ローン減税の対象外です。</a:t>
            </a:r>
            <a:endParaRPr lang="en-US" altLang="ja-JP" sz="1350" dirty="0"/>
          </a:p>
          <a:p>
            <a:endParaRPr lang="en-US" altLang="ja-JP" sz="1350" dirty="0"/>
          </a:p>
          <a:p>
            <a:r>
              <a:rPr lang="ja-JP" altLang="en-US" sz="1350" dirty="0"/>
              <a:t>　　（</a:t>
            </a:r>
            <a:r>
              <a:rPr lang="en-US" altLang="ja-JP" sz="1350" dirty="0"/>
              <a:t>2023</a:t>
            </a:r>
            <a:r>
              <a:rPr lang="ja-JP" altLang="en-US" sz="1350" dirty="0"/>
              <a:t>年末までに新築の建築確認を受けた住宅に</a:t>
            </a:r>
            <a:r>
              <a:rPr lang="en-US" altLang="ja-JP" sz="1350" dirty="0"/>
              <a:t>2024</a:t>
            </a:r>
            <a:r>
              <a:rPr lang="ja-JP" altLang="en-US" sz="1350" dirty="0"/>
              <a:t>～</a:t>
            </a:r>
            <a:r>
              <a:rPr lang="en-US" altLang="ja-JP" sz="1350" dirty="0"/>
              <a:t>2025</a:t>
            </a:r>
            <a:r>
              <a:rPr lang="ja-JP" altLang="en-US" sz="1350" dirty="0"/>
              <a:t>年に入居する場合は、</a:t>
            </a:r>
            <a:endParaRPr lang="en-US" altLang="ja-JP" sz="1350" dirty="0"/>
          </a:p>
          <a:p>
            <a:r>
              <a:rPr lang="ja-JP" altLang="en-US" sz="1350" dirty="0"/>
              <a:t>　　　</a:t>
            </a:r>
            <a:r>
              <a:rPr lang="ja-JP" altLang="en-US" sz="1350" u="sng" dirty="0"/>
              <a:t>借入限度額</a:t>
            </a:r>
            <a:r>
              <a:rPr lang="en-US" altLang="ja-JP" sz="1350" u="sng" dirty="0"/>
              <a:t>2,000</a:t>
            </a:r>
            <a:r>
              <a:rPr lang="ja-JP" altLang="en-US" sz="1350" u="sng" dirty="0"/>
              <a:t>万円・控除期間</a:t>
            </a:r>
            <a:r>
              <a:rPr lang="en-US" altLang="ja-JP" sz="1350" u="sng" dirty="0"/>
              <a:t>10</a:t>
            </a:r>
            <a:r>
              <a:rPr lang="ja-JP" altLang="en-US" sz="1350" u="sng" dirty="0"/>
              <a:t>年間</a:t>
            </a:r>
            <a:r>
              <a:rPr lang="ja-JP" altLang="en-US" sz="1350" dirty="0"/>
              <a:t>になります。）</a:t>
            </a:r>
          </a:p>
          <a:p>
            <a:endParaRPr lang="ja-JP" altLang="en-US" sz="1350" dirty="0"/>
          </a:p>
        </p:txBody>
      </p:sp>
      <p:sp>
        <p:nvSpPr>
          <p:cNvPr id="10" name="正方形/長方形 9">
            <a:extLst>
              <a:ext uri="{FF2B5EF4-FFF2-40B4-BE49-F238E27FC236}">
                <a16:creationId xmlns:a16="http://schemas.microsoft.com/office/drawing/2014/main" id="{33434AAA-6A37-A91B-803A-3001A73478DE}"/>
              </a:ext>
            </a:extLst>
          </p:cNvPr>
          <p:cNvSpPr/>
          <p:nvPr/>
        </p:nvSpPr>
        <p:spPr>
          <a:xfrm>
            <a:off x="5436097" y="1476027"/>
            <a:ext cx="1872892" cy="2657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矢印: 下 10">
            <a:extLst>
              <a:ext uri="{FF2B5EF4-FFF2-40B4-BE49-F238E27FC236}">
                <a16:creationId xmlns:a16="http://schemas.microsoft.com/office/drawing/2014/main" id="{2FF44A09-D3D4-60CF-ACD6-062019FCB1CB}"/>
              </a:ext>
            </a:extLst>
          </p:cNvPr>
          <p:cNvSpPr/>
          <p:nvPr/>
        </p:nvSpPr>
        <p:spPr>
          <a:xfrm rot="4128068">
            <a:off x="4288969" y="3096975"/>
            <a:ext cx="407150" cy="2737256"/>
          </a:xfrm>
          <a:prstGeom prst="downArrow">
            <a:avLst>
              <a:gd name="adj1" fmla="val 50000"/>
              <a:gd name="adj2" fmla="val 493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13" name="直線コネクタ 12">
            <a:extLst>
              <a:ext uri="{FF2B5EF4-FFF2-40B4-BE49-F238E27FC236}">
                <a16:creationId xmlns:a16="http://schemas.microsoft.com/office/drawing/2014/main" id="{783922C0-EC78-A8FB-753F-A2B681B017E8}"/>
              </a:ext>
            </a:extLst>
          </p:cNvPr>
          <p:cNvCxnSpPr>
            <a:cxnSpLocks/>
          </p:cNvCxnSpPr>
          <p:nvPr/>
        </p:nvCxnSpPr>
        <p:spPr>
          <a:xfrm>
            <a:off x="1187624" y="5301208"/>
            <a:ext cx="2232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27FE5336-AEC7-B2BE-B562-71D3C7ECDADC}"/>
              </a:ext>
            </a:extLst>
          </p:cNvPr>
          <p:cNvSpPr/>
          <p:nvPr/>
        </p:nvSpPr>
        <p:spPr>
          <a:xfrm>
            <a:off x="755576" y="1998754"/>
            <a:ext cx="2880320" cy="15742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28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住宅ローンは</a:t>
            </a:r>
            <a:r>
              <a:rPr kumimoji="1" lang="ja-JP" altLang="en-US" dirty="0">
                <a:solidFill>
                  <a:srgbClr val="FF0000"/>
                </a:solidFill>
                <a:latin typeface="HGP創英角ﾎﾟｯﾌﾟ体" pitchFamily="50" charset="-128"/>
                <a:ea typeface="HGP創英角ﾎﾟｯﾌﾟ体" pitchFamily="50" charset="-128"/>
              </a:rPr>
              <a:t>今</a:t>
            </a:r>
            <a:r>
              <a:rPr kumimoji="1" lang="ja-JP" altLang="en-US" dirty="0">
                <a:latin typeface="HGP創英角ﾎﾟｯﾌﾟ体" pitchFamily="50" charset="-128"/>
                <a:ea typeface="HGP創英角ﾎﾟｯﾌﾟ体" pitchFamily="50" charset="-128"/>
              </a:rPr>
              <a:t>が借り時？</a:t>
            </a:r>
          </a:p>
        </p:txBody>
      </p:sp>
      <p:sp>
        <p:nvSpPr>
          <p:cNvPr id="3" name="コンテンツ プレースホルダー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r>
              <a:rPr kumimoji="1" lang="ja-JP" altLang="en-US" b="1" dirty="0">
                <a:latin typeface="HGP創英角ﾎﾟｯﾌﾟ体" pitchFamily="50" charset="-128"/>
                <a:ea typeface="HGP創英角ﾎﾟｯﾌﾟ体" pitchFamily="50" charset="-128"/>
              </a:rPr>
              <a:t>①金利水準が</a:t>
            </a:r>
            <a:r>
              <a:rPr kumimoji="1" lang="ja-JP" altLang="en-US" b="1" dirty="0">
                <a:solidFill>
                  <a:srgbClr val="0070C0"/>
                </a:solidFill>
                <a:latin typeface="HGP創英角ﾎﾟｯﾌﾟ体" pitchFamily="50" charset="-128"/>
                <a:ea typeface="HGP創英角ﾎﾟｯﾌﾟ体" pitchFamily="50" charset="-128"/>
              </a:rPr>
              <a:t>低く　</a:t>
            </a:r>
            <a:r>
              <a:rPr kumimoji="1" lang="ja-JP" altLang="en-US" b="1" dirty="0">
                <a:latin typeface="HGP創英角ﾎﾟｯﾌﾟ体" pitchFamily="50" charset="-128"/>
                <a:ea typeface="HGP創英角ﾎﾟｯﾌﾟ体" pitchFamily="50" charset="-128"/>
              </a:rPr>
              <a:t>②銀行間の</a:t>
            </a:r>
            <a:r>
              <a:rPr kumimoji="1" lang="ja-JP" altLang="en-US" b="1" dirty="0">
                <a:solidFill>
                  <a:srgbClr val="FF0000"/>
                </a:solidFill>
                <a:latin typeface="HGP創英角ﾎﾟｯﾌﾟ体" pitchFamily="50" charset="-128"/>
                <a:ea typeface="HGP創英角ﾎﾟｯﾌﾟ体" pitchFamily="50" charset="-128"/>
              </a:rPr>
              <a:t>競争が激しい</a:t>
            </a:r>
            <a:endParaRPr kumimoji="1" lang="en-US" altLang="ja-JP" b="1" dirty="0">
              <a:solidFill>
                <a:srgbClr val="FF0000"/>
              </a:solidFill>
              <a:latin typeface="HGP創英角ﾎﾟｯﾌﾟ体" pitchFamily="50" charset="-128"/>
              <a:ea typeface="HGP創英角ﾎﾟｯﾌﾟ体" pitchFamily="50" charset="-128"/>
            </a:endParaRPr>
          </a:p>
          <a:p>
            <a:endParaRPr lang="en-US" altLang="ja-JP" b="1" dirty="0">
              <a:latin typeface="HGP創英角ﾎﾟｯﾌﾟ体" pitchFamily="50" charset="-128"/>
              <a:ea typeface="HGP創英角ﾎﾟｯﾌﾟ体" pitchFamily="50" charset="-128"/>
            </a:endParaRPr>
          </a:p>
          <a:p>
            <a:pPr marL="0" indent="0">
              <a:buNone/>
            </a:pPr>
            <a:r>
              <a:rPr kumimoji="1" lang="ja-JP" altLang="en-US" b="1" dirty="0">
                <a:latin typeface="HGP創英角ﾎﾟｯﾌﾟ体" pitchFamily="50" charset="-128"/>
                <a:ea typeface="HGP創英角ﾎﾟｯﾌﾟ体" pitchFamily="50" charset="-128"/>
              </a:rPr>
              <a:t>　　　</a:t>
            </a:r>
            <a:r>
              <a:rPr kumimoji="1" lang="ja-JP" altLang="en-US" sz="4000" b="1" dirty="0">
                <a:solidFill>
                  <a:srgbClr val="FF0000"/>
                </a:solidFill>
                <a:latin typeface="HGP創英角ﾎﾟｯﾌﾟ体" pitchFamily="50" charset="-128"/>
                <a:ea typeface="HGP創英角ﾎﾟｯﾌﾟ体" pitchFamily="50" charset="-128"/>
              </a:rPr>
              <a:t>今</a:t>
            </a:r>
            <a:r>
              <a:rPr kumimoji="1" lang="ja-JP" altLang="en-US" b="1" dirty="0">
                <a:latin typeface="HGP創英角ﾎﾟｯﾌﾟ体" pitchFamily="50" charset="-128"/>
                <a:ea typeface="HGP創英角ﾎﾟｯﾌﾟ体" pitchFamily="50" charset="-128"/>
              </a:rPr>
              <a:t>　</a:t>
            </a:r>
            <a:r>
              <a:rPr kumimoji="1" lang="en-US" altLang="ja-JP" b="1" dirty="0">
                <a:solidFill>
                  <a:srgbClr val="FF0000"/>
                </a:solidFill>
                <a:latin typeface="HGP創英角ﾎﾟｯﾌﾟ体" pitchFamily="50" charset="-128"/>
                <a:ea typeface="HGP創英角ﾎﾟｯﾌﾟ体" pitchFamily="50" charset="-128"/>
              </a:rPr>
              <a:t>『</a:t>
            </a:r>
            <a:r>
              <a:rPr kumimoji="1" lang="ja-JP" altLang="en-US" sz="3600" b="1" dirty="0">
                <a:solidFill>
                  <a:srgbClr val="FF0000"/>
                </a:solidFill>
                <a:latin typeface="HGP創英角ﾎﾟｯﾌﾟ体" pitchFamily="50" charset="-128"/>
                <a:ea typeface="HGP創英角ﾎﾟｯﾌﾟ体" pitchFamily="50" charset="-128"/>
              </a:rPr>
              <a:t>住宅ローン</a:t>
            </a:r>
            <a:r>
              <a:rPr kumimoji="1" lang="en-US" altLang="ja-JP" b="1" dirty="0">
                <a:solidFill>
                  <a:srgbClr val="FF0000"/>
                </a:solidFill>
                <a:latin typeface="HGP創英角ﾎﾟｯﾌﾟ体" pitchFamily="50" charset="-128"/>
                <a:ea typeface="HGP創英角ﾎﾟｯﾌﾟ体" pitchFamily="50" charset="-128"/>
              </a:rPr>
              <a:t>』</a:t>
            </a:r>
            <a:r>
              <a:rPr kumimoji="1" lang="ja-JP" altLang="en-US" b="1" dirty="0">
                <a:latin typeface="HGP創英角ﾎﾟｯﾌﾟ体" pitchFamily="50" charset="-128"/>
                <a:ea typeface="HGP創英角ﾎﾟｯﾌﾟ体" pitchFamily="50" charset="-128"/>
              </a:rPr>
              <a:t>は本当に借り時です！</a:t>
            </a:r>
            <a:endParaRPr kumimoji="1" lang="en-US" altLang="ja-JP" b="1" dirty="0">
              <a:latin typeface="HGP創英角ﾎﾟｯﾌﾟ体" pitchFamily="50" charset="-128"/>
              <a:ea typeface="HGP創英角ﾎﾟｯﾌﾟ体" pitchFamily="50" charset="-128"/>
            </a:endParaRPr>
          </a:p>
          <a:p>
            <a:pPr marL="0" indent="0">
              <a:buNone/>
            </a:pPr>
            <a:endParaRPr lang="en-US" altLang="ja-JP" sz="2400" b="1" dirty="0">
              <a:latin typeface="HGP創英角ﾎﾟｯﾌﾟ体" pitchFamily="50" charset="-128"/>
              <a:ea typeface="HGP創英角ﾎﾟｯﾌﾟ体" pitchFamily="50" charset="-128"/>
            </a:endParaRPr>
          </a:p>
          <a:p>
            <a:pPr marL="0" indent="0">
              <a:buNone/>
            </a:pPr>
            <a:r>
              <a:rPr kumimoji="1" lang="ja-JP" altLang="en-US" b="1" dirty="0">
                <a:latin typeface="HGP創英角ﾎﾟｯﾌﾟ体" pitchFamily="50" charset="-128"/>
                <a:ea typeface="HGP創英角ﾎﾟｯﾌﾟ体" pitchFamily="50" charset="-128"/>
              </a:rPr>
              <a:t>金利の重さを理解し、</a:t>
            </a:r>
            <a:endParaRPr kumimoji="1" lang="en-US" altLang="ja-JP" b="1" dirty="0">
              <a:latin typeface="HGP創英角ﾎﾟｯﾌﾟ体" pitchFamily="50" charset="-128"/>
              <a:ea typeface="HGP創英角ﾎﾟｯﾌﾟ体" pitchFamily="50" charset="-128"/>
            </a:endParaRPr>
          </a:p>
          <a:p>
            <a:pPr marL="0" indent="0">
              <a:buNone/>
            </a:pPr>
            <a:r>
              <a:rPr kumimoji="1" lang="en-US" altLang="ja-JP" b="1" dirty="0">
                <a:solidFill>
                  <a:srgbClr val="FF0000"/>
                </a:solidFill>
                <a:latin typeface="HGP創英角ﾎﾟｯﾌﾟ体" pitchFamily="50" charset="-128"/>
                <a:ea typeface="HGP創英角ﾎﾟｯﾌﾟ体" pitchFamily="50" charset="-128"/>
              </a:rPr>
              <a:t>0.1</a:t>
            </a:r>
            <a:r>
              <a:rPr kumimoji="1" lang="ja-JP" altLang="en-US" b="1" dirty="0">
                <a:solidFill>
                  <a:srgbClr val="FF0000"/>
                </a:solidFill>
                <a:latin typeface="HGP創英角ﾎﾟｯﾌﾟ体" pitchFamily="50" charset="-128"/>
                <a:ea typeface="HGP創英角ﾎﾟｯﾌﾟ体" pitchFamily="50" charset="-128"/>
              </a:rPr>
              <a:t>％</a:t>
            </a:r>
            <a:r>
              <a:rPr kumimoji="1" lang="ja-JP" altLang="en-US" b="1" dirty="0">
                <a:latin typeface="HGP創英角ﾎﾟｯﾌﾟ体" pitchFamily="50" charset="-128"/>
                <a:ea typeface="HGP創英角ﾎﾟｯﾌﾟ体" pitchFamily="50" charset="-128"/>
              </a:rPr>
              <a:t>でも</a:t>
            </a:r>
            <a:r>
              <a:rPr kumimoji="1" lang="ja-JP" altLang="en-US" b="1" dirty="0">
                <a:solidFill>
                  <a:srgbClr val="FF0000"/>
                </a:solidFill>
                <a:latin typeface="HGP創英角ﾎﾟｯﾌﾟ体" pitchFamily="50" charset="-128"/>
                <a:ea typeface="HGP創英角ﾎﾟｯﾌﾟ体" pitchFamily="50" charset="-128"/>
              </a:rPr>
              <a:t>　</a:t>
            </a:r>
            <a:r>
              <a:rPr kumimoji="1" lang="ja-JP" altLang="en-US" b="1" dirty="0">
                <a:solidFill>
                  <a:srgbClr val="0070C0"/>
                </a:solidFill>
                <a:latin typeface="HGP創英角ﾎﾟｯﾌﾟ体" pitchFamily="50" charset="-128"/>
                <a:ea typeface="HGP創英角ﾎﾟｯﾌﾟ体" pitchFamily="50" charset="-128"/>
              </a:rPr>
              <a:t>低い</a:t>
            </a:r>
            <a:r>
              <a:rPr kumimoji="1" lang="ja-JP" altLang="en-US" b="1" dirty="0">
                <a:latin typeface="HGP創英角ﾎﾟｯﾌﾟ体" pitchFamily="50" charset="-128"/>
                <a:ea typeface="HGP創英角ﾎﾟｯﾌﾟ体" pitchFamily="50" charset="-128"/>
              </a:rPr>
              <a:t>金利　（より有利な条件）で、</a:t>
            </a:r>
            <a:endParaRPr kumimoji="1" lang="en-US" altLang="ja-JP" b="1" dirty="0">
              <a:latin typeface="HGP創英角ﾎﾟｯﾌﾟ体" pitchFamily="50" charset="-128"/>
              <a:ea typeface="HGP創英角ﾎﾟｯﾌﾟ体" pitchFamily="50" charset="-128"/>
            </a:endParaRPr>
          </a:p>
          <a:p>
            <a:pPr marL="0" indent="0">
              <a:buNone/>
            </a:pPr>
            <a:r>
              <a:rPr kumimoji="1" lang="ja-JP" altLang="en-US" b="1" dirty="0">
                <a:solidFill>
                  <a:srgbClr val="FF0000"/>
                </a:solidFill>
                <a:latin typeface="HGP創英角ﾎﾟｯﾌﾟ体" pitchFamily="50" charset="-128"/>
                <a:ea typeface="HGP創英角ﾎﾟｯﾌﾟ体" pitchFamily="50" charset="-128"/>
              </a:rPr>
              <a:t>　　　　　　</a:t>
            </a:r>
            <a:r>
              <a:rPr kumimoji="1" lang="en-US" altLang="ja-JP" sz="4000" b="1" dirty="0">
                <a:solidFill>
                  <a:srgbClr val="FF0000"/>
                </a:solidFill>
                <a:latin typeface="HGP創英角ﾎﾟｯﾌﾟ体" pitchFamily="50" charset="-128"/>
                <a:ea typeface="HGP創英角ﾎﾟｯﾌﾟ体" pitchFamily="50" charset="-128"/>
              </a:rPr>
              <a:t>『</a:t>
            </a:r>
            <a:r>
              <a:rPr kumimoji="1" lang="ja-JP" altLang="en-US" sz="4000" b="1" dirty="0">
                <a:solidFill>
                  <a:srgbClr val="FF0000"/>
                </a:solidFill>
                <a:latin typeface="HGP創英角ﾎﾟｯﾌﾟ体" pitchFamily="50" charset="-128"/>
                <a:ea typeface="HGP創英角ﾎﾟｯﾌﾟ体" pitchFamily="50" charset="-128"/>
              </a:rPr>
              <a:t>住宅ローン</a:t>
            </a:r>
            <a:r>
              <a:rPr kumimoji="1" lang="en-US" altLang="ja-JP" sz="4000" b="1" dirty="0">
                <a:solidFill>
                  <a:srgbClr val="FF0000"/>
                </a:solidFill>
                <a:latin typeface="HGP創英角ﾎﾟｯﾌﾟ体" pitchFamily="50" charset="-128"/>
                <a:ea typeface="HGP創英角ﾎﾟｯﾌﾟ体" pitchFamily="50" charset="-128"/>
              </a:rPr>
              <a:t>』</a:t>
            </a:r>
            <a:r>
              <a:rPr kumimoji="1" lang="ja-JP" altLang="en-US" b="1" dirty="0">
                <a:latin typeface="HGP創英角ﾎﾟｯﾌﾟ体" pitchFamily="50" charset="-128"/>
                <a:ea typeface="HGP創英角ﾎﾟｯﾌﾟ体" pitchFamily="50" charset="-128"/>
              </a:rPr>
              <a:t>を借りましょう！</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80</a:t>
            </a:fld>
            <a:endParaRPr kumimoji="1" lang="ja-JP" altLang="en-US"/>
          </a:p>
        </p:txBody>
      </p:sp>
      <p:sp>
        <p:nvSpPr>
          <p:cNvPr id="5" name="日付プレースホルダー 4">
            <a:extLst>
              <a:ext uri="{FF2B5EF4-FFF2-40B4-BE49-F238E27FC236}">
                <a16:creationId xmlns:a16="http://schemas.microsoft.com/office/drawing/2014/main" id="{59F1EF94-6671-8285-D995-DEF741DC3EFB}"/>
              </a:ext>
            </a:extLst>
          </p:cNvPr>
          <p:cNvSpPr>
            <a:spLocks noGrp="1"/>
          </p:cNvSpPr>
          <p:nvPr>
            <p:ph type="dt" sz="half" idx="10"/>
          </p:nvPr>
        </p:nvSpPr>
        <p:spPr/>
        <p:txBody>
          <a:bodyPr/>
          <a:lstStyle/>
          <a:p>
            <a:fld id="{CFED4B89-E15B-4223-9B6D-DB8A28A98375}" type="datetime1">
              <a:rPr kumimoji="1" lang="ja-JP" altLang="en-US" smtClean="0"/>
              <a:t>2024/10/5</a:t>
            </a:fld>
            <a:endParaRPr kumimoji="1" lang="ja-JP" altLang="en-US"/>
          </a:p>
        </p:txBody>
      </p:sp>
    </p:spTree>
    <p:extLst>
      <p:ext uri="{BB962C8B-B14F-4D97-AF65-F5344CB8AC3E}">
        <p14:creationId xmlns:p14="http://schemas.microsoft.com/office/powerpoint/2010/main" val="407865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今が借り時なのは分かった！</a:t>
            </a:r>
          </a:p>
        </p:txBody>
      </p:sp>
      <p:sp>
        <p:nvSpPr>
          <p:cNvPr id="3" name="コンテンツ プレースホルダー 2"/>
          <p:cNvSpPr>
            <a:spLocks noGrp="1"/>
          </p:cNvSpPr>
          <p:nvPr>
            <p:ph idx="1"/>
          </p:nvPr>
        </p:nvSpPr>
        <p:spPr>
          <a:xfrm>
            <a:off x="323528" y="1700808"/>
            <a:ext cx="8363272" cy="453650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62500" lnSpcReduction="20000"/>
          </a:bodyPr>
          <a:lstStyle/>
          <a:p>
            <a:pPr marL="0" indent="0">
              <a:buNone/>
            </a:pPr>
            <a:r>
              <a:rPr lang="ja-JP" altLang="en-US" dirty="0">
                <a:latin typeface="HGP創英角ﾎﾟｯﾌﾟ体" pitchFamily="50" charset="-128"/>
                <a:ea typeface="HGP創英角ﾎﾟｯﾌﾟ体" pitchFamily="50" charset="-128"/>
              </a:rPr>
              <a:t>どのくらいの借入金額（返済額）が妥当なのか？</a:t>
            </a:r>
            <a:endParaRPr lang="en-US" altLang="ja-JP" dirty="0">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a:p>
            <a:pPr marL="0" indent="0">
              <a:buNone/>
            </a:pPr>
            <a:r>
              <a:rPr kumimoji="1" lang="ja-JP" altLang="en-US" sz="4100" dirty="0">
                <a:latin typeface="HGP創英角ﾎﾟｯﾌﾟ体" pitchFamily="50" charset="-128"/>
                <a:ea typeface="HGP創英角ﾎﾟｯﾌﾟ体" pitchFamily="50" charset="-128"/>
              </a:rPr>
              <a:t>銀行が貸してくれる金額＝</a:t>
            </a:r>
            <a:endParaRPr kumimoji="1" lang="en-US" altLang="ja-JP" sz="4100"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lang="ja-JP" altLang="en-US" sz="3600" dirty="0">
                <a:solidFill>
                  <a:srgbClr val="FF0000"/>
                </a:solidFill>
                <a:latin typeface="HGP創英角ﾎﾟｯﾌﾟ体" pitchFamily="50" charset="-128"/>
                <a:ea typeface="HGP創英角ﾎﾟｯﾌﾟ体" pitchFamily="50" charset="-128"/>
              </a:rPr>
              <a:t>税込み年収の７倍～９倍</a:t>
            </a: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年間返済比率　３５％以内　（年収</a:t>
            </a:r>
            <a:r>
              <a:rPr lang="en-US" altLang="ja-JP" sz="3600" dirty="0">
                <a:latin typeface="HGP創英角ﾎﾟｯﾌﾟ体" pitchFamily="50" charset="-128"/>
                <a:ea typeface="HGP創英角ﾎﾟｯﾌﾟ体" pitchFamily="50" charset="-128"/>
              </a:rPr>
              <a:t>400</a:t>
            </a:r>
            <a:r>
              <a:rPr lang="ja-JP" altLang="en-US" sz="3600" dirty="0">
                <a:latin typeface="HGP創英角ﾎﾟｯﾌﾟ体" pitchFamily="50" charset="-128"/>
                <a:ea typeface="HGP創英角ﾎﾟｯﾌﾟ体" pitchFamily="50" charset="-128"/>
              </a:rPr>
              <a:t>万円以上の場合）</a:t>
            </a:r>
            <a:endParaRPr lang="en-US" altLang="ja-JP" sz="3600" dirty="0">
              <a:latin typeface="HGP創英角ﾎﾟｯﾌﾟ体" pitchFamily="50" charset="-128"/>
              <a:ea typeface="HGP創英角ﾎﾟｯﾌﾟ体" pitchFamily="50" charset="-128"/>
            </a:endParaRPr>
          </a:p>
          <a:p>
            <a:pPr marL="0" indent="0">
              <a:buNone/>
            </a:pPr>
            <a:endParaRPr lang="en-US" altLang="ja-JP" sz="3600" dirty="0">
              <a:latin typeface="HGP創英角ﾎﾟｯﾌﾟ体" pitchFamily="50" charset="-128"/>
              <a:ea typeface="HGP創英角ﾎﾟｯﾌﾟ体" pitchFamily="50" charset="-128"/>
            </a:endParaRPr>
          </a:p>
          <a:p>
            <a:pPr marL="0" indent="0">
              <a:buNone/>
            </a:pPr>
            <a:r>
              <a:rPr lang="ja-JP" altLang="en-US" dirty="0">
                <a:solidFill>
                  <a:srgbClr val="FF0000"/>
                </a:solidFill>
                <a:latin typeface="HGP創英角ﾎﾟｯﾌﾟ体" pitchFamily="50" charset="-128"/>
                <a:ea typeface="HGP創英角ﾎﾟｯﾌﾟ体" pitchFamily="50" charset="-128"/>
              </a:rPr>
              <a:t>　　　　　　　　　　　　　　</a:t>
            </a:r>
            <a:r>
              <a:rPr lang="ja-JP" altLang="en-US" sz="3600" dirty="0">
                <a:solidFill>
                  <a:srgbClr val="FF0000"/>
                </a:solidFill>
                <a:latin typeface="HGP創英角ﾎﾟｯﾌﾟ体" pitchFamily="50" charset="-128"/>
                <a:ea typeface="HGP創英角ﾎﾟｯﾌﾟ体" pitchFamily="50" charset="-128"/>
              </a:rPr>
              <a:t>年間返済額</a:t>
            </a: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r>
              <a:rPr lang="ja-JP" altLang="en-US" sz="3600" dirty="0">
                <a:solidFill>
                  <a:srgbClr val="FF0000"/>
                </a:solidFill>
                <a:latin typeface="HGP創英角ﾎﾟｯﾌﾟ体" pitchFamily="50" charset="-128"/>
                <a:ea typeface="HGP創英角ﾎﾟｯﾌﾟ体" pitchFamily="50" charset="-128"/>
              </a:rPr>
              <a:t>　　　　　　　　　　　　税　込　年　収　　　　　　</a:t>
            </a:r>
            <a:endParaRPr lang="en-US" altLang="ja-JP" sz="3600" dirty="0">
              <a:solidFill>
                <a:srgbClr val="002060"/>
              </a:solidFill>
              <a:latin typeface="HGP創英角ﾎﾟｯﾌﾟ体" pitchFamily="50" charset="-128"/>
              <a:ea typeface="HGP創英角ﾎﾟｯﾌﾟ体" pitchFamily="50" charset="-128"/>
            </a:endParaRPr>
          </a:p>
          <a:p>
            <a:pPr marL="0" indent="0">
              <a:buNone/>
            </a:pPr>
            <a:r>
              <a:rPr lang="ja-JP" altLang="en-US" sz="3600" dirty="0">
                <a:solidFill>
                  <a:srgbClr val="002060"/>
                </a:solidFill>
                <a:latin typeface="HGP創英角ﾎﾟｯﾌﾟ体" pitchFamily="50" charset="-128"/>
                <a:ea typeface="HGP創英角ﾎﾟｯﾌﾟ体" pitchFamily="50" charset="-128"/>
              </a:rPr>
              <a:t>　　　　　　　　　　　　　　　　　　　　　　　　　　　　審査金利で計算</a:t>
            </a:r>
            <a:endParaRPr lang="en-US" altLang="ja-JP" sz="3600" dirty="0">
              <a:solidFill>
                <a:srgbClr val="002060"/>
              </a:solidFill>
              <a:latin typeface="HGP創英角ﾎﾟｯﾌﾟ体" pitchFamily="50" charset="-128"/>
              <a:ea typeface="HGP創英角ﾎﾟｯﾌﾟ体" pitchFamily="50" charset="-128"/>
            </a:endParaRPr>
          </a:p>
          <a:p>
            <a:pPr marL="0" indent="0" algn="ctr">
              <a:buNone/>
            </a:pPr>
            <a:r>
              <a:rPr kumimoji="1" lang="ja-JP" altLang="en-US" dirty="0">
                <a:latin typeface="HGP創英角ﾎﾟｯﾌﾟ体" pitchFamily="50" charset="-128"/>
                <a:ea typeface="HGP創英角ﾎﾟｯﾌﾟ体" pitchFamily="50" charset="-128"/>
              </a:rPr>
              <a:t>　　　　　　　　　　　　　　　　　　　　　　　　　　　　　　</a:t>
            </a:r>
            <a:r>
              <a:rPr kumimoji="1" lang="ja-JP" altLang="en-US" sz="3800" dirty="0">
                <a:latin typeface="HGP創英角ﾎﾟｯﾌﾟ体" pitchFamily="50" charset="-128"/>
                <a:ea typeface="HGP創英角ﾎﾟｯﾌﾟ体" pitchFamily="50" charset="-128"/>
              </a:rPr>
              <a:t>静岡銀行は</a:t>
            </a:r>
            <a:r>
              <a:rPr lang="ja-JP" altLang="en-US" sz="3800" dirty="0">
                <a:solidFill>
                  <a:srgbClr val="FF0000"/>
                </a:solidFill>
                <a:latin typeface="HGP創英角ﾎﾟｯﾌﾟ体" pitchFamily="50" charset="-128"/>
                <a:ea typeface="HGP創英角ﾎﾟｯﾌﾟ体" pitchFamily="50" charset="-128"/>
              </a:rPr>
              <a:t>３</a:t>
            </a:r>
            <a:r>
              <a:rPr kumimoji="1" lang="ja-JP" altLang="en-US" sz="3800" dirty="0">
                <a:solidFill>
                  <a:srgbClr val="FF0000"/>
                </a:solidFill>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　　　　　</a:t>
            </a:r>
            <a:endParaRPr kumimoji="1" lang="en-US" altLang="ja-JP" dirty="0">
              <a:latin typeface="HGP創英角ﾎﾟｯﾌﾟ体" pitchFamily="50" charset="-128"/>
              <a:ea typeface="HGP創英角ﾎﾟｯﾌﾟ体" pitchFamily="50" charset="-128"/>
            </a:endParaRPr>
          </a:p>
          <a:p>
            <a:pPr marL="0" indent="0">
              <a:buNone/>
            </a:pPr>
            <a:r>
              <a:rPr lang="ja-JP" altLang="en-US" sz="4600" dirty="0">
                <a:solidFill>
                  <a:schemeClr val="accent1"/>
                </a:solidFill>
                <a:latin typeface="HGP創英角ﾎﾟｯﾌﾟ体" pitchFamily="50" charset="-128"/>
                <a:ea typeface="HGP創英角ﾎﾟｯﾌﾟ体" pitchFamily="50" charset="-128"/>
              </a:rPr>
              <a:t>無理なく返済できる金額は？</a:t>
            </a:r>
            <a:endParaRPr kumimoji="1" lang="en-US" altLang="ja-JP" sz="4600" dirty="0">
              <a:solidFill>
                <a:schemeClr val="accent1"/>
              </a:solidFill>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a:p>
            <a:pPr marL="0" indent="0">
              <a:buNone/>
            </a:pPr>
            <a:endParaRPr kumimoji="1" lang="en-US" altLang="ja-JP" dirty="0">
              <a:latin typeface="HGP創英角ﾎﾟｯﾌﾟ体" pitchFamily="50" charset="-128"/>
              <a:ea typeface="HGP創英角ﾎﾟｯﾌﾟ体" pitchFamily="50" charset="-128"/>
            </a:endParaRPr>
          </a:p>
          <a:p>
            <a:pPr marL="0" indent="0">
              <a:buNone/>
            </a:pPr>
            <a:endParaRPr lang="en-US" altLang="ja-JP" dirty="0">
              <a:latin typeface="HGP創英角ﾎﾟｯﾌﾟ体" pitchFamily="50" charset="-128"/>
              <a:ea typeface="HGP創英角ﾎﾟｯﾌﾟ体" pitchFamily="50" charset="-128"/>
            </a:endParaRPr>
          </a:p>
          <a:p>
            <a:pPr marL="0" indent="0">
              <a:buNone/>
            </a:pPr>
            <a:endParaRPr kumimoji="1" lang="ja-JP" altLang="en-US" dirty="0">
              <a:latin typeface="HGP創英角ﾎﾟｯﾌﾟ体" pitchFamily="50" charset="-128"/>
              <a:ea typeface="HGP創英角ﾎﾟｯﾌﾟ体" pitchFamily="50" charset="-128"/>
            </a:endParaRPr>
          </a:p>
        </p:txBody>
      </p:sp>
      <p:cxnSp>
        <p:nvCxnSpPr>
          <p:cNvPr id="5" name="直線コネクタ 4"/>
          <p:cNvCxnSpPr/>
          <p:nvPr/>
        </p:nvCxnSpPr>
        <p:spPr>
          <a:xfrm>
            <a:off x="2411760" y="4437112"/>
            <a:ext cx="23042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81</a:t>
            </a:fld>
            <a:endParaRPr kumimoji="1" lang="ja-JP" altLang="en-US"/>
          </a:p>
        </p:txBody>
      </p:sp>
      <p:sp>
        <p:nvSpPr>
          <p:cNvPr id="6" name="日付プレースホルダー 5">
            <a:extLst>
              <a:ext uri="{FF2B5EF4-FFF2-40B4-BE49-F238E27FC236}">
                <a16:creationId xmlns:a16="http://schemas.microsoft.com/office/drawing/2014/main" id="{E9BD033B-4772-1451-B278-E901B859991C}"/>
              </a:ext>
            </a:extLst>
          </p:cNvPr>
          <p:cNvSpPr>
            <a:spLocks noGrp="1"/>
          </p:cNvSpPr>
          <p:nvPr>
            <p:ph type="dt" sz="half" idx="10"/>
          </p:nvPr>
        </p:nvSpPr>
        <p:spPr/>
        <p:txBody>
          <a:bodyPr/>
          <a:lstStyle/>
          <a:p>
            <a:fld id="{354F15BE-56CB-41D2-8DD7-2F930772476E}" type="datetime1">
              <a:rPr kumimoji="1" lang="ja-JP" altLang="en-US" smtClean="0"/>
              <a:t>2024/10/5</a:t>
            </a:fld>
            <a:endParaRPr kumimoji="1" lang="ja-JP" altLang="en-US"/>
          </a:p>
        </p:txBody>
      </p:sp>
    </p:spTree>
    <p:extLst>
      <p:ext uri="{BB962C8B-B14F-4D97-AF65-F5344CB8AC3E}">
        <p14:creationId xmlns:p14="http://schemas.microsoft.com/office/powerpoint/2010/main" val="7367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HGP創英角ﾎﾟｯﾌﾟ体" pitchFamily="50" charset="-128"/>
                <a:ea typeface="HGP創英角ﾎﾟｯﾌﾟ体" pitchFamily="50" charset="-128"/>
              </a:rPr>
              <a:t>住宅ローンの返済は長期！</a:t>
            </a:r>
          </a:p>
        </p:txBody>
      </p:sp>
      <p:sp>
        <p:nvSpPr>
          <p:cNvPr id="3" name="コンテンツ プレースホルダー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a:bodyPr>
          <a:lstStyle/>
          <a:p>
            <a:pPr marL="0" indent="0">
              <a:buNone/>
            </a:pPr>
            <a:r>
              <a:rPr kumimoji="1" lang="ja-JP" altLang="en-US" dirty="0">
                <a:latin typeface="HGP創英角ﾎﾟｯﾌﾟ体" pitchFamily="50" charset="-128"/>
                <a:ea typeface="HGP創英角ﾎﾟｯﾌﾟ体" pitchFamily="50" charset="-128"/>
              </a:rPr>
              <a:t>・今、大丈夫でも</a:t>
            </a:r>
            <a:r>
              <a:rPr kumimoji="1" lang="ja-JP" altLang="en-US" dirty="0">
                <a:solidFill>
                  <a:srgbClr val="0070C0"/>
                </a:solidFill>
                <a:latin typeface="HGP創英角ﾎﾟｯﾌﾟ体" pitchFamily="50" charset="-128"/>
                <a:ea typeface="HGP創英角ﾎﾟｯﾌﾟ体" pitchFamily="50" charset="-128"/>
              </a:rPr>
              <a:t>将来</a:t>
            </a:r>
            <a:r>
              <a:rPr lang="ja-JP" altLang="en-US" dirty="0">
                <a:latin typeface="HGP創英角ﾎﾟｯﾌﾟ体" pitchFamily="50" charset="-128"/>
                <a:ea typeface="HGP創英角ﾎﾟｯﾌﾟ体" pitchFamily="50" charset="-128"/>
              </a:rPr>
              <a:t>は</a:t>
            </a:r>
            <a:r>
              <a:rPr kumimoji="1" lang="ja-JP" altLang="en-US" dirty="0">
                <a:latin typeface="HGP創英角ﾎﾟｯﾌﾟ体" pitchFamily="50" charset="-128"/>
                <a:ea typeface="HGP創英角ﾎﾟｯﾌﾟ体" pitchFamily="50" charset="-128"/>
              </a:rPr>
              <a:t>・・・</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・子どもの</a:t>
            </a:r>
            <a:r>
              <a:rPr lang="ja-JP" altLang="en-US" dirty="0">
                <a:solidFill>
                  <a:srgbClr val="FF0000"/>
                </a:solidFill>
                <a:latin typeface="HGP創英角ﾎﾟｯﾌﾟ体" pitchFamily="50" charset="-128"/>
                <a:ea typeface="HGP創英角ﾎﾟｯﾌﾟ体" pitchFamily="50" charset="-128"/>
              </a:rPr>
              <a:t>教育費</a:t>
            </a:r>
            <a:r>
              <a:rPr lang="ja-JP" altLang="en-US" dirty="0">
                <a:latin typeface="HGP創英角ﾎﾟｯﾌﾟ体" pitchFamily="50" charset="-128"/>
                <a:ea typeface="HGP創英角ﾎﾟｯﾌﾟ体" pitchFamily="50" charset="-128"/>
              </a:rPr>
              <a:t>も考えると・・・</a:t>
            </a:r>
            <a:endParaRPr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a:t>
            </a:r>
            <a:r>
              <a:rPr lang="ja-JP" altLang="en-US" dirty="0">
                <a:solidFill>
                  <a:srgbClr val="FF0000"/>
                </a:solidFill>
                <a:latin typeface="HGP創英角ﾎﾟｯﾌﾟ体" pitchFamily="50" charset="-128"/>
                <a:ea typeface="HGP創英角ﾎﾟｯﾌﾟ体" pitchFamily="50" charset="-128"/>
              </a:rPr>
              <a:t>老後</a:t>
            </a:r>
            <a:r>
              <a:rPr lang="ja-JP" altLang="en-US" dirty="0">
                <a:latin typeface="HGP創英角ﾎﾟｯﾌﾟ体" pitchFamily="50" charset="-128"/>
                <a:ea typeface="HGP創英角ﾎﾟｯﾌﾟ体" pitchFamily="50" charset="-128"/>
              </a:rPr>
              <a:t>のお金は大丈夫だろうか？</a:t>
            </a:r>
            <a:endParaRPr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・自分達の</a:t>
            </a:r>
            <a:r>
              <a:rPr lang="en-US" altLang="ja-JP" dirty="0">
                <a:solidFill>
                  <a:srgbClr val="FF0000"/>
                </a:solidFill>
                <a:latin typeface="HGP創英角ﾎﾟｯﾌﾟ体" pitchFamily="50" charset="-128"/>
                <a:ea typeface="HGP創英角ﾎﾟｯﾌﾟ体" pitchFamily="50" charset="-128"/>
              </a:rPr>
              <a:t>『</a:t>
            </a:r>
            <a:r>
              <a:rPr lang="ja-JP" altLang="en-US" dirty="0">
                <a:solidFill>
                  <a:srgbClr val="FF0000"/>
                </a:solidFill>
                <a:latin typeface="HGP創英角ﾎﾟｯﾌﾟ体" pitchFamily="50" charset="-128"/>
                <a:ea typeface="HGP創英角ﾎﾟｯﾌﾟ体" pitchFamily="50" charset="-128"/>
              </a:rPr>
              <a:t>住宅予算</a:t>
            </a:r>
            <a:r>
              <a:rPr lang="en-US" altLang="ja-JP" dirty="0">
                <a:solidFill>
                  <a:srgbClr val="FF0000"/>
                </a:solidFill>
                <a:latin typeface="HGP創英角ﾎﾟｯﾌﾟ体" pitchFamily="50" charset="-128"/>
                <a:ea typeface="HGP創英角ﾎﾟｯﾌﾟ体" pitchFamily="50" charset="-128"/>
              </a:rPr>
              <a:t>』</a:t>
            </a:r>
            <a:r>
              <a:rPr lang="ja-JP" altLang="en-US" dirty="0">
                <a:latin typeface="HGP創英角ﾎﾟｯﾌﾟ体" pitchFamily="50" charset="-128"/>
                <a:ea typeface="HGP創英角ﾎﾟｯﾌﾟ体" pitchFamily="50" charset="-128"/>
              </a:rPr>
              <a:t>は適正なのか？　　　　　　　　　　　　　　</a:t>
            </a:r>
            <a:endParaRPr lang="en-US" altLang="ja-JP" dirty="0">
              <a:latin typeface="HGP創英角ﾎﾟｯﾌﾟ体" pitchFamily="50" charset="-128"/>
              <a:ea typeface="HGP創英角ﾎﾟｯﾌﾟ体" pitchFamily="50" charset="-128"/>
            </a:endParaRPr>
          </a:p>
          <a:p>
            <a:pPr marL="0" indent="0">
              <a:buNone/>
            </a:pPr>
            <a:r>
              <a:rPr kumimoji="1" lang="ja-JP" altLang="en-US" dirty="0"/>
              <a:t>　　　　　　　　　　　</a:t>
            </a:r>
            <a:r>
              <a:rPr lang="ja-JP" altLang="en-US" dirty="0">
                <a:solidFill>
                  <a:srgbClr val="0070C0"/>
                </a:solidFill>
                <a:latin typeface="HGS創英角ﾎﾟｯﾌﾟ体" panose="040B0A00000000000000" pitchFamily="50" charset="-128"/>
                <a:ea typeface="HGS創英角ﾎﾟｯﾌﾟ体" panose="040B0A00000000000000" pitchFamily="50" charset="-128"/>
              </a:rPr>
              <a:t>心配、</a:t>
            </a:r>
            <a:r>
              <a:rPr kumimoji="1" lang="ja-JP" altLang="en-US" dirty="0">
                <a:solidFill>
                  <a:srgbClr val="0070C0"/>
                </a:solidFill>
                <a:latin typeface="HGS創英角ﾎﾟｯﾌﾟ体" panose="040B0A00000000000000" pitchFamily="50" charset="-128"/>
                <a:ea typeface="HGS創英角ﾎﾟｯﾌﾟ体" panose="040B0A00000000000000" pitchFamily="50" charset="-128"/>
              </a:rPr>
              <a:t>不安</a:t>
            </a:r>
            <a:r>
              <a:rPr kumimoji="1" lang="ja-JP" altLang="en-US" dirty="0">
                <a:solidFill>
                  <a:srgbClr val="0070C0"/>
                </a:solidFill>
                <a:latin typeface="HGP創英角ﾎﾟｯﾌﾟ体" panose="040B0A00000000000000" pitchFamily="50" charset="-128"/>
                <a:ea typeface="HGP創英角ﾎﾟｯﾌﾟ体" panose="040B0A00000000000000" pitchFamily="50" charset="-128"/>
              </a:rPr>
              <a:t>・・・じゃないですか？</a:t>
            </a:r>
            <a:endParaRPr kumimoji="1" lang="en-US" altLang="ja-JP" dirty="0">
              <a:solidFill>
                <a:srgbClr val="0070C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800" dirty="0">
                <a:solidFill>
                  <a:srgbClr val="0070C0"/>
                </a:solidFill>
                <a:latin typeface="HGP創英角ﾎﾟｯﾌﾟ体" pitchFamily="50" charset="-128"/>
                <a:ea typeface="HGP創英角ﾎﾟｯﾌﾟ体" pitchFamily="50" charset="-128"/>
              </a:rPr>
              <a:t>その不安は</a:t>
            </a:r>
            <a:endParaRPr kumimoji="1" lang="en-US" altLang="ja-JP" sz="2800" dirty="0">
              <a:solidFill>
                <a:srgbClr val="0070C0"/>
              </a:solidFill>
              <a:latin typeface="HGP創英角ﾎﾟｯﾌﾟ体" pitchFamily="50" charset="-128"/>
              <a:ea typeface="HGP創英角ﾎﾟｯﾌﾟ体" pitchFamily="50" charset="-128"/>
            </a:endParaRPr>
          </a:p>
          <a:p>
            <a:pPr marL="0" indent="0">
              <a:buNone/>
            </a:pPr>
            <a:r>
              <a:rPr lang="ja-JP" altLang="en-US" sz="2800" dirty="0">
                <a:solidFill>
                  <a:srgbClr val="FF0000"/>
                </a:solidFill>
                <a:latin typeface="HGP創英角ﾎﾟｯﾌﾟ体" pitchFamily="50" charset="-128"/>
                <a:ea typeface="HGP創英角ﾎﾟｯﾌﾟ体" pitchFamily="50" charset="-128"/>
              </a:rPr>
              <a:t>　　　</a:t>
            </a:r>
            <a:r>
              <a:rPr kumimoji="1" lang="en-US" altLang="ja-JP" sz="3500" dirty="0">
                <a:solidFill>
                  <a:srgbClr val="FF0000"/>
                </a:solidFill>
                <a:latin typeface="HGP創英角ﾎﾟｯﾌﾟ体" pitchFamily="50" charset="-128"/>
                <a:ea typeface="HGP創英角ﾎﾟｯﾌﾟ体" pitchFamily="50" charset="-128"/>
              </a:rPr>
              <a:t>『</a:t>
            </a:r>
            <a:r>
              <a:rPr kumimoji="1" lang="ja-JP" altLang="en-US" sz="3500" dirty="0">
                <a:solidFill>
                  <a:srgbClr val="FF0000"/>
                </a:solidFill>
                <a:latin typeface="HGP創英角ﾎﾟｯﾌﾟ体" pitchFamily="50" charset="-128"/>
                <a:ea typeface="HGP創英角ﾎﾟｯﾌﾟ体" pitchFamily="50" charset="-128"/>
              </a:rPr>
              <a:t>ライフプラン</a:t>
            </a:r>
            <a:r>
              <a:rPr kumimoji="1" lang="en-US" altLang="ja-JP" sz="3500" dirty="0">
                <a:solidFill>
                  <a:srgbClr val="FF0000"/>
                </a:solidFill>
                <a:latin typeface="HGP創英角ﾎﾟｯﾌﾟ体" pitchFamily="50" charset="-128"/>
                <a:ea typeface="HGP創英角ﾎﾟｯﾌﾟ体" pitchFamily="50" charset="-128"/>
              </a:rPr>
              <a:t>』</a:t>
            </a:r>
            <a:r>
              <a:rPr kumimoji="1" lang="ja-JP" altLang="en-US" sz="3500" dirty="0">
                <a:solidFill>
                  <a:srgbClr val="FF0000"/>
                </a:solidFill>
                <a:latin typeface="HGP創英角ﾎﾟｯﾌﾟ体" pitchFamily="50" charset="-128"/>
                <a:ea typeface="HGP創英角ﾎﾟｯﾌﾟ体" pitchFamily="50" charset="-128"/>
              </a:rPr>
              <a:t>を</a:t>
            </a:r>
            <a:r>
              <a:rPr lang="ja-JP" altLang="en-US" sz="3500" dirty="0">
                <a:solidFill>
                  <a:srgbClr val="FF0000"/>
                </a:solidFill>
                <a:latin typeface="HGP創英角ﾎﾟｯﾌﾟ体" pitchFamily="50" charset="-128"/>
                <a:ea typeface="HGP創英角ﾎﾟｯﾌﾟ体" pitchFamily="50" charset="-128"/>
              </a:rPr>
              <a:t>作</a:t>
            </a:r>
            <a:r>
              <a:rPr kumimoji="1" lang="ja-JP" altLang="en-US" sz="3500" dirty="0">
                <a:solidFill>
                  <a:srgbClr val="FF0000"/>
                </a:solidFill>
                <a:latin typeface="HGP創英角ﾎﾟｯﾌﾟ体" pitchFamily="50" charset="-128"/>
                <a:ea typeface="HGP創英角ﾎﾟｯﾌﾟ体" pitchFamily="50" charset="-128"/>
              </a:rPr>
              <a:t>ることで解消します！</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82</a:t>
            </a:fld>
            <a:endParaRPr kumimoji="1" lang="ja-JP" altLang="en-US" dirty="0"/>
          </a:p>
        </p:txBody>
      </p:sp>
      <p:sp>
        <p:nvSpPr>
          <p:cNvPr id="5" name="日付プレースホルダー 4">
            <a:extLst>
              <a:ext uri="{FF2B5EF4-FFF2-40B4-BE49-F238E27FC236}">
                <a16:creationId xmlns:a16="http://schemas.microsoft.com/office/drawing/2014/main" id="{6BCF6F77-9901-9C33-14CF-A87FFE74B77C}"/>
              </a:ext>
            </a:extLst>
          </p:cNvPr>
          <p:cNvSpPr>
            <a:spLocks noGrp="1"/>
          </p:cNvSpPr>
          <p:nvPr>
            <p:ph type="dt" sz="half" idx="10"/>
          </p:nvPr>
        </p:nvSpPr>
        <p:spPr/>
        <p:txBody>
          <a:bodyPr/>
          <a:lstStyle/>
          <a:p>
            <a:fld id="{483B2FF4-0029-4221-BAC3-BBBF00B55020}" type="datetime1">
              <a:rPr kumimoji="1" lang="ja-JP" altLang="en-US" smtClean="0"/>
              <a:t>2024/10/5</a:t>
            </a:fld>
            <a:endParaRPr kumimoji="1" lang="ja-JP" altLang="en-US"/>
          </a:p>
        </p:txBody>
      </p:sp>
    </p:spTree>
    <p:extLst>
      <p:ext uri="{BB962C8B-B14F-4D97-AF65-F5344CB8AC3E}">
        <p14:creationId xmlns:p14="http://schemas.microsoft.com/office/powerpoint/2010/main" val="17378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08720"/>
            <a:ext cx="8229600" cy="468052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r>
              <a:rPr kumimoji="1" lang="ja-JP" altLang="en-US" dirty="0">
                <a:solidFill>
                  <a:srgbClr val="C00000"/>
                </a:solidFill>
                <a:latin typeface="HGP創英角ﾎﾟｯﾌﾟ体" pitchFamily="50" charset="-128"/>
                <a:ea typeface="HGP創英角ﾎﾟｯﾌﾟ体" pitchFamily="50" charset="-128"/>
              </a:rPr>
              <a:t>ライフプラン</a:t>
            </a:r>
            <a:r>
              <a:rPr kumimoji="1" lang="ja-JP" altLang="en-US" dirty="0">
                <a:latin typeface="HGP創英角ﾎﾟｯﾌﾟ体" pitchFamily="50" charset="-128"/>
                <a:ea typeface="HGP創英角ﾎﾟｯﾌﾟ体" pitchFamily="50" charset="-128"/>
              </a:rPr>
              <a:t>とは？</a:t>
            </a:r>
            <a:br>
              <a:rPr kumimoji="1" lang="en-US" altLang="ja-JP" dirty="0">
                <a:latin typeface="HGP創英角ﾎﾟｯﾌﾟ体" pitchFamily="50" charset="-128"/>
                <a:ea typeface="HGP創英角ﾎﾟｯﾌﾟ体" pitchFamily="50" charset="-128"/>
              </a:rPr>
            </a:br>
            <a:br>
              <a:rPr kumimoji="1" lang="en-US" altLang="ja-JP" dirty="0">
                <a:latin typeface="HGP創英角ﾎﾟｯﾌﾟ体" pitchFamily="50" charset="-128"/>
                <a:ea typeface="HGP創英角ﾎﾟｯﾌﾟ体" pitchFamily="50" charset="-128"/>
              </a:rPr>
            </a:br>
            <a:r>
              <a:rPr lang="ja-JP" altLang="en-US" sz="3200" dirty="0">
                <a:latin typeface="HGP創英角ﾎﾟｯﾌﾟ体" pitchFamily="50" charset="-128"/>
                <a:ea typeface="HGP創英角ﾎﾟｯﾌﾟ体" pitchFamily="50" charset="-128"/>
              </a:rPr>
              <a:t>（マネープラン）</a:t>
            </a:r>
            <a:endParaRPr kumimoji="1" lang="ja-JP" altLang="en-US" sz="3200" dirty="0">
              <a:latin typeface="HGP創英角ﾎﾟｯﾌﾟ体" pitchFamily="50" charset="-128"/>
              <a:ea typeface="HGP創英角ﾎﾟｯﾌﾟ体" pitchFamily="50" charset="-128"/>
            </a:endParaRPr>
          </a:p>
        </p:txBody>
      </p:sp>
      <p:sp>
        <p:nvSpPr>
          <p:cNvPr id="3" name="スライド番号プレースホルダー 2"/>
          <p:cNvSpPr>
            <a:spLocks noGrp="1"/>
          </p:cNvSpPr>
          <p:nvPr>
            <p:ph type="sldNum" sz="quarter" idx="12"/>
          </p:nvPr>
        </p:nvSpPr>
        <p:spPr/>
        <p:txBody>
          <a:bodyPr/>
          <a:lstStyle/>
          <a:p>
            <a:fld id="{428159FB-B171-47E6-97FF-94E4E8E0D996}" type="slidenum">
              <a:rPr kumimoji="1" lang="ja-JP" altLang="en-US" smtClean="0"/>
              <a:t>83</a:t>
            </a:fld>
            <a:endParaRPr kumimoji="1" lang="ja-JP" altLang="en-US"/>
          </a:p>
        </p:txBody>
      </p:sp>
      <p:sp>
        <p:nvSpPr>
          <p:cNvPr id="4" name="日付プレースホルダー 3">
            <a:extLst>
              <a:ext uri="{FF2B5EF4-FFF2-40B4-BE49-F238E27FC236}">
                <a16:creationId xmlns:a16="http://schemas.microsoft.com/office/drawing/2014/main" id="{B118A803-0F3B-A118-FF56-CA3C25D80FDA}"/>
              </a:ext>
            </a:extLst>
          </p:cNvPr>
          <p:cNvSpPr>
            <a:spLocks noGrp="1"/>
          </p:cNvSpPr>
          <p:nvPr>
            <p:ph type="dt" sz="half" idx="10"/>
          </p:nvPr>
        </p:nvSpPr>
        <p:spPr/>
        <p:txBody>
          <a:bodyPr/>
          <a:lstStyle/>
          <a:p>
            <a:fld id="{B84E110F-58E5-423F-A87C-322A90655848}" type="datetime1">
              <a:rPr kumimoji="1" lang="ja-JP" altLang="en-US" smtClean="0"/>
              <a:t>2024/10/5</a:t>
            </a:fld>
            <a:endParaRPr kumimoji="1" lang="ja-JP" altLang="en-US"/>
          </a:p>
        </p:txBody>
      </p:sp>
    </p:spTree>
    <p:extLst>
      <p:ext uri="{BB962C8B-B14F-4D97-AF65-F5344CB8AC3E}">
        <p14:creationId xmlns:p14="http://schemas.microsoft.com/office/powerpoint/2010/main" val="290160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FF0000"/>
                </a:solidFill>
                <a:latin typeface="HGP創英角ﾎﾟｯﾌﾟ体" pitchFamily="50" charset="-128"/>
                <a:ea typeface="HGP創英角ﾎﾟｯﾌﾟ体" pitchFamily="50" charset="-128"/>
              </a:rPr>
              <a:t>ライフプラン</a:t>
            </a:r>
          </a:p>
        </p:txBody>
      </p:sp>
      <p:sp>
        <p:nvSpPr>
          <p:cNvPr id="3" name="コンテンツ プレースホルダー 2"/>
          <p:cNvSpPr>
            <a:spLocks noGrp="1"/>
          </p:cNvSpPr>
          <p:nvPr>
            <p:ph idx="1"/>
          </p:nvPr>
        </p:nvSpPr>
        <p:spPr>
          <a:xfrm>
            <a:off x="457200" y="1600200"/>
            <a:ext cx="8291264" cy="452596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lnSpcReduction="10000"/>
          </a:bodyPr>
          <a:lstStyle/>
          <a:p>
            <a:pPr marL="0" indent="0">
              <a:buNone/>
            </a:pPr>
            <a:r>
              <a:rPr kumimoji="1" lang="ja-JP" altLang="en-US" dirty="0">
                <a:latin typeface="HGP創英角ﾎﾟｯﾌﾟ体" pitchFamily="50" charset="-128"/>
                <a:ea typeface="HGP創英角ﾎﾟｯﾌﾟ体" pitchFamily="50" charset="-128"/>
              </a:rPr>
              <a:t>ライフ＝</a:t>
            </a:r>
            <a:r>
              <a:rPr lang="ja-JP" altLang="en-US" dirty="0">
                <a:latin typeface="HGP創英角ﾎﾟｯﾌﾟ体" pitchFamily="50" charset="-128"/>
                <a:ea typeface="HGP創英角ﾎﾟｯﾌﾟ体" pitchFamily="50" charset="-128"/>
              </a:rPr>
              <a:t>人生・生活</a:t>
            </a:r>
            <a:r>
              <a:rPr kumimoji="1" lang="ja-JP" altLang="en-US" dirty="0">
                <a:latin typeface="HGP創英角ﾎﾟｯﾌﾟ体" pitchFamily="50" charset="-128"/>
                <a:ea typeface="HGP創英角ﾎﾟｯﾌﾟ体" pitchFamily="50" charset="-128"/>
              </a:rPr>
              <a:t>　　</a:t>
            </a:r>
            <a:r>
              <a:rPr lang="ja-JP" altLang="en-US" dirty="0">
                <a:latin typeface="HGP創英角ﾎﾟｯﾌﾟ体" pitchFamily="50" charset="-128"/>
                <a:ea typeface="HGP創英角ﾎﾟｯﾌﾟ体" pitchFamily="50" charset="-128"/>
              </a:rPr>
              <a:t>プラン＝計画・設計</a:t>
            </a:r>
            <a:endParaRPr lang="en-US" altLang="ja-JP" dirty="0">
              <a:latin typeface="HGP創英角ﾎﾟｯﾌﾟ体" pitchFamily="50" charset="-128"/>
              <a:ea typeface="HGP創英角ﾎﾟｯﾌﾟ体" pitchFamily="50" charset="-128"/>
            </a:endParaRPr>
          </a:p>
          <a:p>
            <a:pPr marL="0" indent="0">
              <a:buNone/>
            </a:pP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ご家族の</a:t>
            </a:r>
            <a:r>
              <a:rPr lang="ja-JP" altLang="en-US" dirty="0">
                <a:solidFill>
                  <a:srgbClr val="FF0000"/>
                </a:solidFill>
                <a:latin typeface="HGP創英角ﾎﾟｯﾌﾟ体" pitchFamily="50" charset="-128"/>
                <a:ea typeface="HGP創英角ﾎﾟｯﾌﾟ体" pitchFamily="50" charset="-128"/>
              </a:rPr>
              <a:t>ライフイベント</a:t>
            </a:r>
            <a:r>
              <a:rPr lang="ja-JP" altLang="en-US" dirty="0">
                <a:latin typeface="HGP創英角ﾎﾟｯﾌﾟ体" pitchFamily="50" charset="-128"/>
                <a:ea typeface="HGP創英角ﾎﾟｯﾌﾟ体" pitchFamily="50" charset="-128"/>
              </a:rPr>
              <a:t>に合わせて</a:t>
            </a:r>
            <a:endParaRPr lang="en-US" altLang="ja-JP" dirty="0">
              <a:latin typeface="HGP創英角ﾎﾟｯﾌﾟ体" pitchFamily="50" charset="-128"/>
              <a:ea typeface="HGP創英角ﾎﾟｯﾌﾟ体" pitchFamily="50" charset="-128"/>
            </a:endParaRPr>
          </a:p>
          <a:p>
            <a:pPr marL="0" indent="0">
              <a:buNone/>
            </a:pPr>
            <a:endParaRPr kumimoji="1" lang="en-US" altLang="ja-JP" dirty="0">
              <a:latin typeface="HGP創英角ﾎﾟｯﾌﾟ体" pitchFamily="50" charset="-128"/>
              <a:ea typeface="HGP創英角ﾎﾟｯﾌﾟ体" pitchFamily="50" charset="-128"/>
            </a:endParaRPr>
          </a:p>
          <a:p>
            <a:pPr marL="0" indent="0">
              <a:buNone/>
            </a:pPr>
            <a:r>
              <a:rPr lang="ja-JP" altLang="en-US" dirty="0">
                <a:solidFill>
                  <a:srgbClr val="FF0000"/>
                </a:solidFill>
                <a:latin typeface="HGP創英角ﾎﾟｯﾌﾟ体" pitchFamily="50" charset="-128"/>
                <a:ea typeface="HGP創英角ﾎﾟｯﾌﾟ体" pitchFamily="50" charset="-128"/>
              </a:rPr>
              <a:t>　　　　　お金の使い方（収支）</a:t>
            </a:r>
            <a:r>
              <a:rPr kumimoji="1" lang="ja-JP" altLang="en-US" dirty="0">
                <a:latin typeface="HGP創英角ﾎﾟｯﾌﾟ体" pitchFamily="50" charset="-128"/>
                <a:ea typeface="HGP創英角ﾎﾟｯﾌﾟ体" pitchFamily="50" charset="-128"/>
              </a:rPr>
              <a:t>を</a:t>
            </a:r>
            <a:r>
              <a:rPr kumimoji="1" lang="ja-JP" altLang="en-US" dirty="0">
                <a:solidFill>
                  <a:srgbClr val="FF0000"/>
                </a:solidFill>
                <a:latin typeface="HGP創英角ﾎﾟｯﾌﾟ体" pitchFamily="50" charset="-128"/>
                <a:ea typeface="HGP創英角ﾎﾟｯﾌﾟ体" pitchFamily="50" charset="-128"/>
              </a:rPr>
              <a:t>計画すること！</a:t>
            </a:r>
            <a:endParaRPr kumimoji="1" lang="en-US" altLang="ja-JP" dirty="0">
              <a:solidFill>
                <a:srgbClr val="FF0000"/>
              </a:solidFill>
              <a:latin typeface="HGP創英角ﾎﾟｯﾌﾟ体" pitchFamily="50" charset="-128"/>
              <a:ea typeface="HGP創英角ﾎﾟｯﾌﾟ体" pitchFamily="50" charset="-128"/>
            </a:endParaRPr>
          </a:p>
          <a:p>
            <a:pPr marL="0" indent="0">
              <a:buNone/>
            </a:pPr>
            <a:endParaRPr lang="en-US" altLang="ja-JP" dirty="0">
              <a:solidFill>
                <a:srgbClr val="FF0000"/>
              </a:solidFill>
              <a:latin typeface="HGP創英角ﾎﾟｯﾌﾟ体" pitchFamily="50" charset="-128"/>
              <a:ea typeface="HGP創英角ﾎﾟｯﾌﾟ体" pitchFamily="50" charset="-128"/>
            </a:endParaRPr>
          </a:p>
          <a:p>
            <a:pPr marL="0" indent="0">
              <a:buNone/>
            </a:pPr>
            <a:r>
              <a:rPr kumimoji="1" lang="ja-JP" altLang="en-US" sz="2400" dirty="0">
                <a:solidFill>
                  <a:schemeClr val="accent5"/>
                </a:solidFill>
                <a:latin typeface="HGP創英角ﾎﾟｯﾌﾟ体" pitchFamily="50" charset="-128"/>
                <a:ea typeface="HGP創英角ﾎﾟｯﾌﾟ体" pitchFamily="50" charset="-128"/>
              </a:rPr>
              <a:t>将来設計図を描き、お金が足りなくならないかチェックする！</a:t>
            </a:r>
            <a:endParaRPr kumimoji="1" lang="en-US" altLang="ja-JP" sz="2400" dirty="0">
              <a:solidFill>
                <a:schemeClr val="accent5"/>
              </a:solidFill>
              <a:latin typeface="HGP創英角ﾎﾟｯﾌﾟ体" pitchFamily="50" charset="-128"/>
              <a:ea typeface="HGP創英角ﾎﾟｯﾌﾟ体" pitchFamily="50" charset="-128"/>
            </a:endParaRPr>
          </a:p>
          <a:p>
            <a:pPr marL="0" indent="0">
              <a:buNone/>
            </a:pPr>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solidFill>
                  <a:srgbClr val="FF0000"/>
                </a:solidFill>
                <a:latin typeface="HGP創英角ﾎﾟｯﾌﾟ体" pitchFamily="50" charset="-128"/>
                <a:ea typeface="HGP創英角ﾎﾟｯﾌﾟ体" pitchFamily="50" charset="-128"/>
              </a:rPr>
              <a:t>キャッシュフロー表</a:t>
            </a:r>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solidFill>
                  <a:srgbClr val="FF0000"/>
                </a:solidFill>
                <a:latin typeface="HGP創英角ﾎﾟｯﾌﾟ体" pitchFamily="50" charset="-128"/>
                <a:ea typeface="HGP創英角ﾎﾟｯﾌﾟ体" pitchFamily="50" charset="-128"/>
              </a:rPr>
              <a:t>　</a:t>
            </a:r>
            <a:r>
              <a:rPr kumimoji="1" lang="ja-JP" altLang="en-US" sz="2400" dirty="0">
                <a:solidFill>
                  <a:schemeClr val="accent5"/>
                </a:solidFill>
                <a:latin typeface="HGP創英角ﾎﾟｯﾌﾟ体" pitchFamily="50" charset="-128"/>
                <a:ea typeface="HGP創英角ﾎﾟｯﾌﾟ体" pitchFamily="50" charset="-128"/>
              </a:rPr>
              <a:t>の作成！</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84</a:t>
            </a:fld>
            <a:endParaRPr kumimoji="1" lang="ja-JP" altLang="en-US"/>
          </a:p>
        </p:txBody>
      </p:sp>
      <p:sp>
        <p:nvSpPr>
          <p:cNvPr id="5" name="日付プレースホルダー 4">
            <a:extLst>
              <a:ext uri="{FF2B5EF4-FFF2-40B4-BE49-F238E27FC236}">
                <a16:creationId xmlns:a16="http://schemas.microsoft.com/office/drawing/2014/main" id="{C59AF788-58DF-A810-3CC9-E75DD7F6B5A2}"/>
              </a:ext>
            </a:extLst>
          </p:cNvPr>
          <p:cNvSpPr>
            <a:spLocks noGrp="1"/>
          </p:cNvSpPr>
          <p:nvPr>
            <p:ph type="dt" sz="half" idx="10"/>
          </p:nvPr>
        </p:nvSpPr>
        <p:spPr/>
        <p:txBody>
          <a:bodyPr/>
          <a:lstStyle/>
          <a:p>
            <a:fld id="{AD56C6C3-2A76-4D72-924C-29E2F8BC65C7}" type="datetime1">
              <a:rPr kumimoji="1" lang="ja-JP" altLang="en-US" smtClean="0"/>
              <a:t>2024/10/5</a:t>
            </a:fld>
            <a:endParaRPr kumimoji="1" lang="ja-JP" altLang="en-US"/>
          </a:p>
        </p:txBody>
      </p:sp>
    </p:spTree>
    <p:extLst>
      <p:ext uri="{BB962C8B-B14F-4D97-AF65-F5344CB8AC3E}">
        <p14:creationId xmlns:p14="http://schemas.microsoft.com/office/powerpoint/2010/main" val="98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ED11DB7-3CAD-4B54-B015-A45183F99F18}"/>
              </a:ext>
            </a:extLst>
          </p:cNvPr>
          <p:cNvSpPr>
            <a:spLocks noGrp="1"/>
          </p:cNvSpPr>
          <p:nvPr>
            <p:ph type="sldNum" sz="quarter" idx="12"/>
          </p:nvPr>
        </p:nvSpPr>
        <p:spPr/>
        <p:txBody>
          <a:bodyPr/>
          <a:lstStyle/>
          <a:p>
            <a:fld id="{428159FB-B171-47E6-97FF-94E4E8E0D996}" type="slidenum">
              <a:rPr kumimoji="1" lang="ja-JP" altLang="en-US" smtClean="0"/>
              <a:t>85</a:t>
            </a:fld>
            <a:endParaRPr kumimoji="1" lang="ja-JP" altLang="en-US"/>
          </a:p>
        </p:txBody>
      </p:sp>
      <p:pic>
        <p:nvPicPr>
          <p:cNvPr id="5" name="図 4">
            <a:extLst>
              <a:ext uri="{FF2B5EF4-FFF2-40B4-BE49-F238E27FC236}">
                <a16:creationId xmlns:a16="http://schemas.microsoft.com/office/drawing/2014/main" id="{F4A25A3A-1AB7-4017-9BB6-AB1CB533E9E4}"/>
              </a:ext>
            </a:extLst>
          </p:cNvPr>
          <p:cNvPicPr>
            <a:picLocks noChangeAspect="1"/>
          </p:cNvPicPr>
          <p:nvPr/>
        </p:nvPicPr>
        <p:blipFill>
          <a:blip r:embed="rId2"/>
          <a:stretch>
            <a:fillRect/>
          </a:stretch>
        </p:blipFill>
        <p:spPr>
          <a:xfrm>
            <a:off x="107504" y="260648"/>
            <a:ext cx="8856984" cy="6095702"/>
          </a:xfrm>
          <a:prstGeom prst="rect">
            <a:avLst/>
          </a:prstGeom>
        </p:spPr>
      </p:pic>
      <p:sp>
        <p:nvSpPr>
          <p:cNvPr id="2" name="日付プレースホルダー 1">
            <a:extLst>
              <a:ext uri="{FF2B5EF4-FFF2-40B4-BE49-F238E27FC236}">
                <a16:creationId xmlns:a16="http://schemas.microsoft.com/office/drawing/2014/main" id="{FAC498F5-DDAD-6FFD-AB39-4A056905FC68}"/>
              </a:ext>
            </a:extLst>
          </p:cNvPr>
          <p:cNvSpPr>
            <a:spLocks noGrp="1"/>
          </p:cNvSpPr>
          <p:nvPr>
            <p:ph type="dt" sz="half" idx="10"/>
          </p:nvPr>
        </p:nvSpPr>
        <p:spPr/>
        <p:txBody>
          <a:bodyPr/>
          <a:lstStyle/>
          <a:p>
            <a:fld id="{7D8FE50E-6AC9-494C-B34B-75784D9FCB59}" type="datetime1">
              <a:rPr kumimoji="1" lang="ja-JP" altLang="en-US" smtClean="0"/>
              <a:t>2024/10/5</a:t>
            </a:fld>
            <a:endParaRPr kumimoji="1" lang="ja-JP" altLang="en-US"/>
          </a:p>
        </p:txBody>
      </p:sp>
      <p:pic>
        <p:nvPicPr>
          <p:cNvPr id="6" name="図 5">
            <a:extLst>
              <a:ext uri="{FF2B5EF4-FFF2-40B4-BE49-F238E27FC236}">
                <a16:creationId xmlns:a16="http://schemas.microsoft.com/office/drawing/2014/main" id="{B6AC7F15-0267-5017-0384-84267B44F5D9}"/>
              </a:ext>
            </a:extLst>
          </p:cNvPr>
          <p:cNvPicPr>
            <a:picLocks noChangeAspect="1"/>
          </p:cNvPicPr>
          <p:nvPr/>
        </p:nvPicPr>
        <p:blipFill>
          <a:blip r:embed="rId3"/>
          <a:stretch>
            <a:fillRect/>
          </a:stretch>
        </p:blipFill>
        <p:spPr>
          <a:xfrm>
            <a:off x="107504" y="188640"/>
            <a:ext cx="8928992" cy="6167709"/>
          </a:xfrm>
          <a:prstGeom prst="rect">
            <a:avLst/>
          </a:prstGeom>
        </p:spPr>
      </p:pic>
    </p:spTree>
    <p:extLst>
      <p:ext uri="{BB962C8B-B14F-4D97-AF65-F5344CB8AC3E}">
        <p14:creationId xmlns:p14="http://schemas.microsoft.com/office/powerpoint/2010/main" val="9595247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A834066-87C8-4F5A-8D93-7DCB20E7DA67}"/>
              </a:ext>
            </a:extLst>
          </p:cNvPr>
          <p:cNvSpPr>
            <a:spLocks noGrp="1"/>
          </p:cNvSpPr>
          <p:nvPr>
            <p:ph type="sldNum" sz="quarter" idx="12"/>
          </p:nvPr>
        </p:nvSpPr>
        <p:spPr/>
        <p:txBody>
          <a:bodyPr/>
          <a:lstStyle/>
          <a:p>
            <a:fld id="{428159FB-B171-47E6-97FF-94E4E8E0D996}" type="slidenum">
              <a:rPr kumimoji="1" lang="ja-JP" altLang="en-US" smtClean="0"/>
              <a:t>86</a:t>
            </a:fld>
            <a:endParaRPr kumimoji="1" lang="ja-JP" altLang="en-US"/>
          </a:p>
        </p:txBody>
      </p:sp>
      <p:pic>
        <p:nvPicPr>
          <p:cNvPr id="5" name="図 4">
            <a:extLst>
              <a:ext uri="{FF2B5EF4-FFF2-40B4-BE49-F238E27FC236}">
                <a16:creationId xmlns:a16="http://schemas.microsoft.com/office/drawing/2014/main" id="{F7CA2040-4C3B-4C60-AF66-151B3F9741BD}"/>
              </a:ext>
            </a:extLst>
          </p:cNvPr>
          <p:cNvPicPr>
            <a:picLocks noChangeAspect="1"/>
          </p:cNvPicPr>
          <p:nvPr/>
        </p:nvPicPr>
        <p:blipFill>
          <a:blip r:embed="rId2"/>
          <a:stretch>
            <a:fillRect/>
          </a:stretch>
        </p:blipFill>
        <p:spPr>
          <a:xfrm>
            <a:off x="395536" y="332656"/>
            <a:ext cx="8496944" cy="6120680"/>
          </a:xfrm>
          <a:prstGeom prst="rect">
            <a:avLst/>
          </a:prstGeom>
        </p:spPr>
      </p:pic>
      <p:sp>
        <p:nvSpPr>
          <p:cNvPr id="2" name="日付プレースホルダー 1">
            <a:extLst>
              <a:ext uri="{FF2B5EF4-FFF2-40B4-BE49-F238E27FC236}">
                <a16:creationId xmlns:a16="http://schemas.microsoft.com/office/drawing/2014/main" id="{9633C6FB-C4F2-482B-F4E5-D96EC1F93E38}"/>
              </a:ext>
            </a:extLst>
          </p:cNvPr>
          <p:cNvSpPr>
            <a:spLocks noGrp="1"/>
          </p:cNvSpPr>
          <p:nvPr>
            <p:ph type="dt" sz="half" idx="10"/>
          </p:nvPr>
        </p:nvSpPr>
        <p:spPr/>
        <p:txBody>
          <a:bodyPr/>
          <a:lstStyle/>
          <a:p>
            <a:fld id="{587544EC-C0BA-4617-BE97-1A36F5F41F87}" type="datetime1">
              <a:rPr kumimoji="1" lang="ja-JP" altLang="en-US" smtClean="0"/>
              <a:t>2024/10/5</a:t>
            </a:fld>
            <a:endParaRPr kumimoji="1" lang="ja-JP" altLang="en-US"/>
          </a:p>
        </p:txBody>
      </p:sp>
      <p:pic>
        <p:nvPicPr>
          <p:cNvPr id="6" name="図 5">
            <a:extLst>
              <a:ext uri="{FF2B5EF4-FFF2-40B4-BE49-F238E27FC236}">
                <a16:creationId xmlns:a16="http://schemas.microsoft.com/office/drawing/2014/main" id="{2FCD1B79-65C7-C176-D48B-A18376EDA8B7}"/>
              </a:ext>
            </a:extLst>
          </p:cNvPr>
          <p:cNvPicPr>
            <a:picLocks noChangeAspect="1"/>
          </p:cNvPicPr>
          <p:nvPr/>
        </p:nvPicPr>
        <p:blipFill>
          <a:blip r:embed="rId3"/>
          <a:stretch>
            <a:fillRect/>
          </a:stretch>
        </p:blipFill>
        <p:spPr>
          <a:xfrm>
            <a:off x="179512" y="188640"/>
            <a:ext cx="8640960" cy="6167710"/>
          </a:xfrm>
          <a:prstGeom prst="rect">
            <a:avLst/>
          </a:prstGeom>
        </p:spPr>
      </p:pic>
    </p:spTree>
    <p:extLst>
      <p:ext uri="{BB962C8B-B14F-4D97-AF65-F5344CB8AC3E}">
        <p14:creationId xmlns:p14="http://schemas.microsoft.com/office/powerpoint/2010/main" val="1288925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EE4E8A1-A3F3-4143-ACFF-3E562CCC8D1E}"/>
              </a:ext>
            </a:extLst>
          </p:cNvPr>
          <p:cNvSpPr>
            <a:spLocks noGrp="1"/>
          </p:cNvSpPr>
          <p:nvPr>
            <p:ph type="sldNum" sz="quarter" idx="12"/>
          </p:nvPr>
        </p:nvSpPr>
        <p:spPr/>
        <p:txBody>
          <a:bodyPr/>
          <a:lstStyle/>
          <a:p>
            <a:fld id="{428159FB-B171-47E6-97FF-94E4E8E0D996}" type="slidenum">
              <a:rPr kumimoji="1" lang="ja-JP" altLang="en-US" smtClean="0"/>
              <a:t>87</a:t>
            </a:fld>
            <a:endParaRPr kumimoji="1" lang="ja-JP" altLang="en-US"/>
          </a:p>
        </p:txBody>
      </p:sp>
      <p:sp>
        <p:nvSpPr>
          <p:cNvPr id="6" name="正方形/長方形 5">
            <a:extLst>
              <a:ext uri="{FF2B5EF4-FFF2-40B4-BE49-F238E27FC236}">
                <a16:creationId xmlns:a16="http://schemas.microsoft.com/office/drawing/2014/main" id="{DF0E1E1D-9FE4-499D-BC02-21E9CB60CF49}"/>
              </a:ext>
            </a:extLst>
          </p:cNvPr>
          <p:cNvSpPr/>
          <p:nvPr/>
        </p:nvSpPr>
        <p:spPr>
          <a:xfrm>
            <a:off x="467544" y="136525"/>
            <a:ext cx="8280920" cy="772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97E09AC-D14A-4222-AFE8-7FD4BA4172D9}"/>
              </a:ext>
            </a:extLst>
          </p:cNvPr>
          <p:cNvSpPr txBox="1"/>
          <p:nvPr/>
        </p:nvSpPr>
        <p:spPr>
          <a:xfrm>
            <a:off x="755576" y="404664"/>
            <a:ext cx="2160240" cy="523220"/>
          </a:xfrm>
          <a:prstGeom prst="rect">
            <a:avLst/>
          </a:prstGeom>
          <a:noFill/>
        </p:spPr>
        <p:txBody>
          <a:bodyPr wrap="square" rtlCol="0">
            <a:spAutoFit/>
          </a:bodyPr>
          <a:lstStyle/>
          <a:p>
            <a:r>
              <a:rPr kumimoji="1" lang="ja-JP" altLang="en-US" sz="2800" dirty="0">
                <a:solidFill>
                  <a:srgbClr val="FF0000"/>
                </a:solidFill>
              </a:rPr>
              <a:t>当初プラン</a:t>
            </a:r>
          </a:p>
        </p:txBody>
      </p:sp>
      <p:pic>
        <p:nvPicPr>
          <p:cNvPr id="9" name="図 8">
            <a:extLst>
              <a:ext uri="{FF2B5EF4-FFF2-40B4-BE49-F238E27FC236}">
                <a16:creationId xmlns:a16="http://schemas.microsoft.com/office/drawing/2014/main" id="{49C4759E-B4BD-7F0F-4955-A2FF83B2A488}"/>
              </a:ext>
            </a:extLst>
          </p:cNvPr>
          <p:cNvPicPr>
            <a:picLocks noChangeAspect="1"/>
          </p:cNvPicPr>
          <p:nvPr/>
        </p:nvPicPr>
        <p:blipFill>
          <a:blip r:embed="rId3"/>
          <a:stretch>
            <a:fillRect/>
          </a:stretch>
        </p:blipFill>
        <p:spPr>
          <a:xfrm>
            <a:off x="539552" y="1256996"/>
            <a:ext cx="7992888" cy="4764291"/>
          </a:xfrm>
          <a:prstGeom prst="rect">
            <a:avLst/>
          </a:prstGeom>
        </p:spPr>
      </p:pic>
      <p:sp>
        <p:nvSpPr>
          <p:cNvPr id="2" name="楕円 1">
            <a:extLst>
              <a:ext uri="{FF2B5EF4-FFF2-40B4-BE49-F238E27FC236}">
                <a16:creationId xmlns:a16="http://schemas.microsoft.com/office/drawing/2014/main" id="{93D85835-2382-4BC9-AB5F-8DBC77963914}"/>
              </a:ext>
            </a:extLst>
          </p:cNvPr>
          <p:cNvSpPr/>
          <p:nvPr/>
        </p:nvSpPr>
        <p:spPr>
          <a:xfrm>
            <a:off x="5580112" y="1124744"/>
            <a:ext cx="1440160"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a:extLst>
              <a:ext uri="{FF2B5EF4-FFF2-40B4-BE49-F238E27FC236}">
                <a16:creationId xmlns:a16="http://schemas.microsoft.com/office/drawing/2014/main" id="{154F7DCF-8C05-6B99-5E47-F02D6E6CE7D9}"/>
              </a:ext>
            </a:extLst>
          </p:cNvPr>
          <p:cNvSpPr>
            <a:spLocks noGrp="1"/>
          </p:cNvSpPr>
          <p:nvPr>
            <p:ph type="dt" sz="half" idx="10"/>
          </p:nvPr>
        </p:nvSpPr>
        <p:spPr/>
        <p:txBody>
          <a:bodyPr/>
          <a:lstStyle/>
          <a:p>
            <a:fld id="{4AE5451D-BDA2-4BB5-80EE-BAC5816D73E2}" type="datetime1">
              <a:rPr kumimoji="1" lang="ja-JP" altLang="en-US" smtClean="0"/>
              <a:t>2024/10/5</a:t>
            </a:fld>
            <a:endParaRPr kumimoji="1" lang="ja-JP" altLang="en-US"/>
          </a:p>
        </p:txBody>
      </p:sp>
    </p:spTree>
    <p:extLst>
      <p:ext uri="{BB962C8B-B14F-4D97-AF65-F5344CB8AC3E}">
        <p14:creationId xmlns:p14="http://schemas.microsoft.com/office/powerpoint/2010/main" val="17056969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0BA194B-3B4D-96B4-E510-221B3AD563C4}"/>
              </a:ext>
            </a:extLst>
          </p:cNvPr>
          <p:cNvPicPr>
            <a:picLocks noChangeAspect="1"/>
          </p:cNvPicPr>
          <p:nvPr/>
        </p:nvPicPr>
        <p:blipFill>
          <a:blip r:embed="rId3"/>
          <a:stretch>
            <a:fillRect/>
          </a:stretch>
        </p:blipFill>
        <p:spPr>
          <a:xfrm>
            <a:off x="669796" y="1196753"/>
            <a:ext cx="7862644" cy="4536504"/>
          </a:xfrm>
          <a:prstGeom prst="rect">
            <a:avLst/>
          </a:prstGeom>
        </p:spPr>
      </p:pic>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88</a:t>
            </a:fld>
            <a:endParaRPr kumimoji="1" lang="ja-JP" altLang="en-US"/>
          </a:p>
        </p:txBody>
      </p:sp>
      <p:sp>
        <p:nvSpPr>
          <p:cNvPr id="7" name="テキスト ボックス 6">
            <a:extLst>
              <a:ext uri="{FF2B5EF4-FFF2-40B4-BE49-F238E27FC236}">
                <a16:creationId xmlns:a16="http://schemas.microsoft.com/office/drawing/2014/main" id="{E97F10A4-997E-4B50-B90F-919AE1E34BE1}"/>
              </a:ext>
            </a:extLst>
          </p:cNvPr>
          <p:cNvSpPr txBox="1"/>
          <p:nvPr/>
        </p:nvSpPr>
        <p:spPr>
          <a:xfrm>
            <a:off x="899592" y="404664"/>
            <a:ext cx="2376264" cy="523220"/>
          </a:xfrm>
          <a:prstGeom prst="rect">
            <a:avLst/>
          </a:prstGeom>
          <a:noFill/>
        </p:spPr>
        <p:txBody>
          <a:bodyPr wrap="square" rtlCol="0">
            <a:spAutoFit/>
          </a:bodyPr>
          <a:lstStyle/>
          <a:p>
            <a:r>
              <a:rPr lang="ja-JP" altLang="en-US" sz="2800" dirty="0">
                <a:solidFill>
                  <a:srgbClr val="FF0000"/>
                </a:solidFill>
              </a:rPr>
              <a:t>見直し</a:t>
            </a:r>
            <a:r>
              <a:rPr kumimoji="1" lang="ja-JP" altLang="en-US" sz="2800" dirty="0">
                <a:solidFill>
                  <a:srgbClr val="FF0000"/>
                </a:solidFill>
              </a:rPr>
              <a:t>プラン</a:t>
            </a:r>
          </a:p>
        </p:txBody>
      </p:sp>
      <p:sp>
        <p:nvSpPr>
          <p:cNvPr id="3" name="楕円 2">
            <a:extLst>
              <a:ext uri="{FF2B5EF4-FFF2-40B4-BE49-F238E27FC236}">
                <a16:creationId xmlns:a16="http://schemas.microsoft.com/office/drawing/2014/main" id="{2B53F753-70D6-4273-B590-A61F62BB8D12}"/>
              </a:ext>
            </a:extLst>
          </p:cNvPr>
          <p:cNvSpPr/>
          <p:nvPr/>
        </p:nvSpPr>
        <p:spPr>
          <a:xfrm>
            <a:off x="5580112" y="1124743"/>
            <a:ext cx="1512168" cy="7920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a:extLst>
              <a:ext uri="{FF2B5EF4-FFF2-40B4-BE49-F238E27FC236}">
                <a16:creationId xmlns:a16="http://schemas.microsoft.com/office/drawing/2014/main" id="{6B8F3311-7DCA-DB79-1FF4-5456CEB35CD6}"/>
              </a:ext>
            </a:extLst>
          </p:cNvPr>
          <p:cNvSpPr>
            <a:spLocks noGrp="1"/>
          </p:cNvSpPr>
          <p:nvPr>
            <p:ph type="dt" sz="half" idx="10"/>
          </p:nvPr>
        </p:nvSpPr>
        <p:spPr/>
        <p:txBody>
          <a:bodyPr/>
          <a:lstStyle/>
          <a:p>
            <a:fld id="{0B4C2D00-2ED3-47A6-AB94-166582DD5C71}" type="datetime1">
              <a:rPr kumimoji="1" lang="ja-JP" altLang="en-US" smtClean="0"/>
              <a:t>2024/10/5</a:t>
            </a:fld>
            <a:endParaRPr kumimoji="1" lang="ja-JP" altLang="en-US"/>
          </a:p>
        </p:txBody>
      </p:sp>
    </p:spTree>
    <p:extLst>
      <p:ext uri="{BB962C8B-B14F-4D97-AF65-F5344CB8AC3E}">
        <p14:creationId xmlns:p14="http://schemas.microsoft.com/office/powerpoint/2010/main" val="4241809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latin typeface="HGP創英角ﾎﾟｯﾌﾟ体" pitchFamily="50" charset="-128"/>
                <a:ea typeface="HGP創英角ﾎﾟｯﾌﾟ体" pitchFamily="50" charset="-128"/>
              </a:rPr>
              <a:t>住宅購入時には、</a:t>
            </a:r>
            <a:r>
              <a:rPr kumimoji="1" lang="ja-JP" altLang="en-US" sz="3600" dirty="0">
                <a:solidFill>
                  <a:srgbClr val="C00000"/>
                </a:solidFill>
                <a:latin typeface="HGP創英角ﾎﾟｯﾌﾟ体" pitchFamily="50" charset="-128"/>
                <a:ea typeface="HGP創英角ﾎﾟｯﾌﾟ体" pitchFamily="50" charset="-128"/>
              </a:rPr>
              <a:t>ライフプラン</a:t>
            </a:r>
            <a:r>
              <a:rPr kumimoji="1" lang="ja-JP" altLang="en-US" sz="3600" dirty="0">
                <a:latin typeface="HGP創英角ﾎﾟｯﾌﾟ体" pitchFamily="50" charset="-128"/>
                <a:ea typeface="HGP創英角ﾎﾟｯﾌﾟ体" pitchFamily="50" charset="-128"/>
              </a:rPr>
              <a:t>を作成！</a:t>
            </a:r>
          </a:p>
        </p:txBody>
      </p:sp>
      <p:sp>
        <p:nvSpPr>
          <p:cNvPr id="3" name="コンテンツ プレースホルダー 2"/>
          <p:cNvSpPr>
            <a:spLocks noGrp="1"/>
          </p:cNvSpPr>
          <p:nvPr>
            <p:ph idx="1"/>
          </p:nvPr>
        </p:nvSpPr>
        <p:spPr>
          <a:xfrm>
            <a:off x="467544" y="1556792"/>
            <a:ext cx="8229600" cy="452596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85000" lnSpcReduction="20000"/>
          </a:bodyPr>
          <a:lstStyle/>
          <a:p>
            <a:r>
              <a:rPr lang="ja-JP" altLang="en-US" dirty="0">
                <a:solidFill>
                  <a:srgbClr val="C00000"/>
                </a:solidFill>
                <a:latin typeface="HGP創英角ﾎﾟｯﾌﾟ体" pitchFamily="50" charset="-128"/>
                <a:ea typeface="HGP創英角ﾎﾟｯﾌﾟ体" pitchFamily="50" charset="-128"/>
              </a:rPr>
              <a:t>収入状況の変化を予測！</a:t>
            </a:r>
            <a:r>
              <a:rPr lang="ja-JP" altLang="en-US" sz="2800" dirty="0">
                <a:solidFill>
                  <a:srgbClr val="C00000"/>
                </a:solidFill>
                <a:latin typeface="HGP創英角ﾎﾟｯﾌﾟ体" pitchFamily="50" charset="-128"/>
                <a:ea typeface="HGP創英角ﾎﾟｯﾌﾟ体" pitchFamily="50" charset="-128"/>
              </a:rPr>
              <a:t>年金生活まで考慮</a:t>
            </a:r>
            <a:endParaRPr lang="en-US" altLang="ja-JP" sz="2800" dirty="0">
              <a:solidFill>
                <a:srgbClr val="C00000"/>
              </a:solidFill>
              <a:latin typeface="HGP創英角ﾎﾟｯﾌﾟ体" pitchFamily="50" charset="-128"/>
              <a:ea typeface="HGP創英角ﾎﾟｯﾌﾟ体" pitchFamily="50" charset="-128"/>
            </a:endParaRPr>
          </a:p>
          <a:p>
            <a:pPr marL="0" indent="0">
              <a:buNone/>
            </a:pPr>
            <a:r>
              <a:rPr lang="ja-JP" altLang="en-US" sz="2400" dirty="0">
                <a:latin typeface="HGP創英角ﾎﾟｯﾌﾟ体" pitchFamily="50" charset="-128"/>
                <a:ea typeface="HGP創英角ﾎﾟｯﾌﾟ体" pitchFamily="50" charset="-128"/>
              </a:rPr>
              <a:t>　　　（奥様も子供さんの手が離れたら少し協力してあげて）</a:t>
            </a:r>
            <a:endParaRPr lang="en-US" altLang="ja-JP" sz="2400" dirty="0">
              <a:latin typeface="HGP創英角ﾎﾟｯﾌﾟ体" pitchFamily="50" charset="-128"/>
              <a:ea typeface="HGP創英角ﾎﾟｯﾌﾟ体" pitchFamily="50" charset="-128"/>
            </a:endParaRPr>
          </a:p>
          <a:p>
            <a:r>
              <a:rPr lang="ja-JP" altLang="en-US" dirty="0">
                <a:solidFill>
                  <a:srgbClr val="C00000"/>
                </a:solidFill>
                <a:latin typeface="HGP創英角ﾎﾟｯﾌﾟ体" pitchFamily="50" charset="-128"/>
                <a:ea typeface="HGP創英角ﾎﾟｯﾌﾟ体" pitchFamily="50" charset="-128"/>
              </a:rPr>
              <a:t>将来の教育費等を考慮！</a:t>
            </a:r>
            <a:endParaRPr lang="en-US" altLang="ja-JP" dirty="0">
              <a:solidFill>
                <a:srgbClr val="C00000"/>
              </a:solidFill>
              <a:latin typeface="HGP創英角ﾎﾟｯﾌﾟ体" pitchFamily="50" charset="-128"/>
              <a:ea typeface="HGP創英角ﾎﾟｯﾌﾟ体" pitchFamily="50" charset="-128"/>
            </a:endParaRPr>
          </a:p>
          <a:p>
            <a:pPr marL="0" indent="0">
              <a:buNone/>
            </a:pPr>
            <a:r>
              <a:rPr lang="ja-JP" altLang="en-US" sz="2400" dirty="0">
                <a:latin typeface="HGP創英角ﾎﾟｯﾌﾟ体" pitchFamily="50" charset="-128"/>
                <a:ea typeface="HGP創英角ﾎﾟｯﾌﾟ体" pitchFamily="50" charset="-128"/>
              </a:rPr>
              <a:t>　　　（大学は国公立を目指しましょう！奨学金制度もある！）</a:t>
            </a:r>
            <a:endParaRPr lang="en-US" altLang="ja-JP" sz="2400" dirty="0">
              <a:latin typeface="HGP創英角ﾎﾟｯﾌﾟ体" pitchFamily="50" charset="-128"/>
              <a:ea typeface="HGP創英角ﾎﾟｯﾌﾟ体" pitchFamily="50" charset="-128"/>
            </a:endParaRPr>
          </a:p>
          <a:p>
            <a:r>
              <a:rPr lang="ja-JP" altLang="en-US" dirty="0">
                <a:solidFill>
                  <a:srgbClr val="C00000"/>
                </a:solidFill>
                <a:latin typeface="HGP創英角ﾎﾟｯﾌﾟ体" pitchFamily="50" charset="-128"/>
                <a:ea typeface="HGP創英角ﾎﾟｯﾌﾟ体" pitchFamily="50" charset="-128"/>
              </a:rPr>
              <a:t>無駄があれば徹底的に削減！</a:t>
            </a:r>
            <a:endParaRPr lang="en-US" altLang="ja-JP" dirty="0">
              <a:solidFill>
                <a:srgbClr val="C00000"/>
              </a:solidFill>
              <a:latin typeface="HGP創英角ﾎﾟｯﾌﾟ体" pitchFamily="50" charset="-128"/>
              <a:ea typeface="HGP創英角ﾎﾟｯﾌﾟ体" pitchFamily="50" charset="-128"/>
            </a:endParaRPr>
          </a:p>
          <a:p>
            <a:pPr marL="0" indent="0">
              <a:buNone/>
            </a:pPr>
            <a:r>
              <a:rPr kumimoji="1" lang="ja-JP" altLang="en-US" sz="2800" dirty="0">
                <a:latin typeface="HGP創英角ﾎﾟｯﾌﾟ体" pitchFamily="50" charset="-128"/>
                <a:ea typeface="HGP創英角ﾎﾟｯﾌﾟ体" pitchFamily="50" charset="-128"/>
              </a:rPr>
              <a:t>　　</a:t>
            </a:r>
            <a:r>
              <a:rPr kumimoji="1" lang="ja-JP" altLang="en-US" sz="2400" dirty="0">
                <a:latin typeface="HGP創英角ﾎﾟｯﾌﾟ体" pitchFamily="50" charset="-128"/>
                <a:ea typeface="HGP創英角ﾎﾟｯﾌﾟ体" pitchFamily="50" charset="-128"/>
              </a:rPr>
              <a:t>（住宅ローンのメンテナンス、</a:t>
            </a:r>
            <a:r>
              <a:rPr lang="ja-JP" altLang="en-US" sz="2400" dirty="0">
                <a:latin typeface="HGP創英角ﾎﾟｯﾌﾟ体" pitchFamily="50" charset="-128"/>
                <a:ea typeface="HGP創英角ﾎﾟｯﾌﾟ体" pitchFamily="50" charset="-128"/>
              </a:rPr>
              <a:t>生命保険の見直しは必須）</a:t>
            </a:r>
            <a:endParaRPr lang="en-US" altLang="ja-JP" sz="2400" dirty="0">
              <a:latin typeface="HGP創英角ﾎﾟｯﾌﾟ体" pitchFamily="50" charset="-128"/>
              <a:ea typeface="HGP創英角ﾎﾟｯﾌﾟ体" pitchFamily="50" charset="-128"/>
            </a:endParaRPr>
          </a:p>
          <a:p>
            <a:pPr marL="0" indent="0">
              <a:buNone/>
            </a:pPr>
            <a:r>
              <a:rPr lang="ja-JP" altLang="en-US" sz="3300" dirty="0">
                <a:solidFill>
                  <a:srgbClr val="C00000"/>
                </a:solidFill>
                <a:latin typeface="HGP創英角ﾎﾟｯﾌﾟ体" pitchFamily="50" charset="-128"/>
                <a:ea typeface="HGP創英角ﾎﾟｯﾌﾟ体" pitchFamily="50" charset="-128"/>
              </a:rPr>
              <a:t>・</a:t>
            </a:r>
            <a:r>
              <a:rPr lang="ja-JP" altLang="en-US" sz="3300" dirty="0">
                <a:latin typeface="HGP創英角ﾎﾟｯﾌﾟ体" pitchFamily="50" charset="-128"/>
                <a:ea typeface="HGP創英角ﾎﾟｯﾌﾟ体" pitchFamily="50" charset="-128"/>
              </a:rPr>
              <a:t>　</a:t>
            </a:r>
            <a:r>
              <a:rPr lang="ja-JP" altLang="en-US" sz="3300" dirty="0">
                <a:solidFill>
                  <a:srgbClr val="C00000"/>
                </a:solidFill>
                <a:latin typeface="HGP創英角ﾎﾟｯﾌﾟ体" pitchFamily="50" charset="-128"/>
                <a:ea typeface="HGP創英角ﾎﾟｯﾌﾟ体" pitchFamily="50" charset="-128"/>
              </a:rPr>
              <a:t>お金の大切さを今から確認！</a:t>
            </a:r>
            <a:endParaRPr lang="en-US" altLang="ja-JP" sz="3300" dirty="0">
              <a:solidFill>
                <a:srgbClr val="C00000"/>
              </a:solidFill>
              <a:latin typeface="HGP創英角ﾎﾟｯﾌﾟ体" pitchFamily="50" charset="-128"/>
              <a:ea typeface="HGP創英角ﾎﾟｯﾌﾟ体" pitchFamily="50" charset="-128"/>
            </a:endParaRPr>
          </a:p>
          <a:p>
            <a:pPr marL="0" indent="0">
              <a:buNone/>
            </a:pPr>
            <a:r>
              <a:rPr lang="ja-JP" altLang="en-US" sz="2800" dirty="0">
                <a:latin typeface="HGP創英角ﾎﾟｯﾌﾟ体" pitchFamily="50" charset="-128"/>
                <a:ea typeface="HGP創英角ﾎﾟｯﾌﾟ体" pitchFamily="50" charset="-128"/>
              </a:rPr>
              <a:t>　　</a:t>
            </a:r>
            <a:r>
              <a:rPr lang="ja-JP" altLang="en-US" sz="2400" dirty="0">
                <a:latin typeface="HGP創英角ﾎﾟｯﾌﾟ体" pitchFamily="50" charset="-128"/>
                <a:ea typeface="HGP創英角ﾎﾟｯﾌﾟ体" pitchFamily="50" charset="-128"/>
              </a:rPr>
              <a:t>（早く気がつけば対処できます。諦めないで・・・）</a:t>
            </a:r>
            <a:endParaRPr lang="en-US" altLang="ja-JP" sz="2400" dirty="0">
              <a:latin typeface="HGP創英角ﾎﾟｯﾌﾟ体" pitchFamily="50" charset="-128"/>
              <a:ea typeface="HGP創英角ﾎﾟｯﾌﾟ体" pitchFamily="50" charset="-128"/>
            </a:endParaRPr>
          </a:p>
          <a:p>
            <a:pPr marL="0" indent="0">
              <a:buNone/>
            </a:pPr>
            <a:endParaRPr lang="en-US" altLang="ja-JP" sz="2400"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lang="ja-JP" altLang="en-US" dirty="0">
                <a:solidFill>
                  <a:srgbClr val="0070C0"/>
                </a:solidFill>
                <a:latin typeface="HGP創英角ﾎﾟｯﾌﾟ体" pitchFamily="50" charset="-128"/>
                <a:ea typeface="HGP創英角ﾎﾟｯﾌﾟ体" pitchFamily="50" charset="-128"/>
              </a:rPr>
              <a:t>絶対無理はしない！</a:t>
            </a:r>
            <a:endParaRPr lang="en-US" altLang="ja-JP" dirty="0">
              <a:solidFill>
                <a:srgbClr val="0070C0"/>
              </a:solidFill>
              <a:latin typeface="HGP創英角ﾎﾟｯﾌﾟ体" pitchFamily="50" charset="-128"/>
              <a:ea typeface="HGP創英角ﾎﾟｯﾌﾟ体" pitchFamily="50" charset="-128"/>
            </a:endParaRPr>
          </a:p>
          <a:p>
            <a:pPr marL="0" indent="0">
              <a:buNone/>
            </a:pPr>
            <a:r>
              <a:rPr lang="ja-JP" altLang="en-US" dirty="0">
                <a:solidFill>
                  <a:srgbClr val="C00000"/>
                </a:solidFill>
                <a:latin typeface="HGP創英角ﾎﾟｯﾌﾟ体" pitchFamily="50" charset="-128"/>
                <a:ea typeface="HGP創英角ﾎﾟｯﾌﾟ体" pitchFamily="50" charset="-128"/>
              </a:rPr>
              <a:t>　</a:t>
            </a:r>
            <a:r>
              <a:rPr lang="ja-JP" altLang="en-US" sz="3900" dirty="0">
                <a:solidFill>
                  <a:srgbClr val="C00000"/>
                </a:solidFill>
                <a:latin typeface="HGP創英角ﾎﾟｯﾌﾟ体" pitchFamily="50" charset="-128"/>
                <a:ea typeface="HGP創英角ﾎﾟｯﾌﾟ体" pitchFamily="50" charset="-128"/>
              </a:rPr>
              <a:t>住宅ローンライフはハッピーに！</a:t>
            </a:r>
            <a:endParaRPr lang="en-US" altLang="ja-JP" sz="3900" dirty="0">
              <a:solidFill>
                <a:srgbClr val="C00000"/>
              </a:solidFill>
              <a:latin typeface="HGP創英角ﾎﾟｯﾌﾟ体" pitchFamily="50" charset="-128"/>
              <a:ea typeface="HGP創英角ﾎﾟｯﾌﾟ体" pitchFamily="50" charset="-128"/>
            </a:endParaRPr>
          </a:p>
          <a:p>
            <a:pPr marL="0" indent="0">
              <a:buNone/>
            </a:pPr>
            <a:endParaRPr lang="en-US" altLang="ja-JP" sz="24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89</a:t>
            </a:fld>
            <a:endParaRPr kumimoji="1" lang="ja-JP" altLang="en-US"/>
          </a:p>
        </p:txBody>
      </p:sp>
      <p:sp>
        <p:nvSpPr>
          <p:cNvPr id="5" name="日付プレースホルダー 4">
            <a:extLst>
              <a:ext uri="{FF2B5EF4-FFF2-40B4-BE49-F238E27FC236}">
                <a16:creationId xmlns:a16="http://schemas.microsoft.com/office/drawing/2014/main" id="{50A7A385-A0B3-FEE3-776D-4DAE10706C9A}"/>
              </a:ext>
            </a:extLst>
          </p:cNvPr>
          <p:cNvSpPr>
            <a:spLocks noGrp="1"/>
          </p:cNvSpPr>
          <p:nvPr>
            <p:ph type="dt" sz="half" idx="10"/>
          </p:nvPr>
        </p:nvSpPr>
        <p:spPr/>
        <p:txBody>
          <a:bodyPr/>
          <a:lstStyle/>
          <a:p>
            <a:fld id="{17974C09-CA5E-4F37-8B5A-B57F940DC692}" type="datetime1">
              <a:rPr kumimoji="1" lang="ja-JP" altLang="en-US" smtClean="0"/>
              <a:t>2024/10/5</a:t>
            </a:fld>
            <a:endParaRPr kumimoji="1" lang="ja-JP" altLang="en-US"/>
          </a:p>
        </p:txBody>
      </p:sp>
    </p:spTree>
    <p:extLst>
      <p:ext uri="{BB962C8B-B14F-4D97-AF65-F5344CB8AC3E}">
        <p14:creationId xmlns:p14="http://schemas.microsoft.com/office/powerpoint/2010/main" val="18100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BFC59-ABA1-3B17-9288-D7FF648C85C2}"/>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C24B7AAB-421C-7DDD-26CF-E4C9CB24CA5E}"/>
              </a:ext>
            </a:extLst>
          </p:cNvPr>
          <p:cNvPicPr>
            <a:picLocks noGrp="1" noChangeAspect="1"/>
          </p:cNvPicPr>
          <p:nvPr>
            <p:ph idx="1"/>
          </p:nvPr>
        </p:nvPicPr>
        <p:blipFill>
          <a:blip r:embed="rId3"/>
          <a:stretch>
            <a:fillRect/>
          </a:stretch>
        </p:blipFill>
        <p:spPr>
          <a:xfrm>
            <a:off x="457200" y="260648"/>
            <a:ext cx="3826768" cy="5832647"/>
          </a:xfrm>
        </p:spPr>
      </p:pic>
      <p:sp>
        <p:nvSpPr>
          <p:cNvPr id="4" name="日付プレースホルダー 3">
            <a:extLst>
              <a:ext uri="{FF2B5EF4-FFF2-40B4-BE49-F238E27FC236}">
                <a16:creationId xmlns:a16="http://schemas.microsoft.com/office/drawing/2014/main" id="{5F1E4656-B712-088E-326F-508CCBB14FAC}"/>
              </a:ext>
            </a:extLst>
          </p:cNvPr>
          <p:cNvSpPr>
            <a:spLocks noGrp="1"/>
          </p:cNvSpPr>
          <p:nvPr>
            <p:ph type="dt" sz="half" idx="10"/>
          </p:nvPr>
        </p:nvSpPr>
        <p:spPr/>
        <p:txBody>
          <a:bodyPr/>
          <a:lstStyle/>
          <a:p>
            <a:fld id="{04FFCF82-317E-429A-BB84-EF09BE1248A0}"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FCF50BD3-2C08-D101-CB34-FF9311422379}"/>
              </a:ext>
            </a:extLst>
          </p:cNvPr>
          <p:cNvSpPr>
            <a:spLocks noGrp="1"/>
          </p:cNvSpPr>
          <p:nvPr>
            <p:ph type="sldNum" sz="quarter" idx="12"/>
          </p:nvPr>
        </p:nvSpPr>
        <p:spPr/>
        <p:txBody>
          <a:bodyPr/>
          <a:lstStyle/>
          <a:p>
            <a:fld id="{49D1DE95-8D64-41E2-A6AE-3CC8CEC41267}" type="slidenum">
              <a:rPr kumimoji="1" lang="ja-JP" altLang="en-US" smtClean="0"/>
              <a:t>9</a:t>
            </a:fld>
            <a:endParaRPr kumimoji="1" lang="ja-JP" altLang="en-US"/>
          </a:p>
        </p:txBody>
      </p:sp>
      <p:pic>
        <p:nvPicPr>
          <p:cNvPr id="9" name="図 8">
            <a:extLst>
              <a:ext uri="{FF2B5EF4-FFF2-40B4-BE49-F238E27FC236}">
                <a16:creationId xmlns:a16="http://schemas.microsoft.com/office/drawing/2014/main" id="{8D0EB1CB-79CC-BFE0-1322-CD9A1B4D8FB5}"/>
              </a:ext>
            </a:extLst>
          </p:cNvPr>
          <p:cNvPicPr>
            <a:picLocks noChangeAspect="1"/>
          </p:cNvPicPr>
          <p:nvPr/>
        </p:nvPicPr>
        <p:blipFill>
          <a:blip r:embed="rId4"/>
          <a:stretch>
            <a:fillRect/>
          </a:stretch>
        </p:blipFill>
        <p:spPr>
          <a:xfrm>
            <a:off x="4499992" y="548679"/>
            <a:ext cx="4186808" cy="5544615"/>
          </a:xfrm>
          <a:prstGeom prst="rect">
            <a:avLst/>
          </a:prstGeom>
        </p:spPr>
      </p:pic>
    </p:spTree>
    <p:extLst>
      <p:ext uri="{BB962C8B-B14F-4D97-AF65-F5344CB8AC3E}">
        <p14:creationId xmlns:p14="http://schemas.microsoft.com/office/powerpoint/2010/main" val="3860620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楽しい川下り</a:t>
            </a:r>
          </a:p>
        </p:txBody>
      </p:sp>
      <p:pic>
        <p:nvPicPr>
          <p:cNvPr id="5" name="コンテンツ プレースホルダー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628800"/>
            <a:ext cx="7848872" cy="4727550"/>
          </a:xfrm>
        </p:spPr>
      </p:pic>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90</a:t>
            </a:fld>
            <a:endParaRPr kumimoji="1" lang="ja-JP" altLang="en-US"/>
          </a:p>
        </p:txBody>
      </p:sp>
      <p:sp>
        <p:nvSpPr>
          <p:cNvPr id="3" name="日付プレースホルダー 2">
            <a:extLst>
              <a:ext uri="{FF2B5EF4-FFF2-40B4-BE49-F238E27FC236}">
                <a16:creationId xmlns:a16="http://schemas.microsoft.com/office/drawing/2014/main" id="{8E6A4DD6-AF7E-5103-1446-E2721BAB65C4}"/>
              </a:ext>
            </a:extLst>
          </p:cNvPr>
          <p:cNvSpPr>
            <a:spLocks noGrp="1"/>
          </p:cNvSpPr>
          <p:nvPr>
            <p:ph type="dt" sz="half" idx="10"/>
          </p:nvPr>
        </p:nvSpPr>
        <p:spPr/>
        <p:txBody>
          <a:bodyPr/>
          <a:lstStyle/>
          <a:p>
            <a:fld id="{05AD581F-5A14-456D-B0A3-1167C60E18C8}" type="datetime1">
              <a:rPr kumimoji="1" lang="ja-JP" altLang="en-US" smtClean="0"/>
              <a:t>2024/10/5</a:t>
            </a:fld>
            <a:endParaRPr kumimoji="1" lang="ja-JP" altLang="en-US"/>
          </a:p>
        </p:txBody>
      </p:sp>
    </p:spTree>
    <p:extLst>
      <p:ext uri="{BB962C8B-B14F-4D97-AF65-F5344CB8AC3E}">
        <p14:creationId xmlns:p14="http://schemas.microsoft.com/office/powerpoint/2010/main" val="20192045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Twentieth Century"/>
              <a:buNone/>
            </a:pPr>
            <a:r>
              <a:rPr lang="ja-JP"/>
              <a:t>大きな滝</a:t>
            </a:r>
            <a:endParaRPr/>
          </a:p>
        </p:txBody>
      </p:sp>
      <p:sp>
        <p:nvSpPr>
          <p:cNvPr id="744" name="Google Shape;74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91</a:t>
            </a:fld>
            <a:endParaRPr/>
          </a:p>
        </p:txBody>
      </p:sp>
      <p:pic>
        <p:nvPicPr>
          <p:cNvPr id="745" name="Google Shape;745;p76" descr="海の波しぶき&#10;&#10;自動的に生成された説明"/>
          <p:cNvPicPr preferRelativeResize="0"/>
          <p:nvPr/>
        </p:nvPicPr>
        <p:blipFill rotWithShape="1">
          <a:blip r:embed="rId3">
            <a:alphaModFix/>
          </a:blip>
          <a:srcRect/>
          <a:stretch/>
        </p:blipFill>
        <p:spPr>
          <a:xfrm>
            <a:off x="764704" y="1196752"/>
            <a:ext cx="7614592" cy="5043431"/>
          </a:xfrm>
          <a:prstGeom prst="rect">
            <a:avLst/>
          </a:prstGeom>
          <a:noFill/>
          <a:ln>
            <a:noFill/>
          </a:ln>
        </p:spPr>
      </p:pic>
      <p:sp>
        <p:nvSpPr>
          <p:cNvPr id="2" name="日付プレースホルダー 1">
            <a:extLst>
              <a:ext uri="{FF2B5EF4-FFF2-40B4-BE49-F238E27FC236}">
                <a16:creationId xmlns:a16="http://schemas.microsoft.com/office/drawing/2014/main" id="{60654C56-4770-D362-4A14-7444B9434B1D}"/>
              </a:ext>
            </a:extLst>
          </p:cNvPr>
          <p:cNvSpPr>
            <a:spLocks noGrp="1"/>
          </p:cNvSpPr>
          <p:nvPr>
            <p:ph type="dt" sz="half" idx="10"/>
          </p:nvPr>
        </p:nvSpPr>
        <p:spPr/>
        <p:txBody>
          <a:bodyPr/>
          <a:lstStyle/>
          <a:p>
            <a:fld id="{58F0AC86-1C71-485A-9C01-1F131E9C30D4}" type="datetime1">
              <a:rPr kumimoji="1" lang="ja-JP" altLang="en-US" smtClean="0"/>
              <a:t>2024/10/5</a:t>
            </a:fld>
            <a:endParaRPr kumimoji="1" lang="ja-JP"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92</a:t>
            </a:fld>
            <a:endParaRPr kumimoji="1" lang="ja-JP" altLang="en-US"/>
          </a:p>
        </p:txBody>
      </p:sp>
      <p:cxnSp>
        <p:nvCxnSpPr>
          <p:cNvPr id="6" name="直線コネクタ 5"/>
          <p:cNvCxnSpPr/>
          <p:nvPr/>
        </p:nvCxnSpPr>
        <p:spPr>
          <a:xfrm flipV="1">
            <a:off x="2336288" y="2736718"/>
            <a:ext cx="6264696"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827584" y="2204864"/>
            <a:ext cx="6768752"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336288" y="2891482"/>
            <a:ext cx="3464" cy="29900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27584" y="2348880"/>
            <a:ext cx="0" cy="29523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827583" y="2360605"/>
            <a:ext cx="1508705" cy="5308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115616" y="3501008"/>
            <a:ext cx="792088" cy="923330"/>
          </a:xfrm>
          <a:prstGeom prst="rect">
            <a:avLst/>
          </a:prstGeom>
          <a:noFill/>
        </p:spPr>
        <p:txBody>
          <a:bodyPr wrap="square" rtlCol="0">
            <a:spAutoFit/>
          </a:bodyPr>
          <a:lstStyle/>
          <a:p>
            <a:r>
              <a:rPr kumimoji="1" lang="ja-JP" altLang="en-US" sz="5400" dirty="0"/>
              <a:t>滝</a:t>
            </a:r>
          </a:p>
        </p:txBody>
      </p:sp>
      <p:sp>
        <p:nvSpPr>
          <p:cNvPr id="19" name="正方形/長方形 18"/>
          <p:cNvSpPr/>
          <p:nvPr/>
        </p:nvSpPr>
        <p:spPr>
          <a:xfrm>
            <a:off x="2305072" y="2478731"/>
            <a:ext cx="970784" cy="24723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525048" y="2348879"/>
            <a:ext cx="935384" cy="2438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7596336" y="1370013"/>
            <a:ext cx="864096" cy="834851"/>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3"/>
                </a:solidFill>
              </a:rPr>
              <a:t>A</a:t>
            </a:r>
            <a:endParaRPr kumimoji="1" lang="ja-JP" altLang="en-US" sz="4000" dirty="0">
              <a:solidFill>
                <a:schemeClr val="accent3"/>
              </a:solidFill>
            </a:endParaRPr>
          </a:p>
        </p:txBody>
      </p:sp>
      <p:sp>
        <p:nvSpPr>
          <p:cNvPr id="22" name="円/楕円 21"/>
          <p:cNvSpPr/>
          <p:nvPr/>
        </p:nvSpPr>
        <p:spPr>
          <a:xfrm>
            <a:off x="2407216" y="1560347"/>
            <a:ext cx="864096" cy="8013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6">
                    <a:lumMod val="75000"/>
                  </a:schemeClr>
                </a:solidFill>
              </a:rPr>
              <a:t>B</a:t>
            </a:r>
            <a:endParaRPr kumimoji="1" lang="ja-JP" altLang="en-US" sz="4000" dirty="0">
              <a:solidFill>
                <a:schemeClr val="accent6">
                  <a:lumMod val="75000"/>
                </a:schemeClr>
              </a:solidFill>
            </a:endParaRPr>
          </a:p>
        </p:txBody>
      </p:sp>
      <p:sp>
        <p:nvSpPr>
          <p:cNvPr id="25" name="二等辺三角形 24"/>
          <p:cNvSpPr/>
          <p:nvPr/>
        </p:nvSpPr>
        <p:spPr>
          <a:xfrm>
            <a:off x="2051718" y="2478731"/>
            <a:ext cx="504058" cy="25798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a:off x="7111682" y="2348878"/>
            <a:ext cx="712418" cy="29878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日付プレースホルダー 1">
            <a:extLst>
              <a:ext uri="{FF2B5EF4-FFF2-40B4-BE49-F238E27FC236}">
                <a16:creationId xmlns:a16="http://schemas.microsoft.com/office/drawing/2014/main" id="{2CE30995-0527-B03B-8F00-B340F2918C03}"/>
              </a:ext>
            </a:extLst>
          </p:cNvPr>
          <p:cNvSpPr>
            <a:spLocks noGrp="1"/>
          </p:cNvSpPr>
          <p:nvPr>
            <p:ph type="dt" sz="half" idx="10"/>
          </p:nvPr>
        </p:nvSpPr>
        <p:spPr/>
        <p:txBody>
          <a:bodyPr/>
          <a:lstStyle/>
          <a:p>
            <a:fld id="{70650368-D2F6-457C-BA84-4E694D1F3563}" type="datetime1">
              <a:rPr kumimoji="1" lang="ja-JP" altLang="en-US" smtClean="0"/>
              <a:t>2024/10/5</a:t>
            </a:fld>
            <a:endParaRPr kumimoji="1" lang="ja-JP" altLang="en-US"/>
          </a:p>
        </p:txBody>
      </p:sp>
    </p:spTree>
    <p:extLst>
      <p:ext uri="{BB962C8B-B14F-4D97-AF65-F5344CB8AC3E}">
        <p14:creationId xmlns:p14="http://schemas.microsoft.com/office/powerpoint/2010/main" val="5945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角ﾎﾟｯﾌﾟ体" pitchFamily="50" charset="-128"/>
                <a:ea typeface="HGP創英角ﾎﾟｯﾌﾟ体" pitchFamily="50" charset="-128"/>
              </a:rPr>
              <a:t>個別</a:t>
            </a:r>
            <a:r>
              <a:rPr kumimoji="1" lang="ja-JP" altLang="en-US" dirty="0">
                <a:latin typeface="HGP創英角ﾎﾟｯﾌﾟ体" pitchFamily="50" charset="-128"/>
                <a:ea typeface="HGP創英角ﾎﾟｯﾌﾟ体" pitchFamily="50" charset="-128"/>
              </a:rPr>
              <a:t>相談のご案内！</a:t>
            </a:r>
          </a:p>
        </p:txBody>
      </p:sp>
      <p:sp>
        <p:nvSpPr>
          <p:cNvPr id="3" name="コンテンツ プレースホルダー 2"/>
          <p:cNvSpPr>
            <a:spLocks noGrp="1"/>
          </p:cNvSpPr>
          <p:nvPr>
            <p:ph idx="1"/>
          </p:nvPr>
        </p:nvSpPr>
        <p:spPr>
          <a:ln>
            <a:solidFill>
              <a:schemeClr val="tx2"/>
            </a:solidFill>
          </a:ln>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marL="0" indent="0">
              <a:buNone/>
            </a:pPr>
            <a:r>
              <a:rPr kumimoji="1" lang="ja-JP" altLang="en-US" sz="2800" dirty="0">
                <a:latin typeface="HGP創英角ﾎﾟｯﾌﾟ体" pitchFamily="50" charset="-128"/>
                <a:ea typeface="HGP創英角ﾎﾟｯﾌﾟ体" pitchFamily="50" charset="-128"/>
              </a:rPr>
              <a:t>本日ご参加の皆様に特典として</a:t>
            </a:r>
            <a:endParaRPr kumimoji="1" lang="en-US" altLang="ja-JP" sz="2800" dirty="0">
              <a:latin typeface="HGP創英角ﾎﾟｯﾌﾟ体" pitchFamily="50" charset="-128"/>
              <a:ea typeface="HGP創英角ﾎﾟｯﾌﾟ体" pitchFamily="50" charset="-128"/>
            </a:endParaRPr>
          </a:p>
          <a:p>
            <a:pPr marL="0" indent="0">
              <a:buNone/>
            </a:pPr>
            <a:r>
              <a:rPr lang="ja-JP" altLang="en-US" sz="2800" dirty="0">
                <a:solidFill>
                  <a:srgbClr val="FF0000"/>
                </a:solidFill>
                <a:latin typeface="HGP創英角ﾎﾟｯﾌﾟ体" pitchFamily="50" charset="-128"/>
                <a:ea typeface="HGP創英角ﾎﾟｯﾌﾟ体" pitchFamily="50" charset="-128"/>
              </a:rPr>
              <a:t>エフ・ベース様のご厚意により</a:t>
            </a:r>
            <a:endParaRPr lang="en-US" altLang="ja-JP" sz="2800" dirty="0">
              <a:solidFill>
                <a:srgbClr val="FF0000"/>
              </a:solidFill>
              <a:latin typeface="HGP創英角ﾎﾟｯﾌﾟ体" pitchFamily="50" charset="-128"/>
              <a:ea typeface="HGP創英角ﾎﾟｯﾌﾟ体" pitchFamily="50" charset="-128"/>
            </a:endParaRPr>
          </a:p>
          <a:p>
            <a:pPr marL="0" indent="0">
              <a:buNone/>
            </a:pPr>
            <a:r>
              <a:rPr lang="ja-JP" altLang="en-US" sz="2800" dirty="0">
                <a:solidFill>
                  <a:schemeClr val="tx2"/>
                </a:solidFill>
                <a:latin typeface="HGP創英角ﾎﾟｯﾌﾟ体" pitchFamily="50" charset="-128"/>
                <a:ea typeface="HGP創英角ﾎﾟｯﾌﾟ体" pitchFamily="50" charset="-128"/>
              </a:rPr>
              <a:t>個別相談（</a:t>
            </a:r>
            <a:r>
              <a:rPr lang="en-US" altLang="ja-JP" sz="2800" dirty="0">
                <a:solidFill>
                  <a:schemeClr val="tx2"/>
                </a:solidFill>
                <a:latin typeface="HGP創英角ﾎﾟｯﾌﾟ体" pitchFamily="50" charset="-128"/>
                <a:ea typeface="HGP創英角ﾎﾟｯﾌﾟ体" pitchFamily="50" charset="-128"/>
              </a:rPr>
              <a:t>55,000</a:t>
            </a:r>
            <a:r>
              <a:rPr lang="ja-JP" altLang="en-US" sz="2800" dirty="0">
                <a:solidFill>
                  <a:schemeClr val="tx2"/>
                </a:solidFill>
                <a:latin typeface="HGP創英角ﾎﾟｯﾌﾟ体" pitchFamily="50" charset="-128"/>
                <a:ea typeface="HGP創英角ﾎﾟｯﾌﾟ体" pitchFamily="50" charset="-128"/>
              </a:rPr>
              <a:t>円→</a:t>
            </a:r>
            <a:r>
              <a:rPr lang="en-US" altLang="ja-JP" sz="2800" dirty="0">
                <a:solidFill>
                  <a:schemeClr val="tx2"/>
                </a:solidFill>
                <a:latin typeface="HGP創英角ﾎﾟｯﾌﾟ体" pitchFamily="50" charset="-128"/>
                <a:ea typeface="HGP創英角ﾎﾟｯﾌﾟ体" pitchFamily="50" charset="-128"/>
              </a:rPr>
              <a:t>33,000</a:t>
            </a:r>
            <a:r>
              <a:rPr lang="ja-JP" altLang="en-US" sz="2800" dirty="0">
                <a:solidFill>
                  <a:schemeClr val="tx2"/>
                </a:solidFill>
                <a:latin typeface="HGP創英角ﾎﾟｯﾌﾟ体" pitchFamily="50" charset="-128"/>
                <a:ea typeface="HGP創英角ﾎﾟｯﾌﾟ体" pitchFamily="50" charset="-128"/>
              </a:rPr>
              <a:t>円にて）承ります！</a:t>
            </a:r>
            <a:endParaRPr lang="en-US" altLang="ja-JP" sz="2800" dirty="0">
              <a:solidFill>
                <a:schemeClr val="tx2"/>
              </a:solidFill>
              <a:latin typeface="HGP創英角ﾎﾟｯﾌﾟ体" pitchFamily="50" charset="-128"/>
              <a:ea typeface="HGP創英角ﾎﾟｯﾌﾟ体" pitchFamily="50" charset="-128"/>
            </a:endParaRPr>
          </a:p>
          <a:p>
            <a:pPr marL="0" indent="0">
              <a:buNone/>
            </a:pPr>
            <a:r>
              <a:rPr lang="ja-JP" altLang="en-US" sz="1800" dirty="0">
                <a:solidFill>
                  <a:srgbClr val="FF0000"/>
                </a:solidFill>
                <a:latin typeface="HGP創英角ﾎﾟｯﾌﾟ体" pitchFamily="50" charset="-128"/>
                <a:ea typeface="HGP創英角ﾎﾟｯﾌﾟ体" pitchFamily="50" charset="-128"/>
              </a:rPr>
              <a:t>①ライフプランの作成</a:t>
            </a:r>
          </a:p>
          <a:p>
            <a:pPr marL="0" indent="0">
              <a:buNone/>
            </a:pPr>
            <a:r>
              <a:rPr lang="ja-JP" altLang="en-US" sz="1800" dirty="0">
                <a:solidFill>
                  <a:schemeClr val="tx1"/>
                </a:solidFill>
                <a:latin typeface="HGP創英角ﾎﾟｯﾌﾟ体" pitchFamily="50" charset="-128"/>
                <a:ea typeface="HGP創英角ﾎﾟｯﾌﾟ体" pitchFamily="50" charset="-128"/>
              </a:rPr>
              <a:t>教育費、老後資金まで考慮したライフプランを作成し、安心して（お金の不安をなくして）住宅の計画を進めてください！改善策として、資産運用（新</a:t>
            </a:r>
            <a:r>
              <a:rPr lang="en-US" altLang="ja-JP" sz="1800" dirty="0">
                <a:solidFill>
                  <a:schemeClr val="tx1"/>
                </a:solidFill>
                <a:latin typeface="HGP創英角ﾎﾟｯﾌﾟ体" pitchFamily="50" charset="-128"/>
                <a:ea typeface="HGP創英角ﾎﾟｯﾌﾟ体" pitchFamily="50" charset="-128"/>
              </a:rPr>
              <a:t>NISA</a:t>
            </a:r>
            <a:r>
              <a:rPr lang="ja-JP" altLang="en-US" sz="1800" dirty="0">
                <a:solidFill>
                  <a:schemeClr val="tx1"/>
                </a:solidFill>
                <a:latin typeface="HGP創英角ﾎﾟｯﾌﾟ体" pitchFamily="50" charset="-128"/>
                <a:ea typeface="HGP創英角ﾎﾟｯﾌﾟ体" pitchFamily="50" charset="-128"/>
              </a:rPr>
              <a:t>等）が必要となることも多いです！</a:t>
            </a:r>
            <a:endParaRPr lang="en-US" altLang="ja-JP" sz="1800" dirty="0">
              <a:solidFill>
                <a:schemeClr val="tx1"/>
              </a:solidFill>
              <a:latin typeface="HGP創英角ﾎﾟｯﾌﾟ体" pitchFamily="50" charset="-128"/>
              <a:ea typeface="HGP創英角ﾎﾟｯﾌﾟ体" pitchFamily="50" charset="-128"/>
            </a:endParaRPr>
          </a:p>
          <a:p>
            <a:pPr marL="0" indent="0">
              <a:buNone/>
            </a:pPr>
            <a:endParaRPr lang="en-US" altLang="ja-JP" sz="1800" dirty="0">
              <a:latin typeface="HGP創英角ﾎﾟｯﾌﾟ体" pitchFamily="50" charset="-128"/>
              <a:ea typeface="HGP創英角ﾎﾟｯﾌﾟ体" pitchFamily="50" charset="-128"/>
            </a:endParaRPr>
          </a:p>
          <a:p>
            <a:pPr marL="0" indent="0">
              <a:buNone/>
            </a:pPr>
            <a:r>
              <a:rPr lang="ja-JP" altLang="en-US" sz="1800" dirty="0">
                <a:solidFill>
                  <a:srgbClr val="FF0000"/>
                </a:solidFill>
                <a:latin typeface="HGP創英角ﾎﾟｯﾌﾟ体" pitchFamily="50" charset="-128"/>
                <a:ea typeface="HGP創英角ﾎﾟｯﾌﾟ体" pitchFamily="50" charset="-128"/>
              </a:rPr>
              <a:t>②住宅ローン相談</a:t>
            </a:r>
          </a:p>
          <a:p>
            <a:pPr marL="0" indent="0">
              <a:buNone/>
            </a:pPr>
            <a:r>
              <a:rPr lang="ja-JP" altLang="en-US" sz="1800" dirty="0">
                <a:solidFill>
                  <a:schemeClr val="tx1"/>
                </a:solidFill>
                <a:latin typeface="HGP創英角ﾎﾟｯﾌﾟ体" pitchFamily="50" charset="-128"/>
                <a:ea typeface="HGP創英角ﾎﾟｯﾌﾟ体" pitchFamily="50" charset="-128"/>
              </a:rPr>
              <a:t>住宅ローンの組み方次第で同じ予算の住宅が数百万円違ってくることがあります！</a:t>
            </a:r>
          </a:p>
          <a:p>
            <a:pPr marL="0" indent="0">
              <a:buNone/>
            </a:pPr>
            <a:r>
              <a:rPr lang="ja-JP" altLang="en-US" sz="1800" dirty="0">
                <a:solidFill>
                  <a:schemeClr val="tx1"/>
                </a:solidFill>
                <a:latin typeface="HGP創英角ﾎﾟｯﾌﾟ体" pitchFamily="50" charset="-128"/>
                <a:ea typeface="HGP創英角ﾎﾟｯﾌﾟ体" pitchFamily="50" charset="-128"/>
              </a:rPr>
              <a:t>皆さんの住宅を実質的にお安くします！　</a:t>
            </a:r>
            <a:r>
              <a:rPr lang="en-US" altLang="ja-JP" sz="1900" dirty="0">
                <a:solidFill>
                  <a:srgbClr val="FF0000"/>
                </a:solidFill>
                <a:latin typeface="HGP創英角ﾎﾟｯﾌﾟ体" pitchFamily="50" charset="-128"/>
                <a:ea typeface="HGP創英角ﾎﾟｯﾌﾟ体" pitchFamily="50" charset="-128"/>
              </a:rPr>
              <a:t>A</a:t>
            </a:r>
            <a:r>
              <a:rPr lang="ja-JP" altLang="en-US" sz="1900" dirty="0" err="1">
                <a:solidFill>
                  <a:srgbClr val="FF0000"/>
                </a:solidFill>
                <a:latin typeface="HGP創英角ﾎﾟｯﾌﾟ体" pitchFamily="50" charset="-128"/>
                <a:ea typeface="HGP創英角ﾎﾟｯﾌﾟ体" pitchFamily="50" charset="-128"/>
              </a:rPr>
              <a:t>さん</a:t>
            </a:r>
            <a:r>
              <a:rPr lang="en-US" altLang="ja-JP" sz="1900" dirty="0">
                <a:solidFill>
                  <a:srgbClr val="FF0000"/>
                </a:solidFill>
                <a:latin typeface="HGP創英角ﾎﾟｯﾌﾟ体" pitchFamily="50" charset="-128"/>
                <a:ea typeface="HGP創英角ﾎﾟｯﾌﾟ体" pitchFamily="50" charset="-128"/>
              </a:rPr>
              <a:t>B</a:t>
            </a:r>
            <a:r>
              <a:rPr lang="ja-JP" altLang="en-US" sz="1900" dirty="0" err="1">
                <a:solidFill>
                  <a:srgbClr val="FF0000"/>
                </a:solidFill>
                <a:latin typeface="HGP創英角ﾎﾟｯﾌﾟ体" pitchFamily="50" charset="-128"/>
                <a:ea typeface="HGP創英角ﾎﾟｯﾌﾟ体" pitchFamily="50" charset="-128"/>
              </a:rPr>
              <a:t>さんの</a:t>
            </a:r>
            <a:r>
              <a:rPr lang="ja-JP" altLang="en-US" sz="1900" dirty="0">
                <a:solidFill>
                  <a:srgbClr val="FF0000"/>
                </a:solidFill>
                <a:latin typeface="HGP創英角ﾎﾟｯﾌﾟ体" pitchFamily="50" charset="-128"/>
                <a:ea typeface="HGP創英角ﾎﾟｯﾌﾟ体" pitchFamily="50" charset="-128"/>
              </a:rPr>
              <a:t>話</a:t>
            </a:r>
            <a:endParaRPr lang="en-US" altLang="ja-JP" sz="1900" dirty="0">
              <a:solidFill>
                <a:srgbClr val="FF0000"/>
              </a:solidFill>
              <a:latin typeface="HGP創英角ﾎﾟｯﾌﾟ体" pitchFamily="50" charset="-128"/>
              <a:ea typeface="HGP創英角ﾎﾟｯﾌﾟ体" pitchFamily="50" charset="-128"/>
            </a:endParaRPr>
          </a:p>
          <a:p>
            <a:pPr marL="0" indent="0">
              <a:buNone/>
            </a:pPr>
            <a:endParaRPr kumimoji="1" lang="en-US" altLang="ja-JP" sz="1800" dirty="0">
              <a:solidFill>
                <a:schemeClr val="tx1"/>
              </a:solidFill>
              <a:latin typeface="HGP創英角ﾎﾟｯﾌﾟ体" pitchFamily="50" charset="-128"/>
              <a:ea typeface="HGP創英角ﾎﾟｯﾌﾟ体" pitchFamily="50" charset="-128"/>
            </a:endParaRPr>
          </a:p>
          <a:p>
            <a:pPr marL="0" indent="0">
              <a:buNone/>
            </a:pPr>
            <a:r>
              <a:rPr lang="ja-JP" altLang="en-US" sz="1800" dirty="0">
                <a:solidFill>
                  <a:srgbClr val="FF0000"/>
                </a:solidFill>
                <a:latin typeface="HGP創英角ﾎﾟｯﾌﾟ体" pitchFamily="50" charset="-128"/>
                <a:ea typeface="HGP創英角ﾎﾟｯﾌﾟ体" pitchFamily="50" charset="-128"/>
              </a:rPr>
              <a:t>③火災保険のご提案</a:t>
            </a:r>
            <a:endParaRPr lang="en-US" altLang="ja-JP" sz="1800" dirty="0">
              <a:solidFill>
                <a:srgbClr val="FF0000"/>
              </a:solidFill>
              <a:latin typeface="HGP創英角ﾎﾟｯﾌﾟ体" pitchFamily="50" charset="-128"/>
              <a:ea typeface="HGP創英角ﾎﾟｯﾌﾟ体" pitchFamily="50" charset="-128"/>
            </a:endParaRPr>
          </a:p>
          <a:p>
            <a:pPr marL="0" indent="0">
              <a:buNone/>
            </a:pPr>
            <a:r>
              <a:rPr lang="ja-JP" altLang="en-US" sz="1800" dirty="0">
                <a:solidFill>
                  <a:schemeClr val="tx1"/>
                </a:solidFill>
                <a:latin typeface="HGP創英角ﾎﾟｯﾌﾟ体" pitchFamily="50" charset="-128"/>
                <a:ea typeface="HGP創英角ﾎﾟｯﾌﾟ体" pitchFamily="50" charset="-128"/>
              </a:rPr>
              <a:t>無駄のない最適火災保険、ご提案します！　給付が大事</a:t>
            </a:r>
            <a:r>
              <a:rPr lang="en-US" altLang="ja-JP" sz="1800" dirty="0">
                <a:solidFill>
                  <a:schemeClr val="tx1"/>
                </a:solidFill>
                <a:latin typeface="HGP創英角ﾎﾟｯﾌﾟ体" pitchFamily="50" charset="-128"/>
                <a:ea typeface="HGP創英角ﾎﾟｯﾌﾟ体" pitchFamily="50" charset="-128"/>
              </a:rPr>
              <a:t>=</a:t>
            </a:r>
            <a:r>
              <a:rPr lang="ja-JP" altLang="en-US" sz="1800" dirty="0">
                <a:solidFill>
                  <a:schemeClr val="tx1"/>
                </a:solidFill>
                <a:latin typeface="HGP創英角ﾎﾟｯﾌﾟ体" pitchFamily="50" charset="-128"/>
                <a:ea typeface="HGP創英角ﾎﾟｯﾌﾟ体" pitchFamily="50" charset="-128"/>
              </a:rPr>
              <a:t>受け取るには、技術が必要！</a:t>
            </a:r>
            <a:endParaRPr lang="en-US" altLang="ja-JP" sz="1800" dirty="0">
              <a:solidFill>
                <a:schemeClr val="tx1"/>
              </a:solidFill>
              <a:latin typeface="HGP創英角ﾎﾟｯﾌﾟ体" pitchFamily="50" charset="-128"/>
              <a:ea typeface="HGP創英角ﾎﾟｯﾌﾟ体" pitchFamily="50" charset="-128"/>
            </a:endParaRPr>
          </a:p>
          <a:p>
            <a:pPr marL="0" indent="0">
              <a:buNone/>
            </a:pPr>
            <a:endParaRPr lang="en-US" altLang="ja-JP" sz="1800" dirty="0">
              <a:solidFill>
                <a:schemeClr val="tx1"/>
              </a:solidFill>
              <a:latin typeface="HGP創英角ﾎﾟｯﾌﾟ体" pitchFamily="50" charset="-128"/>
              <a:ea typeface="HGP創英角ﾎﾟｯﾌﾟ体" pitchFamily="50" charset="-128"/>
            </a:endParaRPr>
          </a:p>
          <a:p>
            <a:pPr marL="0" indent="0">
              <a:buNone/>
            </a:pPr>
            <a:r>
              <a:rPr lang="ja-JP" altLang="en-US" sz="1800" dirty="0">
                <a:solidFill>
                  <a:srgbClr val="FF0000"/>
                </a:solidFill>
                <a:latin typeface="HGP創英角ﾎﾟｯﾌﾟ体" pitchFamily="50" charset="-128"/>
                <a:ea typeface="HGP創英角ﾎﾟｯﾌﾟ体" pitchFamily="50" charset="-128"/>
              </a:rPr>
              <a:t>④生命保険の見直し</a:t>
            </a:r>
            <a:endParaRPr lang="en-US" altLang="ja-JP" sz="1800" dirty="0">
              <a:solidFill>
                <a:srgbClr val="FF0000"/>
              </a:solidFill>
              <a:latin typeface="HGP創英角ﾎﾟｯﾌﾟ体" pitchFamily="50" charset="-128"/>
              <a:ea typeface="HGP創英角ﾎﾟｯﾌﾟ体" pitchFamily="50" charset="-128"/>
            </a:endParaRPr>
          </a:p>
          <a:p>
            <a:pPr marL="0" indent="0">
              <a:buNone/>
            </a:pPr>
            <a:r>
              <a:rPr lang="ja-JP" altLang="en-US" sz="1800" dirty="0">
                <a:solidFill>
                  <a:schemeClr val="tx1"/>
                </a:solidFill>
                <a:latin typeface="HGP創英角ﾎﾟｯﾌﾟ体" pitchFamily="50" charset="-128"/>
                <a:ea typeface="HGP創英角ﾎﾟｯﾌﾟ体" pitchFamily="50" charset="-128"/>
              </a:rPr>
              <a:t>無駄な保険料を払っていませんか？住宅購入時は、見直しのチャンスです！　　　　</a:t>
            </a:r>
            <a:endParaRPr lang="en-US" altLang="ja-JP" sz="1800" dirty="0">
              <a:solidFill>
                <a:schemeClr val="tx1"/>
              </a:solidFill>
              <a:latin typeface="HGP創英角ﾎﾟｯﾌﾟ体" pitchFamily="50" charset="-128"/>
              <a:ea typeface="HGP創英角ﾎﾟｯﾌﾟ体" pitchFamily="50" charset="-128"/>
            </a:endParaRPr>
          </a:p>
          <a:p>
            <a:pPr marL="0" indent="0">
              <a:buNone/>
            </a:pPr>
            <a:endParaRPr kumimoji="1" lang="ja-JP" altLang="en-US" sz="18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93</a:t>
            </a:fld>
            <a:endParaRPr kumimoji="1" lang="ja-JP" altLang="en-US"/>
          </a:p>
        </p:txBody>
      </p:sp>
      <p:sp>
        <p:nvSpPr>
          <p:cNvPr id="5" name="乗算記号 4">
            <a:extLst>
              <a:ext uri="{FF2B5EF4-FFF2-40B4-BE49-F238E27FC236}">
                <a16:creationId xmlns:a16="http://schemas.microsoft.com/office/drawing/2014/main" id="{84A16A60-098D-4572-A587-1C74CF66BD8D}"/>
              </a:ext>
            </a:extLst>
          </p:cNvPr>
          <p:cNvSpPr/>
          <p:nvPr/>
        </p:nvSpPr>
        <p:spPr>
          <a:xfrm>
            <a:off x="1547664" y="2420888"/>
            <a:ext cx="1728192" cy="36004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 name="日付プレースホルダー 5">
            <a:extLst>
              <a:ext uri="{FF2B5EF4-FFF2-40B4-BE49-F238E27FC236}">
                <a16:creationId xmlns:a16="http://schemas.microsoft.com/office/drawing/2014/main" id="{664F10C9-B63B-BA87-B333-259E6200235F}"/>
              </a:ext>
            </a:extLst>
          </p:cNvPr>
          <p:cNvSpPr>
            <a:spLocks noGrp="1"/>
          </p:cNvSpPr>
          <p:nvPr>
            <p:ph type="dt" sz="half" idx="10"/>
          </p:nvPr>
        </p:nvSpPr>
        <p:spPr/>
        <p:txBody>
          <a:bodyPr/>
          <a:lstStyle/>
          <a:p>
            <a:fld id="{C36011DE-E054-462A-A692-F11165DBC6C7}" type="datetime1">
              <a:rPr kumimoji="1" lang="ja-JP" altLang="en-US" smtClean="0"/>
              <a:t>2024/10/5</a:t>
            </a:fld>
            <a:endParaRPr kumimoji="1" lang="ja-JP" altLang="en-US"/>
          </a:p>
        </p:txBody>
      </p:sp>
    </p:spTree>
    <p:extLst>
      <p:ext uri="{BB962C8B-B14F-4D97-AF65-F5344CB8AC3E}">
        <p14:creationId xmlns:p14="http://schemas.microsoft.com/office/powerpoint/2010/main" val="179980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500"/>
                                        <p:tgtEl>
                                          <p:spTgt spid="3">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fade">
                                      <p:cBhvr>
                                        <p:cTn id="61" dur="500"/>
                                        <p:tgtEl>
                                          <p:spTgt spid="3">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14" end="14"/>
                                            </p:txEl>
                                          </p:spTgt>
                                        </p:tgtEl>
                                        <p:attrNameLst>
                                          <p:attrName>style.visibility</p:attrName>
                                        </p:attrNameLst>
                                      </p:cBhvr>
                                      <p:to>
                                        <p:strVal val="visible"/>
                                      </p:to>
                                    </p:set>
                                    <p:animEffect transition="in" filter="fade">
                                      <p:cBhvr>
                                        <p:cTn id="6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548680"/>
            <a:ext cx="8496944" cy="554461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90000"/>
          </a:bodyPr>
          <a:lstStyle/>
          <a:p>
            <a:pPr algn="l"/>
            <a:br>
              <a:rPr lang="en-US" altLang="ja-JP" sz="4000" b="1" dirty="0">
                <a:solidFill>
                  <a:srgbClr val="C00000"/>
                </a:solidFill>
                <a:latin typeface="HGP創英角ﾎﾟｯﾌﾟ体" pitchFamily="50" charset="-128"/>
                <a:ea typeface="HGP創英角ﾎﾟｯﾌﾟ体" pitchFamily="50" charset="-128"/>
              </a:rPr>
            </a:br>
            <a:br>
              <a:rPr lang="en-US" altLang="ja-JP" sz="4000" b="1" dirty="0">
                <a:solidFill>
                  <a:srgbClr val="C00000"/>
                </a:solidFill>
                <a:latin typeface="HGP創英角ﾎﾟｯﾌﾟ体" pitchFamily="50" charset="-128"/>
                <a:ea typeface="HGP創英角ﾎﾟｯﾌﾟ体" pitchFamily="50" charset="-128"/>
              </a:rPr>
            </a:br>
            <a:r>
              <a:rPr lang="ja-JP" altLang="en-US" sz="4000" b="1" dirty="0">
                <a:solidFill>
                  <a:srgbClr val="C00000"/>
                </a:solidFill>
                <a:latin typeface="HGP創英角ﾎﾟｯﾌﾟ体" pitchFamily="50" charset="-128"/>
                <a:ea typeface="HGP創英角ﾎﾟｯﾌﾟ体" pitchFamily="50" charset="-128"/>
              </a:rPr>
              <a:t>　</a:t>
            </a:r>
            <a:r>
              <a:rPr lang="ja-JP" altLang="ja-JP" sz="4000" b="1" dirty="0">
                <a:solidFill>
                  <a:srgbClr val="C00000"/>
                </a:solidFill>
                <a:latin typeface="HGP創英角ﾎﾟｯﾌﾟ体" pitchFamily="50" charset="-128"/>
                <a:ea typeface="HGP創英角ﾎﾟｯﾌﾟ体" pitchFamily="50" charset="-128"/>
              </a:rPr>
              <a:t>皆様の住宅購入計画に、</a:t>
            </a:r>
            <a:br>
              <a:rPr lang="en-US" altLang="ja-JP" sz="4000" b="1" dirty="0">
                <a:solidFill>
                  <a:srgbClr val="C00000"/>
                </a:solidFill>
                <a:latin typeface="HGP創英角ﾎﾟｯﾌﾟ体" pitchFamily="50" charset="-128"/>
                <a:ea typeface="HGP創英角ﾎﾟｯﾌﾟ体" pitchFamily="50" charset="-128"/>
              </a:rPr>
            </a:br>
            <a:r>
              <a:rPr lang="ja-JP" altLang="en-US" sz="4000" b="1" dirty="0">
                <a:solidFill>
                  <a:srgbClr val="C00000"/>
                </a:solidFill>
                <a:latin typeface="HGP創英角ﾎﾟｯﾌﾟ体" pitchFamily="50" charset="-128"/>
                <a:ea typeface="HGP創英角ﾎﾟｯﾌﾟ体" pitchFamily="50" charset="-128"/>
              </a:rPr>
              <a:t>　　　　</a:t>
            </a:r>
            <a:r>
              <a:rPr lang="ja-JP" altLang="ja-JP" sz="4000" b="1" dirty="0">
                <a:solidFill>
                  <a:srgbClr val="C00000"/>
                </a:solidFill>
                <a:latin typeface="HGP創英角ﾎﾟｯﾌﾟ体" pitchFamily="50" charset="-128"/>
                <a:ea typeface="HGP創英角ﾎﾟｯﾌﾟ体" pitchFamily="50" charset="-128"/>
              </a:rPr>
              <a:t>少しでもお役に立つことが</a:t>
            </a:r>
            <a:br>
              <a:rPr lang="en-US" altLang="ja-JP" sz="4000" b="1" dirty="0">
                <a:solidFill>
                  <a:srgbClr val="C00000"/>
                </a:solidFill>
                <a:latin typeface="HGP創英角ﾎﾟｯﾌﾟ体" pitchFamily="50" charset="-128"/>
                <a:ea typeface="HGP創英角ﾎﾟｯﾌﾟ体" pitchFamily="50" charset="-128"/>
              </a:rPr>
            </a:br>
            <a:r>
              <a:rPr lang="ja-JP" altLang="en-US" sz="4000" b="1" dirty="0">
                <a:solidFill>
                  <a:srgbClr val="C00000"/>
                </a:solidFill>
                <a:latin typeface="HGP創英角ﾎﾟｯﾌﾟ体" pitchFamily="50" charset="-128"/>
                <a:ea typeface="HGP創英角ﾎﾟｯﾌﾟ体" pitchFamily="50" charset="-128"/>
              </a:rPr>
              <a:t>　　　　　　　　　　　　　</a:t>
            </a:r>
            <a:r>
              <a:rPr lang="ja-JP" altLang="ja-JP" sz="4000" b="1" dirty="0">
                <a:solidFill>
                  <a:srgbClr val="C00000"/>
                </a:solidFill>
                <a:latin typeface="HGP創英角ﾎﾟｯﾌﾟ体" pitchFamily="50" charset="-128"/>
                <a:ea typeface="HGP創英角ﾎﾟｯﾌﾟ体" pitchFamily="50" charset="-128"/>
              </a:rPr>
              <a:t>出来れば幸いです</a:t>
            </a:r>
            <a:r>
              <a:rPr lang="ja-JP" altLang="en-US" b="1" dirty="0">
                <a:solidFill>
                  <a:srgbClr val="C00000"/>
                </a:solidFill>
                <a:latin typeface="HGP創英角ﾎﾟｯﾌﾟ体" pitchFamily="50" charset="-128"/>
                <a:ea typeface="HGP創英角ﾎﾟｯﾌﾟ体" pitchFamily="50" charset="-128"/>
              </a:rPr>
              <a:t>！</a:t>
            </a:r>
            <a:br>
              <a:rPr lang="en-US" altLang="ja-JP" b="1" dirty="0">
                <a:solidFill>
                  <a:srgbClr val="C00000"/>
                </a:solidFill>
                <a:latin typeface="HGP創英角ﾎﾟｯﾌﾟ体" pitchFamily="50" charset="-128"/>
                <a:ea typeface="HGP創英角ﾎﾟｯﾌﾟ体" pitchFamily="50" charset="-128"/>
              </a:rPr>
            </a:br>
            <a:br>
              <a:rPr lang="en-US" altLang="ja-JP"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金融素人をひとりでも多く救いたい！</a:t>
            </a:r>
            <a:br>
              <a:rPr lang="en-US" altLang="ja-JP" b="1" dirty="0">
                <a:solidFill>
                  <a:srgbClr val="C00000"/>
                </a:solidFill>
                <a:latin typeface="HGP創英角ﾎﾟｯﾌﾟ体" pitchFamily="50" charset="-128"/>
                <a:ea typeface="HGP創英角ﾎﾟｯﾌﾟ体" pitchFamily="50" charset="-128"/>
              </a:rPr>
            </a:br>
            <a:br>
              <a:rPr lang="en-US" altLang="ja-JP"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　　　　</a:t>
            </a:r>
            <a:r>
              <a:rPr lang="ja-JP" altLang="en-US" sz="3200" b="1" dirty="0">
                <a:solidFill>
                  <a:schemeClr val="tx2">
                    <a:lumMod val="75000"/>
                  </a:schemeClr>
                </a:solidFill>
                <a:latin typeface="HGP創英角ﾎﾟｯﾌﾟ体" pitchFamily="50" charset="-128"/>
                <a:ea typeface="HGP創英角ﾎﾟｯﾌﾟ体" pitchFamily="50" charset="-128"/>
              </a:rPr>
              <a:t>　　　　　　　ご清聴ありがとうございました。</a:t>
            </a:r>
            <a:endParaRPr kumimoji="1" lang="ja-JP" altLang="en-US" sz="3200" dirty="0">
              <a:solidFill>
                <a:schemeClr val="tx2">
                  <a:lumMod val="75000"/>
                </a:schemeClr>
              </a:solidFill>
              <a:latin typeface="HGP創英角ﾎﾟｯﾌﾟ体" pitchFamily="50" charset="-128"/>
              <a:ea typeface="HGP創英角ﾎﾟｯﾌﾟ体" pitchFamily="50" charset="-128"/>
            </a:endParaRPr>
          </a:p>
        </p:txBody>
      </p:sp>
      <p:sp>
        <p:nvSpPr>
          <p:cNvPr id="3" name="スライド番号プレースホルダー 2"/>
          <p:cNvSpPr>
            <a:spLocks noGrp="1"/>
          </p:cNvSpPr>
          <p:nvPr>
            <p:ph type="sldNum" sz="quarter" idx="12"/>
          </p:nvPr>
        </p:nvSpPr>
        <p:spPr/>
        <p:txBody>
          <a:bodyPr/>
          <a:lstStyle/>
          <a:p>
            <a:fld id="{428159FB-B171-47E6-97FF-94E4E8E0D996}" type="slidenum">
              <a:rPr kumimoji="1" lang="ja-JP" altLang="en-US" smtClean="0"/>
              <a:t>94</a:t>
            </a:fld>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692696"/>
            <a:ext cx="1882552" cy="1368152"/>
          </a:xfrm>
          <a:prstGeom prst="rect">
            <a:avLst/>
          </a:prstGeom>
        </p:spPr>
      </p:pic>
      <p:sp>
        <p:nvSpPr>
          <p:cNvPr id="5" name="日付プレースホルダー 4">
            <a:extLst>
              <a:ext uri="{FF2B5EF4-FFF2-40B4-BE49-F238E27FC236}">
                <a16:creationId xmlns:a16="http://schemas.microsoft.com/office/drawing/2014/main" id="{678FA975-7ED3-D6CA-A241-47FB58D42037}"/>
              </a:ext>
            </a:extLst>
          </p:cNvPr>
          <p:cNvSpPr>
            <a:spLocks noGrp="1"/>
          </p:cNvSpPr>
          <p:nvPr>
            <p:ph type="dt" sz="half" idx="10"/>
          </p:nvPr>
        </p:nvSpPr>
        <p:spPr/>
        <p:txBody>
          <a:bodyPr/>
          <a:lstStyle/>
          <a:p>
            <a:fld id="{6EEA316B-D6DE-4493-BBE4-4E65C3596C68}" type="datetime1">
              <a:rPr kumimoji="1" lang="ja-JP" altLang="en-US" smtClean="0"/>
              <a:t>2024/10/5</a:t>
            </a:fld>
            <a:endParaRPr kumimoji="1" lang="ja-JP" altLang="en-US"/>
          </a:p>
        </p:txBody>
      </p:sp>
    </p:spTree>
    <p:extLst>
      <p:ext uri="{BB962C8B-B14F-4D97-AF65-F5344CB8AC3E}">
        <p14:creationId xmlns:p14="http://schemas.microsoft.com/office/powerpoint/2010/main" val="37709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146869-7426-3C6B-08CE-B645D878DDE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26F849D-27DD-CD66-9CC5-B972D3F108AF}"/>
              </a:ext>
            </a:extLst>
          </p:cNvPr>
          <p:cNvSpPr>
            <a:spLocks noGrp="1"/>
          </p:cNvSpPr>
          <p:nvPr>
            <p:ph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7BA4543F-043A-6157-8E5A-663CA3472D46}"/>
              </a:ext>
            </a:extLst>
          </p:cNvPr>
          <p:cNvSpPr>
            <a:spLocks noGrp="1"/>
          </p:cNvSpPr>
          <p:nvPr>
            <p:ph type="dt" sz="half" idx="10"/>
          </p:nvPr>
        </p:nvSpPr>
        <p:spPr/>
        <p:txBody>
          <a:bodyPr/>
          <a:lstStyle/>
          <a:p>
            <a:fld id="{61428A80-958C-46C1-8DFD-20711E6BB24F}"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9FD853FA-62A2-9474-555B-C466698292CF}"/>
              </a:ext>
            </a:extLst>
          </p:cNvPr>
          <p:cNvSpPr>
            <a:spLocks noGrp="1"/>
          </p:cNvSpPr>
          <p:nvPr>
            <p:ph type="sldNum" sz="quarter" idx="12"/>
          </p:nvPr>
        </p:nvSpPr>
        <p:spPr/>
        <p:txBody>
          <a:bodyPr/>
          <a:lstStyle/>
          <a:p>
            <a:fld id="{428159FB-B171-47E6-97FF-94E4E8E0D996}" type="slidenum">
              <a:rPr kumimoji="1" lang="ja-JP" altLang="en-US" smtClean="0"/>
              <a:t>95</a:t>
            </a:fld>
            <a:endParaRPr kumimoji="1" lang="ja-JP" altLang="en-US"/>
          </a:p>
        </p:txBody>
      </p:sp>
    </p:spTree>
    <p:extLst>
      <p:ext uri="{BB962C8B-B14F-4D97-AF65-F5344CB8AC3E}">
        <p14:creationId xmlns:p14="http://schemas.microsoft.com/office/powerpoint/2010/main" val="2332056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819C8-C2E0-1989-D47A-4717DC4F21C9}"/>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7238E47D-DA0D-3834-C486-D3980C03F528}"/>
              </a:ext>
            </a:extLst>
          </p:cNvPr>
          <p:cNvPicPr>
            <a:picLocks noGrp="1" noChangeAspect="1"/>
          </p:cNvPicPr>
          <p:nvPr>
            <p:ph idx="1"/>
          </p:nvPr>
        </p:nvPicPr>
        <p:blipFill>
          <a:blip r:embed="rId2"/>
          <a:stretch>
            <a:fillRect/>
          </a:stretch>
        </p:blipFill>
        <p:spPr>
          <a:xfrm>
            <a:off x="1475656" y="332656"/>
            <a:ext cx="6264696" cy="6023694"/>
          </a:xfrm>
        </p:spPr>
      </p:pic>
      <p:sp>
        <p:nvSpPr>
          <p:cNvPr id="4" name="日付プレースホルダー 3">
            <a:extLst>
              <a:ext uri="{FF2B5EF4-FFF2-40B4-BE49-F238E27FC236}">
                <a16:creationId xmlns:a16="http://schemas.microsoft.com/office/drawing/2014/main" id="{56538C54-95B3-8717-5808-995BA1A30527}"/>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41F7569D-854B-34E7-BD20-D3A0284FCEFE}"/>
              </a:ext>
            </a:extLst>
          </p:cNvPr>
          <p:cNvSpPr>
            <a:spLocks noGrp="1"/>
          </p:cNvSpPr>
          <p:nvPr>
            <p:ph type="sldNum" sz="quarter" idx="12"/>
          </p:nvPr>
        </p:nvSpPr>
        <p:spPr/>
        <p:txBody>
          <a:bodyPr/>
          <a:lstStyle/>
          <a:p>
            <a:fld id="{428159FB-B171-47E6-97FF-94E4E8E0D996}" type="slidenum">
              <a:rPr kumimoji="1" lang="ja-JP" altLang="en-US" smtClean="0"/>
              <a:t>96</a:t>
            </a:fld>
            <a:endParaRPr kumimoji="1" lang="ja-JP" altLang="en-US"/>
          </a:p>
        </p:txBody>
      </p:sp>
    </p:spTree>
    <p:extLst>
      <p:ext uri="{BB962C8B-B14F-4D97-AF65-F5344CB8AC3E}">
        <p14:creationId xmlns:p14="http://schemas.microsoft.com/office/powerpoint/2010/main" val="32668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23E212-7352-8BF8-447C-9B38C0141E7A}"/>
              </a:ext>
            </a:extLst>
          </p:cNvPr>
          <p:cNvSpPr>
            <a:spLocks noGrp="1"/>
          </p:cNvSpPr>
          <p:nvPr>
            <p:ph type="title"/>
          </p:nvPr>
        </p:nvSpPr>
        <p:spPr>
          <a:xfrm>
            <a:off x="457200" y="274638"/>
            <a:ext cx="8229600" cy="922114"/>
          </a:xfrm>
        </p:spPr>
        <p:txBody>
          <a:bodyPr/>
          <a:lstStyle/>
          <a:p>
            <a:r>
              <a:rPr kumimoji="1" lang="en-US" altLang="ja-JP" dirty="0"/>
              <a:t>JA</a:t>
            </a:r>
            <a:r>
              <a:rPr kumimoji="1" lang="ja-JP" altLang="en-US" dirty="0"/>
              <a:t>大井川</a:t>
            </a:r>
          </a:p>
        </p:txBody>
      </p:sp>
      <p:sp>
        <p:nvSpPr>
          <p:cNvPr id="4" name="日付プレースホルダー 3">
            <a:extLst>
              <a:ext uri="{FF2B5EF4-FFF2-40B4-BE49-F238E27FC236}">
                <a16:creationId xmlns:a16="http://schemas.microsoft.com/office/drawing/2014/main" id="{7A52CAEB-FF54-B5EB-40C5-82F78C0CF4A1}"/>
              </a:ext>
            </a:extLst>
          </p:cNvPr>
          <p:cNvSpPr>
            <a:spLocks noGrp="1"/>
          </p:cNvSpPr>
          <p:nvPr>
            <p:ph type="dt" sz="half" idx="10"/>
          </p:nvPr>
        </p:nvSpPr>
        <p:spPr/>
        <p:txBody>
          <a:bodyPr/>
          <a:lstStyle/>
          <a:p>
            <a:fld id="{04478E13-73D6-48B8-8D74-12B4400C4447}"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2B050EF4-DB9D-C24B-D012-69AA5512FFBF}"/>
              </a:ext>
            </a:extLst>
          </p:cNvPr>
          <p:cNvSpPr>
            <a:spLocks noGrp="1"/>
          </p:cNvSpPr>
          <p:nvPr>
            <p:ph type="sldNum" sz="quarter" idx="12"/>
          </p:nvPr>
        </p:nvSpPr>
        <p:spPr/>
        <p:txBody>
          <a:bodyPr/>
          <a:lstStyle/>
          <a:p>
            <a:fld id="{428159FB-B171-47E6-97FF-94E4E8E0D996}" type="slidenum">
              <a:rPr kumimoji="1" lang="ja-JP" altLang="en-US" smtClean="0"/>
              <a:t>97</a:t>
            </a:fld>
            <a:endParaRPr kumimoji="1" lang="ja-JP" altLang="en-US"/>
          </a:p>
        </p:txBody>
      </p:sp>
      <p:pic>
        <p:nvPicPr>
          <p:cNvPr id="9" name="コンテンツ プレースホルダー 8">
            <a:extLst>
              <a:ext uri="{FF2B5EF4-FFF2-40B4-BE49-F238E27FC236}">
                <a16:creationId xmlns:a16="http://schemas.microsoft.com/office/drawing/2014/main" id="{D760FB4C-9643-D12C-800F-AEAA96973A3C}"/>
              </a:ext>
            </a:extLst>
          </p:cNvPr>
          <p:cNvPicPr>
            <a:picLocks noGrp="1" noChangeAspect="1"/>
          </p:cNvPicPr>
          <p:nvPr>
            <p:ph idx="1"/>
          </p:nvPr>
        </p:nvPicPr>
        <p:blipFill>
          <a:blip r:embed="rId2"/>
          <a:stretch>
            <a:fillRect/>
          </a:stretch>
        </p:blipFill>
        <p:spPr>
          <a:xfrm>
            <a:off x="1763688" y="1268760"/>
            <a:ext cx="5616623" cy="5256584"/>
          </a:xfrm>
        </p:spPr>
      </p:pic>
      <p:pic>
        <p:nvPicPr>
          <p:cNvPr id="6" name="図 5">
            <a:extLst>
              <a:ext uri="{FF2B5EF4-FFF2-40B4-BE49-F238E27FC236}">
                <a16:creationId xmlns:a16="http://schemas.microsoft.com/office/drawing/2014/main" id="{34CE48E6-93F4-360D-ED24-A2E25DC6AC8B}"/>
              </a:ext>
            </a:extLst>
          </p:cNvPr>
          <p:cNvPicPr>
            <a:picLocks noChangeAspect="1"/>
          </p:cNvPicPr>
          <p:nvPr/>
        </p:nvPicPr>
        <p:blipFill>
          <a:blip r:embed="rId3"/>
          <a:stretch>
            <a:fillRect/>
          </a:stretch>
        </p:blipFill>
        <p:spPr>
          <a:xfrm>
            <a:off x="1763688" y="1052736"/>
            <a:ext cx="5616623" cy="5668739"/>
          </a:xfrm>
          <a:prstGeom prst="rect">
            <a:avLst/>
          </a:prstGeom>
        </p:spPr>
      </p:pic>
    </p:spTree>
    <p:extLst>
      <p:ext uri="{BB962C8B-B14F-4D97-AF65-F5344CB8AC3E}">
        <p14:creationId xmlns:p14="http://schemas.microsoft.com/office/powerpoint/2010/main" val="14592298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64EE78-8A53-9675-2FBE-2200726FED9C}"/>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BA3174BF-DDA0-8FAF-3AF9-EE930310B976}"/>
              </a:ext>
            </a:extLst>
          </p:cNvPr>
          <p:cNvPicPr>
            <a:picLocks noGrp="1" noChangeAspect="1"/>
          </p:cNvPicPr>
          <p:nvPr>
            <p:ph idx="1"/>
          </p:nvPr>
        </p:nvPicPr>
        <p:blipFill>
          <a:blip r:embed="rId3"/>
          <a:stretch>
            <a:fillRect/>
          </a:stretch>
        </p:blipFill>
        <p:spPr>
          <a:xfrm>
            <a:off x="1619672" y="332656"/>
            <a:ext cx="5832647" cy="5793507"/>
          </a:xfrm>
        </p:spPr>
      </p:pic>
      <p:sp>
        <p:nvSpPr>
          <p:cNvPr id="4" name="日付プレースホルダー 3">
            <a:extLst>
              <a:ext uri="{FF2B5EF4-FFF2-40B4-BE49-F238E27FC236}">
                <a16:creationId xmlns:a16="http://schemas.microsoft.com/office/drawing/2014/main" id="{A4A028B6-B212-FC00-524B-6A32B8B9303A}"/>
              </a:ext>
            </a:extLst>
          </p:cNvPr>
          <p:cNvSpPr>
            <a:spLocks noGrp="1"/>
          </p:cNvSpPr>
          <p:nvPr>
            <p:ph type="dt" sz="half" idx="10"/>
          </p:nvPr>
        </p:nvSpPr>
        <p:spPr/>
        <p:txBody>
          <a:bodyPr/>
          <a:lstStyle/>
          <a:p>
            <a:fld id="{50DB87E3-DB03-4328-83F9-5003FD87AAB9}"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0F8A1C28-7DDF-D6F5-FC4F-BA9EFB01E07C}"/>
              </a:ext>
            </a:extLst>
          </p:cNvPr>
          <p:cNvSpPr>
            <a:spLocks noGrp="1"/>
          </p:cNvSpPr>
          <p:nvPr>
            <p:ph type="sldNum" sz="quarter" idx="12"/>
          </p:nvPr>
        </p:nvSpPr>
        <p:spPr/>
        <p:txBody>
          <a:bodyPr/>
          <a:lstStyle/>
          <a:p>
            <a:fld id="{428159FB-B171-47E6-97FF-94E4E8E0D996}" type="slidenum">
              <a:rPr kumimoji="1" lang="ja-JP" altLang="en-US" smtClean="0"/>
              <a:t>98</a:t>
            </a:fld>
            <a:endParaRPr kumimoji="1" lang="ja-JP" altLang="en-US"/>
          </a:p>
        </p:txBody>
      </p:sp>
    </p:spTree>
    <p:extLst>
      <p:ext uri="{BB962C8B-B14F-4D97-AF65-F5344CB8AC3E}">
        <p14:creationId xmlns:p14="http://schemas.microsoft.com/office/powerpoint/2010/main" val="3077410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BE86-A451-04EF-B2A3-FBCC0E8F6F3D}"/>
              </a:ext>
            </a:extLst>
          </p:cNvPr>
          <p:cNvSpPr>
            <a:spLocks noGrp="1"/>
          </p:cNvSpPr>
          <p:nvPr>
            <p:ph type="title"/>
          </p:nvPr>
        </p:nvSpPr>
        <p:spPr/>
        <p:txBody>
          <a:bodyPr/>
          <a:lstStyle/>
          <a:p>
            <a:r>
              <a:rPr kumimoji="1" lang="ja-JP" altLang="en-US" dirty="0"/>
              <a:t>住宅ローン選び</a:t>
            </a:r>
          </a:p>
        </p:txBody>
      </p:sp>
      <p:sp>
        <p:nvSpPr>
          <p:cNvPr id="3" name="コンテンツ プレースホルダー 2">
            <a:extLst>
              <a:ext uri="{FF2B5EF4-FFF2-40B4-BE49-F238E27FC236}">
                <a16:creationId xmlns:a16="http://schemas.microsoft.com/office/drawing/2014/main" id="{C592C4EA-02FF-D0D8-FF60-6E413DEA609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なるべく金利が低いうちに</a:t>
            </a:r>
            <a:endParaRPr kumimoji="1" lang="en-US" altLang="ja-JP" dirty="0">
              <a:latin typeface="HGS創英角ﾎﾟｯﾌﾟ体" panose="040B0A00000000000000" pitchFamily="50" charset="-128"/>
              <a:ea typeface="HGS創英角ﾎﾟｯﾌﾟ体" panose="040B0A00000000000000" pitchFamily="50" charset="-128"/>
            </a:endParaRPr>
          </a:p>
          <a:p>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長期</a:t>
            </a:r>
            <a:r>
              <a:rPr kumimoji="1" lang="ja-JP" altLang="en-US" dirty="0">
                <a:latin typeface="HGS創英角ﾎﾟｯﾌﾟ体" panose="040B0A00000000000000" pitchFamily="50" charset="-128"/>
                <a:ea typeface="HGS創英角ﾎﾟｯﾌﾟ体" panose="040B0A00000000000000" pitchFamily="50" charset="-128"/>
              </a:rPr>
              <a:t>固定金利で借りましょう！</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a:t>
            </a:r>
            <a:r>
              <a:rPr lang="ja-JP" altLang="en-US" dirty="0">
                <a:solidFill>
                  <a:schemeClr val="accent1"/>
                </a:solidFill>
                <a:latin typeface="HGS創英角ﾎﾟｯﾌﾟ体" panose="040B0A00000000000000" pitchFamily="50" charset="-128"/>
                <a:ea typeface="HGS創英角ﾎﾟｯﾌﾟ体" panose="040B0A00000000000000" pitchFamily="50" charset="-128"/>
              </a:rPr>
              <a:t>変動金利が、大人気！のはずでは？</a:t>
            </a:r>
            <a:endParaRPr kumimoji="1" lang="ja-JP" altLang="en-US" dirty="0">
              <a:solidFill>
                <a:schemeClr val="accent1"/>
              </a:solidFill>
              <a:latin typeface="HGS創英角ﾎﾟｯﾌﾟ体" panose="040B0A00000000000000" pitchFamily="50" charset="-128"/>
              <a:ea typeface="HGS創英角ﾎﾟｯﾌﾟ体" panose="040B0A00000000000000" pitchFamily="50" charset="-128"/>
            </a:endParaRPr>
          </a:p>
        </p:txBody>
      </p:sp>
      <p:sp>
        <p:nvSpPr>
          <p:cNvPr id="4" name="日付プレースホルダー 3">
            <a:extLst>
              <a:ext uri="{FF2B5EF4-FFF2-40B4-BE49-F238E27FC236}">
                <a16:creationId xmlns:a16="http://schemas.microsoft.com/office/drawing/2014/main" id="{84A18CB3-3542-5F51-D970-74CBFC732876}"/>
              </a:ext>
            </a:extLst>
          </p:cNvPr>
          <p:cNvSpPr>
            <a:spLocks noGrp="1"/>
          </p:cNvSpPr>
          <p:nvPr>
            <p:ph type="dt" sz="half" idx="10"/>
          </p:nvPr>
        </p:nvSpPr>
        <p:spPr/>
        <p:txBody>
          <a:bodyPr/>
          <a:lstStyle/>
          <a:p>
            <a:fld id="{E43E170F-52EE-497D-86D6-577B0985A3AF}" type="datetime1">
              <a:rPr kumimoji="1" lang="ja-JP" altLang="en-US" smtClean="0"/>
              <a:t>2024/10/5</a:t>
            </a:fld>
            <a:endParaRPr kumimoji="1" lang="ja-JP" altLang="en-US"/>
          </a:p>
        </p:txBody>
      </p:sp>
      <p:sp>
        <p:nvSpPr>
          <p:cNvPr id="5" name="スライド番号プレースホルダー 4">
            <a:extLst>
              <a:ext uri="{FF2B5EF4-FFF2-40B4-BE49-F238E27FC236}">
                <a16:creationId xmlns:a16="http://schemas.microsoft.com/office/drawing/2014/main" id="{035FD5E5-E841-5707-BC5C-5A433F1C3B98}"/>
              </a:ext>
            </a:extLst>
          </p:cNvPr>
          <p:cNvSpPr>
            <a:spLocks noGrp="1"/>
          </p:cNvSpPr>
          <p:nvPr>
            <p:ph type="sldNum" sz="quarter" idx="12"/>
          </p:nvPr>
        </p:nvSpPr>
        <p:spPr/>
        <p:txBody>
          <a:bodyPr/>
          <a:lstStyle/>
          <a:p>
            <a:fld id="{428159FB-B171-47E6-97FF-94E4E8E0D996}" type="slidenum">
              <a:rPr kumimoji="1" lang="ja-JP" altLang="en-US" smtClean="0"/>
              <a:t>99</a:t>
            </a:fld>
            <a:endParaRPr kumimoji="1" lang="ja-JP" altLang="en-US"/>
          </a:p>
        </p:txBody>
      </p:sp>
    </p:spTree>
    <p:extLst>
      <p:ext uri="{BB962C8B-B14F-4D97-AF65-F5344CB8AC3E}">
        <p14:creationId xmlns:p14="http://schemas.microsoft.com/office/powerpoint/2010/main" val="166265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8|0.9|1|1.4|5.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アングル">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19324</TotalTime>
  <Words>4391</Words>
  <Application>Microsoft Office PowerPoint</Application>
  <PresentationFormat>画面に合わせる (4:3)</PresentationFormat>
  <Paragraphs>968</Paragraphs>
  <Slides>120</Slides>
  <Notes>68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120</vt:i4>
      </vt:variant>
    </vt:vector>
  </HeadingPairs>
  <TitlesOfParts>
    <vt:vector size="133" baseType="lpstr">
      <vt:lpstr>HGPｺﾞｼｯｸE</vt:lpstr>
      <vt:lpstr>HGP創英角ｺﾞｼｯｸUB</vt:lpstr>
      <vt:lpstr>HGP創英角ﾎﾟｯﾌﾟ体</vt:lpstr>
      <vt:lpstr>HGS創英角ﾎﾟｯﾌﾟ体</vt:lpstr>
      <vt:lpstr>HG創英角ﾎﾟｯﾌﾟ体</vt:lpstr>
      <vt:lpstr>ＭＳ Ｐゴシック</vt:lpstr>
      <vt:lpstr>Twentieth Century</vt:lpstr>
      <vt:lpstr>Arial</vt:lpstr>
      <vt:lpstr>Calibri</vt:lpstr>
      <vt:lpstr>Franklin Gothic Book</vt:lpstr>
      <vt:lpstr>Franklin Gothic Medium</vt:lpstr>
      <vt:lpstr>Times New Roman</vt:lpstr>
      <vt:lpstr>Office ​​テーマ</vt:lpstr>
      <vt:lpstr>住宅ローンセミナー 銀行では絶対に教えてくれない 　　　　　　　　　　　　　　　住宅ローンの選び方</vt:lpstr>
      <vt:lpstr>PowerPoint プレゼンテーション</vt:lpstr>
      <vt:lpstr>理　　念</vt:lpstr>
      <vt:lpstr>全国のFP向けセミナー</vt:lpstr>
      <vt:lpstr>プロ向けセミナー（東京）</vt:lpstr>
      <vt:lpstr>4つの国策</vt:lpstr>
      <vt:lpstr>①住宅ローン減税（改）</vt:lpstr>
      <vt:lpstr>PowerPoint プレゼンテーション</vt:lpstr>
      <vt:lpstr>PowerPoint プレゼンテーション</vt:lpstr>
      <vt:lpstr>①住宅ローン減税（新築）再改正</vt:lpstr>
      <vt:lpstr>住宅ローン減税の落とし穴</vt:lpstr>
      <vt:lpstr>事　例</vt:lpstr>
      <vt:lpstr>PowerPoint プレゼンテーション</vt:lpstr>
      <vt:lpstr>事　例</vt:lpstr>
      <vt:lpstr>PowerPoint プレゼンテーション</vt:lpstr>
      <vt:lpstr>PowerPoint プレゼンテーション</vt:lpstr>
      <vt:lpstr>②住宅に係る贈与税の非課税措置</vt:lpstr>
      <vt:lpstr>②住宅に係る贈与税の非課税措置</vt:lpstr>
      <vt:lpstr>３年間延長</vt:lpstr>
      <vt:lpstr>③フラット３５S　子育てプラス</vt:lpstr>
      <vt:lpstr>PowerPoint プレゼンテーション</vt:lpstr>
      <vt:lpstr>PowerPoint プレゼンテーション</vt:lpstr>
      <vt:lpstr>PowerPoint プレゼンテーション</vt:lpstr>
      <vt:lpstr>PowerPoint プレゼンテーション</vt:lpstr>
      <vt:lpstr>④子育てエコホーム支援事業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4つの国策</vt:lpstr>
      <vt:lpstr>　　　本日、皆さんに 　　　　　　　お伝えしたいこと！</vt:lpstr>
      <vt:lpstr>　</vt:lpstr>
      <vt:lpstr>金利の重さ</vt:lpstr>
      <vt:lpstr>金利の重さ</vt:lpstr>
      <vt:lpstr>静岡ろうきん</vt:lpstr>
      <vt:lpstr>静岡銀行</vt:lpstr>
      <vt:lpstr>PowerPoint プレゼンテーション</vt:lpstr>
      <vt:lpstr>PowerPoint プレゼンテーション</vt:lpstr>
      <vt:lpstr>金利の重さ</vt:lpstr>
      <vt:lpstr>金利の重さ</vt:lpstr>
      <vt:lpstr>金利の重さ</vt:lpstr>
      <vt:lpstr>金利の重さ</vt:lpstr>
      <vt:lpstr>金利の重さ</vt:lpstr>
      <vt:lpstr>PowerPoint プレゼンテーション</vt:lpstr>
      <vt:lpstr>『金利の重さ』をご理解頂けたなら！</vt:lpstr>
      <vt:lpstr>住宅ローン金利を低く抑える方法は？</vt:lpstr>
      <vt:lpstr>ところで</vt:lpstr>
      <vt:lpstr>現在の金利水準は？</vt:lpstr>
      <vt:lpstr>現在の金利水準は？</vt:lpstr>
      <vt:lpstr>なぜそう思うのか？</vt:lpstr>
      <vt:lpstr>過去の金利水準</vt:lpstr>
      <vt:lpstr>PowerPoint プレゼンテーション</vt:lpstr>
      <vt:lpstr>過去の金利水準</vt:lpstr>
      <vt:lpstr>過去の金利水準</vt:lpstr>
      <vt:lpstr>沼津ぐるめ街道</vt:lpstr>
      <vt:lpstr>PowerPoint プレゼンテーション</vt:lpstr>
      <vt:lpstr>過去の金利水準</vt:lpstr>
      <vt:lpstr>過去の金利水準</vt:lpstr>
      <vt:lpstr>PowerPoint プレゼンテーション</vt:lpstr>
      <vt:lpstr>1.82％で３５年間固定で借りられる現在の金利は</vt:lpstr>
      <vt:lpstr>今（現在）の住宅ローン金利</vt:lpstr>
      <vt:lpstr>住宅ローン金利を低く抑える方法は？</vt:lpstr>
      <vt:lpstr>今が低いのは分かった！</vt:lpstr>
      <vt:lpstr>金利の変動要因</vt:lpstr>
      <vt:lpstr>金利の変動要因</vt:lpstr>
      <vt:lpstr>日銀の仕事（政策）</vt:lpstr>
      <vt:lpstr>日経平均、10年国債、金利の推移</vt:lpstr>
      <vt:lpstr>10年国債とフラット３５</vt:lpstr>
      <vt:lpstr>フラット３５　金利推移</vt:lpstr>
      <vt:lpstr>フラット３５　2024年10月</vt:lpstr>
      <vt:lpstr>フラット３５　2023年</vt:lpstr>
      <vt:lpstr>PowerPoint プレゼンテーション</vt:lpstr>
      <vt:lpstr>住宅ローン金利を低く抑える方法は？</vt:lpstr>
      <vt:lpstr>住宅ローン金利を低く抑える方法は？</vt:lpstr>
      <vt:lpstr>住宅ローン金利は値切れる！</vt:lpstr>
      <vt:lpstr>住宅ローン金利は値切れる！</vt:lpstr>
      <vt:lpstr>値切りの実話</vt:lpstr>
      <vt:lpstr>景気が良くなると？</vt:lpstr>
      <vt:lpstr>住宅ローンは今が借り時？</vt:lpstr>
      <vt:lpstr>今が借り時なのは分かった！</vt:lpstr>
      <vt:lpstr>住宅ローンの返済は長期！</vt:lpstr>
      <vt:lpstr>ライフプランとは？  （マネープラン）</vt:lpstr>
      <vt:lpstr>ライフプラン</vt:lpstr>
      <vt:lpstr>PowerPoint プレゼンテーション</vt:lpstr>
      <vt:lpstr>PowerPoint プレゼンテーション</vt:lpstr>
      <vt:lpstr>PowerPoint プレゼンテーション</vt:lpstr>
      <vt:lpstr>PowerPoint プレゼンテーション</vt:lpstr>
      <vt:lpstr>住宅購入時には、ライフプランを作成！</vt:lpstr>
      <vt:lpstr>楽しい川下り</vt:lpstr>
      <vt:lpstr>大きな滝</vt:lpstr>
      <vt:lpstr>PowerPoint プレゼンテーション</vt:lpstr>
      <vt:lpstr>個別相談のご案内！</vt:lpstr>
      <vt:lpstr>  　皆様の住宅購入計画に、 　　　　少しでもお役に立つことが 　　　　　　　　　　　　　出来れば幸いです！  金融素人をひとりでも多く救いたい！  　　　　　　　　　　　ご清聴ありがとうございました。</vt:lpstr>
      <vt:lpstr>PowerPoint プレゼンテーション</vt:lpstr>
      <vt:lpstr>PowerPoint プレゼンテーション</vt:lpstr>
      <vt:lpstr>JA大井川</vt:lpstr>
      <vt:lpstr>PowerPoint プレゼンテーション</vt:lpstr>
      <vt:lpstr>住宅ローン選び</vt:lpstr>
      <vt:lpstr>変動金利推進派のモゲ澤先生の主張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10年間金利が上がらない前提？？</vt:lpstr>
      <vt:lpstr>私の比較　　5,000万円　35年返済</vt:lpstr>
      <vt:lpstr>私の比較　　5,000万円　35年返済</vt:lpstr>
      <vt:lpstr>PowerPoint プレゼンテーション</vt:lpstr>
      <vt:lpstr>変動金利　VS　固定金利</vt:lpstr>
      <vt:lpstr>日銀の金融政策</vt:lpstr>
      <vt:lpstr>PowerPoint プレゼンテーション</vt:lpstr>
      <vt:lpstr>過去1０年間の国債（長期金利）の推移</vt:lpstr>
      <vt:lpstr>過去１年間の１０年国債（長期金利）の推移</vt:lpstr>
      <vt:lpstr>2016年8月</vt:lpstr>
      <vt:lpstr>フラット３５　金利推移</vt:lpstr>
      <vt:lpstr>過去1０年間の１０年国債（長期金利）の推移</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住宅ローンアプローチ必勝法</dc:title>
  <dc:creator>masahiro kamoto</dc:creator>
  <cp:lastModifiedBy>政弘 鴨藤</cp:lastModifiedBy>
  <cp:revision>658</cp:revision>
  <cp:lastPrinted>2022-02-12T08:05:51Z</cp:lastPrinted>
  <dcterms:created xsi:type="dcterms:W3CDTF">2013-07-22T13:11:44Z</dcterms:created>
  <dcterms:modified xsi:type="dcterms:W3CDTF">2024-10-05T14:46:53Z</dcterms:modified>
</cp:coreProperties>
</file>