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117"/>
  </p:notesMasterIdLst>
  <p:handoutMasterIdLst>
    <p:handoutMasterId r:id="rId118"/>
  </p:handoutMasterIdLst>
  <p:sldIdLst>
    <p:sldId id="3218" r:id="rId2"/>
    <p:sldId id="1563" r:id="rId3"/>
    <p:sldId id="3346" r:id="rId4"/>
    <p:sldId id="3328" r:id="rId5"/>
    <p:sldId id="3382" r:id="rId6"/>
    <p:sldId id="1634" r:id="rId7"/>
    <p:sldId id="1635" r:id="rId8"/>
    <p:sldId id="1636" r:id="rId9"/>
    <p:sldId id="3327" r:id="rId10"/>
    <p:sldId id="3368" r:id="rId11"/>
    <p:sldId id="3396" r:id="rId12"/>
    <p:sldId id="2798" r:id="rId13"/>
    <p:sldId id="3369" r:id="rId14"/>
    <p:sldId id="3397" r:id="rId15"/>
    <p:sldId id="2800" r:id="rId16"/>
    <p:sldId id="1644" r:id="rId17"/>
    <p:sldId id="1645" r:id="rId18"/>
    <p:sldId id="3370" r:id="rId19"/>
    <p:sldId id="3383" r:id="rId20"/>
    <p:sldId id="3326" r:id="rId21"/>
    <p:sldId id="2620" r:id="rId22"/>
    <p:sldId id="3398" r:id="rId23"/>
    <p:sldId id="3349" r:id="rId24"/>
    <p:sldId id="3393" r:id="rId25"/>
    <p:sldId id="3272" r:id="rId26"/>
    <p:sldId id="3394" r:id="rId27"/>
    <p:sldId id="3395" r:id="rId28"/>
    <p:sldId id="3271" r:id="rId29"/>
    <p:sldId id="2663" r:id="rId30"/>
    <p:sldId id="2616" r:id="rId31"/>
    <p:sldId id="3347" r:id="rId32"/>
    <p:sldId id="3277" r:id="rId33"/>
    <p:sldId id="3384" r:id="rId34"/>
    <p:sldId id="3262" r:id="rId35"/>
    <p:sldId id="3399" r:id="rId36"/>
    <p:sldId id="3400" r:id="rId37"/>
    <p:sldId id="970" r:id="rId38"/>
    <p:sldId id="939" r:id="rId39"/>
    <p:sldId id="3401" r:id="rId40"/>
    <p:sldId id="3386" r:id="rId41"/>
    <p:sldId id="2630" r:id="rId42"/>
    <p:sldId id="943" r:id="rId43"/>
    <p:sldId id="2651" r:id="rId44"/>
    <p:sldId id="3402" r:id="rId45"/>
    <p:sldId id="3403" r:id="rId46"/>
    <p:sldId id="3404" r:id="rId47"/>
    <p:sldId id="3405" r:id="rId48"/>
    <p:sldId id="2678" r:id="rId49"/>
    <p:sldId id="3406" r:id="rId50"/>
    <p:sldId id="3380" r:id="rId51"/>
    <p:sldId id="2676" r:id="rId52"/>
    <p:sldId id="3361" r:id="rId53"/>
    <p:sldId id="3387" r:id="rId54"/>
    <p:sldId id="3237" r:id="rId55"/>
    <p:sldId id="3407" r:id="rId56"/>
    <p:sldId id="3325" r:id="rId57"/>
    <p:sldId id="2617" r:id="rId58"/>
    <p:sldId id="3324" r:id="rId59"/>
    <p:sldId id="3289" r:id="rId60"/>
    <p:sldId id="3317" r:id="rId61"/>
    <p:sldId id="3265" r:id="rId62"/>
    <p:sldId id="3321" r:id="rId63"/>
    <p:sldId id="3268" r:id="rId64"/>
    <p:sldId id="3322" r:id="rId65"/>
    <p:sldId id="3269" r:id="rId66"/>
    <p:sldId id="3316" r:id="rId67"/>
    <p:sldId id="3323" r:id="rId68"/>
    <p:sldId id="3228" r:id="rId69"/>
    <p:sldId id="2636" r:id="rId70"/>
    <p:sldId id="3353" r:id="rId71"/>
    <p:sldId id="3354" r:id="rId72"/>
    <p:sldId id="2635" r:id="rId73"/>
    <p:sldId id="3358" r:id="rId74"/>
    <p:sldId id="2692" r:id="rId75"/>
    <p:sldId id="3390" r:id="rId76"/>
    <p:sldId id="3357" r:id="rId77"/>
    <p:sldId id="3408" r:id="rId78"/>
    <p:sldId id="3362" r:id="rId79"/>
    <p:sldId id="3385" r:id="rId80"/>
    <p:sldId id="3375" r:id="rId81"/>
    <p:sldId id="3409" r:id="rId82"/>
    <p:sldId id="3410" r:id="rId83"/>
    <p:sldId id="3411" r:id="rId84"/>
    <p:sldId id="2687" r:id="rId85"/>
    <p:sldId id="2689" r:id="rId86"/>
    <p:sldId id="3282" r:id="rId87"/>
    <p:sldId id="3279" r:id="rId88"/>
    <p:sldId id="3275" r:id="rId89"/>
    <p:sldId id="2607" r:id="rId90"/>
    <p:sldId id="3284" r:id="rId91"/>
    <p:sldId id="3285" r:id="rId92"/>
    <p:sldId id="3286" r:id="rId93"/>
    <p:sldId id="3336" r:id="rId94"/>
    <p:sldId id="3345" r:id="rId95"/>
    <p:sldId id="2724" r:id="rId96"/>
    <p:sldId id="3290" r:id="rId97"/>
    <p:sldId id="3291" r:id="rId98"/>
    <p:sldId id="3412" r:id="rId99"/>
    <p:sldId id="3413" r:id="rId100"/>
    <p:sldId id="3343" r:id="rId101"/>
    <p:sldId id="3293" r:id="rId102"/>
    <p:sldId id="902" r:id="rId103"/>
    <p:sldId id="903" r:id="rId104"/>
    <p:sldId id="904" r:id="rId105"/>
    <p:sldId id="3335" r:id="rId106"/>
    <p:sldId id="2075" r:id="rId107"/>
    <p:sldId id="3344" r:id="rId108"/>
    <p:sldId id="908" r:id="rId109"/>
    <p:sldId id="3334" r:id="rId110"/>
    <p:sldId id="3294" r:id="rId111"/>
    <p:sldId id="3348" r:id="rId112"/>
    <p:sldId id="3283" r:id="rId113"/>
    <p:sldId id="2064" r:id="rId114"/>
    <p:sldId id="2066" r:id="rId115"/>
    <p:sldId id="2668" r:id="rId116"/>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12EE3-24E8-4CDD-8E44-71DD14945882}" v="1" dt="2024-06-23T15:48:04.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692" autoAdjust="0"/>
  </p:normalViewPr>
  <p:slideViewPr>
    <p:cSldViewPr snapToGrid="0">
      <p:cViewPr varScale="1">
        <p:scale>
          <a:sx n="83" d="100"/>
          <a:sy n="83" d="100"/>
        </p:scale>
        <p:origin x="1659" y="30"/>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10FA7D4-BDD3-3AD2-09E2-4DD40F25D656}"/>
              </a:ext>
            </a:extLst>
          </p:cNvPr>
          <p:cNvSpPr>
            <a:spLocks noGrp="1"/>
          </p:cNvSpPr>
          <p:nvPr>
            <p:ph type="hdr" sz="quarter"/>
          </p:nvPr>
        </p:nvSpPr>
        <p:spPr>
          <a:xfrm>
            <a:off x="0" y="1"/>
            <a:ext cx="3078163" cy="512763"/>
          </a:xfrm>
          <a:prstGeom prst="rect">
            <a:avLst/>
          </a:prstGeom>
        </p:spPr>
        <p:txBody>
          <a:bodyPr vert="horz" lIns="91433" tIns="45716" rIns="91433" bIns="45716"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C82F7B24-A72D-53B3-7CC5-0CD96EAEA734}"/>
              </a:ext>
            </a:extLst>
          </p:cNvPr>
          <p:cNvSpPr>
            <a:spLocks noGrp="1"/>
          </p:cNvSpPr>
          <p:nvPr>
            <p:ph type="dt" sz="quarter" idx="1"/>
          </p:nvPr>
        </p:nvSpPr>
        <p:spPr>
          <a:xfrm>
            <a:off x="4024313" y="1"/>
            <a:ext cx="3078162" cy="512763"/>
          </a:xfrm>
          <a:prstGeom prst="rect">
            <a:avLst/>
          </a:prstGeom>
        </p:spPr>
        <p:txBody>
          <a:bodyPr vert="horz" lIns="91433" tIns="45716" rIns="91433" bIns="45716" rtlCol="0"/>
          <a:lstStyle>
            <a:lvl1pPr algn="r">
              <a:defRPr sz="1100"/>
            </a:lvl1pPr>
          </a:lstStyle>
          <a:p>
            <a:r>
              <a:rPr kumimoji="1" lang="en-US" altLang="ja-JP"/>
              <a:t>2023/11/28</a:t>
            </a:r>
            <a:endParaRPr kumimoji="1" lang="ja-JP" altLang="en-US"/>
          </a:p>
        </p:txBody>
      </p:sp>
      <p:sp>
        <p:nvSpPr>
          <p:cNvPr id="4" name="フッター プレースホルダー 3">
            <a:extLst>
              <a:ext uri="{FF2B5EF4-FFF2-40B4-BE49-F238E27FC236}">
                <a16:creationId xmlns:a16="http://schemas.microsoft.com/office/drawing/2014/main" id="{11C3DFB1-420F-878D-3810-733DB6E0E4B8}"/>
              </a:ext>
            </a:extLst>
          </p:cNvPr>
          <p:cNvSpPr>
            <a:spLocks noGrp="1"/>
          </p:cNvSpPr>
          <p:nvPr>
            <p:ph type="ftr" sz="quarter" idx="2"/>
          </p:nvPr>
        </p:nvSpPr>
        <p:spPr>
          <a:xfrm>
            <a:off x="0" y="9721851"/>
            <a:ext cx="3078163" cy="512763"/>
          </a:xfrm>
          <a:prstGeom prst="rect">
            <a:avLst/>
          </a:prstGeom>
        </p:spPr>
        <p:txBody>
          <a:bodyPr vert="horz" lIns="91433" tIns="45716" rIns="91433" bIns="45716"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A42A65A6-8219-97E3-5E93-6C6F1CEDD25B}"/>
              </a:ext>
            </a:extLst>
          </p:cNvPr>
          <p:cNvSpPr>
            <a:spLocks noGrp="1"/>
          </p:cNvSpPr>
          <p:nvPr>
            <p:ph type="sldNum" sz="quarter" idx="3"/>
          </p:nvPr>
        </p:nvSpPr>
        <p:spPr>
          <a:xfrm>
            <a:off x="4024313" y="9721851"/>
            <a:ext cx="3078162" cy="512763"/>
          </a:xfrm>
          <a:prstGeom prst="rect">
            <a:avLst/>
          </a:prstGeom>
        </p:spPr>
        <p:txBody>
          <a:bodyPr vert="horz" lIns="91433" tIns="45716" rIns="91433" bIns="45716" rtlCol="0" anchor="b"/>
          <a:lstStyle>
            <a:lvl1pPr algn="r">
              <a:defRPr sz="1100"/>
            </a:lvl1pPr>
          </a:lstStyle>
          <a:p>
            <a:fld id="{57212FE0-2A18-44D5-824E-61A7F4709DFD}" type="slidenum">
              <a:rPr kumimoji="1" lang="ja-JP" altLang="en-US" smtClean="0"/>
              <a:t>‹#›</a:t>
            </a:fld>
            <a:endParaRPr kumimoji="1" lang="ja-JP" altLang="en-US"/>
          </a:p>
        </p:txBody>
      </p:sp>
    </p:spTree>
    <p:extLst>
      <p:ext uri="{BB962C8B-B14F-4D97-AF65-F5344CB8AC3E}">
        <p14:creationId xmlns:p14="http://schemas.microsoft.com/office/powerpoint/2010/main" val="359839752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3078427" cy="513508"/>
          </a:xfrm>
          <a:prstGeom prst="rect">
            <a:avLst/>
          </a:prstGeom>
        </p:spPr>
        <p:txBody>
          <a:bodyPr vert="horz" lIns="99050" tIns="49526" rIns="99050" bIns="49526"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3" y="0"/>
            <a:ext cx="3078427" cy="513508"/>
          </a:xfrm>
          <a:prstGeom prst="rect">
            <a:avLst/>
          </a:prstGeom>
        </p:spPr>
        <p:txBody>
          <a:bodyPr vert="horz" lIns="99050" tIns="49526" rIns="99050" bIns="49526" rtlCol="0"/>
          <a:lstStyle>
            <a:lvl1pPr algn="r">
              <a:defRPr sz="1300"/>
            </a:lvl1pPr>
          </a:lstStyle>
          <a:p>
            <a:r>
              <a:rPr kumimoji="1" lang="en-US" altLang="ja-JP"/>
              <a:t>2023/11/28</a:t>
            </a:r>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50" tIns="49526" rIns="99050" bIns="49526" rtlCol="0" anchor="ctr"/>
          <a:lstStyle/>
          <a:p>
            <a:endParaRPr lang="ja-JP" altLang="en-US"/>
          </a:p>
        </p:txBody>
      </p:sp>
      <p:sp>
        <p:nvSpPr>
          <p:cNvPr id="5" name="ノート プレースホルダー 4"/>
          <p:cNvSpPr>
            <a:spLocks noGrp="1"/>
          </p:cNvSpPr>
          <p:nvPr>
            <p:ph type="body" sz="quarter" idx="3"/>
          </p:nvPr>
        </p:nvSpPr>
        <p:spPr>
          <a:xfrm>
            <a:off x="710407" y="4925410"/>
            <a:ext cx="5683250" cy="4029879"/>
          </a:xfrm>
          <a:prstGeom prst="rect">
            <a:avLst/>
          </a:prstGeom>
        </p:spPr>
        <p:txBody>
          <a:bodyPr vert="horz" lIns="99050" tIns="49526" rIns="99050" bIns="495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107"/>
            <a:ext cx="3078427" cy="513507"/>
          </a:xfrm>
          <a:prstGeom prst="rect">
            <a:avLst/>
          </a:prstGeom>
        </p:spPr>
        <p:txBody>
          <a:bodyPr vert="horz" lIns="99050" tIns="49526" rIns="99050" bIns="4952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7" cy="513507"/>
          </a:xfrm>
          <a:prstGeom prst="rect">
            <a:avLst/>
          </a:prstGeom>
        </p:spPr>
        <p:txBody>
          <a:bodyPr vert="horz" lIns="99050" tIns="49526" rIns="99050" bIns="49526" rtlCol="0" anchor="b"/>
          <a:lstStyle>
            <a:lvl1pPr algn="r">
              <a:defRPr sz="1300"/>
            </a:lvl1pPr>
          </a:lstStyle>
          <a:p>
            <a:fld id="{2DD9FCC9-A351-4E7A-84DF-68FEA6A68C70}" type="slidenum">
              <a:rPr kumimoji="1" lang="ja-JP" altLang="en-US" smtClean="0"/>
              <a:t>‹#›</a:t>
            </a:fld>
            <a:endParaRPr kumimoji="1" lang="ja-JP" altLang="en-US"/>
          </a:p>
        </p:txBody>
      </p:sp>
    </p:spTree>
    <p:extLst>
      <p:ext uri="{BB962C8B-B14F-4D97-AF65-F5344CB8AC3E}">
        <p14:creationId xmlns:p14="http://schemas.microsoft.com/office/powerpoint/2010/main" val="346836158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保険、投資、住宅ローン見直し　変動金利があがると返済額が増える！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a:t>
            </a:fld>
            <a:endParaRPr kumimoji="1" lang="ja-JP" altLang="en-US"/>
          </a:p>
        </p:txBody>
      </p:sp>
      <p:sp>
        <p:nvSpPr>
          <p:cNvPr id="5" name="日付プレースホルダー 4">
            <a:extLst>
              <a:ext uri="{FF2B5EF4-FFF2-40B4-BE49-F238E27FC236}">
                <a16:creationId xmlns:a16="http://schemas.microsoft.com/office/drawing/2014/main" id="{AAD96A3B-BAF8-6DA2-615B-C5A477090DA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470663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11</a:t>
            </a:fld>
            <a:endParaRPr kumimoji="1" lang="ja-JP" altLang="en-US"/>
          </a:p>
        </p:txBody>
      </p:sp>
    </p:spTree>
    <p:extLst>
      <p:ext uri="{BB962C8B-B14F-4D97-AF65-F5344CB8AC3E}">
        <p14:creationId xmlns:p14="http://schemas.microsoft.com/office/powerpoint/2010/main" val="38160667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注意したいのが、支払要件です。</a:t>
            </a:r>
            <a:endParaRPr kumimoji="1" lang="en-US" altLang="ja-JP" dirty="0"/>
          </a:p>
          <a:p>
            <a:endParaRPr kumimoji="1" lang="en-US" altLang="ja-JP" dirty="0"/>
          </a:p>
          <a:p>
            <a:r>
              <a:rPr kumimoji="1" lang="ja-JP" altLang="en-US" dirty="0"/>
              <a:t>がんの場合は診断確定という要件が多いのですが、その他の病気の場合、</a:t>
            </a:r>
          </a:p>
          <a:p>
            <a:endParaRPr kumimoji="1" lang="ja-JP" altLang="en-US" dirty="0"/>
          </a:p>
          <a:p>
            <a:r>
              <a:rPr kumimoji="1" lang="ja-JP" altLang="en-US" dirty="0"/>
              <a:t>・</a:t>
            </a:r>
            <a:r>
              <a:rPr kumimoji="1" lang="en-US" altLang="ja-JP" dirty="0"/>
              <a:t>60</a:t>
            </a:r>
            <a:r>
              <a:rPr kumimoji="1" lang="ja-JP" altLang="en-US" dirty="0"/>
              <a:t>日以上の所定の労働制限</a:t>
            </a:r>
          </a:p>
          <a:p>
            <a:endParaRPr kumimoji="1" lang="ja-JP" altLang="en-US" dirty="0"/>
          </a:p>
          <a:p>
            <a:r>
              <a:rPr kumimoji="1" lang="ja-JP" altLang="en-US" dirty="0"/>
              <a:t>・</a:t>
            </a:r>
            <a:r>
              <a:rPr kumimoji="1" lang="en-US" altLang="ja-JP" dirty="0"/>
              <a:t>60</a:t>
            </a:r>
            <a:r>
              <a:rPr kumimoji="1" lang="ja-JP" altLang="en-US" dirty="0"/>
              <a:t>日以上の言語障害等の他覚的な神経学的後遺症が継続</a:t>
            </a:r>
          </a:p>
          <a:p>
            <a:endParaRPr kumimoji="1" lang="ja-JP" altLang="en-US" dirty="0"/>
          </a:p>
          <a:p>
            <a:r>
              <a:rPr kumimoji="1" lang="ja-JP" altLang="en-US" dirty="0"/>
              <a:t>・いかなる業務にも全く従事できない状態が、その状態となった日から</a:t>
            </a:r>
            <a:r>
              <a:rPr kumimoji="1" lang="en-US" altLang="ja-JP" dirty="0"/>
              <a:t>365</a:t>
            </a:r>
            <a:r>
              <a:rPr kumimoji="1" lang="ja-JP" altLang="en-US" dirty="0"/>
              <a:t>日以上継続</a:t>
            </a:r>
          </a:p>
          <a:p>
            <a:endParaRPr kumimoji="1" lang="ja-JP" altLang="en-US" dirty="0"/>
          </a:p>
          <a:p>
            <a:r>
              <a:rPr kumimoji="1" lang="ja-JP" altLang="en-US" dirty="0"/>
              <a:t>など、診断されるだけでは住宅ローンが清算されません。</a:t>
            </a:r>
          </a:p>
          <a:p>
            <a:endParaRPr kumimoji="1" lang="ja-JP" altLang="en-US" dirty="0"/>
          </a:p>
          <a:p>
            <a:r>
              <a:rPr kumimoji="1" lang="ja-JP" altLang="en-US" dirty="0"/>
              <a:t> </a:t>
            </a:r>
          </a:p>
          <a:p>
            <a:endParaRPr kumimoji="1" lang="ja-JP" altLang="en-US" dirty="0"/>
          </a:p>
          <a:p>
            <a:r>
              <a:rPr kumimoji="1" lang="ja-JP" altLang="en-US" dirty="0"/>
              <a:t>当然こういった特約があれば安心ですが、その分保険料がかかりますので、保険料とのバランスを考えて決める必要があります。</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107</a:t>
            </a:fld>
            <a:endParaRPr kumimoji="1" lang="ja-JP" altLang="en-US"/>
          </a:p>
        </p:txBody>
      </p:sp>
    </p:spTree>
    <p:extLst>
      <p:ext uri="{BB962C8B-B14F-4D97-AF65-F5344CB8AC3E}">
        <p14:creationId xmlns:p14="http://schemas.microsoft.com/office/powerpoint/2010/main" val="12856235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変動費と固定費どちらを、見直しますか？</a:t>
            </a:r>
            <a:endParaRPr kumimoji="1" lang="en-US" altLang="ja-JP" dirty="0"/>
          </a:p>
          <a:p>
            <a:endParaRPr kumimoji="1" lang="en-US" altLang="ja-JP" dirty="0"/>
          </a:p>
          <a:p>
            <a:r>
              <a:rPr kumimoji="1" lang="ja-JP" altLang="en-US" dirty="0"/>
              <a:t>勿論両方やった方が良いのですが</a:t>
            </a:r>
            <a:endParaRPr kumimoji="1" lang="en-US" altLang="ja-JP" dirty="0"/>
          </a:p>
          <a:p>
            <a:endParaRPr kumimoji="1" lang="en-US" altLang="ja-JP" dirty="0"/>
          </a:p>
          <a:p>
            <a:r>
              <a:rPr kumimoji="1" lang="ja-JP" altLang="en-US" dirty="0"/>
              <a:t>どちらから先に、見直しますか？</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108</a:t>
            </a:fld>
            <a:endParaRPr kumimoji="1" lang="ja-JP" altLang="en-US"/>
          </a:p>
        </p:txBody>
      </p:sp>
    </p:spTree>
    <p:extLst>
      <p:ext uri="{BB962C8B-B14F-4D97-AF65-F5344CB8AC3E}">
        <p14:creationId xmlns:p14="http://schemas.microsoft.com/office/powerpoint/2010/main" val="22376800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全て、無料！</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109</a:t>
            </a:fld>
            <a:endParaRPr kumimoji="1" lang="ja-JP" altLang="en-US"/>
          </a:p>
        </p:txBody>
      </p:sp>
    </p:spTree>
    <p:extLst>
      <p:ext uri="{BB962C8B-B14F-4D97-AF65-F5344CB8AC3E}">
        <p14:creationId xmlns:p14="http://schemas.microsoft.com/office/powerpoint/2010/main" val="17855389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110</a:t>
            </a:fld>
            <a:endParaRPr kumimoji="1" lang="ja-JP" altLang="en-US"/>
          </a:p>
        </p:txBody>
      </p:sp>
    </p:spTree>
    <p:extLst>
      <p:ext uri="{BB962C8B-B14F-4D97-AF65-F5344CB8AC3E}">
        <p14:creationId xmlns:p14="http://schemas.microsoft.com/office/powerpoint/2010/main" val="18324820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物価上昇を見ると危機意識が芽生える　　物価上昇と金利上昇は、あなたの未来を脅かします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111</a:t>
            </a:fld>
            <a:endParaRPr kumimoji="1" lang="ja-JP" altLang="en-US"/>
          </a:p>
        </p:txBody>
      </p:sp>
      <p:sp>
        <p:nvSpPr>
          <p:cNvPr id="5" name="日付プレースホルダー 4">
            <a:extLst>
              <a:ext uri="{FF2B5EF4-FFF2-40B4-BE49-F238E27FC236}">
                <a16:creationId xmlns:a16="http://schemas.microsoft.com/office/drawing/2014/main" id="{1AEC7A6C-F050-4A9D-88D9-1ABFDEF5769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5903511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112</a:t>
            </a:fld>
            <a:endParaRPr kumimoji="1" lang="ja-JP" altLang="en-US"/>
          </a:p>
        </p:txBody>
      </p:sp>
      <p:sp>
        <p:nvSpPr>
          <p:cNvPr id="5" name="日付プレースホルダー 4">
            <a:extLst>
              <a:ext uri="{FF2B5EF4-FFF2-40B4-BE49-F238E27FC236}">
                <a16:creationId xmlns:a16="http://schemas.microsoft.com/office/drawing/2014/main" id="{2E01CAC0-E832-7C70-C3D2-1F5A7972E13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5502905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115</a:t>
            </a:fld>
            <a:endParaRPr kumimoji="1" lang="ja-JP" altLang="en-US"/>
          </a:p>
        </p:txBody>
      </p:sp>
      <p:sp>
        <p:nvSpPr>
          <p:cNvPr id="5" name="日付プレースホルダー 4">
            <a:extLst>
              <a:ext uri="{FF2B5EF4-FFF2-40B4-BE49-F238E27FC236}">
                <a16:creationId xmlns:a16="http://schemas.microsoft.com/office/drawing/2014/main" id="{4C282182-6A37-033D-431F-84C514E6EFCE}"/>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11398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12</a:t>
            </a:fld>
            <a:endParaRPr kumimoji="1" lang="ja-JP" altLang="en-US"/>
          </a:p>
        </p:txBody>
      </p:sp>
    </p:spTree>
    <p:extLst>
      <p:ext uri="{BB962C8B-B14F-4D97-AF65-F5344CB8AC3E}">
        <p14:creationId xmlns:p14="http://schemas.microsoft.com/office/powerpoint/2010/main" val="247066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13</a:t>
            </a:fld>
            <a:endParaRPr kumimoji="1" lang="ja-JP" altLang="en-US"/>
          </a:p>
        </p:txBody>
      </p:sp>
    </p:spTree>
    <p:extLst>
      <p:ext uri="{BB962C8B-B14F-4D97-AF65-F5344CB8AC3E}">
        <p14:creationId xmlns:p14="http://schemas.microsoft.com/office/powerpoint/2010/main" val="418946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１％～２％で、８２３万円</a:t>
            </a:r>
          </a:p>
        </p:txBody>
      </p:sp>
      <p:sp>
        <p:nvSpPr>
          <p:cNvPr id="4" name="日付プレースホルダー 3">
            <a:extLst>
              <a:ext uri="{FF2B5EF4-FFF2-40B4-BE49-F238E27FC236}">
                <a16:creationId xmlns:a16="http://schemas.microsoft.com/office/drawing/2014/main" id="{520D2DCD-6250-ADE3-3232-1D5E509CCE84}"/>
              </a:ext>
            </a:extLst>
          </p:cNvPr>
          <p:cNvSpPr>
            <a:spLocks noGrp="1"/>
          </p:cNvSpPr>
          <p:nvPr>
            <p:ph type="dt" idx="1"/>
          </p:nvPr>
        </p:nvSpPr>
        <p:spPr/>
        <p:txBody>
          <a:bodyPr/>
          <a:lstStyle/>
          <a:p>
            <a:r>
              <a:rPr kumimoji="1" lang="en-US" altLang="ja-JP"/>
              <a:t>2022/12/19</a:t>
            </a:r>
            <a:endParaRPr kumimoji="1" lang="ja-JP" altLang="en-US"/>
          </a:p>
        </p:txBody>
      </p:sp>
    </p:spTree>
    <p:extLst>
      <p:ext uri="{BB962C8B-B14F-4D97-AF65-F5344CB8AC3E}">
        <p14:creationId xmlns:p14="http://schemas.microsoft.com/office/powerpoint/2010/main" val="3889209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16</a:t>
            </a:fld>
            <a:endParaRPr kumimoji="1" lang="ja-JP" altLang="en-US"/>
          </a:p>
        </p:txBody>
      </p:sp>
    </p:spTree>
    <p:extLst>
      <p:ext uri="{BB962C8B-B14F-4D97-AF65-F5344CB8AC3E}">
        <p14:creationId xmlns:p14="http://schemas.microsoft.com/office/powerpoint/2010/main" val="251080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17</a:t>
            </a:fld>
            <a:endParaRPr kumimoji="1" lang="ja-JP" altLang="en-US"/>
          </a:p>
        </p:txBody>
      </p:sp>
    </p:spTree>
    <p:extLst>
      <p:ext uri="{BB962C8B-B14F-4D97-AF65-F5344CB8AC3E}">
        <p14:creationId xmlns:p14="http://schemas.microsoft.com/office/powerpoint/2010/main" val="2109400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みなさんの住宅ローンの総支払額も計算してみましょう！</a:t>
            </a:r>
            <a:endParaRPr kumimoji="1" lang="en-US" altLang="ja-JP" dirty="0"/>
          </a:p>
          <a:p>
            <a:endParaRPr kumimoji="1" lang="en-US" altLang="ja-JP" dirty="0"/>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18</a:t>
            </a:fld>
            <a:endParaRPr kumimoji="1" lang="ja-JP" altLang="en-US"/>
          </a:p>
        </p:txBody>
      </p:sp>
    </p:spTree>
    <p:extLst>
      <p:ext uri="{BB962C8B-B14F-4D97-AF65-F5344CB8AC3E}">
        <p14:creationId xmlns:p14="http://schemas.microsoft.com/office/powerpoint/2010/main" val="251080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住宅金融支援機構のアンケートによると</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20</a:t>
            </a:fld>
            <a:endParaRPr kumimoji="1" lang="ja-JP" altLang="en-US"/>
          </a:p>
        </p:txBody>
      </p:sp>
      <p:sp>
        <p:nvSpPr>
          <p:cNvPr id="5" name="日付プレースホルダー 4">
            <a:extLst>
              <a:ext uri="{FF2B5EF4-FFF2-40B4-BE49-F238E27FC236}">
                <a16:creationId xmlns:a16="http://schemas.microsoft.com/office/drawing/2014/main" id="{9A6178AD-AB72-32F5-B677-85B967E85486}"/>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54626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その選択理由は？　住宅金融支援機構の調査では、</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21</a:t>
            </a:fld>
            <a:endParaRPr kumimoji="1" lang="ja-JP" altLang="en-US"/>
          </a:p>
        </p:txBody>
      </p:sp>
      <p:sp>
        <p:nvSpPr>
          <p:cNvPr id="5" name="日付プレースホルダー 4">
            <a:extLst>
              <a:ext uri="{FF2B5EF4-FFF2-40B4-BE49-F238E27FC236}">
                <a16:creationId xmlns:a16="http://schemas.microsoft.com/office/drawing/2014/main" id="{5F34BECD-0AF2-9EA4-8982-D40EE413FC3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45328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個人的には、③は、意外ですが、そのようです。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22</a:t>
            </a:fld>
            <a:endParaRPr kumimoji="1" lang="ja-JP" altLang="en-US"/>
          </a:p>
        </p:txBody>
      </p:sp>
      <p:sp>
        <p:nvSpPr>
          <p:cNvPr id="5" name="日付プレースホルダー 4">
            <a:extLst>
              <a:ext uri="{FF2B5EF4-FFF2-40B4-BE49-F238E27FC236}">
                <a16:creationId xmlns:a16="http://schemas.microsoft.com/office/drawing/2014/main" id="{8D2D5540-698E-448A-87A9-18E26C74F33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6626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eaLnBrk="0" hangingPunct="0">
              <a:defRPr kumimoji="1" sz="1700">
                <a:solidFill>
                  <a:schemeClr val="tx1"/>
                </a:solidFill>
                <a:latin typeface="Tahoma" pitchFamily="34" charset="0"/>
                <a:ea typeface="ＤＦPOP体" pitchFamily="49" charset="-128"/>
              </a:defRPr>
            </a:lvl1pPr>
            <a:lvl2pPr marL="804634" indent="-309474" eaLnBrk="0" hangingPunct="0">
              <a:defRPr kumimoji="1" sz="1700">
                <a:solidFill>
                  <a:schemeClr val="tx1"/>
                </a:solidFill>
                <a:latin typeface="Tahoma" pitchFamily="34" charset="0"/>
                <a:ea typeface="ＤＦPOP体" pitchFamily="49" charset="-128"/>
              </a:defRPr>
            </a:lvl2pPr>
            <a:lvl3pPr marL="1237898" indent="-247580" eaLnBrk="0" hangingPunct="0">
              <a:defRPr kumimoji="1" sz="1700">
                <a:solidFill>
                  <a:schemeClr val="tx1"/>
                </a:solidFill>
                <a:latin typeface="Tahoma" pitchFamily="34" charset="0"/>
                <a:ea typeface="ＤＦPOP体" pitchFamily="49" charset="-128"/>
              </a:defRPr>
            </a:lvl3pPr>
            <a:lvl4pPr marL="1733058" indent="-247580" eaLnBrk="0" hangingPunct="0">
              <a:defRPr kumimoji="1" sz="1700">
                <a:solidFill>
                  <a:schemeClr val="tx1"/>
                </a:solidFill>
                <a:latin typeface="Tahoma" pitchFamily="34" charset="0"/>
                <a:ea typeface="ＤＦPOP体" pitchFamily="49" charset="-128"/>
              </a:defRPr>
            </a:lvl4pPr>
            <a:lvl5pPr marL="2228217" indent="-247580" eaLnBrk="0" hangingPunct="0">
              <a:defRPr kumimoji="1" sz="1700">
                <a:solidFill>
                  <a:schemeClr val="tx1"/>
                </a:solidFill>
                <a:latin typeface="Tahoma" pitchFamily="34" charset="0"/>
                <a:ea typeface="ＤＦPOP体" pitchFamily="49" charset="-128"/>
              </a:defRPr>
            </a:lvl5pPr>
            <a:lvl6pPr marL="2723376"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6pPr>
            <a:lvl7pPr marL="3218535"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7pPr>
            <a:lvl8pPr marL="371369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8pPr>
            <a:lvl9pPr marL="420885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9pPr>
          </a:lstStyle>
          <a:p>
            <a:pPr eaLnBrk="1" hangingPunct="1"/>
            <a:fld id="{2C15B8F0-BB8A-4F42-BC3D-2FED910B8799}" type="slidenum">
              <a:rPr lang="en-US" altLang="ja-JP" sz="1300">
                <a:latin typeface="Times New Roman" pitchFamily="18" charset="0"/>
                <a:ea typeface="ＭＳ Ｐゴシック" pitchFamily="50" charset="-128"/>
              </a:rPr>
              <a:pPr eaLnBrk="1" hangingPunct="1"/>
              <a:t>2</a:t>
            </a:fld>
            <a:endParaRPr lang="en-US" altLang="ja-JP" sz="1300">
              <a:latin typeface="Times New Roman" pitchFamily="18" charset="0"/>
              <a:ea typeface="ＭＳ Ｐゴシック" pitchFamily="50" charset="-128"/>
            </a:endParaRPr>
          </a:p>
        </p:txBody>
      </p:sp>
      <p:sp>
        <p:nvSpPr>
          <p:cNvPr id="10243" name="Rectangle 48"/>
          <p:cNvSpPr txBox="1">
            <a:spLocks noGrp="1" noChangeArrowheads="1"/>
          </p:cNvSpPr>
          <p:nvPr/>
        </p:nvSpPr>
        <p:spPr bwMode="auto">
          <a:xfrm>
            <a:off x="4017304" y="9722471"/>
            <a:ext cx="3008377" cy="4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9pPr>
          </a:lstStyle>
          <a:p>
            <a:pPr algn="r" eaLnBrk="1" hangingPunct="1">
              <a:lnSpc>
                <a:spcPct val="95000"/>
              </a:lnSpc>
              <a:buClr>
                <a:srgbClr val="000000"/>
              </a:buClr>
              <a:buSzPct val="100000"/>
              <a:buFont typeface="Times New Roman" pitchFamily="18" charset="0"/>
              <a:buNone/>
            </a:pPr>
            <a:fld id="{653ACD27-8595-4ADD-B36C-DA8086CB9A9F}" type="slidenum">
              <a:rPr kumimoji="0" lang="en-US" altLang="ja-JP" sz="1500">
                <a:solidFill>
                  <a:srgbClr val="000000"/>
                </a:solidFill>
                <a:latin typeface="Times New Roman" pitchFamily="18" charset="0"/>
                <a:ea typeface="ＭＳ Ｐ明朝" pitchFamily="18" charset="-128"/>
              </a:rPr>
              <a:pPr algn="r" eaLnBrk="1" hangingPunct="1">
                <a:lnSpc>
                  <a:spcPct val="95000"/>
                </a:lnSpc>
                <a:buClr>
                  <a:srgbClr val="000000"/>
                </a:buClr>
                <a:buSzPct val="100000"/>
                <a:buFont typeface="Times New Roman" pitchFamily="18" charset="0"/>
                <a:buNone/>
              </a:pPr>
              <a:t>2</a:t>
            </a:fld>
            <a:endParaRPr kumimoji="0" lang="en-US" altLang="ja-JP" sz="1500">
              <a:solidFill>
                <a:srgbClr val="000000"/>
              </a:solidFill>
              <a:latin typeface="Times New Roman" pitchFamily="18" charset="0"/>
              <a:ea typeface="ＭＳ Ｐ明朝" pitchFamily="18" charset="-128"/>
            </a:endParaRPr>
          </a:p>
        </p:txBody>
      </p:sp>
      <p:sp>
        <p:nvSpPr>
          <p:cNvPr id="10244" name="Text Box 1"/>
          <p:cNvSpPr txBox="1">
            <a:spLocks noChangeArrowheads="1"/>
          </p:cNvSpPr>
          <p:nvPr/>
        </p:nvSpPr>
        <p:spPr bwMode="auto">
          <a:xfrm>
            <a:off x="1184612" y="778920"/>
            <a:ext cx="4731751" cy="3836950"/>
          </a:xfrm>
          <a:prstGeom prst="rect">
            <a:avLst/>
          </a:prstGeom>
          <a:solidFill>
            <a:srgbClr val="FFFFFF"/>
          </a:solidFill>
          <a:ln w="9360">
            <a:solidFill>
              <a:srgbClr val="000000"/>
            </a:solidFill>
            <a:miter lim="800000"/>
            <a:headEnd/>
            <a:tailEnd/>
          </a:ln>
        </p:spPr>
        <p:txBody>
          <a:bodyPr wrap="none" lIns="98180" tIns="49090" rIns="98180" bIns="49090" anchor="ctr"/>
          <a:lstStyle>
            <a:lvl1pPr eaLnBrk="0" hangingPunct="0">
              <a:defRPr kumimoji="1" sz="1600">
                <a:solidFill>
                  <a:schemeClr val="tx1"/>
                </a:solidFill>
                <a:latin typeface="Tahoma" pitchFamily="34" charset="0"/>
                <a:ea typeface="ＤＦPOP体" pitchFamily="49" charset="-128"/>
              </a:defRPr>
            </a:lvl1pPr>
            <a:lvl2pPr marL="742950" indent="-285750" eaLnBrk="0" hangingPunct="0">
              <a:defRPr kumimoji="1" sz="1600">
                <a:solidFill>
                  <a:schemeClr val="tx1"/>
                </a:solidFill>
                <a:latin typeface="Tahoma" pitchFamily="34" charset="0"/>
                <a:ea typeface="ＤＦPOP体" pitchFamily="49" charset="-128"/>
              </a:defRPr>
            </a:lvl2pPr>
            <a:lvl3pPr marL="1143000" indent="-228600" eaLnBrk="0" hangingPunct="0">
              <a:defRPr kumimoji="1" sz="1600">
                <a:solidFill>
                  <a:schemeClr val="tx1"/>
                </a:solidFill>
                <a:latin typeface="Tahoma" pitchFamily="34" charset="0"/>
                <a:ea typeface="ＤＦPOP体" pitchFamily="49" charset="-128"/>
              </a:defRPr>
            </a:lvl3pPr>
            <a:lvl4pPr marL="1600200" indent="-228600" eaLnBrk="0" hangingPunct="0">
              <a:defRPr kumimoji="1" sz="1600">
                <a:solidFill>
                  <a:schemeClr val="tx1"/>
                </a:solidFill>
                <a:latin typeface="Tahoma" pitchFamily="34" charset="0"/>
                <a:ea typeface="ＤＦPOP体" pitchFamily="49" charset="-128"/>
              </a:defRPr>
            </a:lvl4pPr>
            <a:lvl5pPr marL="2057400" indent="-228600" eaLnBrk="0" hangingPunct="0">
              <a:defRPr kumimoji="1" sz="1600">
                <a:solidFill>
                  <a:schemeClr val="tx1"/>
                </a:solidFill>
                <a:latin typeface="Tahoma" pitchFamily="34" charset="0"/>
                <a:ea typeface="ＤＦPOP体" pitchFamily="49" charset="-128"/>
              </a:defRPr>
            </a:lvl5pPr>
            <a:lvl6pPr marL="25146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a:solidFill>
                <a:schemeClr val="bg1"/>
              </a:solidFill>
            </a:endParaRPr>
          </a:p>
        </p:txBody>
      </p:sp>
      <p:sp>
        <p:nvSpPr>
          <p:cNvPr id="10245" name="Rectangle 2"/>
          <p:cNvSpPr>
            <a:spLocks noGrp="1" noChangeArrowheads="1"/>
          </p:cNvSpPr>
          <p:nvPr>
            <p:ph type="body"/>
          </p:nvPr>
        </p:nvSpPr>
        <p:spPr>
          <a:xfrm>
            <a:off x="711102" y="4861236"/>
            <a:ext cx="5610170" cy="4533531"/>
          </a:xfrm>
          <a:noFill/>
        </p:spPr>
        <p:txBody>
          <a:bodyPr wrap="none" lIns="0" tIns="0" rIns="0" bIns="0" anchor="ctr"/>
          <a:lstStyle/>
          <a:p>
            <a:pPr defTabSz="481404"/>
            <a:endParaRPr lang="ja-JP" altLang="ja-JP" dirty="0"/>
          </a:p>
        </p:txBody>
      </p:sp>
      <p:sp>
        <p:nvSpPr>
          <p:cNvPr id="10246" name="ヘッダー プレースホルダー 3"/>
          <p:cNvSpPr>
            <a:spLocks noGrp="1"/>
          </p:cNvSpPr>
          <p:nvPr>
            <p:ph type="hdr" sz="quarter"/>
          </p:nvPr>
        </p:nvSpPr>
        <p:spPr>
          <a:noFill/>
        </p:spPr>
        <p:txBody>
          <a:bodyPr/>
          <a:lstStyle>
            <a:lvl1pPr eaLnBrk="0" hangingPunct="0">
              <a:defRPr kumimoji="1" sz="1700">
                <a:solidFill>
                  <a:schemeClr val="tx1"/>
                </a:solidFill>
                <a:latin typeface="Tahoma" pitchFamily="34" charset="0"/>
                <a:ea typeface="ＤＦPOP体" pitchFamily="49" charset="-128"/>
              </a:defRPr>
            </a:lvl1pPr>
            <a:lvl2pPr marL="804634" indent="-309474" eaLnBrk="0" hangingPunct="0">
              <a:defRPr kumimoji="1" sz="1700">
                <a:solidFill>
                  <a:schemeClr val="tx1"/>
                </a:solidFill>
                <a:latin typeface="Tahoma" pitchFamily="34" charset="0"/>
                <a:ea typeface="ＤＦPOP体" pitchFamily="49" charset="-128"/>
              </a:defRPr>
            </a:lvl2pPr>
            <a:lvl3pPr marL="1237898" indent="-247580" eaLnBrk="0" hangingPunct="0">
              <a:defRPr kumimoji="1" sz="1700">
                <a:solidFill>
                  <a:schemeClr val="tx1"/>
                </a:solidFill>
                <a:latin typeface="Tahoma" pitchFamily="34" charset="0"/>
                <a:ea typeface="ＤＦPOP体" pitchFamily="49" charset="-128"/>
              </a:defRPr>
            </a:lvl3pPr>
            <a:lvl4pPr marL="1733058" indent="-247580" eaLnBrk="0" hangingPunct="0">
              <a:defRPr kumimoji="1" sz="1700">
                <a:solidFill>
                  <a:schemeClr val="tx1"/>
                </a:solidFill>
                <a:latin typeface="Tahoma" pitchFamily="34" charset="0"/>
                <a:ea typeface="ＤＦPOP体" pitchFamily="49" charset="-128"/>
              </a:defRPr>
            </a:lvl4pPr>
            <a:lvl5pPr marL="2228217" indent="-247580" eaLnBrk="0" hangingPunct="0">
              <a:defRPr kumimoji="1" sz="1700">
                <a:solidFill>
                  <a:schemeClr val="tx1"/>
                </a:solidFill>
                <a:latin typeface="Tahoma" pitchFamily="34" charset="0"/>
                <a:ea typeface="ＤＦPOP体" pitchFamily="49" charset="-128"/>
              </a:defRPr>
            </a:lvl5pPr>
            <a:lvl6pPr marL="2723376"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6pPr>
            <a:lvl7pPr marL="3218535"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7pPr>
            <a:lvl8pPr marL="371369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8pPr>
            <a:lvl9pPr marL="420885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9pPr>
          </a:lstStyle>
          <a:p>
            <a:pPr eaLnBrk="1" hangingPunct="1"/>
            <a:endParaRPr lang="en-US" altLang="ja-JP" sz="1300">
              <a:latin typeface="Times New Roman" pitchFamily="18" charset="0"/>
              <a:ea typeface="ＭＳ Ｐゴシック" pitchFamily="50" charset="-128"/>
            </a:endParaRPr>
          </a:p>
        </p:txBody>
      </p:sp>
      <p:sp>
        <p:nvSpPr>
          <p:cNvPr id="2" name="日付プレースホルダー 1"/>
          <p:cNvSpPr>
            <a:spLocks noGrp="1"/>
          </p:cNvSpPr>
          <p:nvPr>
            <p:ph type="dt" idx="10"/>
          </p:nvPr>
        </p:nvSpPr>
        <p:spPr/>
        <p:txBody>
          <a:bodyPr/>
          <a:lstStyle/>
          <a:p>
            <a:r>
              <a:rPr kumimoji="1" lang="en-US" altLang="ja-JP"/>
              <a:t>2016/8/30</a:t>
            </a:r>
            <a:endParaRPr kumimoji="1" lang="ja-JP" altLang="en-US"/>
          </a:p>
        </p:txBody>
      </p:sp>
    </p:spTree>
    <p:extLst>
      <p:ext uri="{BB962C8B-B14F-4D97-AF65-F5344CB8AC3E}">
        <p14:creationId xmlns:p14="http://schemas.microsoft.com/office/powerpoint/2010/main" val="317921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団信に対する、興味、関心</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23</a:t>
            </a:fld>
            <a:endParaRPr kumimoji="1" lang="ja-JP" altLang="en-US"/>
          </a:p>
        </p:txBody>
      </p:sp>
      <p:sp>
        <p:nvSpPr>
          <p:cNvPr id="5" name="日付プレースホルダー 4">
            <a:extLst>
              <a:ext uri="{FF2B5EF4-FFF2-40B4-BE49-F238E27FC236}">
                <a16:creationId xmlns:a16="http://schemas.microsoft.com/office/drawing/2014/main" id="{DCDECF75-1D6E-182F-18B5-2A013E48C77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542092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変動金利神話</a:t>
            </a:r>
            <a:endParaRPr kumimoji="1" lang="en-US" altLang="ja-JP" dirty="0"/>
          </a:p>
          <a:p>
            <a:r>
              <a:rPr kumimoji="1" lang="ja-JP" altLang="en-US" dirty="0"/>
              <a:t>将来の金利上昇は、たしかに気になるが、</a:t>
            </a:r>
          </a:p>
          <a:p>
            <a:r>
              <a:rPr kumimoji="1" lang="ja-JP" altLang="en-US" dirty="0"/>
              <a:t>　ネットで調べたら、変動金利の金利は、上がらないようだし、</a:t>
            </a:r>
          </a:p>
          <a:p>
            <a:r>
              <a:rPr kumimoji="1" lang="ja-JP" altLang="en-US" dirty="0"/>
              <a:t>　全期間固定より、変動の方がお得みたいなので・・・</a:t>
            </a:r>
            <a:r>
              <a:rPr kumimoji="1" lang="en-US" altLang="ja-JP" dirty="0"/>
              <a:t>(</a:t>
            </a:r>
            <a:r>
              <a:rPr kumimoji="1" lang="ja-JP" altLang="en-US" dirty="0"/>
              <a:t>変動金利神話）</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24</a:t>
            </a:fld>
            <a:endParaRPr kumimoji="1" lang="ja-JP" altLang="en-US"/>
          </a:p>
        </p:txBody>
      </p:sp>
      <p:sp>
        <p:nvSpPr>
          <p:cNvPr id="5" name="日付プレースホルダー 4">
            <a:extLst>
              <a:ext uri="{FF2B5EF4-FFF2-40B4-BE49-F238E27FC236}">
                <a16:creationId xmlns:a16="http://schemas.microsoft.com/office/drawing/2014/main" id="{215ADCA6-AAD0-3078-AAA9-9DF00D9A0DE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917530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変動金利神話</a:t>
            </a:r>
            <a:endParaRPr kumimoji="1" lang="en-US" altLang="ja-JP" dirty="0"/>
          </a:p>
          <a:p>
            <a:r>
              <a:rPr kumimoji="1" lang="ja-JP" altLang="en-US" dirty="0"/>
              <a:t>将来の金利上昇は、たしかに気になるが、</a:t>
            </a:r>
          </a:p>
          <a:p>
            <a:r>
              <a:rPr kumimoji="1" lang="ja-JP" altLang="en-US" dirty="0"/>
              <a:t>　ネットで調べたら、変動金利の金利は、上がらないようだし、</a:t>
            </a:r>
          </a:p>
          <a:p>
            <a:r>
              <a:rPr kumimoji="1" lang="ja-JP" altLang="en-US" dirty="0"/>
              <a:t>　全期間固定より、変動の方がお得みたいなので・・・</a:t>
            </a:r>
            <a:r>
              <a:rPr kumimoji="1" lang="en-US" altLang="ja-JP" dirty="0"/>
              <a:t>(</a:t>
            </a:r>
            <a:r>
              <a:rPr kumimoji="1" lang="ja-JP" altLang="en-US" dirty="0"/>
              <a:t>変動金利神話）</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25</a:t>
            </a:fld>
            <a:endParaRPr kumimoji="1" lang="ja-JP" altLang="en-US"/>
          </a:p>
        </p:txBody>
      </p:sp>
      <p:sp>
        <p:nvSpPr>
          <p:cNvPr id="5" name="日付プレースホルダー 4">
            <a:extLst>
              <a:ext uri="{FF2B5EF4-FFF2-40B4-BE49-F238E27FC236}">
                <a16:creationId xmlns:a16="http://schemas.microsoft.com/office/drawing/2014/main" id="{215ADCA6-AAD0-3078-AAA9-9DF00D9A0DE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406513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変動金利なのに、動かない、上がらないのオンパレード　　みんな変動金利だから　　変動金利の金利を上げたら、みんな変動金利なんだから、破綻者が出ると困るから上げない。変動金利＝政策金利　　固定金利＝</a:t>
            </a:r>
            <a:r>
              <a:rPr kumimoji="1" lang="en-US" altLang="ja-JP" dirty="0"/>
              <a:t>10</a:t>
            </a:r>
            <a:r>
              <a:rPr kumimoji="1" lang="ja-JP" altLang="en-US" dirty="0"/>
              <a:t>年国債　基準が違うから、長期金利が上がっているだけで、短期金利は、動いていない。</a:t>
            </a:r>
            <a:endParaRPr kumimoji="1" lang="en-US" altLang="ja-JP" dirty="0"/>
          </a:p>
          <a:p>
            <a:endParaRPr kumimoji="1" lang="en-US" altLang="ja-JP" dirty="0"/>
          </a:p>
          <a:p>
            <a:r>
              <a:rPr kumimoji="1" lang="ja-JP" altLang="en-US" dirty="0"/>
              <a:t>金利を上げたら、変動金利で住宅ローン利用者が大変だ！</a:t>
            </a:r>
          </a:p>
          <a:p>
            <a:endParaRPr kumimoji="1" lang="ja-JP" altLang="en-US" dirty="0"/>
          </a:p>
          <a:p>
            <a:r>
              <a:rPr kumimoji="1" lang="ja-JP" altLang="en-US" dirty="0"/>
              <a:t>家　計</a:t>
            </a:r>
          </a:p>
          <a:p>
            <a:endParaRPr kumimoji="1" lang="ja-JP" altLang="en-US" dirty="0"/>
          </a:p>
          <a:p>
            <a:r>
              <a:rPr kumimoji="1" lang="ja-JP" altLang="en-US" dirty="0"/>
              <a:t>負債　</a:t>
            </a:r>
            <a:r>
              <a:rPr kumimoji="1" lang="en-US" altLang="ja-JP" dirty="0"/>
              <a:t>368</a:t>
            </a:r>
            <a:r>
              <a:rPr kumimoji="1" lang="ja-JP" altLang="en-US" dirty="0"/>
              <a:t>兆円　　　　　現金預金　　</a:t>
            </a:r>
            <a:r>
              <a:rPr kumimoji="1" lang="en-US" altLang="ja-JP" dirty="0"/>
              <a:t>1,117</a:t>
            </a:r>
            <a:r>
              <a:rPr kumimoji="1" lang="ja-JP" altLang="en-US" dirty="0"/>
              <a:t>兆円</a:t>
            </a:r>
          </a:p>
          <a:p>
            <a:endParaRPr kumimoji="1" lang="ja-JP" altLang="en-US" dirty="0"/>
          </a:p>
          <a:p>
            <a:r>
              <a:rPr kumimoji="1" lang="ja-JP" altLang="en-US" dirty="0"/>
              <a:t>金利が</a:t>
            </a:r>
            <a:r>
              <a:rPr kumimoji="1" lang="en-US" altLang="ja-JP" dirty="0"/>
              <a:t>1</a:t>
            </a:r>
            <a:r>
              <a:rPr kumimoji="1" lang="ja-JP" altLang="en-US" dirty="0"/>
              <a:t>％上がったら</a:t>
            </a:r>
          </a:p>
          <a:p>
            <a:endParaRPr kumimoji="1" lang="ja-JP" altLang="en-US" dirty="0"/>
          </a:p>
          <a:p>
            <a:r>
              <a:rPr kumimoji="1" lang="ja-JP" altLang="en-US" dirty="0"/>
              <a:t>負担が、</a:t>
            </a:r>
            <a:r>
              <a:rPr kumimoji="1" lang="en-US" altLang="ja-JP" dirty="0"/>
              <a:t>3.68</a:t>
            </a:r>
            <a:r>
              <a:rPr kumimoji="1" lang="ja-JP" altLang="en-US" dirty="0"/>
              <a:t>兆円増える　　　　利息収入が</a:t>
            </a:r>
            <a:r>
              <a:rPr kumimoji="1" lang="en-US" altLang="ja-JP" dirty="0"/>
              <a:t>11.17</a:t>
            </a:r>
            <a:r>
              <a:rPr kumimoji="1" lang="ja-JP" altLang="en-US" dirty="0"/>
              <a:t>兆円増える</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26</a:t>
            </a:fld>
            <a:endParaRPr kumimoji="1" lang="ja-JP" altLang="en-US"/>
          </a:p>
        </p:txBody>
      </p:sp>
      <p:sp>
        <p:nvSpPr>
          <p:cNvPr id="5" name="日付プレースホルダー 4">
            <a:extLst>
              <a:ext uri="{FF2B5EF4-FFF2-40B4-BE49-F238E27FC236}">
                <a16:creationId xmlns:a16="http://schemas.microsoft.com/office/drawing/2014/main" id="{CAFBEF32-0A02-6E26-D399-395055EFD0D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314375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変動金利なのに、動かない、上がらないのオンパレード　　みんな変動金利だから　　変動金利の金利を上げたら、みんな変動金利なんだから、破綻者が出ると困るから上げない。変動金利＝政策金利　　固定金利＝</a:t>
            </a:r>
            <a:r>
              <a:rPr kumimoji="1" lang="en-US" altLang="ja-JP" dirty="0"/>
              <a:t>10</a:t>
            </a:r>
            <a:r>
              <a:rPr kumimoji="1" lang="ja-JP" altLang="en-US" dirty="0"/>
              <a:t>年国債　基準が違うから、長期金利が上がっているだけで、短期金利は、動いていない。</a:t>
            </a:r>
            <a:endParaRPr kumimoji="1" lang="en-US" altLang="ja-JP" dirty="0"/>
          </a:p>
          <a:p>
            <a:endParaRPr kumimoji="1" lang="en-US" altLang="ja-JP" dirty="0"/>
          </a:p>
          <a:p>
            <a:r>
              <a:rPr kumimoji="1" lang="ja-JP" altLang="en-US" dirty="0"/>
              <a:t>金利を上げたら、変動金利で住宅ローン利用者が大変だ！</a:t>
            </a:r>
          </a:p>
          <a:p>
            <a:endParaRPr kumimoji="1" lang="ja-JP" altLang="en-US" dirty="0"/>
          </a:p>
          <a:p>
            <a:r>
              <a:rPr kumimoji="1" lang="ja-JP" altLang="en-US" dirty="0"/>
              <a:t>家　計</a:t>
            </a:r>
          </a:p>
          <a:p>
            <a:endParaRPr kumimoji="1" lang="ja-JP" altLang="en-US" dirty="0"/>
          </a:p>
          <a:p>
            <a:r>
              <a:rPr kumimoji="1" lang="ja-JP" altLang="en-US" dirty="0"/>
              <a:t>負債　</a:t>
            </a:r>
            <a:r>
              <a:rPr kumimoji="1" lang="en-US" altLang="ja-JP" dirty="0"/>
              <a:t>368</a:t>
            </a:r>
            <a:r>
              <a:rPr kumimoji="1" lang="ja-JP" altLang="en-US" dirty="0"/>
              <a:t>兆円　　　　　現金預金　　</a:t>
            </a:r>
            <a:r>
              <a:rPr kumimoji="1" lang="en-US" altLang="ja-JP" dirty="0"/>
              <a:t>1,117</a:t>
            </a:r>
            <a:r>
              <a:rPr kumimoji="1" lang="ja-JP" altLang="en-US" dirty="0"/>
              <a:t>兆円</a:t>
            </a:r>
          </a:p>
          <a:p>
            <a:endParaRPr kumimoji="1" lang="ja-JP" altLang="en-US" dirty="0"/>
          </a:p>
          <a:p>
            <a:r>
              <a:rPr kumimoji="1" lang="ja-JP" altLang="en-US" dirty="0"/>
              <a:t>金利が</a:t>
            </a:r>
            <a:r>
              <a:rPr kumimoji="1" lang="en-US" altLang="ja-JP" dirty="0"/>
              <a:t>1</a:t>
            </a:r>
            <a:r>
              <a:rPr kumimoji="1" lang="ja-JP" altLang="en-US" dirty="0"/>
              <a:t>％上がったら</a:t>
            </a:r>
          </a:p>
          <a:p>
            <a:endParaRPr kumimoji="1" lang="ja-JP" altLang="en-US" dirty="0"/>
          </a:p>
          <a:p>
            <a:r>
              <a:rPr kumimoji="1" lang="ja-JP" altLang="en-US" dirty="0"/>
              <a:t>負担が、</a:t>
            </a:r>
            <a:r>
              <a:rPr kumimoji="1" lang="en-US" altLang="ja-JP" dirty="0"/>
              <a:t>3.68</a:t>
            </a:r>
            <a:r>
              <a:rPr kumimoji="1" lang="ja-JP" altLang="en-US" dirty="0"/>
              <a:t>兆円増える　　　　利息収入が</a:t>
            </a:r>
            <a:r>
              <a:rPr kumimoji="1" lang="en-US" altLang="ja-JP" dirty="0"/>
              <a:t>11.17</a:t>
            </a:r>
            <a:r>
              <a:rPr kumimoji="1" lang="ja-JP" altLang="en-US" dirty="0"/>
              <a:t>兆円増える</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27</a:t>
            </a:fld>
            <a:endParaRPr kumimoji="1" lang="ja-JP" altLang="en-US"/>
          </a:p>
        </p:txBody>
      </p:sp>
      <p:sp>
        <p:nvSpPr>
          <p:cNvPr id="5" name="日付プレースホルダー 4">
            <a:extLst>
              <a:ext uri="{FF2B5EF4-FFF2-40B4-BE49-F238E27FC236}">
                <a16:creationId xmlns:a16="http://schemas.microsoft.com/office/drawing/2014/main" id="{CAFBEF32-0A02-6E26-D399-395055EFD0D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899610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事実、結果として、８割が選んでいることには、変わりありません。　情報が、巧みにねじ曲げられて、２者の都合により、変動金利が、大人気となっています。</a:t>
            </a:r>
            <a:endParaRPr kumimoji="1" lang="en-US" altLang="ja-JP" dirty="0"/>
          </a:p>
          <a:p>
            <a:endParaRPr kumimoji="1" lang="en-US" altLang="ja-JP" dirty="0"/>
          </a:p>
          <a:p>
            <a:r>
              <a:rPr kumimoji="1" lang="ja-JP" altLang="en-US" dirty="0"/>
              <a:t>銀行が変動金利を売りたい理由！</a:t>
            </a:r>
            <a:endParaRPr kumimoji="1" lang="en-US" altLang="ja-JP" dirty="0"/>
          </a:p>
          <a:p>
            <a:endParaRPr kumimoji="1" lang="en-US" altLang="ja-JP" dirty="0"/>
          </a:p>
          <a:p>
            <a:r>
              <a:rPr kumimoji="1" lang="ja-JP" altLang="en-US" dirty="0"/>
              <a:t>貸す側から見た住宅ローンには、</a:t>
            </a:r>
            <a:r>
              <a:rPr kumimoji="1" lang="en-US" altLang="ja-JP" dirty="0"/>
              <a:t>2</a:t>
            </a:r>
            <a:r>
              <a:rPr kumimoji="1" lang="ja-JP" altLang="en-US" dirty="0"/>
              <a:t>つのリスクがある</a:t>
            </a:r>
            <a:endParaRPr kumimoji="1" lang="en-US" altLang="ja-JP" dirty="0"/>
          </a:p>
          <a:p>
            <a:endParaRPr kumimoji="1" lang="en-US" altLang="ja-JP" dirty="0"/>
          </a:p>
          <a:p>
            <a:r>
              <a:rPr kumimoji="1" lang="ja-JP" altLang="en-US" dirty="0"/>
              <a:t>①信用リスク（不良債権）</a:t>
            </a:r>
            <a:endParaRPr kumimoji="1" lang="en-US" altLang="ja-JP" dirty="0"/>
          </a:p>
          <a:p>
            <a:r>
              <a:rPr kumimoji="1" lang="ja-JP" altLang="en-US" dirty="0"/>
              <a:t>②価格変動リスク（儲からない）逆ザヤ</a:t>
            </a:r>
            <a:endParaRPr kumimoji="1" lang="en-US" altLang="ja-JP" dirty="0"/>
          </a:p>
          <a:p>
            <a:endParaRPr kumimoji="1" lang="en-US" altLang="ja-JP" dirty="0"/>
          </a:p>
          <a:p>
            <a:r>
              <a:rPr kumimoji="1" lang="ja-JP" altLang="en-US" dirty="0"/>
              <a:t>過去、金融機関が破綻する時は、どちらか？で破綻している。最後は、資金繰り、風評被害、でとどめを刺される。</a:t>
            </a:r>
            <a:endParaRPr kumimoji="1" lang="en-US" altLang="ja-JP" dirty="0"/>
          </a:p>
          <a:p>
            <a:endParaRPr kumimoji="1" lang="en-US" altLang="ja-JP" dirty="0"/>
          </a:p>
          <a:p>
            <a:r>
              <a:rPr kumimoji="1" lang="ja-JP" altLang="en-US" dirty="0"/>
              <a:t>逆ザヤ　シリコンバレーバンク　　生保（日産、東邦、千代田、第百、協栄、東京、大和）</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28</a:t>
            </a:fld>
            <a:endParaRPr kumimoji="1" lang="ja-JP" altLang="en-US"/>
          </a:p>
        </p:txBody>
      </p:sp>
      <p:sp>
        <p:nvSpPr>
          <p:cNvPr id="5" name="日付プレースホルダー 4">
            <a:extLst>
              <a:ext uri="{FF2B5EF4-FFF2-40B4-BE49-F238E27FC236}">
                <a16:creationId xmlns:a16="http://schemas.microsoft.com/office/drawing/2014/main" id="{EDBD5FFF-169A-008D-8561-7E886378383A}"/>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875594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ハウスメーカーや銀行に忖度する提携</a:t>
            </a:r>
            <a:r>
              <a:rPr kumimoji="1" lang="en-US" altLang="ja-JP" dirty="0"/>
              <a:t>FP</a:t>
            </a:r>
            <a:r>
              <a:rPr kumimoji="1" lang="ja-JP" altLang="en-US" dirty="0"/>
              <a:t>ではなく、ポジショントークとの必要がないから言えるのですが、変動金利は、変動する可能性があるローンです！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29</a:t>
            </a:fld>
            <a:endParaRPr kumimoji="1" lang="ja-JP" altLang="en-US"/>
          </a:p>
        </p:txBody>
      </p:sp>
      <p:sp>
        <p:nvSpPr>
          <p:cNvPr id="5" name="日付プレースホルダー 4">
            <a:extLst>
              <a:ext uri="{FF2B5EF4-FFF2-40B4-BE49-F238E27FC236}">
                <a16:creationId xmlns:a16="http://schemas.microsoft.com/office/drawing/2014/main" id="{A8FF2C3C-4639-67CC-9C0A-EC74CAD521BA}"/>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429483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銀行、ハウスメーカーの都合、ポジショントークの</a:t>
            </a:r>
            <a:r>
              <a:rPr kumimoji="1" lang="en-US" altLang="ja-JP" dirty="0" err="1"/>
              <a:t>youtube</a:t>
            </a:r>
            <a:r>
              <a:rPr kumimoji="1" lang="ja-JP" altLang="en-US" dirty="0"/>
              <a:t>ｒの誘導情報を安易に信じて選んでしまった一般消費者を救ってあげたい！</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30</a:t>
            </a:fld>
            <a:endParaRPr kumimoji="1" lang="ja-JP" altLang="en-US"/>
          </a:p>
        </p:txBody>
      </p:sp>
      <p:sp>
        <p:nvSpPr>
          <p:cNvPr id="5" name="日付プレースホルダー 4">
            <a:extLst>
              <a:ext uri="{FF2B5EF4-FFF2-40B4-BE49-F238E27FC236}">
                <a16:creationId xmlns:a16="http://schemas.microsoft.com/office/drawing/2014/main" id="{30592503-FDD1-C803-1502-D31E01E2742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02489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31</a:t>
            </a:fld>
            <a:endParaRPr kumimoji="1" lang="ja-JP" altLang="en-US"/>
          </a:p>
        </p:txBody>
      </p:sp>
    </p:spTree>
    <p:extLst>
      <p:ext uri="{BB962C8B-B14F-4D97-AF65-F5344CB8AC3E}">
        <p14:creationId xmlns:p14="http://schemas.microsoft.com/office/powerpoint/2010/main" val="2404529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32</a:t>
            </a:fld>
            <a:endParaRPr kumimoji="1" lang="ja-JP" altLang="en-US"/>
          </a:p>
        </p:txBody>
      </p:sp>
    </p:spTree>
    <p:extLst>
      <p:ext uri="{BB962C8B-B14F-4D97-AF65-F5344CB8AC3E}">
        <p14:creationId xmlns:p14="http://schemas.microsoft.com/office/powerpoint/2010/main" val="118164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a:t>
            </a:fld>
            <a:endParaRPr kumimoji="1" lang="ja-JP" altLang="en-US"/>
          </a:p>
        </p:txBody>
      </p:sp>
    </p:spTree>
    <p:extLst>
      <p:ext uri="{BB962C8B-B14F-4D97-AF65-F5344CB8AC3E}">
        <p14:creationId xmlns:p14="http://schemas.microsoft.com/office/powerpoint/2010/main" val="4215564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33</a:t>
            </a:fld>
            <a:endParaRPr kumimoji="1" lang="ja-JP" altLang="en-US"/>
          </a:p>
        </p:txBody>
      </p:sp>
    </p:spTree>
    <p:extLst>
      <p:ext uri="{BB962C8B-B14F-4D97-AF65-F5344CB8AC3E}">
        <p14:creationId xmlns:p14="http://schemas.microsoft.com/office/powerpoint/2010/main" val="218523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アンケートによると</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9A6178AD-AB72-32F5-B677-85B967E85486}"/>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614174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ここが、個人的には、？？　　本当に理解しているのか？　</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35</a:t>
            </a:fld>
            <a:endParaRPr kumimoji="1" lang="ja-JP" altLang="en-US"/>
          </a:p>
        </p:txBody>
      </p:sp>
      <p:sp>
        <p:nvSpPr>
          <p:cNvPr id="5" name="日付プレースホルダー 4">
            <a:extLst>
              <a:ext uri="{FF2B5EF4-FFF2-40B4-BE49-F238E27FC236}">
                <a16:creationId xmlns:a16="http://schemas.microsoft.com/office/drawing/2014/main" id="{0414BCDB-33E4-C3B3-9E72-CBCBEB8F798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771504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ここが、個人的には、？？　　本当に理解しているのか？　</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36</a:t>
            </a:fld>
            <a:endParaRPr kumimoji="1" lang="ja-JP" altLang="en-US"/>
          </a:p>
        </p:txBody>
      </p:sp>
      <p:sp>
        <p:nvSpPr>
          <p:cNvPr id="5" name="日付プレースホルダー 4">
            <a:extLst>
              <a:ext uri="{FF2B5EF4-FFF2-40B4-BE49-F238E27FC236}">
                <a16:creationId xmlns:a16="http://schemas.microsoft.com/office/drawing/2014/main" id="{0414BCDB-33E4-C3B3-9E72-CBCBEB8F798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01743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具体的に返済が、どれくらい上がるのか？　　返済は、継続が可能な範囲なのか？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38</a:t>
            </a:fld>
            <a:endParaRPr kumimoji="1" lang="ja-JP" altLang="en-US"/>
          </a:p>
        </p:txBody>
      </p:sp>
      <p:sp>
        <p:nvSpPr>
          <p:cNvPr id="5" name="日付プレースホルダー 4">
            <a:extLst>
              <a:ext uri="{FF2B5EF4-FFF2-40B4-BE49-F238E27FC236}">
                <a16:creationId xmlns:a16="http://schemas.microsoft.com/office/drawing/2014/main" id="{B9DE2642-3CCF-0635-A763-831210CF9D7F}"/>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08495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①＋②　一般消費者は、約７割の方が、対応できるから大丈夫だと、回答しています。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39</a:t>
            </a:fld>
            <a:endParaRPr kumimoji="1" lang="ja-JP" altLang="en-US"/>
          </a:p>
        </p:txBody>
      </p:sp>
      <p:sp>
        <p:nvSpPr>
          <p:cNvPr id="5" name="日付プレースホルダー 4">
            <a:extLst>
              <a:ext uri="{FF2B5EF4-FFF2-40B4-BE49-F238E27FC236}">
                <a16:creationId xmlns:a16="http://schemas.microsoft.com/office/drawing/2014/main" id="{D7157AF9-C275-F631-E71F-98B09FB292D3}"/>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854216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40</a:t>
            </a:fld>
            <a:endParaRPr kumimoji="1" lang="ja-JP" altLang="en-US"/>
          </a:p>
        </p:txBody>
      </p:sp>
      <p:sp>
        <p:nvSpPr>
          <p:cNvPr id="5" name="日付プレースホルダー 4">
            <a:extLst>
              <a:ext uri="{FF2B5EF4-FFF2-40B4-BE49-F238E27FC236}">
                <a16:creationId xmlns:a16="http://schemas.microsoft.com/office/drawing/2014/main" id="{8FE488C2-521A-238C-563E-3E11B807630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43356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みなさんに質問です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41</a:t>
            </a:fld>
            <a:endParaRPr kumimoji="1" lang="ja-JP" altLang="en-US"/>
          </a:p>
        </p:txBody>
      </p:sp>
      <p:sp>
        <p:nvSpPr>
          <p:cNvPr id="5" name="日付プレースホルダー 4">
            <a:extLst>
              <a:ext uri="{FF2B5EF4-FFF2-40B4-BE49-F238E27FC236}">
                <a16:creationId xmlns:a16="http://schemas.microsoft.com/office/drawing/2014/main" id="{719CC7E5-DA10-B9DB-B100-F90DCA861FCE}"/>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87275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そんなの常識だよ</a:t>
            </a:r>
            <a:r>
              <a:rPr kumimoji="1" lang="en-US" altLang="ja-JP" dirty="0"/>
              <a:t>59.4</a:t>
            </a:r>
            <a:r>
              <a:rPr kumimoji="1" lang="ja-JP" altLang="en-US" dirty="0"/>
              <a:t>％　　失礼しました！　ご存じですよね！</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42</a:t>
            </a:fld>
            <a:endParaRPr kumimoji="1" lang="ja-JP" altLang="en-US"/>
          </a:p>
        </p:txBody>
      </p:sp>
      <p:sp>
        <p:nvSpPr>
          <p:cNvPr id="5" name="日付プレースホルダー 4">
            <a:extLst>
              <a:ext uri="{FF2B5EF4-FFF2-40B4-BE49-F238E27FC236}">
                <a16:creationId xmlns:a16="http://schemas.microsoft.com/office/drawing/2014/main" id="{F72C874B-3C33-808C-3D0E-9A409EE5695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15330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43</a:t>
            </a:fld>
            <a:endParaRPr kumimoji="1" lang="ja-JP" altLang="en-US"/>
          </a:p>
        </p:txBody>
      </p:sp>
      <p:sp>
        <p:nvSpPr>
          <p:cNvPr id="5" name="日付プレースホルダー 4">
            <a:extLst>
              <a:ext uri="{FF2B5EF4-FFF2-40B4-BE49-F238E27FC236}">
                <a16:creationId xmlns:a16="http://schemas.microsoft.com/office/drawing/2014/main" id="{BCA79739-C063-B21E-7E06-D206DC3C89D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16064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4</a:t>
            </a:fld>
            <a:endParaRPr kumimoji="1" lang="ja-JP" altLang="en-US"/>
          </a:p>
        </p:txBody>
      </p:sp>
    </p:spTree>
    <p:extLst>
      <p:ext uri="{BB962C8B-B14F-4D97-AF65-F5344CB8AC3E}">
        <p14:creationId xmlns:p14="http://schemas.microsoft.com/office/powerpoint/2010/main" val="3864218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70,488</a:t>
            </a:r>
            <a:r>
              <a:rPr kumimoji="1" lang="ja-JP" altLang="en-US" dirty="0"/>
              <a:t>円＋</a:t>
            </a:r>
            <a:r>
              <a:rPr kumimoji="1" lang="en-US" altLang="ja-JP" dirty="0"/>
              <a:t>66,337</a:t>
            </a:r>
            <a:r>
              <a:rPr kumimoji="1" lang="ja-JP" altLang="en-US" dirty="0"/>
              <a:t>円＝</a:t>
            </a:r>
            <a:r>
              <a:rPr kumimoji="1" lang="en-US" altLang="ja-JP" dirty="0"/>
              <a:t>136,825</a:t>
            </a:r>
            <a:r>
              <a:rPr kumimoji="1" lang="ja-JP" altLang="en-US" dirty="0"/>
              <a:t>円　　５年経過後</a:t>
            </a:r>
            <a:r>
              <a:rPr kumimoji="1" lang="en-US" altLang="ja-JP" dirty="0"/>
              <a:t>28,195,201</a:t>
            </a:r>
            <a:r>
              <a:rPr kumimoji="1" lang="ja-JP" altLang="en-US" dirty="0"/>
              <a:t>円</a:t>
            </a:r>
            <a:endParaRPr kumimoji="1" lang="en-US" altLang="ja-JP" dirty="0"/>
          </a:p>
          <a:p>
            <a:endParaRPr kumimoji="1" lang="en-US" altLang="ja-JP" dirty="0"/>
          </a:p>
          <a:p>
            <a:r>
              <a:rPr kumimoji="1" lang="ja-JP" altLang="en-US" dirty="0"/>
              <a:t>元金</a:t>
            </a:r>
            <a:r>
              <a:rPr kumimoji="1" lang="en-US" altLang="ja-JP" dirty="0"/>
              <a:t>66,337</a:t>
            </a:r>
            <a:r>
              <a:rPr kumimoji="1" lang="ja-JP" altLang="en-US" dirty="0"/>
              <a:t>円－</a:t>
            </a:r>
            <a:r>
              <a:rPr kumimoji="1" lang="en-US" altLang="ja-JP" dirty="0"/>
              <a:t>54,512</a:t>
            </a:r>
            <a:r>
              <a:rPr kumimoji="1" lang="ja-JP" altLang="en-US" dirty="0"/>
              <a:t>円＝</a:t>
            </a:r>
            <a:r>
              <a:rPr kumimoji="1" lang="en-US" altLang="ja-JP" dirty="0"/>
              <a:t>11,825</a:t>
            </a:r>
            <a:r>
              <a:rPr kumimoji="1" lang="ja-JP" altLang="en-US" dirty="0"/>
              <a:t>円元金返せず、繰り延べ　　　</a:t>
            </a:r>
            <a:r>
              <a:rPr kumimoji="1" lang="en-US" altLang="ja-JP" dirty="0"/>
              <a:t>0.5</a:t>
            </a:r>
            <a:r>
              <a:rPr kumimoji="1" lang="ja-JP" altLang="en-US" dirty="0"/>
              <a:t>％</a:t>
            </a:r>
            <a:r>
              <a:rPr kumimoji="1" lang="en-US" altLang="ja-JP" dirty="0"/>
              <a:t>×1.25</a:t>
            </a:r>
            <a:r>
              <a:rPr kumimoji="1" lang="ja-JP" altLang="en-US" dirty="0"/>
              <a:t>＝</a:t>
            </a:r>
            <a:r>
              <a:rPr kumimoji="1" lang="en-US" altLang="ja-JP" dirty="0"/>
              <a:t>0.625</a:t>
            </a:r>
            <a:r>
              <a:rPr kumimoji="1" lang="ja-JP" altLang="en-US" dirty="0"/>
              <a:t>％</a:t>
            </a:r>
          </a:p>
        </p:txBody>
      </p:sp>
      <p:sp>
        <p:nvSpPr>
          <p:cNvPr id="4" name="スライド番号プレースホルダー 3"/>
          <p:cNvSpPr>
            <a:spLocks noGrp="1"/>
          </p:cNvSpPr>
          <p:nvPr>
            <p:ph type="sldNum" sz="quarter" idx="10"/>
          </p:nvPr>
        </p:nvSpPr>
        <p:spPr/>
        <p:txBody>
          <a:bodyPr/>
          <a:lstStyle/>
          <a:p>
            <a:pPr>
              <a:defRPr/>
            </a:pPr>
            <a:fld id="{98F9A121-8F2B-46A5-9D24-2575CACB215B}" type="slidenum">
              <a:rPr lang="ja-JP" altLang="en-US" smtClean="0"/>
              <a:pPr>
                <a:defRPr/>
              </a:pPr>
              <a:t>44</a:t>
            </a:fld>
            <a:endParaRPr lang="ja-JP" altLang="en-US"/>
          </a:p>
        </p:txBody>
      </p:sp>
      <p:sp>
        <p:nvSpPr>
          <p:cNvPr id="5" name="日付プレースホルダー 4">
            <a:extLst>
              <a:ext uri="{FF2B5EF4-FFF2-40B4-BE49-F238E27FC236}">
                <a16:creationId xmlns:a16="http://schemas.microsoft.com/office/drawing/2014/main" id="{2B36C33D-00DF-595E-1C35-09830E64D20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152611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70,488</a:t>
            </a:r>
            <a:r>
              <a:rPr kumimoji="1" lang="ja-JP" altLang="en-US" dirty="0"/>
              <a:t>円＋</a:t>
            </a:r>
            <a:r>
              <a:rPr kumimoji="1" lang="en-US" altLang="ja-JP" dirty="0"/>
              <a:t>66,337</a:t>
            </a:r>
            <a:r>
              <a:rPr kumimoji="1" lang="ja-JP" altLang="en-US" dirty="0"/>
              <a:t>円＝</a:t>
            </a:r>
            <a:r>
              <a:rPr kumimoji="1" lang="en-US" altLang="ja-JP" dirty="0"/>
              <a:t>136,825</a:t>
            </a:r>
            <a:r>
              <a:rPr kumimoji="1" lang="ja-JP" altLang="en-US" dirty="0"/>
              <a:t>円　　５年経過後</a:t>
            </a:r>
            <a:r>
              <a:rPr kumimoji="1" lang="en-US" altLang="ja-JP" dirty="0"/>
              <a:t>28,195,201</a:t>
            </a:r>
            <a:r>
              <a:rPr kumimoji="1" lang="ja-JP" altLang="en-US" dirty="0"/>
              <a:t>円</a:t>
            </a:r>
            <a:endParaRPr kumimoji="1" lang="en-US" altLang="ja-JP" dirty="0"/>
          </a:p>
          <a:p>
            <a:endParaRPr kumimoji="1" lang="en-US" altLang="ja-JP" dirty="0"/>
          </a:p>
          <a:p>
            <a:r>
              <a:rPr kumimoji="1" lang="ja-JP" altLang="en-US" dirty="0"/>
              <a:t>元金</a:t>
            </a:r>
            <a:r>
              <a:rPr kumimoji="1" lang="en-US" altLang="ja-JP" dirty="0"/>
              <a:t>66,337</a:t>
            </a:r>
            <a:r>
              <a:rPr kumimoji="1" lang="ja-JP" altLang="en-US" dirty="0"/>
              <a:t>円－</a:t>
            </a:r>
            <a:r>
              <a:rPr kumimoji="1" lang="en-US" altLang="ja-JP" dirty="0"/>
              <a:t>54,512</a:t>
            </a:r>
            <a:r>
              <a:rPr kumimoji="1" lang="ja-JP" altLang="en-US" dirty="0"/>
              <a:t>円＝</a:t>
            </a:r>
            <a:r>
              <a:rPr kumimoji="1" lang="en-US" altLang="ja-JP" dirty="0"/>
              <a:t>11,825</a:t>
            </a:r>
            <a:r>
              <a:rPr kumimoji="1" lang="ja-JP" altLang="en-US" dirty="0"/>
              <a:t>円元金返せず、繰り延べ　　　</a:t>
            </a:r>
            <a:r>
              <a:rPr kumimoji="1" lang="en-US" altLang="ja-JP" dirty="0"/>
              <a:t>0.5</a:t>
            </a:r>
            <a:r>
              <a:rPr kumimoji="1" lang="ja-JP" altLang="en-US" dirty="0"/>
              <a:t>％</a:t>
            </a:r>
            <a:r>
              <a:rPr kumimoji="1" lang="en-US" altLang="ja-JP" dirty="0"/>
              <a:t>×1.25</a:t>
            </a:r>
            <a:r>
              <a:rPr kumimoji="1" lang="ja-JP" altLang="en-US" dirty="0"/>
              <a:t>＝</a:t>
            </a:r>
            <a:r>
              <a:rPr kumimoji="1" lang="en-US" altLang="ja-JP" dirty="0"/>
              <a:t>0.625</a:t>
            </a:r>
            <a:r>
              <a:rPr kumimoji="1" lang="ja-JP" altLang="en-US" dirty="0"/>
              <a:t>％</a:t>
            </a:r>
          </a:p>
        </p:txBody>
      </p:sp>
      <p:sp>
        <p:nvSpPr>
          <p:cNvPr id="4" name="スライド番号プレースホルダー 3"/>
          <p:cNvSpPr>
            <a:spLocks noGrp="1"/>
          </p:cNvSpPr>
          <p:nvPr>
            <p:ph type="sldNum" sz="quarter" idx="10"/>
          </p:nvPr>
        </p:nvSpPr>
        <p:spPr/>
        <p:txBody>
          <a:bodyPr/>
          <a:lstStyle/>
          <a:p>
            <a:pPr>
              <a:defRPr/>
            </a:pPr>
            <a:fld id="{98F9A121-8F2B-46A5-9D24-2575CACB215B}" type="slidenum">
              <a:rPr lang="ja-JP" altLang="en-US" smtClean="0"/>
              <a:pPr>
                <a:defRPr/>
              </a:pPr>
              <a:t>45</a:t>
            </a:fld>
            <a:endParaRPr lang="ja-JP" altLang="en-US"/>
          </a:p>
        </p:txBody>
      </p:sp>
      <p:sp>
        <p:nvSpPr>
          <p:cNvPr id="5" name="日付プレースホルダー 4">
            <a:extLst>
              <a:ext uri="{FF2B5EF4-FFF2-40B4-BE49-F238E27FC236}">
                <a16:creationId xmlns:a16="http://schemas.microsoft.com/office/drawing/2014/main" id="{2B36C33D-00DF-595E-1C35-09830E64D20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297148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未払い利息とは、</a:t>
            </a:r>
            <a:r>
              <a:rPr kumimoji="1" lang="en-US" altLang="ja-JP" dirty="0"/>
              <a:t>5</a:t>
            </a:r>
            <a:r>
              <a:rPr kumimoji="1" lang="ja-JP" altLang="en-US" dirty="0"/>
              <a:t>年ルールで固定された返済月額の金額を本来払うべき支払い利息（月額）が、超えると発生します。元金返済が無くなると未払いが発生！</a:t>
            </a:r>
            <a:endParaRPr kumimoji="1" lang="en-US" altLang="ja-JP" dirty="0"/>
          </a:p>
          <a:p>
            <a:endParaRPr kumimoji="1" lang="en-US" altLang="ja-JP" dirty="0"/>
          </a:p>
          <a:p>
            <a:r>
              <a:rPr kumimoji="1" lang="ja-JP" altLang="en-US" dirty="0"/>
              <a:t>前のページで言うと、毎月の返済額は、１０万円　　６年目からは</a:t>
            </a:r>
            <a:r>
              <a:rPr kumimoji="1" lang="en-US" altLang="ja-JP" dirty="0"/>
              <a:t>125</a:t>
            </a:r>
            <a:r>
              <a:rPr kumimoji="1" lang="ja-JP" altLang="en-US" dirty="0"/>
              <a:t>％が、上限になりますので、</a:t>
            </a:r>
            <a:r>
              <a:rPr kumimoji="1" lang="en-US" altLang="ja-JP" dirty="0"/>
              <a:t>125,000</a:t>
            </a:r>
            <a:r>
              <a:rPr kumimoji="1" lang="ja-JP" altLang="en-US" dirty="0"/>
              <a:t>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46</a:t>
            </a:fld>
            <a:endParaRPr kumimoji="1" lang="ja-JP" altLang="en-US"/>
          </a:p>
        </p:txBody>
      </p:sp>
      <p:sp>
        <p:nvSpPr>
          <p:cNvPr id="5" name="日付プレースホルダー 4">
            <a:extLst>
              <a:ext uri="{FF2B5EF4-FFF2-40B4-BE49-F238E27FC236}">
                <a16:creationId xmlns:a16="http://schemas.microsoft.com/office/drawing/2014/main" id="{6C6BEE7E-39E2-F74E-1277-A83B1CC09013}"/>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719654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未払い利息とは、</a:t>
            </a:r>
            <a:r>
              <a:rPr kumimoji="1" lang="en-US" altLang="ja-JP" dirty="0"/>
              <a:t>5</a:t>
            </a:r>
            <a:r>
              <a:rPr kumimoji="1" lang="ja-JP" altLang="en-US" dirty="0"/>
              <a:t>年ルールで固定された返済月額の金額を本来払うべき支払い利息（月額）が、超えると発生します。元金返済が無くなると未払いが発生！</a:t>
            </a:r>
            <a:endParaRPr kumimoji="1" lang="en-US" altLang="ja-JP" dirty="0"/>
          </a:p>
          <a:p>
            <a:endParaRPr kumimoji="1" lang="en-US" altLang="ja-JP" dirty="0"/>
          </a:p>
          <a:p>
            <a:r>
              <a:rPr kumimoji="1" lang="ja-JP" altLang="en-US" dirty="0"/>
              <a:t>前のページで言うと、毎月の返済額は、１０万円　　６年目からは</a:t>
            </a:r>
            <a:r>
              <a:rPr kumimoji="1" lang="en-US" altLang="ja-JP" dirty="0"/>
              <a:t>125</a:t>
            </a:r>
            <a:r>
              <a:rPr kumimoji="1" lang="ja-JP" altLang="en-US" dirty="0"/>
              <a:t>％が、上限になりますので、</a:t>
            </a:r>
            <a:r>
              <a:rPr kumimoji="1" lang="en-US" altLang="ja-JP" dirty="0"/>
              <a:t>125,000</a:t>
            </a:r>
            <a:r>
              <a:rPr kumimoji="1" lang="ja-JP" altLang="en-US" dirty="0"/>
              <a:t>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47</a:t>
            </a:fld>
            <a:endParaRPr kumimoji="1" lang="ja-JP" altLang="en-US"/>
          </a:p>
        </p:txBody>
      </p:sp>
      <p:sp>
        <p:nvSpPr>
          <p:cNvPr id="5" name="日付プレースホルダー 4">
            <a:extLst>
              <a:ext uri="{FF2B5EF4-FFF2-40B4-BE49-F238E27FC236}">
                <a16:creationId xmlns:a16="http://schemas.microsoft.com/office/drawing/2014/main" id="{6C6BEE7E-39E2-F74E-1277-A83B1CC09013}"/>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512662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アンケートでは半分以上の方が、理解している！と回答しています！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48</a:t>
            </a:fld>
            <a:endParaRPr kumimoji="1" lang="ja-JP" altLang="en-US"/>
          </a:p>
        </p:txBody>
      </p:sp>
      <p:sp>
        <p:nvSpPr>
          <p:cNvPr id="5" name="日付プレースホルダー 4">
            <a:extLst>
              <a:ext uri="{FF2B5EF4-FFF2-40B4-BE49-F238E27FC236}">
                <a16:creationId xmlns:a16="http://schemas.microsoft.com/office/drawing/2014/main" id="{F6D73813-3784-00B0-D349-6AE936A9AD88}"/>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257869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選択肢①②③</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49</a:t>
            </a:fld>
            <a:endParaRPr kumimoji="1" lang="ja-JP" altLang="en-US"/>
          </a:p>
        </p:txBody>
      </p:sp>
    </p:spTree>
    <p:extLst>
      <p:ext uri="{BB962C8B-B14F-4D97-AF65-F5344CB8AC3E}">
        <p14:creationId xmlns:p14="http://schemas.microsoft.com/office/powerpoint/2010/main" val="2533185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50</a:t>
            </a:fld>
            <a:endParaRPr kumimoji="1" lang="ja-JP" altLang="en-US"/>
          </a:p>
        </p:txBody>
      </p:sp>
    </p:spTree>
    <p:extLst>
      <p:ext uri="{BB962C8B-B14F-4D97-AF65-F5344CB8AC3E}">
        <p14:creationId xmlns:p14="http://schemas.microsoft.com/office/powerpoint/2010/main" val="2142706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関根さんもモゲ沢先生も</a:t>
            </a:r>
            <a:r>
              <a:rPr kumimoji="1" lang="en-US" altLang="ja-JP" dirty="0"/>
              <a:t>5</a:t>
            </a:r>
            <a:r>
              <a:rPr kumimoji="1" lang="ja-JP" altLang="en-US" dirty="0"/>
              <a:t>年後</a:t>
            </a:r>
            <a:r>
              <a:rPr kumimoji="1" lang="en-US" altLang="ja-JP" dirty="0"/>
              <a:t>2.0</a:t>
            </a:r>
            <a:r>
              <a:rPr kumimoji="1" lang="ja-JP" altLang="en-US" dirty="0"/>
              <a:t>％</a:t>
            </a:r>
            <a:r>
              <a:rPr kumimoji="1" lang="en-US" altLang="ja-JP" dirty="0"/>
              <a:t>2.1</a:t>
            </a:r>
            <a:r>
              <a:rPr kumimoji="1" lang="ja-JP" altLang="en-US" dirty="0"/>
              <a:t>％と言っていますが、二人とも、</a:t>
            </a:r>
            <a:r>
              <a:rPr kumimoji="1" lang="en-US" altLang="ja-JP" dirty="0"/>
              <a:t>5</a:t>
            </a:r>
            <a:r>
              <a:rPr kumimoji="1" lang="ja-JP" altLang="en-US" dirty="0"/>
              <a:t>年ごとに</a:t>
            </a:r>
            <a:r>
              <a:rPr kumimoji="1" lang="en-US" altLang="ja-JP" dirty="0"/>
              <a:t>125</a:t>
            </a:r>
            <a:r>
              <a:rPr kumimoji="1" lang="ja-JP" altLang="en-US" dirty="0"/>
              <a:t>％に達する金利として計算しています。</a:t>
            </a:r>
            <a:endParaRPr kumimoji="1" lang="en-US" altLang="ja-JP" dirty="0"/>
          </a:p>
          <a:p>
            <a:r>
              <a:rPr kumimoji="1" lang="ja-JP" altLang="en-US" dirty="0"/>
              <a:t>未払い利息とは、</a:t>
            </a:r>
            <a:r>
              <a:rPr kumimoji="1" lang="en-US" altLang="ja-JP" dirty="0"/>
              <a:t>5</a:t>
            </a:r>
            <a:r>
              <a:rPr kumimoji="1" lang="ja-JP" altLang="en-US" dirty="0"/>
              <a:t>年ルールで固定された返済月額の金額を本来払うべき支払い利息（月額）が、超えると発生します。元金返済が無くなると未払いが発生！</a:t>
            </a:r>
            <a:endParaRPr kumimoji="1" lang="en-US" altLang="ja-JP" dirty="0"/>
          </a:p>
          <a:p>
            <a:endParaRPr kumimoji="1" lang="en-US" altLang="ja-JP" dirty="0"/>
          </a:p>
          <a:p>
            <a:r>
              <a:rPr kumimoji="1" lang="ja-JP" altLang="en-US" dirty="0"/>
              <a:t>みなさん金融のプロですよね？　　一般消費者も、</a:t>
            </a:r>
            <a:r>
              <a:rPr kumimoji="1" lang="en-US" altLang="ja-JP" dirty="0"/>
              <a:t>59.4</a:t>
            </a:r>
            <a:r>
              <a:rPr kumimoji="1" lang="ja-JP" altLang="en-US" dirty="0"/>
              <a:t>％の方が、ほぼ理解していると答えています！</a:t>
            </a:r>
            <a:endParaRPr kumimoji="1" lang="en-US" altLang="ja-JP" dirty="0"/>
          </a:p>
          <a:p>
            <a:endParaRPr kumimoji="1" lang="en-US" altLang="ja-JP" dirty="0"/>
          </a:p>
          <a:p>
            <a:r>
              <a:rPr kumimoji="1" lang="en-US" altLang="ja-JP" dirty="0"/>
              <a:t>103,834÷39,476,449</a:t>
            </a:r>
            <a:r>
              <a:rPr kumimoji="1" lang="ja-JP" altLang="en-US" dirty="0"/>
              <a:t>＝</a:t>
            </a:r>
            <a:r>
              <a:rPr kumimoji="1" lang="en-US" altLang="ja-JP" dirty="0"/>
              <a:t>0.00263</a:t>
            </a:r>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51</a:t>
            </a:fld>
            <a:endParaRPr kumimoji="1" lang="ja-JP" altLang="en-US"/>
          </a:p>
        </p:txBody>
      </p:sp>
      <p:sp>
        <p:nvSpPr>
          <p:cNvPr id="5" name="日付プレースホルダー 4">
            <a:extLst>
              <a:ext uri="{FF2B5EF4-FFF2-40B4-BE49-F238E27FC236}">
                <a16:creationId xmlns:a16="http://schemas.microsoft.com/office/drawing/2014/main" id="{54C0C40A-7A27-3DC4-6960-3E0D3C65E14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21812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変動金利について、みなさんは、十分に理解している方々ですよね？</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52</a:t>
            </a:fld>
            <a:endParaRPr kumimoji="1" lang="ja-JP" altLang="en-US"/>
          </a:p>
        </p:txBody>
      </p:sp>
      <p:sp>
        <p:nvSpPr>
          <p:cNvPr id="5" name="日付プレースホルダー 4">
            <a:extLst>
              <a:ext uri="{FF2B5EF4-FFF2-40B4-BE49-F238E27FC236}">
                <a16:creationId xmlns:a16="http://schemas.microsoft.com/office/drawing/2014/main" id="{736B8DC0-6629-BF7D-5532-035486139FFB}"/>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524023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変動金利のルール上、未払い利息が発生するとこうなります。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53</a:t>
            </a:fld>
            <a:endParaRPr kumimoji="1" lang="ja-JP" altLang="en-US"/>
          </a:p>
        </p:txBody>
      </p:sp>
      <p:sp>
        <p:nvSpPr>
          <p:cNvPr id="5" name="日付プレースホルダー 4">
            <a:extLst>
              <a:ext uri="{FF2B5EF4-FFF2-40B4-BE49-F238E27FC236}">
                <a16:creationId xmlns:a16="http://schemas.microsoft.com/office/drawing/2014/main" id="{736B8DC0-6629-BF7D-5532-035486139FFB}"/>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4584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a:t>
            </a:fld>
            <a:endParaRPr kumimoji="1" lang="ja-JP" altLang="en-US"/>
          </a:p>
        </p:txBody>
      </p:sp>
    </p:spTree>
    <p:extLst>
      <p:ext uri="{BB962C8B-B14F-4D97-AF65-F5344CB8AC3E}">
        <p14:creationId xmlns:p14="http://schemas.microsoft.com/office/powerpoint/2010/main" val="1098358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4,000</a:t>
            </a:r>
            <a:r>
              <a:rPr kumimoji="1" lang="ja-JP" altLang="en-US" dirty="0"/>
              <a:t>万円、年</a:t>
            </a:r>
            <a:r>
              <a:rPr kumimoji="1" lang="en-US" altLang="ja-JP" dirty="0"/>
              <a:t>0.5</a:t>
            </a:r>
            <a:r>
              <a:rPr kumimoji="1" lang="ja-JP" altLang="en-US" dirty="0"/>
              <a:t>％　</a:t>
            </a:r>
            <a:r>
              <a:rPr kumimoji="1" lang="en-US" altLang="ja-JP" dirty="0"/>
              <a:t>35</a:t>
            </a:r>
            <a:r>
              <a:rPr kumimoji="1" lang="ja-JP" altLang="en-US" dirty="0"/>
              <a:t>年返済でスタートした場合に、半年ルールで、</a:t>
            </a:r>
          </a:p>
          <a:p>
            <a:r>
              <a:rPr kumimoji="1" lang="ja-JP" altLang="en-US" dirty="0"/>
              <a:t>半年後に</a:t>
            </a:r>
            <a:r>
              <a:rPr kumimoji="1" lang="en-US" altLang="ja-JP" dirty="0"/>
              <a:t>『</a:t>
            </a:r>
            <a:r>
              <a:rPr kumimoji="1" lang="ja-JP" altLang="en-US" dirty="0"/>
              <a:t>未払い利息</a:t>
            </a:r>
            <a:r>
              <a:rPr kumimoji="1" lang="en-US" altLang="ja-JP" dirty="0"/>
              <a:t>』</a:t>
            </a:r>
            <a:r>
              <a:rPr kumimoji="1" lang="ja-JP" altLang="en-US" dirty="0"/>
              <a:t>が発生する金利は、年</a:t>
            </a:r>
            <a:r>
              <a:rPr kumimoji="1" lang="en-US" altLang="ja-JP" dirty="0"/>
              <a:t>3.16</a:t>
            </a:r>
            <a:r>
              <a:rPr kumimoji="1" lang="ja-JP" altLang="en-US" dirty="0"/>
              <a:t>％　その後半年ごとに毎回</a:t>
            </a:r>
            <a:r>
              <a:rPr kumimoji="1" lang="en-US" altLang="ja-JP" dirty="0"/>
              <a:t>0.5</a:t>
            </a:r>
            <a:r>
              <a:rPr kumimoji="1" lang="ja-JP" altLang="en-US" dirty="0"/>
              <a:t>％上がっていくと、</a:t>
            </a:r>
          </a:p>
          <a:p>
            <a:r>
              <a:rPr kumimoji="1" lang="en-US" altLang="ja-JP" dirty="0"/>
              <a:t>5</a:t>
            </a:r>
            <a:r>
              <a:rPr kumimoji="1" lang="ja-JP" altLang="en-US" dirty="0"/>
              <a:t>年半後に年</a:t>
            </a:r>
            <a:r>
              <a:rPr kumimoji="1" lang="en-US" altLang="ja-JP" dirty="0"/>
              <a:t>7.16</a:t>
            </a:r>
            <a:r>
              <a:rPr kumimoji="1" lang="ja-JP" altLang="en-US" dirty="0"/>
              <a:t>％になりその後金利が全く上がらなかったとしても、</a:t>
            </a:r>
            <a:r>
              <a:rPr kumimoji="1" lang="en-US" altLang="ja-JP" dirty="0"/>
              <a:t>1.25</a:t>
            </a:r>
            <a:r>
              <a:rPr kumimoji="1" lang="ja-JP" altLang="en-US" dirty="0"/>
              <a:t>倍ルールで、</a:t>
            </a:r>
          </a:p>
          <a:p>
            <a:r>
              <a:rPr kumimoji="1" lang="ja-JP" altLang="en-US" dirty="0"/>
              <a:t>元本は減らず、最終回に、</a:t>
            </a:r>
            <a:r>
              <a:rPr kumimoji="1" lang="en-US" altLang="ja-JP" dirty="0"/>
              <a:t>40,549,030</a:t>
            </a:r>
            <a:r>
              <a:rPr kumimoji="1" lang="ja-JP" altLang="en-US" dirty="0"/>
              <a:t>円払うことになります。</a:t>
            </a:r>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54</a:t>
            </a:fld>
            <a:endParaRPr kumimoji="1" lang="ja-JP" altLang="en-US"/>
          </a:p>
        </p:txBody>
      </p:sp>
    </p:spTree>
    <p:extLst>
      <p:ext uri="{BB962C8B-B14F-4D97-AF65-F5344CB8AC3E}">
        <p14:creationId xmlns:p14="http://schemas.microsoft.com/office/powerpoint/2010/main" val="249924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変動金利は、将来金利が変動するる可能性があります。</a:t>
            </a:r>
            <a:endParaRPr kumimoji="1" lang="en-US" altLang="ja-JP" dirty="0"/>
          </a:p>
          <a:p>
            <a:endParaRPr kumimoji="1" lang="en-US" altLang="ja-JP" dirty="0"/>
          </a:p>
          <a:p>
            <a:endParaRPr kumimoji="1" lang="ja-JP" altLang="en-US" dirty="0"/>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55</a:t>
            </a:fld>
            <a:endParaRPr kumimoji="1" lang="ja-JP" altLang="en-US"/>
          </a:p>
        </p:txBody>
      </p:sp>
    </p:spTree>
    <p:extLst>
      <p:ext uri="{BB962C8B-B14F-4D97-AF65-F5344CB8AC3E}">
        <p14:creationId xmlns:p14="http://schemas.microsoft.com/office/powerpoint/2010/main" val="395476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上がる派（固定金利推進派）上がらない派（変動金利推進派）</a:t>
            </a:r>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56</a:t>
            </a:fld>
            <a:endParaRPr kumimoji="1" lang="ja-JP" altLang="en-US"/>
          </a:p>
        </p:txBody>
      </p:sp>
    </p:spTree>
    <p:extLst>
      <p:ext uri="{BB962C8B-B14F-4D97-AF65-F5344CB8AC3E}">
        <p14:creationId xmlns:p14="http://schemas.microsoft.com/office/powerpoint/2010/main" val="395476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昨年の秋まで、この主張をしていた。</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57</a:t>
            </a:fld>
            <a:endParaRPr kumimoji="1" lang="ja-JP" altLang="en-US"/>
          </a:p>
        </p:txBody>
      </p:sp>
      <p:sp>
        <p:nvSpPr>
          <p:cNvPr id="5" name="日付プレースホルダー 4">
            <a:extLst>
              <a:ext uri="{FF2B5EF4-FFF2-40B4-BE49-F238E27FC236}">
                <a16:creationId xmlns:a16="http://schemas.microsoft.com/office/drawing/2014/main" id="{87CFA32B-FAE6-7E6E-9AAC-51AB30D550A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08667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59</a:t>
            </a:fld>
            <a:endParaRPr kumimoji="1" lang="ja-JP" altLang="en-US"/>
          </a:p>
        </p:txBody>
      </p:sp>
    </p:spTree>
    <p:extLst>
      <p:ext uri="{BB962C8B-B14F-4D97-AF65-F5344CB8AC3E}">
        <p14:creationId xmlns:p14="http://schemas.microsoft.com/office/powerpoint/2010/main" val="3093136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60</a:t>
            </a:fld>
            <a:endParaRPr kumimoji="1" lang="ja-JP" altLang="en-US"/>
          </a:p>
        </p:txBody>
      </p:sp>
    </p:spTree>
    <p:extLst>
      <p:ext uri="{BB962C8B-B14F-4D97-AF65-F5344CB8AC3E}">
        <p14:creationId xmlns:p14="http://schemas.microsoft.com/office/powerpoint/2010/main" val="1386751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61</a:t>
            </a:fld>
            <a:endParaRPr kumimoji="1" lang="ja-JP" altLang="en-US"/>
          </a:p>
        </p:txBody>
      </p:sp>
    </p:spTree>
    <p:extLst>
      <p:ext uri="{BB962C8B-B14F-4D97-AF65-F5344CB8AC3E}">
        <p14:creationId xmlns:p14="http://schemas.microsoft.com/office/powerpoint/2010/main" val="2614874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日銀が言う、持続的安定的に２％物価が</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62</a:t>
            </a:fld>
            <a:endParaRPr kumimoji="1" lang="ja-JP" altLang="en-US"/>
          </a:p>
        </p:txBody>
      </p:sp>
    </p:spTree>
    <p:extLst>
      <p:ext uri="{BB962C8B-B14F-4D97-AF65-F5344CB8AC3E}">
        <p14:creationId xmlns:p14="http://schemas.microsoft.com/office/powerpoint/2010/main" val="2422388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63</a:t>
            </a:fld>
            <a:endParaRPr kumimoji="1" lang="ja-JP" altLang="en-US"/>
          </a:p>
        </p:txBody>
      </p:sp>
    </p:spTree>
    <p:extLst>
      <p:ext uri="{BB962C8B-B14F-4D97-AF65-F5344CB8AC3E}">
        <p14:creationId xmlns:p14="http://schemas.microsoft.com/office/powerpoint/2010/main" val="3012090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65</a:t>
            </a:fld>
            <a:endParaRPr kumimoji="1" lang="ja-JP" altLang="en-US"/>
          </a:p>
        </p:txBody>
      </p:sp>
    </p:spTree>
    <p:extLst>
      <p:ext uri="{BB962C8B-B14F-4D97-AF65-F5344CB8AC3E}">
        <p14:creationId xmlns:p14="http://schemas.microsoft.com/office/powerpoint/2010/main" val="342444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7</a:t>
            </a:fld>
            <a:endParaRPr kumimoji="1" lang="ja-JP" altLang="en-US"/>
          </a:p>
        </p:txBody>
      </p:sp>
    </p:spTree>
    <p:extLst>
      <p:ext uri="{BB962C8B-B14F-4D97-AF65-F5344CB8AC3E}">
        <p14:creationId xmlns:p14="http://schemas.microsoft.com/office/powerpoint/2010/main" val="2879874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66</a:t>
            </a:fld>
            <a:endParaRPr kumimoji="1" lang="ja-JP" altLang="en-US"/>
          </a:p>
        </p:txBody>
      </p:sp>
    </p:spTree>
    <p:extLst>
      <p:ext uri="{BB962C8B-B14F-4D97-AF65-F5344CB8AC3E}">
        <p14:creationId xmlns:p14="http://schemas.microsoft.com/office/powerpoint/2010/main" val="2073392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上がる派（固定金利推進派）上がらない派（変動金利推進派）</a:t>
            </a:r>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67</a:t>
            </a:fld>
            <a:endParaRPr kumimoji="1" lang="ja-JP" altLang="en-US"/>
          </a:p>
        </p:txBody>
      </p:sp>
    </p:spTree>
    <p:extLst>
      <p:ext uri="{BB962C8B-B14F-4D97-AF65-F5344CB8AC3E}">
        <p14:creationId xmlns:p14="http://schemas.microsoft.com/office/powerpoint/2010/main" val="3160403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68</a:t>
            </a:fld>
            <a:endParaRPr kumimoji="1" lang="ja-JP" altLang="en-US"/>
          </a:p>
        </p:txBody>
      </p:sp>
      <p:sp>
        <p:nvSpPr>
          <p:cNvPr id="5" name="日付プレースホルダー 4">
            <a:extLst>
              <a:ext uri="{FF2B5EF4-FFF2-40B4-BE49-F238E27FC236}">
                <a16:creationId xmlns:a16="http://schemas.microsoft.com/office/drawing/2014/main" id="{CC252BE0-8E5C-D70D-0A3D-2755368BA95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909202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何千万円というお金の話で、</a:t>
            </a:r>
            <a:r>
              <a:rPr kumimoji="1" lang="en-US" altLang="ja-JP" dirty="0" err="1"/>
              <a:t>youtube</a:t>
            </a:r>
            <a:r>
              <a:rPr kumimoji="1" lang="ja-JP" altLang="en-US" dirty="0"/>
              <a:t>の情報を鵜呑みにして、大丈夫なのでしょうか？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69</a:t>
            </a:fld>
            <a:endParaRPr kumimoji="1" lang="ja-JP" altLang="en-US"/>
          </a:p>
        </p:txBody>
      </p:sp>
      <p:sp>
        <p:nvSpPr>
          <p:cNvPr id="5" name="日付プレースホルダー 4">
            <a:extLst>
              <a:ext uri="{FF2B5EF4-FFF2-40B4-BE49-F238E27FC236}">
                <a16:creationId xmlns:a16="http://schemas.microsoft.com/office/drawing/2014/main" id="{433BC5AE-19F5-9FB7-ECC5-71F29C5A1FB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620275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71</a:t>
            </a:fld>
            <a:endParaRPr kumimoji="1" lang="ja-JP" altLang="en-US"/>
          </a:p>
        </p:txBody>
      </p:sp>
      <p:sp>
        <p:nvSpPr>
          <p:cNvPr id="5" name="日付プレースホルダー 4">
            <a:extLst>
              <a:ext uri="{FF2B5EF4-FFF2-40B4-BE49-F238E27FC236}">
                <a16:creationId xmlns:a16="http://schemas.microsoft.com/office/drawing/2014/main" id="{559DF791-A48A-F22C-9A38-A2690C90121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71388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72</a:t>
            </a:fld>
            <a:endParaRPr kumimoji="1" lang="ja-JP" altLang="en-US"/>
          </a:p>
        </p:txBody>
      </p:sp>
      <p:sp>
        <p:nvSpPr>
          <p:cNvPr id="5" name="日付プレースホルダー 4">
            <a:extLst>
              <a:ext uri="{FF2B5EF4-FFF2-40B4-BE49-F238E27FC236}">
                <a16:creationId xmlns:a16="http://schemas.microsoft.com/office/drawing/2014/main" id="{559DF791-A48A-F22C-9A38-A2690C90121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1819764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金利は、半年ごとに上げている計算ですが、５年ルールにより５年間は、返済額が、上がっていません。</a:t>
            </a:r>
            <a:endParaRPr kumimoji="1" lang="en-US" altLang="ja-JP" dirty="0"/>
          </a:p>
          <a:p>
            <a:endParaRPr kumimoji="1" lang="en-US" altLang="ja-JP" dirty="0"/>
          </a:p>
          <a:p>
            <a:r>
              <a:rPr kumimoji="1" lang="en-US" altLang="ja-JP" dirty="0"/>
              <a:t>7</a:t>
            </a:r>
            <a:r>
              <a:rPr kumimoji="1" lang="ja-JP" altLang="en-US" dirty="0"/>
              <a:t>年半梧</a:t>
            </a:r>
            <a:r>
              <a:rPr kumimoji="1" lang="en-US" altLang="ja-JP" dirty="0"/>
              <a:t>2.375</a:t>
            </a:r>
            <a:r>
              <a:rPr kumimoji="1" lang="ja-JP" altLang="en-US" dirty="0"/>
              <a:t>％ラインがボーダーライン　</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73</a:t>
            </a:fld>
            <a:endParaRPr kumimoji="1" lang="ja-JP" altLang="en-US"/>
          </a:p>
        </p:txBody>
      </p:sp>
      <p:sp>
        <p:nvSpPr>
          <p:cNvPr id="5" name="日付プレースホルダー 4">
            <a:extLst>
              <a:ext uri="{FF2B5EF4-FFF2-40B4-BE49-F238E27FC236}">
                <a16:creationId xmlns:a16="http://schemas.microsoft.com/office/drawing/2014/main" id="{1BAD6567-9340-2059-B8E0-0876EACE0BC1}"/>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1155102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74</a:t>
            </a:fld>
            <a:endParaRPr kumimoji="1" lang="ja-JP" altLang="en-US"/>
          </a:p>
        </p:txBody>
      </p:sp>
      <p:sp>
        <p:nvSpPr>
          <p:cNvPr id="5" name="日付プレースホルダー 4">
            <a:extLst>
              <a:ext uri="{FF2B5EF4-FFF2-40B4-BE49-F238E27FC236}">
                <a16:creationId xmlns:a16="http://schemas.microsoft.com/office/drawing/2014/main" id="{E7CFF2D8-C7DB-9C00-9D79-982B0798D8E7}"/>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9973880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75</a:t>
            </a:fld>
            <a:endParaRPr kumimoji="1" lang="ja-JP" altLang="en-US"/>
          </a:p>
        </p:txBody>
      </p:sp>
      <p:sp>
        <p:nvSpPr>
          <p:cNvPr id="5" name="日付プレースホルダー 4">
            <a:extLst>
              <a:ext uri="{FF2B5EF4-FFF2-40B4-BE49-F238E27FC236}">
                <a16:creationId xmlns:a16="http://schemas.microsoft.com/office/drawing/2014/main" id="{E7CFF2D8-C7DB-9C00-9D79-982B0798D8E7}"/>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5460029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年半後　年</a:t>
            </a:r>
            <a:r>
              <a:rPr kumimoji="1" lang="en-US" altLang="ja-JP" dirty="0"/>
              <a:t>2.375</a:t>
            </a:r>
            <a:r>
              <a:rPr kumimoji="1" lang="ja-JP" altLang="en-US" dirty="0"/>
              <a:t>％ラインがボーダーライン</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76</a:t>
            </a:fld>
            <a:endParaRPr kumimoji="1" lang="ja-JP" altLang="en-US"/>
          </a:p>
        </p:txBody>
      </p:sp>
      <p:sp>
        <p:nvSpPr>
          <p:cNvPr id="5" name="日付プレースホルダー 4">
            <a:extLst>
              <a:ext uri="{FF2B5EF4-FFF2-40B4-BE49-F238E27FC236}">
                <a16:creationId xmlns:a16="http://schemas.microsoft.com/office/drawing/2014/main" id="{1BAD6567-9340-2059-B8E0-0876EACE0BC1}"/>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02920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a:t>
            </a:fld>
            <a:endParaRPr kumimoji="1" lang="ja-JP" altLang="en-US"/>
          </a:p>
        </p:txBody>
      </p:sp>
    </p:spTree>
    <p:extLst>
      <p:ext uri="{BB962C8B-B14F-4D97-AF65-F5344CB8AC3E}">
        <p14:creationId xmlns:p14="http://schemas.microsoft.com/office/powerpoint/2010/main" val="4180796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77</a:t>
            </a:fld>
            <a:endParaRPr kumimoji="1" lang="ja-JP" altLang="en-US"/>
          </a:p>
        </p:txBody>
      </p:sp>
      <p:sp>
        <p:nvSpPr>
          <p:cNvPr id="5" name="日付プレースホルダー 4">
            <a:extLst>
              <a:ext uri="{FF2B5EF4-FFF2-40B4-BE49-F238E27FC236}">
                <a16:creationId xmlns:a16="http://schemas.microsoft.com/office/drawing/2014/main" id="{F5CAC0E3-E822-A0B1-AD3D-7408B979D38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7777548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78</a:t>
            </a:fld>
            <a:endParaRPr kumimoji="1" lang="ja-JP" altLang="en-US"/>
          </a:p>
        </p:txBody>
      </p:sp>
      <p:sp>
        <p:nvSpPr>
          <p:cNvPr id="5" name="日付プレースホルダー 4">
            <a:extLst>
              <a:ext uri="{FF2B5EF4-FFF2-40B4-BE49-F238E27FC236}">
                <a16:creationId xmlns:a16="http://schemas.microsoft.com/office/drawing/2014/main" id="{B726C47A-3B39-CA02-6710-CEE0C593850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488727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79</a:t>
            </a:fld>
            <a:endParaRPr kumimoji="1" lang="ja-JP" altLang="en-US"/>
          </a:p>
        </p:txBody>
      </p:sp>
    </p:spTree>
    <p:extLst>
      <p:ext uri="{BB962C8B-B14F-4D97-AF65-F5344CB8AC3E}">
        <p14:creationId xmlns:p14="http://schemas.microsoft.com/office/powerpoint/2010/main" val="5680247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大資金＝問題意識が、高い、伝わりやすい。　　我慢すればよい③</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80</a:t>
            </a:fld>
            <a:endParaRPr kumimoji="1" lang="ja-JP" altLang="en-US"/>
          </a:p>
        </p:txBody>
      </p:sp>
      <p:sp>
        <p:nvSpPr>
          <p:cNvPr id="5" name="日付プレースホルダー 4">
            <a:extLst>
              <a:ext uri="{FF2B5EF4-FFF2-40B4-BE49-F238E27FC236}">
                <a16:creationId xmlns:a16="http://schemas.microsoft.com/office/drawing/2014/main" id="{CD64B55B-B3B5-43A5-6C67-D56A1D8E2C4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0154840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大資金＝問題意識が、高い、伝わりやすい。</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81</a:t>
            </a:fld>
            <a:endParaRPr kumimoji="1" lang="ja-JP" altLang="en-US"/>
          </a:p>
        </p:txBody>
      </p:sp>
      <p:sp>
        <p:nvSpPr>
          <p:cNvPr id="5" name="日付プレースホルダー 4">
            <a:extLst>
              <a:ext uri="{FF2B5EF4-FFF2-40B4-BE49-F238E27FC236}">
                <a16:creationId xmlns:a16="http://schemas.microsoft.com/office/drawing/2014/main" id="{CD64B55B-B3B5-43A5-6C67-D56A1D8E2C4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048514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dirty="0"/>
              <a:t>■常識の破壊</a:t>
            </a:r>
          </a:p>
          <a:p>
            <a:endParaRPr kumimoji="1" lang="ja-JP" altLang="en-US" dirty="0"/>
          </a:p>
          <a:p>
            <a:r>
              <a:rPr kumimoji="1" lang="en-US" altLang="ja-JP" dirty="0"/>
              <a:t>【</a:t>
            </a:r>
            <a:r>
              <a:rPr kumimoji="1" lang="ja-JP" altLang="en-US" dirty="0"/>
              <a:t>問題提起</a:t>
            </a:r>
            <a:r>
              <a:rPr kumimoji="1" lang="en-US" altLang="ja-JP" dirty="0"/>
              <a:t>】</a:t>
            </a:r>
          </a:p>
          <a:p>
            <a:endParaRPr kumimoji="1" lang="en-US" altLang="ja-JP" dirty="0"/>
          </a:p>
          <a:p>
            <a:r>
              <a:rPr kumimoji="1" lang="ja-JP" altLang="en-US" dirty="0"/>
              <a:t>こちらはライフイベント表というものです。</a:t>
            </a:r>
            <a:endParaRPr kumimoji="1" lang="en-US" altLang="ja-JP" dirty="0"/>
          </a:p>
          <a:p>
            <a:r>
              <a:rPr kumimoji="1" lang="ja-JP" altLang="en-US" dirty="0"/>
              <a:t>結婚、出産、住宅購入、教育、退職など、人生における重要なイベントを記載したものです。</a:t>
            </a:r>
            <a:endParaRPr kumimoji="1" lang="en-US" altLang="ja-JP" dirty="0"/>
          </a:p>
          <a:p>
            <a:r>
              <a:rPr kumimoji="1" lang="ja-JP" altLang="en-US" dirty="0"/>
              <a:t>あくまで一般的な事例での記載になります。</a:t>
            </a:r>
            <a:endParaRPr kumimoji="1" lang="en-US" altLang="ja-JP" dirty="0"/>
          </a:p>
          <a:p>
            <a:endParaRPr kumimoji="1" lang="en-US" altLang="ja-JP" dirty="0"/>
          </a:p>
          <a:p>
            <a:r>
              <a:rPr kumimoji="1" lang="ja-JP" altLang="en-US" dirty="0"/>
              <a:t>そして、ここに先ほどの三大資金をあてはめていきますと、、、</a:t>
            </a:r>
            <a:endParaRPr kumimoji="1" lang="en-US" altLang="ja-JP" dirty="0"/>
          </a:p>
          <a:p>
            <a:endParaRPr kumimoji="1" lang="en-US" altLang="ja-JP" dirty="0"/>
          </a:p>
          <a:p>
            <a:r>
              <a:rPr kumimoji="1" lang="ja-JP" altLang="en-US" dirty="0"/>
              <a:t>①子供の教育費：幼稚園から大学卒業までの期間で、このようにかかってきます</a:t>
            </a:r>
            <a:endParaRPr kumimoji="1" lang="en-US" altLang="ja-JP" dirty="0"/>
          </a:p>
          <a:p>
            <a:r>
              <a:rPr kumimoji="1" lang="ja-JP" altLang="en-US" dirty="0"/>
              <a:t>②住宅資金：賃貸の間は家賃。家を買って住宅ローンを組むとこうなります。</a:t>
            </a:r>
            <a:endParaRPr kumimoji="1" lang="en-US" altLang="ja-JP" dirty="0"/>
          </a:p>
          <a:p>
            <a:r>
              <a:rPr kumimoji="1" lang="ja-JP" altLang="en-US" dirty="0"/>
              <a:t>③老後資金：老後資金は、借入れできないので、リカバリーが難しいです。　住宅資金で、失敗しないことは、超重要です！</a:t>
            </a:r>
            <a:endParaRPr kumimoji="1" lang="en-US" altLang="ja-JP" dirty="0"/>
          </a:p>
          <a:p>
            <a:endParaRPr kumimoji="1" lang="en-US" altLang="ja-JP" dirty="0"/>
          </a:p>
          <a:p>
            <a:r>
              <a:rPr kumimoji="1" lang="en-US" altLang="ja-JP" dirty="0"/>
              <a:t>35</a:t>
            </a:r>
            <a:r>
              <a:rPr kumimoji="1" lang="ja-JP" altLang="en-US" dirty="0"/>
              <a:t>歳で家を買って、</a:t>
            </a:r>
            <a:r>
              <a:rPr kumimoji="1" lang="en-US" altLang="ja-JP" dirty="0"/>
              <a:t>35</a:t>
            </a:r>
            <a:r>
              <a:rPr kumimoji="1" lang="ja-JP" altLang="en-US" dirty="0"/>
              <a:t>年返済の住宅ローンを組むと、返済期間は</a:t>
            </a:r>
            <a:r>
              <a:rPr kumimoji="1" lang="en-US" altLang="ja-JP" dirty="0"/>
              <a:t>70</a:t>
            </a:r>
            <a:r>
              <a:rPr kumimoji="1" lang="ja-JP" altLang="en-US" dirty="0"/>
              <a:t>歳までになります。</a:t>
            </a:r>
            <a:endParaRPr kumimoji="1" lang="en-US" altLang="ja-JP" dirty="0"/>
          </a:p>
          <a:p>
            <a:r>
              <a:rPr kumimoji="1" lang="ja-JP" altLang="en-US" dirty="0"/>
              <a:t>老後は生活費だけでなく、住宅ローンの返済のことも考えておく必要があります。</a:t>
            </a:r>
            <a:endParaRPr kumimoji="1" lang="en-US" altLang="ja-JP" dirty="0"/>
          </a:p>
          <a:p>
            <a:endParaRPr kumimoji="1" lang="en-US" altLang="ja-JP" dirty="0"/>
          </a:p>
          <a:p>
            <a:r>
              <a:rPr kumimoji="1" lang="ja-JP" altLang="en-US" dirty="0"/>
              <a:t>しかし、、、</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58710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物価上昇を見ると危機意識が芽生える　　物価上昇と金利上昇は、あなたの未来を脅かします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83</a:t>
            </a:fld>
            <a:endParaRPr kumimoji="1" lang="ja-JP" altLang="en-US"/>
          </a:p>
        </p:txBody>
      </p:sp>
      <p:sp>
        <p:nvSpPr>
          <p:cNvPr id="5" name="日付プレースホルダー 4">
            <a:extLst>
              <a:ext uri="{FF2B5EF4-FFF2-40B4-BE49-F238E27FC236}">
                <a16:creationId xmlns:a16="http://schemas.microsoft.com/office/drawing/2014/main" id="{1AEC7A6C-F050-4A9D-88D9-1ABFDEF5769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7603242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物価上昇を見ると危機意識が芽生える　　物価上昇と金利上昇は、あなたの未来を脅かします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84</a:t>
            </a:fld>
            <a:endParaRPr kumimoji="1" lang="ja-JP" altLang="en-US"/>
          </a:p>
        </p:txBody>
      </p:sp>
      <p:sp>
        <p:nvSpPr>
          <p:cNvPr id="5" name="日付プレースホルダー 4">
            <a:extLst>
              <a:ext uri="{FF2B5EF4-FFF2-40B4-BE49-F238E27FC236}">
                <a16:creationId xmlns:a16="http://schemas.microsoft.com/office/drawing/2014/main" id="{1AEC7A6C-F050-4A9D-88D9-1ABFDEF5769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149067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金利の適正化＝値切り等　　モゲチェック利用</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85</a:t>
            </a:fld>
            <a:endParaRPr kumimoji="1" lang="ja-JP" altLang="en-US"/>
          </a:p>
        </p:txBody>
      </p:sp>
      <p:sp>
        <p:nvSpPr>
          <p:cNvPr id="5" name="日付プレースホルダー 4">
            <a:extLst>
              <a:ext uri="{FF2B5EF4-FFF2-40B4-BE49-F238E27FC236}">
                <a16:creationId xmlns:a16="http://schemas.microsoft.com/office/drawing/2014/main" id="{2748E775-3E7B-D822-66AB-507839290DE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4832480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86</a:t>
            </a:fld>
            <a:endParaRPr kumimoji="1" lang="ja-JP" altLang="en-US"/>
          </a:p>
        </p:txBody>
      </p:sp>
    </p:spTree>
    <p:extLst>
      <p:ext uri="{BB962C8B-B14F-4D97-AF65-F5344CB8AC3E}">
        <p14:creationId xmlns:p14="http://schemas.microsoft.com/office/powerpoint/2010/main" val="173408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a:t>
            </a:fld>
            <a:endParaRPr kumimoji="1" lang="ja-JP" altLang="en-US"/>
          </a:p>
        </p:txBody>
      </p:sp>
    </p:spTree>
    <p:extLst>
      <p:ext uri="{BB962C8B-B14F-4D97-AF65-F5344CB8AC3E}">
        <p14:creationId xmlns:p14="http://schemas.microsoft.com/office/powerpoint/2010/main" val="35977839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87</a:t>
            </a:fld>
            <a:endParaRPr kumimoji="1" lang="ja-JP" altLang="en-US"/>
          </a:p>
        </p:txBody>
      </p:sp>
    </p:spTree>
    <p:extLst>
      <p:ext uri="{BB962C8B-B14F-4D97-AF65-F5344CB8AC3E}">
        <p14:creationId xmlns:p14="http://schemas.microsoft.com/office/powerpoint/2010/main" val="4842038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88</a:t>
            </a:fld>
            <a:endParaRPr kumimoji="1" lang="ja-JP" altLang="en-US"/>
          </a:p>
        </p:txBody>
      </p:sp>
    </p:spTree>
    <p:extLst>
      <p:ext uri="{BB962C8B-B14F-4D97-AF65-F5344CB8AC3E}">
        <p14:creationId xmlns:p14="http://schemas.microsoft.com/office/powerpoint/2010/main" val="3280749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2018</a:t>
            </a:r>
            <a:r>
              <a:rPr kumimoji="1" lang="ja-JP" altLang="en-US" dirty="0"/>
              <a:t>年</a:t>
            </a:r>
            <a:r>
              <a:rPr kumimoji="1" lang="en-US" altLang="ja-JP" dirty="0"/>
              <a:t>7</a:t>
            </a:r>
            <a:r>
              <a:rPr kumimoji="1" lang="ja-JP" altLang="en-US" dirty="0"/>
              <a:t>月</a:t>
            </a:r>
            <a:r>
              <a:rPr kumimoji="1" lang="en-US" altLang="ja-JP" dirty="0"/>
              <a:t>17</a:t>
            </a:r>
            <a:r>
              <a:rPr kumimoji="1" lang="ja-JP" altLang="en-US" dirty="0"/>
              <a:t>日　</a:t>
            </a:r>
            <a:r>
              <a:rPr kumimoji="1" lang="en-US" altLang="ja-JP" dirty="0"/>
              <a:t>29,517,139</a:t>
            </a:r>
            <a:r>
              <a:rPr kumimoji="1" lang="ja-JP" altLang="en-US" dirty="0"/>
              <a:t>円</a:t>
            </a:r>
            <a:endParaRPr kumimoji="1" lang="en-US" altLang="ja-JP" dirty="0"/>
          </a:p>
          <a:p>
            <a:endParaRPr kumimoji="1" lang="en-US" altLang="ja-JP" dirty="0"/>
          </a:p>
          <a:p>
            <a:r>
              <a:rPr kumimoji="1" lang="en-US" altLang="ja-JP" dirty="0"/>
              <a:t>2022</a:t>
            </a:r>
            <a:r>
              <a:rPr kumimoji="1" lang="ja-JP" altLang="en-US" dirty="0"/>
              <a:t>年　</a:t>
            </a:r>
            <a:r>
              <a:rPr kumimoji="1" lang="en-US" altLang="ja-JP" dirty="0"/>
              <a:t>12</a:t>
            </a:r>
            <a:r>
              <a:rPr kumimoji="1" lang="ja-JP" altLang="en-US" dirty="0"/>
              <a:t>月</a:t>
            </a:r>
            <a:r>
              <a:rPr kumimoji="1" lang="en-US" altLang="ja-JP" dirty="0"/>
              <a:t>15</a:t>
            </a:r>
            <a:r>
              <a:rPr kumimoji="1" lang="ja-JP" altLang="en-US" dirty="0"/>
              <a:t>日　</a:t>
            </a:r>
            <a:r>
              <a:rPr kumimoji="1" lang="en-US" altLang="ja-JP" dirty="0"/>
              <a:t>25,911,634</a:t>
            </a:r>
            <a:r>
              <a:rPr kumimoji="1" lang="ja-JP" altLang="en-US" dirty="0"/>
              <a:t>円</a:t>
            </a:r>
            <a:endParaRPr kumimoji="1" lang="en-US" altLang="ja-JP" dirty="0"/>
          </a:p>
          <a:p>
            <a:endParaRPr kumimoji="1" lang="en-US" altLang="ja-JP" dirty="0"/>
          </a:p>
          <a:p>
            <a:r>
              <a:rPr kumimoji="1" lang="en-US" altLang="ja-JP" dirty="0"/>
              <a:t>2018</a:t>
            </a:r>
            <a:r>
              <a:rPr kumimoji="1" lang="ja-JP" altLang="en-US" dirty="0"/>
              <a:t>年</a:t>
            </a:r>
            <a:r>
              <a:rPr kumimoji="1" lang="en-US" altLang="ja-JP" dirty="0"/>
              <a:t>7</a:t>
            </a:r>
            <a:r>
              <a:rPr kumimoji="1" lang="ja-JP" altLang="en-US" dirty="0"/>
              <a:t>月</a:t>
            </a:r>
            <a:r>
              <a:rPr kumimoji="1" lang="en-US" altLang="ja-JP" dirty="0"/>
              <a:t>17</a:t>
            </a:r>
            <a:r>
              <a:rPr kumimoji="1" lang="ja-JP" altLang="en-US" dirty="0"/>
              <a:t>日</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89</a:t>
            </a:fld>
            <a:endParaRPr kumimoji="1" lang="ja-JP" altLang="en-US"/>
          </a:p>
        </p:txBody>
      </p:sp>
    </p:spTree>
    <p:extLst>
      <p:ext uri="{BB962C8B-B14F-4D97-AF65-F5344CB8AC3E}">
        <p14:creationId xmlns:p14="http://schemas.microsoft.com/office/powerpoint/2010/main" val="2693000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90</a:t>
            </a:fld>
            <a:endParaRPr kumimoji="1" lang="ja-JP" altLang="en-US"/>
          </a:p>
        </p:txBody>
      </p:sp>
    </p:spTree>
    <p:extLst>
      <p:ext uri="{BB962C8B-B14F-4D97-AF65-F5344CB8AC3E}">
        <p14:creationId xmlns:p14="http://schemas.microsoft.com/office/powerpoint/2010/main" val="3783627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金利が変動しなくても、諸費用をかけて、借り換えすると差し引き、</a:t>
            </a:r>
            <a:r>
              <a:rPr kumimoji="1" lang="en-US" altLang="ja-JP" dirty="0"/>
              <a:t>153</a:t>
            </a:r>
            <a:r>
              <a:rPr kumimoji="1" lang="ja-JP" altLang="en-US" dirty="0"/>
              <a:t>万円のメリットが出ます！　　毎月の返済額は、</a:t>
            </a:r>
            <a:r>
              <a:rPr kumimoji="1" lang="en-US" altLang="ja-JP" dirty="0"/>
              <a:t>91,100</a:t>
            </a:r>
            <a:r>
              <a:rPr kumimoji="1" lang="ja-JP" altLang="en-US" dirty="0"/>
              <a:t>－</a:t>
            </a:r>
            <a:r>
              <a:rPr kumimoji="1" lang="en-US" altLang="ja-JP" dirty="0"/>
              <a:t>88,128</a:t>
            </a:r>
            <a:r>
              <a:rPr kumimoji="1" lang="ja-JP" altLang="en-US" dirty="0"/>
              <a:t>＝</a:t>
            </a:r>
            <a:r>
              <a:rPr kumimoji="1" lang="en-US" altLang="ja-JP" dirty="0"/>
              <a:t>2,972</a:t>
            </a:r>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91</a:t>
            </a:fld>
            <a:endParaRPr kumimoji="1" lang="ja-JP" altLang="en-US"/>
          </a:p>
        </p:txBody>
      </p:sp>
    </p:spTree>
    <p:extLst>
      <p:ext uri="{BB962C8B-B14F-4D97-AF65-F5344CB8AC3E}">
        <p14:creationId xmlns:p14="http://schemas.microsoft.com/office/powerpoint/2010/main" val="23687783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178-90</a:t>
            </a:r>
            <a:r>
              <a:rPr kumimoji="1" lang="ja-JP" altLang="en-US" dirty="0"/>
              <a:t>＝</a:t>
            </a:r>
            <a:r>
              <a:rPr kumimoji="1" lang="en-US" altLang="ja-JP" dirty="0"/>
              <a:t>88</a:t>
            </a:r>
            <a:r>
              <a:rPr kumimoji="1" lang="ja-JP" altLang="en-US" dirty="0"/>
              <a:t>万円</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92</a:t>
            </a:fld>
            <a:endParaRPr kumimoji="1" lang="ja-JP" altLang="en-US"/>
          </a:p>
        </p:txBody>
      </p:sp>
    </p:spTree>
    <p:extLst>
      <p:ext uri="{BB962C8B-B14F-4D97-AF65-F5344CB8AC3E}">
        <p14:creationId xmlns:p14="http://schemas.microsoft.com/office/powerpoint/2010/main" val="3946028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178-90</a:t>
            </a:r>
            <a:r>
              <a:rPr kumimoji="1" lang="ja-JP" altLang="en-US" dirty="0"/>
              <a:t>＝</a:t>
            </a:r>
            <a:r>
              <a:rPr kumimoji="1" lang="en-US" altLang="ja-JP" dirty="0"/>
              <a:t>88</a:t>
            </a:r>
            <a:r>
              <a:rPr kumimoji="1" lang="ja-JP" altLang="en-US" dirty="0"/>
              <a:t>万円</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93</a:t>
            </a:fld>
            <a:endParaRPr kumimoji="1" lang="ja-JP" altLang="en-US"/>
          </a:p>
        </p:txBody>
      </p:sp>
    </p:spTree>
    <p:extLst>
      <p:ext uri="{BB962C8B-B14F-4D97-AF65-F5344CB8AC3E}">
        <p14:creationId xmlns:p14="http://schemas.microsoft.com/office/powerpoint/2010/main" val="6567780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94</a:t>
            </a:fld>
            <a:endParaRPr kumimoji="1" lang="ja-JP" altLang="en-US"/>
          </a:p>
        </p:txBody>
      </p:sp>
    </p:spTree>
    <p:extLst>
      <p:ext uri="{BB962C8B-B14F-4D97-AF65-F5344CB8AC3E}">
        <p14:creationId xmlns:p14="http://schemas.microsoft.com/office/powerpoint/2010/main" val="1626020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445770" y="3716336"/>
            <a:ext cx="5943600" cy="5427663"/>
          </a:xfrm>
        </p:spPr>
        <p:txBody>
          <a:bodyPr/>
          <a:lstStyle/>
          <a:p>
            <a:r>
              <a:rPr kumimoji="1" lang="ja-JP" altLang="en-US" dirty="0"/>
              <a:t>＜参考＞野村アセットマネジメント株式会社　つみたて＆分散シミュレーション「投信アシスト」にて試算　　</a:t>
            </a:r>
            <a:r>
              <a:rPr kumimoji="1" lang="en-US" altLang="ja-JP" dirty="0"/>
              <a:t>https://toshin-assist.jp/</a:t>
            </a:r>
          </a:p>
          <a:p>
            <a:endParaRPr kumimoji="1" lang="en-US" altLang="ja-JP" dirty="0"/>
          </a:p>
          <a:p>
            <a:r>
              <a:rPr kumimoji="1" lang="ja-JP" altLang="en-US" dirty="0"/>
              <a:t>■納得感醸成</a:t>
            </a:r>
          </a:p>
          <a:p>
            <a:endParaRPr kumimoji="1" lang="ja-JP" altLang="en-US" dirty="0"/>
          </a:p>
          <a:p>
            <a:r>
              <a:rPr kumimoji="1" lang="en-US" altLang="ja-JP" dirty="0"/>
              <a:t>【</a:t>
            </a:r>
            <a:r>
              <a:rPr kumimoji="1" lang="ja-JP" altLang="en-US" dirty="0"/>
              <a:t>理由</a:t>
            </a:r>
            <a:r>
              <a:rPr kumimoji="1" lang="en-US" altLang="ja-JP" dirty="0"/>
              <a:t>】</a:t>
            </a:r>
            <a:r>
              <a:rPr kumimoji="1" lang="ja-JP" altLang="en-US" dirty="0"/>
              <a:t>長期</a:t>
            </a:r>
          </a:p>
          <a:p>
            <a:r>
              <a:rPr kumimoji="1" lang="ja-JP" altLang="en-US" dirty="0"/>
              <a:t>インデックスとは：日経平均や</a:t>
            </a:r>
            <a:r>
              <a:rPr kumimoji="1" lang="en-US" altLang="ja-JP" dirty="0"/>
              <a:t>TOPIX</a:t>
            </a:r>
            <a:r>
              <a:rPr kumimoji="1" lang="ja-JP" altLang="en-US" dirty="0"/>
              <a:t>、</a:t>
            </a:r>
            <a:r>
              <a:rPr kumimoji="1" lang="en-US" altLang="ja-JP" dirty="0"/>
              <a:t>S&amp;P500</a:t>
            </a:r>
            <a:r>
              <a:rPr kumimoji="1" lang="ja-JP" altLang="en-US" dirty="0"/>
              <a:t>、ダウ平均のような、経済や投資の指標になる指数のこと。</a:t>
            </a:r>
            <a:endParaRPr kumimoji="1" lang="en-US" altLang="ja-JP" dirty="0"/>
          </a:p>
          <a:p>
            <a:r>
              <a:rPr kumimoji="1" lang="ja-JP" altLang="en-US" dirty="0"/>
              <a:t>インデックスファンド：その指数と同じ値動きをするように運用されるファンド（運用商品）のこと</a:t>
            </a:r>
            <a:endParaRPr kumimoji="1" lang="en-US" altLang="ja-JP" dirty="0"/>
          </a:p>
          <a:p>
            <a:endParaRPr kumimoji="1" lang="en-US" altLang="ja-JP" dirty="0"/>
          </a:p>
          <a:p>
            <a:r>
              <a:rPr kumimoji="1" lang="ja-JP" altLang="en-US" dirty="0"/>
              <a:t>この表は、</a:t>
            </a:r>
            <a:r>
              <a:rPr kumimoji="1" lang="en-US" altLang="ja-JP" dirty="0"/>
              <a:t>2003</a:t>
            </a:r>
            <a:r>
              <a:rPr kumimoji="1" lang="ja-JP" altLang="en-US" dirty="0"/>
              <a:t>年</a:t>
            </a:r>
            <a:r>
              <a:rPr kumimoji="1" lang="en-US" altLang="ja-JP" dirty="0"/>
              <a:t>3</a:t>
            </a:r>
            <a:r>
              <a:rPr kumimoji="1" lang="ja-JP" altLang="en-US" dirty="0"/>
              <a:t>月末～</a:t>
            </a:r>
            <a:r>
              <a:rPr kumimoji="1" lang="en-US" altLang="ja-JP" dirty="0"/>
              <a:t>2023</a:t>
            </a:r>
            <a:r>
              <a:rPr kumimoji="1" lang="ja-JP" altLang="en-US" dirty="0"/>
              <a:t>年</a:t>
            </a:r>
            <a:r>
              <a:rPr kumimoji="1" lang="en-US" altLang="ja-JP" dirty="0"/>
              <a:t>11</a:t>
            </a:r>
            <a:r>
              <a:rPr kumimoji="1" lang="ja-JP" altLang="en-US" dirty="0"/>
              <a:t>月までの約</a:t>
            </a:r>
            <a:r>
              <a:rPr kumimoji="1" lang="en-US" altLang="ja-JP" dirty="0"/>
              <a:t>20</a:t>
            </a:r>
            <a:r>
              <a:rPr kumimoji="1" lang="ja-JP" altLang="en-US" dirty="0"/>
              <a:t>年分の代表的な４つの指標の動きをグラフにしたものです。</a:t>
            </a:r>
            <a:endParaRPr kumimoji="1" lang="en-US" altLang="ja-JP" dirty="0"/>
          </a:p>
          <a:p>
            <a:r>
              <a:rPr kumimoji="1" lang="ja-JP" altLang="en-US" dirty="0"/>
              <a:t>右型上がりが「値上がり」で、右肩さがりが「値下がり」です。</a:t>
            </a:r>
            <a:endParaRPr kumimoji="1" lang="en-US" altLang="ja-JP" dirty="0"/>
          </a:p>
          <a:p>
            <a:endParaRPr kumimoji="1" lang="en-US" altLang="ja-JP" dirty="0"/>
          </a:p>
          <a:p>
            <a:r>
              <a:rPr kumimoji="1" lang="ja-JP" altLang="en-US" dirty="0"/>
              <a:t>値上がり、値下がりを繰り返しながら、</a:t>
            </a:r>
            <a:r>
              <a:rPr kumimoji="1" lang="en-US" altLang="ja-JP" dirty="0"/>
              <a:t>20</a:t>
            </a:r>
            <a:r>
              <a:rPr kumimoji="1" lang="ja-JP" altLang="en-US" dirty="0"/>
              <a:t>年全体でみると上がってるのがわかると思います。リターン（年率）は、それを年平均で出した数字です。</a:t>
            </a:r>
            <a:endParaRPr kumimoji="1" lang="en-US" altLang="ja-JP" dirty="0"/>
          </a:p>
          <a:p>
            <a:endParaRPr kumimoji="1" lang="en-US" altLang="ja-JP" dirty="0"/>
          </a:p>
          <a:p>
            <a:r>
              <a:rPr kumimoji="1" lang="ja-JP" altLang="en-US" dirty="0"/>
              <a:t>ところが、短期的にみると。たとえば赤い矢印のところを見てください。結構大きく値下がりしてますね。この短期間ではかなりの値下がりです。</a:t>
            </a:r>
            <a:endParaRPr kumimoji="1" lang="en-US" altLang="ja-JP" dirty="0"/>
          </a:p>
          <a:p>
            <a:endParaRPr kumimoji="1" lang="en-US" altLang="ja-JP" dirty="0"/>
          </a:p>
          <a:p>
            <a:r>
              <a:rPr kumimoji="1" lang="ja-JP" altLang="en-US" dirty="0"/>
              <a:t>ちなみに、大きく下がったこの３つが、いわゆる「〇〇ショック」と言われるもので、</a:t>
            </a:r>
            <a:endParaRPr kumimoji="1" lang="en-US" altLang="ja-JP" dirty="0"/>
          </a:p>
          <a:p>
            <a:r>
              <a:rPr kumimoji="1" lang="ja-JP" altLang="en-US" dirty="0"/>
              <a:t>リーマンショック、チャイナショック、コロナショックです。</a:t>
            </a:r>
            <a:endParaRPr kumimoji="1" lang="en-US" altLang="ja-JP" dirty="0"/>
          </a:p>
          <a:p>
            <a:r>
              <a:rPr kumimoji="1" lang="ja-JP" altLang="en-US" dirty="0"/>
              <a:t>もしこの短期間だけで運用していたとすると、かなりリスクがありますね。　短気は損気です（笑）</a:t>
            </a:r>
          </a:p>
          <a:p>
            <a:endParaRPr kumimoji="1" lang="en-US" altLang="ja-JP" dirty="0"/>
          </a:p>
          <a:p>
            <a:r>
              <a:rPr kumimoji="1" lang="ja-JP" altLang="en-US" dirty="0"/>
              <a:t>でも長期間でみるとプラスに増えていっているのがおわかりでしょうか。</a:t>
            </a:r>
            <a:endParaRPr kumimoji="1" lang="en-US" altLang="ja-JP" dirty="0"/>
          </a:p>
          <a:p>
            <a:endParaRPr kumimoji="1" lang="en-US" altLang="ja-JP" dirty="0"/>
          </a:p>
          <a:p>
            <a:r>
              <a:rPr kumimoji="1" lang="ja-JP" altLang="en-US" dirty="0"/>
              <a:t>長期運用することで、値下がりのリスクをカバーしながら収益を安定させることができるのですね。</a:t>
            </a:r>
            <a:endParaRPr kumimoji="1" lang="en-US" altLang="ja-JP" dirty="0"/>
          </a:p>
          <a:p>
            <a:r>
              <a:rPr kumimoji="1" lang="ja-JP" altLang="en-US" dirty="0"/>
              <a:t>「短期的には値下がりすることはあるけれで、長期で見れば安定している」</a:t>
            </a:r>
            <a:endParaRPr kumimoji="1" lang="en-US" altLang="ja-JP" dirty="0"/>
          </a:p>
          <a:p>
            <a:r>
              <a:rPr kumimoji="1" lang="ja-JP" altLang="en-US" dirty="0"/>
              <a:t>だからこそ短期で儲けようとするのではなく、しっかり長期運用することが非常に重要になります。</a:t>
            </a:r>
            <a:endParaRPr kumimoji="1" lang="en-US" altLang="ja-JP" dirty="0"/>
          </a:p>
          <a:p>
            <a:endParaRPr kumimoji="1" lang="en-US" altLang="ja-JP" dirty="0"/>
          </a:p>
          <a:p>
            <a:r>
              <a:rPr kumimoji="1" lang="ja-JP" altLang="en-US" dirty="0"/>
              <a:t>＜ブリッジ＞</a:t>
            </a:r>
          </a:p>
          <a:p>
            <a:r>
              <a:rPr kumimoji="1" lang="ja-JP" altLang="en-US" dirty="0"/>
              <a:t>そして、次は分散です。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568404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2001</a:t>
            </a:r>
            <a:r>
              <a:rPr kumimoji="1" lang="ja-JP" altLang="en-US" dirty="0"/>
              <a:t>年から</a:t>
            </a:r>
            <a:r>
              <a:rPr kumimoji="1" lang="en-US" altLang="ja-JP" dirty="0"/>
              <a:t>2023</a:t>
            </a:r>
            <a:r>
              <a:rPr kumimoji="1" lang="ja-JP" altLang="en-US" dirty="0"/>
              <a:t>年の実績</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96</a:t>
            </a:fld>
            <a:endParaRPr kumimoji="1" lang="ja-JP" altLang="en-US"/>
          </a:p>
        </p:txBody>
      </p:sp>
    </p:spTree>
    <p:extLst>
      <p:ext uri="{BB962C8B-B14F-4D97-AF65-F5344CB8AC3E}">
        <p14:creationId xmlns:p14="http://schemas.microsoft.com/office/powerpoint/2010/main" val="300026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10</a:t>
            </a:fld>
            <a:endParaRPr kumimoji="1" lang="ja-JP" altLang="en-US"/>
          </a:p>
        </p:txBody>
      </p:sp>
    </p:spTree>
    <p:extLst>
      <p:ext uri="{BB962C8B-B14F-4D97-AF65-F5344CB8AC3E}">
        <p14:creationId xmlns:p14="http://schemas.microsoft.com/office/powerpoint/2010/main" val="28348989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97</a:t>
            </a:fld>
            <a:endParaRPr kumimoji="1" lang="ja-JP" altLang="en-US"/>
          </a:p>
        </p:txBody>
      </p:sp>
    </p:spTree>
    <p:extLst>
      <p:ext uri="{BB962C8B-B14F-4D97-AF65-F5344CB8AC3E}">
        <p14:creationId xmlns:p14="http://schemas.microsoft.com/office/powerpoint/2010/main" val="11110001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ですが、</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98</a:t>
            </a:fld>
            <a:endParaRPr kumimoji="1" lang="ja-JP" altLang="en-US"/>
          </a:p>
        </p:txBody>
      </p:sp>
    </p:spTree>
    <p:extLst>
      <p:ext uri="{BB962C8B-B14F-4D97-AF65-F5344CB8AC3E}">
        <p14:creationId xmlns:p14="http://schemas.microsoft.com/office/powerpoint/2010/main" val="34348957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ですが、</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99</a:t>
            </a:fld>
            <a:endParaRPr kumimoji="1" lang="ja-JP" altLang="en-US"/>
          </a:p>
        </p:txBody>
      </p:sp>
    </p:spTree>
    <p:extLst>
      <p:ext uri="{BB962C8B-B14F-4D97-AF65-F5344CB8AC3E}">
        <p14:creationId xmlns:p14="http://schemas.microsoft.com/office/powerpoint/2010/main" val="35987205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100</a:t>
            </a:fld>
            <a:endParaRPr kumimoji="1" lang="ja-JP" altLang="en-US"/>
          </a:p>
        </p:txBody>
      </p:sp>
    </p:spTree>
    <p:extLst>
      <p:ext uri="{BB962C8B-B14F-4D97-AF65-F5344CB8AC3E}">
        <p14:creationId xmlns:p14="http://schemas.microsoft.com/office/powerpoint/2010/main" val="23034594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金利の適正化＝値切り等　　モゲチェック利用</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101</a:t>
            </a:fld>
            <a:endParaRPr kumimoji="1" lang="ja-JP" altLang="en-US"/>
          </a:p>
        </p:txBody>
      </p:sp>
      <p:sp>
        <p:nvSpPr>
          <p:cNvPr id="5" name="日付プレースホルダー 4">
            <a:extLst>
              <a:ext uri="{FF2B5EF4-FFF2-40B4-BE49-F238E27FC236}">
                <a16:creationId xmlns:a16="http://schemas.microsoft.com/office/drawing/2014/main" id="{2748E775-3E7B-D822-66AB-507839290DE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5584232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102</a:t>
            </a:fld>
            <a:endParaRPr kumimoji="1" lang="ja-JP" altLang="en-US"/>
          </a:p>
        </p:txBody>
      </p:sp>
    </p:spTree>
    <p:extLst>
      <p:ext uri="{BB962C8B-B14F-4D97-AF65-F5344CB8AC3E}">
        <p14:creationId xmlns:p14="http://schemas.microsoft.com/office/powerpoint/2010/main" val="16223897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103</a:t>
            </a:fld>
            <a:endParaRPr kumimoji="1" lang="ja-JP" altLang="en-US"/>
          </a:p>
        </p:txBody>
      </p:sp>
    </p:spTree>
    <p:extLst>
      <p:ext uri="{BB962C8B-B14F-4D97-AF65-F5344CB8AC3E}">
        <p14:creationId xmlns:p14="http://schemas.microsoft.com/office/powerpoint/2010/main" val="35714138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104</a:t>
            </a:fld>
            <a:endParaRPr kumimoji="1" lang="ja-JP" altLang="en-US"/>
          </a:p>
        </p:txBody>
      </p:sp>
    </p:spTree>
    <p:extLst>
      <p:ext uri="{BB962C8B-B14F-4D97-AF65-F5344CB8AC3E}">
        <p14:creationId xmlns:p14="http://schemas.microsoft.com/office/powerpoint/2010/main" val="16329924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生命保険（死亡保険）</a:t>
            </a:r>
            <a:r>
              <a:rPr kumimoji="1" lang="en-US" altLang="ja-JP" dirty="0"/>
              <a:t>2200</a:t>
            </a:r>
            <a:r>
              <a:rPr kumimoji="1" lang="ja-JP" altLang="en-US" dirty="0"/>
              <a:t>円で充分なんですけど、因みに、差し支えなければ、今、いくらくらい払っていますか？</a:t>
            </a:r>
            <a:endParaRPr kumimoji="1" lang="en-US" altLang="ja-JP" dirty="0"/>
          </a:p>
          <a:p>
            <a:endParaRPr kumimoji="1" lang="en-US" altLang="ja-JP" dirty="0"/>
          </a:p>
          <a:p>
            <a:r>
              <a:rPr kumimoji="1" lang="ja-JP" altLang="en-US" dirty="0"/>
              <a:t>見直しますか？</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105</a:t>
            </a:fld>
            <a:endParaRPr kumimoji="1" lang="ja-JP" altLang="en-US"/>
          </a:p>
        </p:txBody>
      </p:sp>
    </p:spTree>
    <p:extLst>
      <p:ext uri="{BB962C8B-B14F-4D97-AF65-F5344CB8AC3E}">
        <p14:creationId xmlns:p14="http://schemas.microsoft.com/office/powerpoint/2010/main" val="4543391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権威（信頼性）の原則　</a:t>
            </a:r>
            <a:endParaRPr kumimoji="1" lang="en-US" altLang="ja-JP" dirty="0"/>
          </a:p>
          <a:p>
            <a:endParaRPr kumimoji="1" lang="en-US" altLang="ja-JP" dirty="0"/>
          </a:p>
          <a:p>
            <a:r>
              <a:rPr kumimoji="1" lang="ja-JP" altLang="en-US" dirty="0"/>
              <a:t>遺族厚生年金は死亡した会社員・公務員などの平均標準報酬額を</a:t>
            </a:r>
            <a:r>
              <a:rPr kumimoji="1" lang="en-US" altLang="ja-JP" dirty="0"/>
              <a:t>41.7</a:t>
            </a:r>
            <a:r>
              <a:rPr kumimoji="1" lang="ja-JP" altLang="en-US" dirty="0"/>
              <a:t>万円、加入期間</a:t>
            </a:r>
            <a:r>
              <a:rPr kumimoji="1" lang="en-US" altLang="ja-JP" dirty="0"/>
              <a:t>25</a:t>
            </a:r>
            <a:r>
              <a:rPr kumimoji="1" lang="ja-JP" altLang="en-US" dirty="0"/>
              <a:t>年（</a:t>
            </a:r>
            <a:r>
              <a:rPr kumimoji="1" lang="en-US" altLang="ja-JP" dirty="0"/>
              <a:t>300</a:t>
            </a:r>
            <a:r>
              <a:rPr kumimoji="1" lang="ja-JP" altLang="en-US" dirty="0"/>
              <a:t>月）として計算（厚生年金加入中の死亡では加入期間が</a:t>
            </a:r>
            <a:r>
              <a:rPr kumimoji="1" lang="en-US" altLang="ja-JP" dirty="0"/>
              <a:t>300</a:t>
            </a:r>
            <a:r>
              <a:rPr kumimoji="1" lang="ja-JP" altLang="en-US" dirty="0"/>
              <a:t>月未満の場合、</a:t>
            </a:r>
            <a:r>
              <a:rPr kumimoji="1" lang="en-US" altLang="ja-JP" dirty="0"/>
              <a:t>300</a:t>
            </a:r>
            <a:r>
              <a:rPr kumimoji="1" lang="ja-JP" altLang="en-US" dirty="0"/>
              <a:t>月で計算される）。</a:t>
            </a:r>
          </a:p>
        </p:txBody>
      </p:sp>
      <p:sp>
        <p:nvSpPr>
          <p:cNvPr id="4" name="日付プレースホルダー 3"/>
          <p:cNvSpPr>
            <a:spLocks noGrp="1"/>
          </p:cNvSpPr>
          <p:nvPr>
            <p:ph type="dt" idx="1"/>
          </p:nvPr>
        </p:nvSpPr>
        <p:spPr/>
        <p:txBody>
          <a:bodyPr/>
          <a:lstStyle/>
          <a:p>
            <a:fld id="{32E15E97-CA4D-4F30-B568-CB4BE0821DC0}" type="datetime1">
              <a:rPr kumimoji="1" lang="ja-JP" altLang="en-US" smtClean="0"/>
              <a:t>2024/6/24</a:t>
            </a:fld>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106</a:t>
            </a:fld>
            <a:endParaRPr kumimoji="1" lang="ja-JP" altLang="en-US"/>
          </a:p>
        </p:txBody>
      </p:sp>
    </p:spTree>
    <p:extLst>
      <p:ext uri="{BB962C8B-B14F-4D97-AF65-F5344CB8AC3E}">
        <p14:creationId xmlns:p14="http://schemas.microsoft.com/office/powerpoint/2010/main" val="355584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58859C-B102-C3E7-B536-7A94E5B905B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8187ACB-244F-D727-81E5-247803D61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D14E7DD-D840-1E0A-9233-099021549A6D}"/>
              </a:ext>
            </a:extLst>
          </p:cNvPr>
          <p:cNvSpPr>
            <a:spLocks noGrp="1"/>
          </p:cNvSpPr>
          <p:nvPr>
            <p:ph type="dt" sz="half" idx="10"/>
          </p:nvPr>
        </p:nvSpPr>
        <p:spPr/>
        <p:txBody>
          <a:bodyPr/>
          <a:lstStyle/>
          <a:p>
            <a:fld id="{747C3C7C-7A80-43F2-A9DC-5AAF40BE656B}" type="datetime1">
              <a:rPr kumimoji="1" lang="ja-JP" altLang="en-US" smtClean="0"/>
              <a:t>2024/6/24</a:t>
            </a:fld>
            <a:endParaRPr kumimoji="1" lang="ja-JP" altLang="en-US"/>
          </a:p>
        </p:txBody>
      </p:sp>
      <p:sp>
        <p:nvSpPr>
          <p:cNvPr id="5" name="フッター プレースホルダー 4">
            <a:extLst>
              <a:ext uri="{FF2B5EF4-FFF2-40B4-BE49-F238E27FC236}">
                <a16:creationId xmlns:a16="http://schemas.microsoft.com/office/drawing/2014/main" id="{DBE9D66B-8E0A-2071-D4A2-6D8F0E7D75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F8AF36-DF74-3295-D7D6-F59EF6D3E412}"/>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136082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ACE205-1427-B040-CC0D-12CED92991B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C12869-3642-2EAF-4C60-BEB39D423C8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02E9D0-BFC1-5B4E-3803-B65C62829601}"/>
              </a:ext>
            </a:extLst>
          </p:cNvPr>
          <p:cNvSpPr>
            <a:spLocks noGrp="1"/>
          </p:cNvSpPr>
          <p:nvPr>
            <p:ph type="dt" sz="half" idx="10"/>
          </p:nvPr>
        </p:nvSpPr>
        <p:spPr/>
        <p:txBody>
          <a:bodyPr/>
          <a:lstStyle/>
          <a:p>
            <a:fld id="{1E6656DF-3D11-4282-A69A-06948B4A9A3A}" type="datetime1">
              <a:rPr kumimoji="1" lang="ja-JP" altLang="en-US" smtClean="0"/>
              <a:t>2024/6/24</a:t>
            </a:fld>
            <a:endParaRPr kumimoji="1" lang="ja-JP" altLang="en-US"/>
          </a:p>
        </p:txBody>
      </p:sp>
      <p:sp>
        <p:nvSpPr>
          <p:cNvPr id="5" name="フッター プレースホルダー 4">
            <a:extLst>
              <a:ext uri="{FF2B5EF4-FFF2-40B4-BE49-F238E27FC236}">
                <a16:creationId xmlns:a16="http://schemas.microsoft.com/office/drawing/2014/main" id="{F5BADEDD-8E21-94FA-B2D8-60044693BA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CEFD66-67F1-747E-8758-817133C4EE36}"/>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4296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9735E9B-748F-250E-1EA6-1916AE389F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6646BCF-DAAA-9D63-68CD-ADE02AEAB49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6F07473-38F6-BC17-5496-AA37AEBA491C}"/>
              </a:ext>
            </a:extLst>
          </p:cNvPr>
          <p:cNvSpPr>
            <a:spLocks noGrp="1"/>
          </p:cNvSpPr>
          <p:nvPr>
            <p:ph type="dt" sz="half" idx="10"/>
          </p:nvPr>
        </p:nvSpPr>
        <p:spPr/>
        <p:txBody>
          <a:bodyPr/>
          <a:lstStyle/>
          <a:p>
            <a:fld id="{7FA03D17-B2BC-41B5-B1FD-2E1E3A4C2F12}" type="datetime1">
              <a:rPr kumimoji="1" lang="ja-JP" altLang="en-US" smtClean="0"/>
              <a:t>2024/6/24</a:t>
            </a:fld>
            <a:endParaRPr kumimoji="1" lang="ja-JP" altLang="en-US"/>
          </a:p>
        </p:txBody>
      </p:sp>
      <p:sp>
        <p:nvSpPr>
          <p:cNvPr id="5" name="フッター プレースホルダー 4">
            <a:extLst>
              <a:ext uri="{FF2B5EF4-FFF2-40B4-BE49-F238E27FC236}">
                <a16:creationId xmlns:a16="http://schemas.microsoft.com/office/drawing/2014/main" id="{C3194CA2-DF47-05F5-681F-089391086A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038AE5-ED24-33D7-E293-FFF8DACBA7E2}"/>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181737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9DE2BF-FBCE-9E87-73AB-3EDA9DC7DD0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305989-F0A3-DC17-22C8-5EE298EDB5B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679476-5DCE-8FC9-A71C-59172550E129}"/>
              </a:ext>
            </a:extLst>
          </p:cNvPr>
          <p:cNvSpPr>
            <a:spLocks noGrp="1"/>
          </p:cNvSpPr>
          <p:nvPr>
            <p:ph type="dt" sz="half" idx="10"/>
          </p:nvPr>
        </p:nvSpPr>
        <p:spPr/>
        <p:txBody>
          <a:bodyPr/>
          <a:lstStyle/>
          <a:p>
            <a:fld id="{3A245A67-391F-413D-A810-BF65AB543A06}" type="datetime1">
              <a:rPr kumimoji="1" lang="ja-JP" altLang="en-US" smtClean="0"/>
              <a:t>2024/6/24</a:t>
            </a:fld>
            <a:endParaRPr kumimoji="1" lang="ja-JP" altLang="en-US"/>
          </a:p>
        </p:txBody>
      </p:sp>
      <p:sp>
        <p:nvSpPr>
          <p:cNvPr id="5" name="フッター プレースホルダー 4">
            <a:extLst>
              <a:ext uri="{FF2B5EF4-FFF2-40B4-BE49-F238E27FC236}">
                <a16:creationId xmlns:a16="http://schemas.microsoft.com/office/drawing/2014/main" id="{B35495A4-380B-14F3-0F0D-FF3116DE1D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D26F9A-4CC4-E85F-B775-9429BF44ACF1}"/>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067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044C7-D99D-5566-D7A6-E1051C69503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C5C0F9-BA78-E174-4698-1BED3BCF3B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FA7B7D9-2EE9-744E-67EE-0B80FC24158B}"/>
              </a:ext>
            </a:extLst>
          </p:cNvPr>
          <p:cNvSpPr>
            <a:spLocks noGrp="1"/>
          </p:cNvSpPr>
          <p:nvPr>
            <p:ph type="dt" sz="half" idx="10"/>
          </p:nvPr>
        </p:nvSpPr>
        <p:spPr/>
        <p:txBody>
          <a:bodyPr/>
          <a:lstStyle/>
          <a:p>
            <a:fld id="{C4A1EB44-4B5A-4161-9703-DAD440D6A559}" type="datetime1">
              <a:rPr kumimoji="1" lang="ja-JP" altLang="en-US" smtClean="0"/>
              <a:t>2024/6/24</a:t>
            </a:fld>
            <a:endParaRPr kumimoji="1" lang="ja-JP" altLang="en-US"/>
          </a:p>
        </p:txBody>
      </p:sp>
      <p:sp>
        <p:nvSpPr>
          <p:cNvPr id="5" name="フッター プレースホルダー 4">
            <a:extLst>
              <a:ext uri="{FF2B5EF4-FFF2-40B4-BE49-F238E27FC236}">
                <a16:creationId xmlns:a16="http://schemas.microsoft.com/office/drawing/2014/main" id="{C8BCC375-0B5D-E854-7AB4-7F94EFB2DF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3B97E3-CC26-9034-B9DD-C47F28D6FE17}"/>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46922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0C4D03-2A95-427E-D7DA-4F061CDBC0A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7656C5-E072-AE84-A120-F097067324C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B43CFD-38B3-E1D9-74A5-98432131962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7D56031-F964-D908-5776-5B63DC32DC27}"/>
              </a:ext>
            </a:extLst>
          </p:cNvPr>
          <p:cNvSpPr>
            <a:spLocks noGrp="1"/>
          </p:cNvSpPr>
          <p:nvPr>
            <p:ph type="dt" sz="half" idx="10"/>
          </p:nvPr>
        </p:nvSpPr>
        <p:spPr/>
        <p:txBody>
          <a:bodyPr/>
          <a:lstStyle/>
          <a:p>
            <a:fld id="{936DCB17-523A-4B61-8B4E-9E084048C598}" type="datetime1">
              <a:rPr kumimoji="1" lang="ja-JP" altLang="en-US" smtClean="0"/>
              <a:t>2024/6/24</a:t>
            </a:fld>
            <a:endParaRPr kumimoji="1" lang="ja-JP" altLang="en-US"/>
          </a:p>
        </p:txBody>
      </p:sp>
      <p:sp>
        <p:nvSpPr>
          <p:cNvPr id="6" name="フッター プレースホルダー 5">
            <a:extLst>
              <a:ext uri="{FF2B5EF4-FFF2-40B4-BE49-F238E27FC236}">
                <a16:creationId xmlns:a16="http://schemas.microsoft.com/office/drawing/2014/main" id="{C2FEFF3B-37DA-BC14-F67A-84F0116757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92578E-AD16-C23F-5353-1AE63685B250}"/>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58243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70D3C-B609-B610-1823-503A7C215BF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CE6B3E-DAB4-876E-1E10-2FAE3F515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A3F4105-2E97-8D93-0EB0-840401D0197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51A730A-B97D-93BB-2D7F-40AD948E09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617D1B8-4266-674A-DC26-EBC459C12AE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B7662A4-900F-22DC-C282-D768F1E803B0}"/>
              </a:ext>
            </a:extLst>
          </p:cNvPr>
          <p:cNvSpPr>
            <a:spLocks noGrp="1"/>
          </p:cNvSpPr>
          <p:nvPr>
            <p:ph type="dt" sz="half" idx="10"/>
          </p:nvPr>
        </p:nvSpPr>
        <p:spPr/>
        <p:txBody>
          <a:bodyPr/>
          <a:lstStyle/>
          <a:p>
            <a:fld id="{408C6314-0F96-41D1-BDD7-477A233FCFC3}" type="datetime1">
              <a:rPr kumimoji="1" lang="ja-JP" altLang="en-US" smtClean="0"/>
              <a:t>2024/6/24</a:t>
            </a:fld>
            <a:endParaRPr kumimoji="1" lang="ja-JP" altLang="en-US"/>
          </a:p>
        </p:txBody>
      </p:sp>
      <p:sp>
        <p:nvSpPr>
          <p:cNvPr id="8" name="フッター プレースホルダー 7">
            <a:extLst>
              <a:ext uri="{FF2B5EF4-FFF2-40B4-BE49-F238E27FC236}">
                <a16:creationId xmlns:a16="http://schemas.microsoft.com/office/drawing/2014/main" id="{1038ABF6-4679-52EE-8D7D-6D5F352A89E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95BFD5C-D43E-AA39-13B1-A232C41980D5}"/>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45507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BC07DA-94B2-33AC-A345-8AE06069ADB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0A5B5D6-C548-8709-E4A3-F34E116A1DC1}"/>
              </a:ext>
            </a:extLst>
          </p:cNvPr>
          <p:cNvSpPr>
            <a:spLocks noGrp="1"/>
          </p:cNvSpPr>
          <p:nvPr>
            <p:ph type="dt" sz="half" idx="10"/>
          </p:nvPr>
        </p:nvSpPr>
        <p:spPr/>
        <p:txBody>
          <a:bodyPr/>
          <a:lstStyle/>
          <a:p>
            <a:fld id="{E08AAFA9-1C1F-4A2F-B79F-A10C66C55183}" type="datetime1">
              <a:rPr kumimoji="1" lang="ja-JP" altLang="en-US" smtClean="0"/>
              <a:t>2024/6/24</a:t>
            </a:fld>
            <a:endParaRPr kumimoji="1" lang="ja-JP" altLang="en-US"/>
          </a:p>
        </p:txBody>
      </p:sp>
      <p:sp>
        <p:nvSpPr>
          <p:cNvPr id="4" name="フッター プレースホルダー 3">
            <a:extLst>
              <a:ext uri="{FF2B5EF4-FFF2-40B4-BE49-F238E27FC236}">
                <a16:creationId xmlns:a16="http://schemas.microsoft.com/office/drawing/2014/main" id="{D5EE9B0A-F64A-DB8B-04B5-A0F1A0DF6BE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CE523FE-5AFA-872B-3E08-23AA7EE3E0F9}"/>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08779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D00CB61-750A-6200-308E-A857D4DC48E9}"/>
              </a:ext>
            </a:extLst>
          </p:cNvPr>
          <p:cNvSpPr>
            <a:spLocks noGrp="1"/>
          </p:cNvSpPr>
          <p:nvPr>
            <p:ph type="dt" sz="half" idx="10"/>
          </p:nvPr>
        </p:nvSpPr>
        <p:spPr/>
        <p:txBody>
          <a:bodyPr/>
          <a:lstStyle/>
          <a:p>
            <a:fld id="{847E6AB6-2425-4B15-8636-1BA8F4EE9BD4}" type="datetime1">
              <a:rPr kumimoji="1" lang="ja-JP" altLang="en-US" smtClean="0"/>
              <a:t>2024/6/24</a:t>
            </a:fld>
            <a:endParaRPr kumimoji="1" lang="ja-JP" altLang="en-US"/>
          </a:p>
        </p:txBody>
      </p:sp>
      <p:sp>
        <p:nvSpPr>
          <p:cNvPr id="3" name="フッター プレースホルダー 2">
            <a:extLst>
              <a:ext uri="{FF2B5EF4-FFF2-40B4-BE49-F238E27FC236}">
                <a16:creationId xmlns:a16="http://schemas.microsoft.com/office/drawing/2014/main" id="{E0F4EC23-4436-AB71-2B47-0C85A0CA7A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A1E93E-2E98-D28E-B7D4-E556E4F58452}"/>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29146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F47EEF-3DCF-9CC7-6641-49F83DE6027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B511E20-3D6C-7BD8-AB64-6DB9A2E85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1236FF4-48AA-BFCF-D0BF-6990D52C7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9AE7BA-D8FE-E15C-44D7-8F01B7D32E5C}"/>
              </a:ext>
            </a:extLst>
          </p:cNvPr>
          <p:cNvSpPr>
            <a:spLocks noGrp="1"/>
          </p:cNvSpPr>
          <p:nvPr>
            <p:ph type="dt" sz="half" idx="10"/>
          </p:nvPr>
        </p:nvSpPr>
        <p:spPr/>
        <p:txBody>
          <a:bodyPr/>
          <a:lstStyle/>
          <a:p>
            <a:fld id="{EADBBA30-2705-4BDC-8F1D-970053839982}" type="datetime1">
              <a:rPr kumimoji="1" lang="ja-JP" altLang="en-US" smtClean="0"/>
              <a:t>2024/6/24</a:t>
            </a:fld>
            <a:endParaRPr kumimoji="1" lang="ja-JP" altLang="en-US"/>
          </a:p>
        </p:txBody>
      </p:sp>
      <p:sp>
        <p:nvSpPr>
          <p:cNvPr id="6" name="フッター プレースホルダー 5">
            <a:extLst>
              <a:ext uri="{FF2B5EF4-FFF2-40B4-BE49-F238E27FC236}">
                <a16:creationId xmlns:a16="http://schemas.microsoft.com/office/drawing/2014/main" id="{AAC0CE13-56D7-E81F-6F53-A18677A307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FE7840-93F2-C6BA-93D8-A39E61320DE7}"/>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13134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E32EC1-18C1-BB0F-56FD-1F412C14105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0D892A-98EA-F92C-0ADD-4C2AB940E2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0D5D15C-83D8-48C3-838D-B2B55A115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D328A01-B468-E96F-2320-89F92FA1C147}"/>
              </a:ext>
            </a:extLst>
          </p:cNvPr>
          <p:cNvSpPr>
            <a:spLocks noGrp="1"/>
          </p:cNvSpPr>
          <p:nvPr>
            <p:ph type="dt" sz="half" idx="10"/>
          </p:nvPr>
        </p:nvSpPr>
        <p:spPr/>
        <p:txBody>
          <a:bodyPr/>
          <a:lstStyle/>
          <a:p>
            <a:fld id="{107806CE-E54B-4B6D-B33D-15F6EF4BC5F9}" type="datetime1">
              <a:rPr kumimoji="1" lang="ja-JP" altLang="en-US" smtClean="0"/>
              <a:t>2024/6/24</a:t>
            </a:fld>
            <a:endParaRPr kumimoji="1" lang="ja-JP" altLang="en-US"/>
          </a:p>
        </p:txBody>
      </p:sp>
      <p:sp>
        <p:nvSpPr>
          <p:cNvPr id="6" name="フッター プレースホルダー 5">
            <a:extLst>
              <a:ext uri="{FF2B5EF4-FFF2-40B4-BE49-F238E27FC236}">
                <a16:creationId xmlns:a16="http://schemas.microsoft.com/office/drawing/2014/main" id="{F6A38F0A-C764-7F42-AC3C-9008A411422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620BD3-E0A5-7F64-344F-112FB4422FCE}"/>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36572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BC42054-B520-894B-5356-68863928B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9925EB0-4B30-1A3D-84A7-69FEBAA7C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3A6310-BD21-C365-A3D2-B6CDBCABB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698819-7E37-4FB7-AB2C-2B21026D199A}" type="datetime1">
              <a:rPr kumimoji="1" lang="ja-JP" altLang="en-US" smtClean="0"/>
              <a:t>2024/6/24</a:t>
            </a:fld>
            <a:endParaRPr kumimoji="1" lang="ja-JP" altLang="en-US"/>
          </a:p>
        </p:txBody>
      </p:sp>
      <p:sp>
        <p:nvSpPr>
          <p:cNvPr id="5" name="フッター プレースホルダー 4">
            <a:extLst>
              <a:ext uri="{FF2B5EF4-FFF2-40B4-BE49-F238E27FC236}">
                <a16:creationId xmlns:a16="http://schemas.microsoft.com/office/drawing/2014/main" id="{CF7D633F-5EDE-32C9-54A8-1EBD83559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2B2CC1E-7224-5BD2-C70C-8E164FDE5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89843249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72707-18FF-D69C-7544-A1FB6E885B86}"/>
              </a:ext>
            </a:extLst>
          </p:cNvPr>
          <p:cNvPicPr>
            <a:picLocks noChangeAspect="1"/>
          </p:cNvPicPr>
          <p:nvPr/>
        </p:nvPicPr>
        <p:blipFill rotWithShape="1">
          <a:blip r:embed="rId3">
            <a:alphaModFix amt="50000"/>
          </a:blip>
          <a:srcRect t="19571" b="24179"/>
          <a:stretch/>
        </p:blipFill>
        <p:spPr>
          <a:xfrm>
            <a:off x="20" y="606751"/>
            <a:ext cx="12191980" cy="6857999"/>
          </a:xfrm>
          <a:prstGeom prst="rect">
            <a:avLst/>
          </a:prstGeom>
        </p:spPr>
      </p:pic>
      <p:sp>
        <p:nvSpPr>
          <p:cNvPr id="2" name="タイトル 1">
            <a:extLst>
              <a:ext uri="{FF2B5EF4-FFF2-40B4-BE49-F238E27FC236}">
                <a16:creationId xmlns:a16="http://schemas.microsoft.com/office/drawing/2014/main" id="{B1A137A5-A169-5DC8-33D5-041D7035FB56}"/>
              </a:ext>
            </a:extLst>
          </p:cNvPr>
          <p:cNvSpPr>
            <a:spLocks noGrp="1"/>
          </p:cNvSpPr>
          <p:nvPr>
            <p:ph type="ctrTitle"/>
          </p:nvPr>
        </p:nvSpPr>
        <p:spPr>
          <a:xfrm>
            <a:off x="255037" y="486138"/>
            <a:ext cx="11620588" cy="1379984"/>
          </a:xfrm>
        </p:spPr>
        <p:txBody>
          <a:bodyPr>
            <a:normAutofit/>
          </a:bodyPr>
          <a:lstStyle/>
          <a:p>
            <a:br>
              <a:rPr kumimoji="1" lang="en-US" altLang="ja-JP" sz="3200" dirty="0">
                <a:solidFill>
                  <a:srgbClr val="FFFFFF"/>
                </a:solidFill>
              </a:rPr>
            </a:br>
            <a:endParaRPr kumimoji="1" lang="ja-JP" altLang="en-US" sz="4400" dirty="0">
              <a:solidFill>
                <a:srgbClr val="FFFFFF"/>
              </a:solidFill>
            </a:endParaRPr>
          </a:p>
        </p:txBody>
      </p:sp>
      <p:sp>
        <p:nvSpPr>
          <p:cNvPr id="4" name="字幕 3">
            <a:extLst>
              <a:ext uri="{FF2B5EF4-FFF2-40B4-BE49-F238E27FC236}">
                <a16:creationId xmlns:a16="http://schemas.microsoft.com/office/drawing/2014/main" id="{8AA258A4-A029-44B5-B08E-386035D04D14}"/>
              </a:ext>
            </a:extLst>
          </p:cNvPr>
          <p:cNvSpPr>
            <a:spLocks noGrp="1"/>
          </p:cNvSpPr>
          <p:nvPr>
            <p:ph type="subTitle" idx="1"/>
          </p:nvPr>
        </p:nvSpPr>
        <p:spPr>
          <a:xfrm>
            <a:off x="802432" y="3760429"/>
            <a:ext cx="10054621" cy="1379984"/>
          </a:xfrm>
        </p:spPr>
        <p:txBody>
          <a:bodyPr>
            <a:normAutofit/>
          </a:bodyPr>
          <a:lstStyle/>
          <a:p>
            <a:r>
              <a:rPr lang="ja-JP" altLang="en-US" dirty="0">
                <a:solidFill>
                  <a:srgbClr val="FFFFFF"/>
                </a:solidFill>
              </a:rPr>
              <a:t>日本一住宅ローンに詳しい、ホームローンドクター淡河氏が</a:t>
            </a:r>
            <a:endParaRPr lang="en-US" altLang="ja-JP" dirty="0">
              <a:solidFill>
                <a:srgbClr val="FFFFFF"/>
              </a:solidFill>
            </a:endParaRPr>
          </a:p>
          <a:p>
            <a:r>
              <a:rPr lang="ja-JP" altLang="en-US" dirty="0">
                <a:solidFill>
                  <a:srgbClr val="FFFFFF"/>
                </a:solidFill>
              </a:rPr>
              <a:t>開発したツールで変動金利の適性を診断しましょう！</a:t>
            </a:r>
          </a:p>
        </p:txBody>
      </p:sp>
      <p:sp>
        <p:nvSpPr>
          <p:cNvPr id="7" name="スライド番号プレースホルダー 6">
            <a:extLst>
              <a:ext uri="{FF2B5EF4-FFF2-40B4-BE49-F238E27FC236}">
                <a16:creationId xmlns:a16="http://schemas.microsoft.com/office/drawing/2014/main" id="{824BCBE4-FC14-35F4-B752-2463A11DCE71}"/>
              </a:ext>
            </a:extLst>
          </p:cNvPr>
          <p:cNvSpPr>
            <a:spLocks noGrp="1"/>
          </p:cNvSpPr>
          <p:nvPr>
            <p:ph type="sldNum" sz="quarter" idx="12"/>
          </p:nvPr>
        </p:nvSpPr>
        <p:spPr/>
        <p:txBody>
          <a:bodyPr/>
          <a:lstStyle/>
          <a:p>
            <a:fld id="{7053D55C-1BD3-474D-B643-3CCB384A951D}" type="slidenum">
              <a:rPr kumimoji="1" lang="ja-JP" altLang="en-US" smtClean="0"/>
              <a:t>1</a:t>
            </a:fld>
            <a:endParaRPr kumimoji="1" lang="ja-JP" altLang="en-US"/>
          </a:p>
        </p:txBody>
      </p:sp>
      <p:sp>
        <p:nvSpPr>
          <p:cNvPr id="5" name="テキスト ボックス 4">
            <a:extLst>
              <a:ext uri="{FF2B5EF4-FFF2-40B4-BE49-F238E27FC236}">
                <a16:creationId xmlns:a16="http://schemas.microsoft.com/office/drawing/2014/main" id="{4ED57392-3BDE-8DCA-9819-49BA39788462}"/>
              </a:ext>
            </a:extLst>
          </p:cNvPr>
          <p:cNvSpPr txBox="1"/>
          <p:nvPr/>
        </p:nvSpPr>
        <p:spPr>
          <a:xfrm>
            <a:off x="6264876" y="5305255"/>
            <a:ext cx="5807675" cy="369332"/>
          </a:xfrm>
          <a:prstGeom prst="rect">
            <a:avLst/>
          </a:prstGeom>
          <a:noFill/>
        </p:spPr>
        <p:txBody>
          <a:bodyPr wrap="square" rtlCol="0">
            <a:spAutoFit/>
          </a:bodyPr>
          <a:lstStyle/>
          <a:p>
            <a:r>
              <a:rPr kumimoji="1" lang="ja-JP" altLang="en-US" dirty="0"/>
              <a:t>一般社団法人　日本住宅ローンコンサルティング協会</a:t>
            </a:r>
          </a:p>
        </p:txBody>
      </p:sp>
      <p:sp>
        <p:nvSpPr>
          <p:cNvPr id="8" name="テキスト ボックス 7">
            <a:extLst>
              <a:ext uri="{FF2B5EF4-FFF2-40B4-BE49-F238E27FC236}">
                <a16:creationId xmlns:a16="http://schemas.microsoft.com/office/drawing/2014/main" id="{F92E00B3-835D-0AEB-D996-042FDD217BAC}"/>
              </a:ext>
            </a:extLst>
          </p:cNvPr>
          <p:cNvSpPr txBox="1"/>
          <p:nvPr/>
        </p:nvSpPr>
        <p:spPr>
          <a:xfrm>
            <a:off x="8044249" y="5836595"/>
            <a:ext cx="3558746" cy="584775"/>
          </a:xfrm>
          <a:prstGeom prst="rect">
            <a:avLst/>
          </a:prstGeom>
          <a:noFill/>
        </p:spPr>
        <p:txBody>
          <a:bodyPr wrap="square" rtlCol="0">
            <a:spAutoFit/>
          </a:bodyPr>
          <a:lstStyle/>
          <a:p>
            <a:r>
              <a:rPr kumimoji="1" lang="ja-JP" altLang="en-US" dirty="0"/>
              <a:t>代表理事　</a:t>
            </a:r>
            <a:r>
              <a:rPr kumimoji="1" lang="ja-JP" altLang="en-US" sz="3200" dirty="0"/>
              <a:t>鴨藤　政弘</a:t>
            </a:r>
            <a:endParaRPr kumimoji="1" lang="ja-JP" altLang="en-US" dirty="0"/>
          </a:p>
        </p:txBody>
      </p:sp>
      <p:pic>
        <p:nvPicPr>
          <p:cNvPr id="9" name="図 8">
            <a:extLst>
              <a:ext uri="{FF2B5EF4-FFF2-40B4-BE49-F238E27FC236}">
                <a16:creationId xmlns:a16="http://schemas.microsoft.com/office/drawing/2014/main" id="{A01D6180-A192-AC8B-C379-65AF3A8D8F35}"/>
              </a:ext>
            </a:extLst>
          </p:cNvPr>
          <p:cNvPicPr>
            <a:picLocks noChangeAspect="1"/>
          </p:cNvPicPr>
          <p:nvPr/>
        </p:nvPicPr>
        <p:blipFill>
          <a:blip r:embed="rId4"/>
          <a:stretch>
            <a:fillRect/>
          </a:stretch>
        </p:blipFill>
        <p:spPr>
          <a:xfrm>
            <a:off x="421868" y="4517243"/>
            <a:ext cx="1820893" cy="1839107"/>
          </a:xfrm>
          <a:prstGeom prst="rect">
            <a:avLst/>
          </a:prstGeom>
        </p:spPr>
      </p:pic>
      <p:sp>
        <p:nvSpPr>
          <p:cNvPr id="3" name="テキスト ボックス 2">
            <a:extLst>
              <a:ext uri="{FF2B5EF4-FFF2-40B4-BE49-F238E27FC236}">
                <a16:creationId xmlns:a16="http://schemas.microsoft.com/office/drawing/2014/main" id="{02296E67-A604-0FCE-2EDF-4A84B8905DCF}"/>
              </a:ext>
            </a:extLst>
          </p:cNvPr>
          <p:cNvSpPr txBox="1"/>
          <p:nvPr/>
        </p:nvSpPr>
        <p:spPr>
          <a:xfrm>
            <a:off x="155509" y="721567"/>
            <a:ext cx="11447485" cy="3662541"/>
          </a:xfrm>
          <a:prstGeom prst="rect">
            <a:avLst/>
          </a:prstGeom>
          <a:noFill/>
        </p:spPr>
        <p:txBody>
          <a:bodyPr wrap="square" rtlCol="0">
            <a:spAutoFit/>
          </a:bodyPr>
          <a:lstStyle/>
          <a:p>
            <a:r>
              <a:rPr kumimoji="1" lang="en-US" altLang="ja-JP" sz="4400" dirty="0"/>
              <a:t>『</a:t>
            </a:r>
            <a:r>
              <a:rPr lang="ja-JP" altLang="en-US" sz="4400" dirty="0"/>
              <a:t>マイナス</a:t>
            </a:r>
            <a:r>
              <a:rPr kumimoji="1" lang="ja-JP" altLang="en-US" sz="4400" dirty="0"/>
              <a:t>金利が解除されました！</a:t>
            </a:r>
            <a:endParaRPr kumimoji="1" lang="en-US" altLang="ja-JP" sz="4400" dirty="0"/>
          </a:p>
          <a:p>
            <a:r>
              <a:rPr lang="ja-JP" altLang="en-US" sz="4400" dirty="0"/>
              <a:t>　　　いよいよ変動金利は、上がるのか？</a:t>
            </a:r>
            <a:r>
              <a:rPr kumimoji="1" lang="en-US" altLang="ja-JP" sz="4400" dirty="0"/>
              <a:t>』</a:t>
            </a:r>
          </a:p>
          <a:p>
            <a:endParaRPr kumimoji="1" lang="en-US" altLang="ja-JP" sz="3600" dirty="0"/>
          </a:p>
          <a:p>
            <a:r>
              <a:rPr kumimoji="1" lang="ja-JP" altLang="en-US" sz="3600" dirty="0"/>
              <a:t>　　</a:t>
            </a:r>
            <a:r>
              <a:rPr kumimoji="1" lang="ja-JP" altLang="en-US" sz="3200" dirty="0"/>
              <a:t>変動金利が</a:t>
            </a:r>
            <a:r>
              <a:rPr lang="ja-JP" altLang="en-US" sz="3200" dirty="0"/>
              <a:t>上</a:t>
            </a:r>
            <a:r>
              <a:rPr kumimoji="1" lang="ja-JP" altLang="en-US" sz="3200" dirty="0"/>
              <a:t>がるとあなたの返済額が増えていく！？</a:t>
            </a:r>
            <a:endParaRPr kumimoji="1" lang="en-US" altLang="ja-JP" sz="3600" dirty="0"/>
          </a:p>
          <a:p>
            <a:endParaRPr kumimoji="1" lang="en-US" altLang="ja-JP" sz="3600" dirty="0"/>
          </a:p>
          <a:p>
            <a:endParaRPr kumimoji="1" lang="ja-JP" altLang="en-US" sz="3600" dirty="0"/>
          </a:p>
        </p:txBody>
      </p:sp>
    </p:spTree>
    <p:extLst>
      <p:ext uri="{BB962C8B-B14F-4D97-AF65-F5344CB8AC3E}">
        <p14:creationId xmlns:p14="http://schemas.microsoft.com/office/powerpoint/2010/main" val="16837302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82824" y="1573763"/>
            <a:ext cx="10370976" cy="447247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lgn="ctr">
              <a:buNone/>
            </a:pPr>
            <a:r>
              <a:rPr lang="ja-JP" altLang="en-US" sz="4400" dirty="0">
                <a:solidFill>
                  <a:srgbClr val="FF0000"/>
                </a:solidFill>
                <a:latin typeface="HGP創英角ﾎﾟｯﾌﾟ体" pitchFamily="50" charset="-128"/>
                <a:ea typeface="HGP創英角ﾎﾟｯﾌﾟ体" pitchFamily="50" charset="-128"/>
              </a:rPr>
              <a:t>　（あ）　</a:t>
            </a:r>
            <a:r>
              <a:rPr lang="en-US" altLang="ja-JP" sz="4400" dirty="0">
                <a:solidFill>
                  <a:srgbClr val="FF0000"/>
                </a:solidFill>
                <a:latin typeface="HGP創英角ﾎﾟｯﾌﾟ体" pitchFamily="50" charset="-128"/>
                <a:ea typeface="HGP創英角ﾎﾟｯﾌﾟ体" pitchFamily="50" charset="-128"/>
              </a:rPr>
              <a:t>4,565</a:t>
            </a:r>
            <a:r>
              <a:rPr lang="ja-JP" altLang="en-US" sz="4400" dirty="0">
                <a:solidFill>
                  <a:srgbClr val="FF0000"/>
                </a:solidFill>
                <a:latin typeface="HGP創英角ﾎﾟｯﾌﾟ体" pitchFamily="50" charset="-128"/>
                <a:ea typeface="HGP創英角ﾎﾟｯﾌﾟ体" pitchFamily="50" charset="-128"/>
              </a:rPr>
              <a:t>万円</a:t>
            </a:r>
            <a:endParaRPr lang="ja-JP" altLang="en-US" sz="4000" dirty="0">
              <a:solidFill>
                <a:srgbClr val="FF0000"/>
              </a:solidFill>
              <a:latin typeface="HGP創英角ﾎﾟｯﾌﾟ体" pitchFamily="50" charset="-128"/>
              <a:ea typeface="HGP創英角ﾎﾟｯﾌﾟ体" pitchFamily="50" charset="-128"/>
            </a:endParaRPr>
          </a:p>
          <a:p>
            <a:pPr marL="0" indent="0" algn="ctr">
              <a:buNone/>
            </a:pPr>
            <a:endParaRPr lang="en-US" altLang="ja-JP" sz="4400" dirty="0">
              <a:solidFill>
                <a:srgbClr val="FF0000"/>
              </a:solidFill>
              <a:latin typeface="HGP創英角ﾎﾟｯﾌﾟ体" pitchFamily="50" charset="-128"/>
              <a:ea typeface="HGP創英角ﾎﾟｯﾌﾟ体" pitchFamily="50" charset="-128"/>
            </a:endParaRPr>
          </a:p>
          <a:p>
            <a:pPr marL="0" indent="0" algn="ctr">
              <a:buNone/>
            </a:pPr>
            <a:r>
              <a:rPr lang="ja-JP" altLang="en-US" sz="4400" dirty="0">
                <a:solidFill>
                  <a:srgbClr val="FF0000"/>
                </a:solidFill>
                <a:latin typeface="HGP創英角ﾎﾟｯﾌﾟ体" pitchFamily="50" charset="-128"/>
                <a:ea typeface="HGP創英角ﾎﾟｯﾌﾟ体" pitchFamily="50" charset="-128"/>
              </a:rPr>
              <a:t>　（い）　</a:t>
            </a:r>
            <a:r>
              <a:rPr lang="en-US" altLang="ja-JP" sz="4400" dirty="0">
                <a:solidFill>
                  <a:srgbClr val="FF0000"/>
                </a:solidFill>
                <a:latin typeface="HGP創英角ﾎﾟｯﾌﾟ体" pitchFamily="50" charset="-128"/>
                <a:ea typeface="HGP創英角ﾎﾟｯﾌﾟ体" pitchFamily="50" charset="-128"/>
              </a:rPr>
              <a:t>5,565</a:t>
            </a:r>
            <a:r>
              <a:rPr lang="ja-JP" altLang="en-US" sz="4400" dirty="0">
                <a:solidFill>
                  <a:srgbClr val="FF0000"/>
                </a:solidFill>
                <a:latin typeface="HGP創英角ﾎﾟｯﾌﾟ体" pitchFamily="50" charset="-128"/>
                <a:ea typeface="HGP創英角ﾎﾟｯﾌﾟ体" pitchFamily="50" charset="-128"/>
              </a:rPr>
              <a:t>万円</a:t>
            </a:r>
            <a:endParaRPr lang="en-US" altLang="ja-JP" sz="4400" dirty="0">
              <a:solidFill>
                <a:srgbClr val="FF0000"/>
              </a:solidFill>
              <a:latin typeface="HGP創英角ﾎﾟｯﾌﾟ体" pitchFamily="50" charset="-128"/>
              <a:ea typeface="HGP創英角ﾎﾟｯﾌﾟ体" pitchFamily="50" charset="-128"/>
            </a:endParaRPr>
          </a:p>
          <a:p>
            <a:pPr marL="0" indent="0" algn="ctr">
              <a:buNone/>
            </a:pPr>
            <a:endParaRPr lang="en-US" altLang="ja-JP" sz="4000" dirty="0">
              <a:solidFill>
                <a:srgbClr val="FF0000"/>
              </a:solidFill>
              <a:latin typeface="HGP創英角ﾎﾟｯﾌﾟ体" pitchFamily="50" charset="-128"/>
              <a:ea typeface="HGP創英角ﾎﾟｯﾌﾟ体" pitchFamily="50" charset="-128"/>
            </a:endParaRPr>
          </a:p>
          <a:p>
            <a:pPr marL="0" indent="0" algn="ctr">
              <a:buNone/>
            </a:pPr>
            <a:r>
              <a:rPr lang="ja-JP" altLang="en-US" sz="4400" dirty="0">
                <a:solidFill>
                  <a:srgbClr val="FF0000"/>
                </a:solidFill>
                <a:latin typeface="HGP創英角ﾎﾟｯﾌﾟ体" pitchFamily="50" charset="-128"/>
                <a:ea typeface="HGP創英角ﾎﾟｯﾌﾟ体" pitchFamily="50" charset="-128"/>
              </a:rPr>
              <a:t>　（う）　</a:t>
            </a:r>
            <a:r>
              <a:rPr lang="en-US" altLang="ja-JP" sz="4400" dirty="0">
                <a:solidFill>
                  <a:srgbClr val="FF0000"/>
                </a:solidFill>
                <a:latin typeface="HGP創英角ﾎﾟｯﾌﾟ体" pitchFamily="50" charset="-128"/>
                <a:ea typeface="HGP創英角ﾎﾟｯﾌﾟ体" pitchFamily="50" charset="-128"/>
              </a:rPr>
              <a:t>6,565</a:t>
            </a:r>
            <a:r>
              <a:rPr lang="ja-JP" altLang="en-US" sz="4400" dirty="0">
                <a:solidFill>
                  <a:srgbClr val="FF0000"/>
                </a:solidFill>
                <a:latin typeface="HGP創英角ﾎﾟｯﾌﾟ体" pitchFamily="50" charset="-128"/>
                <a:ea typeface="HGP創英角ﾎﾟｯﾌﾟ体" pitchFamily="50" charset="-128"/>
              </a:rPr>
              <a:t>万円</a:t>
            </a:r>
            <a:endParaRPr lang="ja-JP" altLang="en-US" sz="4000" dirty="0">
              <a:solidFill>
                <a:srgbClr val="FF0000"/>
              </a:solidFill>
              <a:latin typeface="HGP創英角ﾎﾟｯﾌﾟ体" pitchFamily="50" charset="-128"/>
              <a:ea typeface="HGP創英角ﾎﾟｯﾌﾟ体" pitchFamily="50" charset="-128"/>
            </a:endParaRPr>
          </a:p>
          <a:p>
            <a:pPr marL="0" indent="0">
              <a:buNone/>
            </a:pPr>
            <a:endParaRPr lang="ja-JP" altLang="en-US"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10</a:t>
            </a:fld>
            <a:endParaRPr kumimoji="1" lang="ja-JP" altLang="en-US"/>
          </a:p>
        </p:txBody>
      </p:sp>
    </p:spTree>
    <p:extLst>
      <p:ext uri="{BB962C8B-B14F-4D97-AF65-F5344CB8AC3E}">
        <p14:creationId xmlns:p14="http://schemas.microsoft.com/office/powerpoint/2010/main" val="25495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A4C8531-70C1-8E50-5957-47CBB90896DB}"/>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住宅ローンの見直し</a:t>
            </a:r>
          </a:p>
        </p:txBody>
      </p:sp>
      <p:sp>
        <p:nvSpPr>
          <p:cNvPr id="4" name="コンテンツ プレースホルダー 3">
            <a:extLst>
              <a:ext uri="{FF2B5EF4-FFF2-40B4-BE49-F238E27FC236}">
                <a16:creationId xmlns:a16="http://schemas.microsoft.com/office/drawing/2014/main" id="{FFC5B13A-2BA0-02E3-D743-1351C1C9205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住宅ローンの見直しについては、はっきりしています！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やるべきです！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やらないと損だからです！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せっかく、みなさん本日セミナーにご参加いただいているのですから</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是非、適性診断を受けてみてください！</a:t>
            </a:r>
          </a:p>
        </p:txBody>
      </p:sp>
      <p:sp>
        <p:nvSpPr>
          <p:cNvPr id="2" name="スライド番号プレースホルダー 1">
            <a:extLst>
              <a:ext uri="{FF2B5EF4-FFF2-40B4-BE49-F238E27FC236}">
                <a16:creationId xmlns:a16="http://schemas.microsoft.com/office/drawing/2014/main" id="{9D4DDF53-6D1A-D13B-E70A-F6CD91D70094}"/>
              </a:ext>
            </a:extLst>
          </p:cNvPr>
          <p:cNvSpPr>
            <a:spLocks noGrp="1"/>
          </p:cNvSpPr>
          <p:nvPr>
            <p:ph type="sldNum" sz="quarter" idx="12"/>
          </p:nvPr>
        </p:nvSpPr>
        <p:spPr/>
        <p:txBody>
          <a:bodyPr/>
          <a:lstStyle/>
          <a:p>
            <a:fld id="{7053D55C-1BD3-474D-B643-3CCB384A951D}" type="slidenum">
              <a:rPr kumimoji="1" lang="ja-JP" altLang="en-US" smtClean="0"/>
              <a:t>100</a:t>
            </a:fld>
            <a:endParaRPr kumimoji="1" lang="ja-JP" altLang="en-US"/>
          </a:p>
        </p:txBody>
      </p:sp>
    </p:spTree>
    <p:extLst>
      <p:ext uri="{BB962C8B-B14F-4D97-AF65-F5344CB8AC3E}">
        <p14:creationId xmlns:p14="http://schemas.microsoft.com/office/powerpoint/2010/main" val="31528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ECE64-6A86-C39D-E2E9-27C6A50FB6B9}"/>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変動金利の金利上昇リスク対策！</a:t>
            </a:r>
          </a:p>
        </p:txBody>
      </p:sp>
      <p:sp>
        <p:nvSpPr>
          <p:cNvPr id="3" name="コンテンツ プレースホルダー 2">
            <a:extLst>
              <a:ext uri="{FF2B5EF4-FFF2-40B4-BE49-F238E27FC236}">
                <a16:creationId xmlns:a16="http://schemas.microsoft.com/office/drawing/2014/main" id="{1652A1B1-297A-36A2-1CCF-AA8981697DE0}"/>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buNone/>
            </a:pPr>
            <a:endParaRPr lang="en-US" altLang="ja-JP" sz="300" dirty="0"/>
          </a:p>
          <a:p>
            <a:pPr marL="0" indent="0">
              <a:buNone/>
            </a:pPr>
            <a:r>
              <a:rPr kumimoji="1" lang="ja-JP" altLang="en-US" sz="2200" dirty="0">
                <a:latin typeface="HGS創英角ﾎﾟｯﾌﾟ体" panose="040B0A00000000000000" pitchFamily="50" charset="-128"/>
                <a:ea typeface="HGS創英角ﾎﾟｯﾌﾟ体" panose="040B0A00000000000000" pitchFamily="50" charset="-128"/>
              </a:rPr>
              <a:t>問題が見つかれば、改善策は？</a:t>
            </a:r>
            <a:endParaRPr kumimoji="1" lang="en-US" altLang="ja-JP" sz="22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9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必須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家計の見直し（フリーキャッシュフロー改善）</a:t>
            </a:r>
          </a:p>
          <a:p>
            <a:pPr marL="0" indent="0">
              <a:buNone/>
            </a:pPr>
            <a:r>
              <a:rPr lang="ja-JP" altLang="en-US" sz="3200" dirty="0">
                <a:solidFill>
                  <a:schemeClr val="accent1"/>
                </a:solidFill>
                <a:latin typeface="HGP創英角ﾎﾟｯﾌﾟ体" panose="040B0A00000000000000" pitchFamily="50" charset="-128"/>
                <a:ea typeface="HGP創英角ﾎﾟｯﾌﾟ体" panose="040B0A00000000000000" pitchFamily="50" charset="-128"/>
              </a:rPr>
              <a:t>　　　　　　　　　　　　　　　　</a:t>
            </a:r>
            <a:endParaRPr lang="en-US" altLang="ja-JP" sz="32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対策は</a:t>
            </a:r>
            <a:r>
              <a:rPr lang="en-US" altLang="ja-JP" dirty="0">
                <a:latin typeface="HGP創英角ﾎﾟｯﾌﾟ体" panose="040B0A00000000000000" pitchFamily="50" charset="-128"/>
                <a:ea typeface="HGP創英角ﾎﾟｯﾌﾟ体" panose="040B0A00000000000000" pitchFamily="50" charset="-128"/>
              </a:rPr>
              <a:t>2</a:t>
            </a:r>
            <a:r>
              <a:rPr lang="ja-JP" altLang="en-US" dirty="0">
                <a:latin typeface="HGP創英角ﾎﾟｯﾌﾟ体" panose="040B0A00000000000000" pitchFamily="50" charset="-128"/>
                <a:ea typeface="HGP創英角ﾎﾟｯﾌﾟ体" panose="040B0A00000000000000" pitchFamily="50" charset="-128"/>
              </a:rPr>
              <a:t>つ</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①変動金利を固定金利に借り換える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rPr>
              <a:t>②変動金利の金利を適正化し、資産運用をする</a:t>
            </a:r>
            <a:endParaRPr kumimoji="1"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000" dirty="0">
                <a:solidFill>
                  <a:schemeClr val="accent1"/>
                </a:solidFill>
                <a:latin typeface="HGP創英角ﾎﾟｯﾌﾟ体" panose="040B0A00000000000000" pitchFamily="50" charset="-128"/>
                <a:ea typeface="HGP創英角ﾎﾟｯﾌﾟ体" panose="040B0A00000000000000" pitchFamily="50" charset="-128"/>
              </a:rPr>
              <a:t>　　　　　　　　　　　　　　　　　　　</a:t>
            </a:r>
            <a:endParaRPr kumimoji="1" lang="en-US" altLang="ja-JP" sz="3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ED0FE80A-003C-316A-81FF-276A02D319C8}"/>
              </a:ext>
            </a:extLst>
          </p:cNvPr>
          <p:cNvSpPr>
            <a:spLocks noGrp="1"/>
          </p:cNvSpPr>
          <p:nvPr>
            <p:ph type="sldNum" sz="quarter" idx="12"/>
          </p:nvPr>
        </p:nvSpPr>
        <p:spPr/>
        <p:txBody>
          <a:bodyPr/>
          <a:lstStyle/>
          <a:p>
            <a:fld id="{7053D55C-1BD3-474D-B643-3CCB384A951D}" type="slidenum">
              <a:rPr kumimoji="1" lang="ja-JP" altLang="en-US" smtClean="0"/>
              <a:t>101</a:t>
            </a:fld>
            <a:endParaRPr kumimoji="1" lang="ja-JP" altLang="en-US"/>
          </a:p>
        </p:txBody>
      </p:sp>
    </p:spTree>
    <p:extLst>
      <p:ext uri="{BB962C8B-B14F-4D97-AF65-F5344CB8AC3E}">
        <p14:creationId xmlns:p14="http://schemas.microsoft.com/office/powerpoint/2010/main" val="46878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28164" y="274638"/>
            <a:ext cx="10273554" cy="1143000"/>
          </a:xfrm>
        </p:spPr>
        <p:txBody>
          <a:bodyPr>
            <a:normAutofit/>
          </a:bodyPr>
          <a:lstStyle/>
          <a:p>
            <a:r>
              <a:rPr lang="ja-JP" altLang="en-US" sz="3600" dirty="0">
                <a:latin typeface="HGP創英角ﾎﾟｯﾌﾟ体" pitchFamily="50" charset="-128"/>
                <a:ea typeface="HGP創英角ﾎﾟｯﾌﾟ体" pitchFamily="50" charset="-128"/>
              </a:rPr>
              <a:t>必須、家計の見直し</a:t>
            </a:r>
          </a:p>
        </p:txBody>
      </p:sp>
      <p:sp>
        <p:nvSpPr>
          <p:cNvPr id="3" name="コンテンツ プレースホルダー 2"/>
          <p:cNvSpPr>
            <a:spLocks noGrp="1"/>
          </p:cNvSpPr>
          <p:nvPr>
            <p:ph idx="1"/>
          </p:nvPr>
        </p:nvSpPr>
        <p:spPr>
          <a:xfrm>
            <a:off x="1228164" y="1515035"/>
            <a:ext cx="9789459" cy="4611129"/>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kumimoji="1" lang="ja-JP" altLang="en-US" dirty="0">
                <a:latin typeface="HGP創英角ﾎﾟｯﾌﾟ体" pitchFamily="50" charset="-128"/>
                <a:ea typeface="HGP創英角ﾎﾟｯﾌﾟ体" pitchFamily="50" charset="-128"/>
              </a:rPr>
              <a:t>　</a:t>
            </a:r>
            <a:r>
              <a:rPr lang="ja-JP" altLang="en-US" dirty="0">
                <a:latin typeface="HGP創英角ﾎﾟｯﾌﾟ体" pitchFamily="50" charset="-128"/>
                <a:ea typeface="HGP創英角ﾎﾟｯﾌﾟ体" pitchFamily="50" charset="-128"/>
              </a:rPr>
              <a:t>住宅ローンには、団体信用生命保険がついています。</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dirty="0">
                <a:solidFill>
                  <a:srgbClr val="0070C0"/>
                </a:solidFill>
                <a:latin typeface="HGP創英角ﾎﾟｯﾌﾟ体" pitchFamily="50" charset="-128"/>
                <a:ea typeface="HGP創英角ﾎﾟｯﾌﾟ体" pitchFamily="50" charset="-128"/>
              </a:rPr>
              <a:t>保険料は銀行負担</a:t>
            </a:r>
            <a:r>
              <a:rPr lang="ja-JP" altLang="en-US" dirty="0">
                <a:latin typeface="HGP創英角ﾎﾟｯﾌﾟ体" pitchFamily="50" charset="-128"/>
                <a:ea typeface="HGP創英角ﾎﾟｯﾌﾟ体" pitchFamily="50" charset="-128"/>
              </a:rPr>
              <a:t>になっていますが</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en-US" altLang="ja-JP" sz="3900" dirty="0">
                <a:solidFill>
                  <a:srgbClr val="FF0000"/>
                </a:solidFill>
                <a:latin typeface="HGP創英角ﾎﾟｯﾌﾟ体" pitchFamily="50" charset="-128"/>
                <a:ea typeface="HGP創英角ﾎﾟｯﾌﾟ体" pitchFamily="50" charset="-128"/>
              </a:rPr>
              <a:t>『</a:t>
            </a:r>
            <a:r>
              <a:rPr lang="ja-JP" altLang="en-US" sz="3900" dirty="0">
                <a:solidFill>
                  <a:srgbClr val="FF0000"/>
                </a:solidFill>
                <a:latin typeface="HGP創英角ﾎﾟｯﾌﾟ体" pitchFamily="50" charset="-128"/>
                <a:ea typeface="HGP創英角ﾎﾟｯﾌﾟ体" pitchFamily="50" charset="-128"/>
              </a:rPr>
              <a:t>生命保険</a:t>
            </a:r>
            <a:r>
              <a:rPr lang="en-US" altLang="ja-JP" sz="3900" dirty="0">
                <a:solidFill>
                  <a:srgbClr val="FF0000"/>
                </a:solidFill>
                <a:latin typeface="HGP創英角ﾎﾟｯﾌﾟ体" pitchFamily="50" charset="-128"/>
                <a:ea typeface="HGP創英角ﾎﾟｯﾌﾟ体" pitchFamily="50" charset="-128"/>
              </a:rPr>
              <a:t>』</a:t>
            </a:r>
            <a:r>
              <a:rPr lang="ja-JP" altLang="en-US" dirty="0">
                <a:latin typeface="HGP創英角ﾎﾟｯﾌﾟ体" pitchFamily="50" charset="-128"/>
                <a:ea typeface="HGP創英角ﾎﾟｯﾌﾟ体" pitchFamily="50" charset="-128"/>
              </a:rPr>
              <a:t>は</a:t>
            </a:r>
            <a:r>
              <a:rPr lang="ja-JP" altLang="en-US" sz="3500" dirty="0">
                <a:solidFill>
                  <a:srgbClr val="FF0000"/>
                </a:solidFill>
                <a:latin typeface="HGP創英角ﾎﾟｯﾌﾟ体" pitchFamily="50" charset="-128"/>
                <a:ea typeface="HGP創英角ﾎﾟｯﾌﾟ体" pitchFamily="50" charset="-128"/>
              </a:rPr>
              <a:t>二重加入</a:t>
            </a:r>
            <a:r>
              <a:rPr lang="ja-JP" altLang="en-US" dirty="0">
                <a:latin typeface="HGP創英角ﾎﾟｯﾌﾟ体" pitchFamily="50" charset="-128"/>
                <a:ea typeface="HGP創英角ﾎﾟｯﾌﾟ体" pitchFamily="50" charset="-128"/>
              </a:rPr>
              <a:t>になります。</a:t>
            </a:r>
            <a:endParaRPr kumimoji="1" lang="en-US" altLang="ja-JP"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既に加入済みの</a:t>
            </a:r>
            <a:r>
              <a:rPr lang="ja-JP" altLang="en-US" sz="4000" dirty="0">
                <a:solidFill>
                  <a:srgbClr val="FF0000"/>
                </a:solidFill>
                <a:latin typeface="HGP創英角ﾎﾟｯﾌﾟ体" pitchFamily="50" charset="-128"/>
                <a:ea typeface="HGP創英角ﾎﾟｯﾌﾟ体" pitchFamily="50" charset="-128"/>
              </a:rPr>
              <a:t>生命保険</a:t>
            </a:r>
            <a:r>
              <a:rPr lang="ja-JP" altLang="en-US" sz="4000" dirty="0">
                <a:latin typeface="HGP創英角ﾎﾟｯﾌﾟ体" pitchFamily="50" charset="-128"/>
                <a:ea typeface="HGP創英角ﾎﾟｯﾌﾟ体" pitchFamily="50" charset="-128"/>
              </a:rPr>
              <a:t>を減額し</a:t>
            </a:r>
            <a:endParaRPr lang="en-US" altLang="ja-JP" sz="4000" dirty="0">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生命保険料の節約</a:t>
            </a:r>
            <a:r>
              <a:rPr lang="ja-JP" altLang="en-US" sz="4000" dirty="0">
                <a:latin typeface="HGP創英角ﾎﾟｯﾌﾟ体" pitchFamily="50" charset="-128"/>
                <a:ea typeface="HGP創英角ﾎﾟｯﾌﾟ体" pitchFamily="50" charset="-128"/>
              </a:rPr>
              <a:t>をしましょう！</a:t>
            </a:r>
            <a:endParaRPr lang="en-US" altLang="ja-JP" sz="4000"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ja-JP" altLang="en-US" sz="4000" dirty="0">
                <a:solidFill>
                  <a:srgbClr val="0070C0"/>
                </a:solidFill>
                <a:latin typeface="HGP創英角ﾎﾟｯﾌﾟ体" pitchFamily="50" charset="-128"/>
                <a:ea typeface="HGP創英角ﾎﾟｯﾌﾟ体" pitchFamily="50" charset="-128"/>
              </a:rPr>
              <a:t>なぜ減額（節約）出来るのか？</a:t>
            </a: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102</a:t>
            </a:fld>
            <a:endParaRPr kumimoji="1" lang="ja-JP" altLang="en-US"/>
          </a:p>
        </p:txBody>
      </p:sp>
    </p:spTree>
    <p:extLst>
      <p:ext uri="{BB962C8B-B14F-4D97-AF65-F5344CB8AC3E}">
        <p14:creationId xmlns:p14="http://schemas.microsoft.com/office/powerpoint/2010/main" val="405552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latin typeface="HGP創英角ﾎﾟｯﾌﾟ体" panose="040B0A00000000000000" pitchFamily="50" charset="-128"/>
                <a:ea typeface="HGP創英角ﾎﾟｯﾌﾟ体" panose="040B0A00000000000000" pitchFamily="50" charset="-128"/>
              </a:rPr>
              <a:t>生命保険は、何のために加入していますか？</a:t>
            </a:r>
          </a:p>
        </p:txBody>
      </p:sp>
      <p:sp>
        <p:nvSpPr>
          <p:cNvPr id="3" name="コンテンツ プレースホルダー 2"/>
          <p:cNvSpPr>
            <a:spLocks noGrp="1"/>
          </p:cNvSpPr>
          <p:nvPr>
            <p:ph idx="1"/>
          </p:nvPr>
        </p:nvSpPr>
        <p:spPr>
          <a:xfrm>
            <a:off x="838200" y="1497106"/>
            <a:ext cx="10515600" cy="4679857"/>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14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生命保険（死亡保険）の加入目的！</a:t>
            </a:r>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P創英角ﾎﾟｯﾌﾟ体" panose="040B0A00000000000000" pitchFamily="50" charset="-128"/>
                <a:ea typeface="HGP創英角ﾎﾟｯﾌﾟ体" panose="040B0A00000000000000" pitchFamily="50" charset="-128"/>
              </a:rPr>
              <a:t>ご主人様に万一のことがあった時に、</a:t>
            </a: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P創英角ﾎﾟｯﾌﾟ体" panose="040B0A00000000000000" pitchFamily="50" charset="-128"/>
                <a:ea typeface="HGP創英角ﾎﾟｯﾌﾟ体" panose="040B0A00000000000000" pitchFamily="50" charset="-128"/>
              </a:rPr>
              <a:t>　　　　　　　　　ご遺族の</a:t>
            </a:r>
            <a:r>
              <a:rPr lang="ja-JP" altLang="en-US" sz="3600" dirty="0">
                <a:latin typeface="HGP創英角ﾎﾟｯﾌﾟ体" panose="040B0A00000000000000" pitchFamily="50" charset="-128"/>
                <a:ea typeface="HGP創英角ﾎﾟｯﾌﾟ体" panose="040B0A00000000000000" pitchFamily="50" charset="-128"/>
              </a:rPr>
              <a:t>生活が困らないため！</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いくらあれば困らないか？</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44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必要保障額</a:t>
            </a:r>
            <a:r>
              <a:rPr lang="en-US" altLang="ja-JP" sz="44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＝必要保険金額</a:t>
            </a: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103</a:t>
            </a:fld>
            <a:endParaRPr kumimoji="1" lang="ja-JP" altLang="en-US"/>
          </a:p>
        </p:txBody>
      </p:sp>
    </p:spTree>
    <p:extLst>
      <p:ext uri="{BB962C8B-B14F-4D97-AF65-F5344CB8AC3E}">
        <p14:creationId xmlns:p14="http://schemas.microsoft.com/office/powerpoint/2010/main" val="88810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839788" y="1443319"/>
            <a:ext cx="5157787" cy="816122"/>
          </a:xfrm>
        </p:spPr>
        <p:txBody>
          <a:bodyPr>
            <a:normAutofit/>
          </a:bodyPr>
          <a:lstStyle/>
          <a:p>
            <a:r>
              <a:rPr lang="ja-JP" altLang="en-US" dirty="0">
                <a:latin typeface="HGP創英角ﾎﾟｯﾌﾟ体" pitchFamily="50" charset="-128"/>
                <a:ea typeface="HGP創英角ﾎﾟｯﾌﾟ体" pitchFamily="50" charset="-128"/>
              </a:rPr>
              <a:t>賃貸に住む</a:t>
            </a:r>
            <a:r>
              <a:rPr lang="en-US" altLang="ja-JP" dirty="0">
                <a:latin typeface="HGP創英角ﾎﾟｯﾌﾟ体" pitchFamily="50" charset="-128"/>
                <a:ea typeface="HGP創英角ﾎﾟｯﾌﾟ体" pitchFamily="50" charset="-128"/>
              </a:rPr>
              <a:t>4</a:t>
            </a:r>
            <a:r>
              <a:rPr lang="ja-JP" altLang="en-US" dirty="0">
                <a:latin typeface="HGP創英角ﾎﾟｯﾌﾟ体" pitchFamily="50" charset="-128"/>
                <a:ea typeface="HGP創英角ﾎﾟｯﾌﾟ体" pitchFamily="50" charset="-128"/>
              </a:rPr>
              <a:t>人家族</a:t>
            </a:r>
          </a:p>
        </p:txBody>
      </p:sp>
      <p:sp>
        <p:nvSpPr>
          <p:cNvPr id="5" name="テキスト プレースホルダー 4"/>
          <p:cNvSpPr>
            <a:spLocks noGrp="1"/>
          </p:cNvSpPr>
          <p:nvPr>
            <p:ph type="body" sz="quarter" idx="3"/>
          </p:nvPr>
        </p:nvSpPr>
        <p:spPr>
          <a:xfrm>
            <a:off x="6172200" y="1681162"/>
            <a:ext cx="5183188" cy="578277"/>
          </a:xfrm>
        </p:spPr>
        <p:txBody>
          <a:bodyPr>
            <a:noAutofit/>
          </a:bodyPr>
          <a:lstStyle/>
          <a:p>
            <a:r>
              <a:rPr lang="ja-JP" altLang="en-US" dirty="0">
                <a:latin typeface="HGP創英角ﾎﾟｯﾌﾟ体" pitchFamily="50" charset="-128"/>
                <a:ea typeface="HGP創英角ﾎﾟｯﾌﾟ体" pitchFamily="50" charset="-128"/>
              </a:rPr>
              <a:t>住宅ローンで家を購入した４人家族</a:t>
            </a:r>
          </a:p>
        </p:txBody>
      </p:sp>
      <p:pic>
        <p:nvPicPr>
          <p:cNvPr id="1536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5163" y="2259440"/>
            <a:ext cx="5099710" cy="419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14734" y="2299613"/>
            <a:ext cx="5098120" cy="411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4665"/>
            <a:ext cx="10650071" cy="1146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A02F7301-A056-40AF-BF7B-5C8068B5D362}" type="slidenum">
              <a:rPr kumimoji="1" lang="ja-JP" altLang="en-US" smtClean="0"/>
              <a:t>104</a:t>
            </a:fld>
            <a:endParaRPr kumimoji="1" lang="ja-JP" altLang="en-US"/>
          </a:p>
        </p:txBody>
      </p:sp>
    </p:spTree>
    <p:extLst>
      <p:ext uri="{BB962C8B-B14F-4D97-AF65-F5344CB8AC3E}">
        <p14:creationId xmlns:p14="http://schemas.microsoft.com/office/powerpoint/2010/main" val="1301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fade">
                                      <p:cBhvr>
                                        <p:cTn id="18" dur="500"/>
                                        <p:tgtEl>
                                          <p:spTgt spid="1536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363"/>
                                        </p:tgtEl>
                                        <p:attrNameLst>
                                          <p:attrName>style.visibility</p:attrName>
                                        </p:attrNameLst>
                                      </p:cBhvr>
                                      <p:to>
                                        <p:strVal val="visible"/>
                                      </p:to>
                                    </p:set>
                                    <p:anim calcmode="lin" valueType="num">
                                      <p:cBhvr additive="base">
                                        <p:cTn id="29" dur="500" fill="hold"/>
                                        <p:tgtEl>
                                          <p:spTgt spid="15363"/>
                                        </p:tgtEl>
                                        <p:attrNameLst>
                                          <p:attrName>ppt_x</p:attrName>
                                        </p:attrNameLst>
                                      </p:cBhvr>
                                      <p:tavLst>
                                        <p:tav tm="0">
                                          <p:val>
                                            <p:strVal val="#ppt_x"/>
                                          </p:val>
                                        </p:tav>
                                        <p:tav tm="100000">
                                          <p:val>
                                            <p:strVal val="#ppt_x"/>
                                          </p:val>
                                        </p:tav>
                                      </p:tavLst>
                                    </p:anim>
                                    <p:anim calcmode="lin" valueType="num">
                                      <p:cBhvr additive="base">
                                        <p:cTn id="30"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3"/>
          </p:nvPr>
        </p:nvSpPr>
        <p:spPr>
          <a:xfrm>
            <a:off x="6096001" y="1612366"/>
            <a:ext cx="4634752" cy="4353347"/>
          </a:xfrm>
        </p:spPr>
        <p:txBody>
          <a:bodyPr>
            <a:normAutofit fontScale="85000" lnSpcReduction="20000"/>
          </a:bodyPr>
          <a:lstStyle/>
          <a:p>
            <a:r>
              <a:rPr kumimoji="1" lang="ja-JP" altLang="en-US" dirty="0">
                <a:latin typeface="HGP創英角ﾎﾟｯﾌﾟ体" pitchFamily="50" charset="-128"/>
                <a:ea typeface="HGP創英角ﾎﾟｯﾌﾟ体" pitchFamily="50" charset="-128"/>
              </a:rPr>
              <a:t>遺族年金を考慮！</a:t>
            </a:r>
            <a:endParaRPr kumimoji="1" lang="en-US" altLang="ja-JP" dirty="0">
              <a:latin typeface="HGP創英角ﾎﾟｯﾌﾟ体" pitchFamily="50" charset="-128"/>
              <a:ea typeface="HGP創英角ﾎﾟｯﾌﾟ体" pitchFamily="50" charset="-128"/>
            </a:endParaRPr>
          </a:p>
          <a:p>
            <a:endParaRPr kumimoji="1"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遺族年金　　　　約　</a:t>
            </a:r>
            <a:r>
              <a:rPr lang="ja-JP" altLang="en-US" dirty="0">
                <a:solidFill>
                  <a:srgbClr val="002060"/>
                </a:solidFill>
                <a:latin typeface="HGP創英角ﾎﾟｯﾌﾟ体" pitchFamily="50" charset="-128"/>
                <a:ea typeface="HGP創英角ﾎﾟｯﾌﾟ体" pitchFamily="50" charset="-128"/>
              </a:rPr>
              <a:t>月１５</a:t>
            </a:r>
            <a:r>
              <a:rPr kumimoji="1" lang="ja-JP" altLang="en-US" dirty="0">
                <a:solidFill>
                  <a:srgbClr val="002060"/>
                </a:solidFill>
                <a:latin typeface="HGP創英角ﾎﾟｯﾌﾟ体" pitchFamily="50" charset="-128"/>
                <a:ea typeface="HGP創英角ﾎﾟｯﾌﾟ体" pitchFamily="50" charset="-128"/>
              </a:rPr>
              <a:t>万円</a:t>
            </a:r>
            <a:endParaRPr kumimoji="1" lang="en-US" altLang="ja-JP" dirty="0">
              <a:solidFill>
                <a:srgbClr val="002060"/>
              </a:solidFill>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奥様がパートに出て　</a:t>
            </a:r>
            <a:r>
              <a:rPr lang="ja-JP" altLang="en-US" dirty="0">
                <a:solidFill>
                  <a:srgbClr val="002060"/>
                </a:solidFill>
                <a:latin typeface="HGP創英角ﾎﾟｯﾌﾟ体" pitchFamily="50" charset="-128"/>
                <a:ea typeface="HGP創英角ﾎﾟｯﾌﾟ体" pitchFamily="50" charset="-128"/>
              </a:rPr>
              <a:t>月１０万円</a:t>
            </a:r>
            <a:endParaRPr lang="en-US" altLang="ja-JP" dirty="0">
              <a:solidFill>
                <a:srgbClr val="002060"/>
              </a:solidFill>
              <a:latin typeface="HGP創英角ﾎﾟｯﾌﾟ体" pitchFamily="50" charset="-128"/>
              <a:ea typeface="HGP創英角ﾎﾟｯﾌﾟ体" pitchFamily="50" charset="-128"/>
            </a:endParaRPr>
          </a:p>
          <a:p>
            <a:r>
              <a:rPr kumimoji="1" lang="ja-JP" altLang="en-US" dirty="0">
                <a:latin typeface="HGP創英角ﾎﾟｯﾌﾟ体" pitchFamily="50" charset="-128"/>
                <a:ea typeface="HGP創英角ﾎﾟｯﾌﾟ体" pitchFamily="50" charset="-128"/>
              </a:rPr>
              <a:t>　　　　　　　　　　</a:t>
            </a:r>
            <a:r>
              <a:rPr kumimoji="1" lang="ja-JP" altLang="en-US" dirty="0">
                <a:solidFill>
                  <a:srgbClr val="002060"/>
                </a:solidFill>
                <a:latin typeface="HGP創英角ﾎﾟｯﾌﾟ体" pitchFamily="50" charset="-128"/>
                <a:ea typeface="HGP創英角ﾎﾟｯﾌﾟ体" pitchFamily="50" charset="-128"/>
              </a:rPr>
              <a:t>月収</a:t>
            </a:r>
            <a:r>
              <a:rPr kumimoji="1" lang="ja-JP" altLang="en-US" dirty="0">
                <a:latin typeface="HGP創英角ﾎﾟｯﾌﾟ体" pitchFamily="50" charset="-128"/>
                <a:ea typeface="HGP創英角ﾎﾟｯﾌﾟ体" pitchFamily="50" charset="-128"/>
              </a:rPr>
              <a:t>　</a:t>
            </a:r>
            <a:r>
              <a:rPr lang="ja-JP" altLang="en-US" dirty="0">
                <a:solidFill>
                  <a:srgbClr val="002060"/>
                </a:solidFill>
                <a:latin typeface="HGP創英角ﾎﾟｯﾌﾟ体" pitchFamily="50" charset="-128"/>
                <a:ea typeface="HGP創英角ﾎﾟｯﾌﾟ体" pitchFamily="50" charset="-128"/>
              </a:rPr>
              <a:t>２５</a:t>
            </a:r>
            <a:r>
              <a:rPr kumimoji="1" lang="ja-JP" altLang="en-US" dirty="0">
                <a:solidFill>
                  <a:srgbClr val="002060"/>
                </a:solidFill>
                <a:latin typeface="HGP創英角ﾎﾟｯﾌﾟ体" pitchFamily="50" charset="-128"/>
                <a:ea typeface="HGP創英角ﾎﾟｯﾌﾟ体" pitchFamily="50" charset="-128"/>
              </a:rPr>
              <a:t>万円</a:t>
            </a:r>
            <a:endParaRPr lang="en-US" altLang="ja-JP" dirty="0">
              <a:solidFill>
                <a:srgbClr val="002060"/>
              </a:solidFill>
              <a:latin typeface="HGP創英角ﾎﾟｯﾌﾟ体" pitchFamily="50" charset="-128"/>
              <a:ea typeface="HGP創英角ﾎﾟｯﾌﾟ体" pitchFamily="50" charset="-128"/>
            </a:endParaRPr>
          </a:p>
          <a:p>
            <a:r>
              <a:rPr kumimoji="1" lang="ja-JP" altLang="en-US" dirty="0">
                <a:solidFill>
                  <a:srgbClr val="FF0000"/>
                </a:solidFill>
                <a:latin typeface="HGP創英角ﾎﾟｯﾌﾟ体" pitchFamily="50" charset="-128"/>
                <a:ea typeface="HGP創英角ﾎﾟｯﾌﾟ体" pitchFamily="50" charset="-128"/>
              </a:rPr>
              <a:t>住宅ローンなし！</a:t>
            </a:r>
            <a:endParaRPr kumimoji="1" lang="en-US" altLang="ja-JP" dirty="0">
              <a:solidFill>
                <a:srgbClr val="FF0000"/>
              </a:solidFill>
              <a:latin typeface="HGP創英角ﾎﾟｯﾌﾟ体" pitchFamily="50" charset="-128"/>
              <a:ea typeface="HGP創英角ﾎﾟｯﾌﾟ体" pitchFamily="50" charset="-128"/>
            </a:endParaRPr>
          </a:p>
          <a:p>
            <a:r>
              <a:rPr lang="ja-JP" altLang="en-US" dirty="0">
                <a:solidFill>
                  <a:srgbClr val="FF0000"/>
                </a:solidFill>
                <a:latin typeface="HGP創英角ﾎﾟｯﾌﾟ体" pitchFamily="50" charset="-128"/>
                <a:ea typeface="HGP創英角ﾎﾟｯﾌﾟ体" pitchFamily="50" charset="-128"/>
              </a:rPr>
              <a:t>保険に入らなくても生活出来る！</a:t>
            </a:r>
            <a:endParaRPr lang="en-US" altLang="ja-JP" dirty="0">
              <a:solidFill>
                <a:srgbClr val="FF0000"/>
              </a:solidFill>
              <a:latin typeface="HGP創英角ﾎﾟｯﾌﾟ体" pitchFamily="50" charset="-128"/>
              <a:ea typeface="HGP創英角ﾎﾟｯﾌﾟ体" pitchFamily="50" charset="-128"/>
            </a:endParaRPr>
          </a:p>
          <a:p>
            <a:endParaRPr lang="en-US" altLang="ja-JP" dirty="0">
              <a:latin typeface="HGP創英角ﾎﾟｯﾌﾟ体" pitchFamily="50" charset="-128"/>
              <a:ea typeface="HGP創英角ﾎﾟｯﾌﾟ体" pitchFamily="50" charset="-128"/>
            </a:endParaRPr>
          </a:p>
          <a:p>
            <a:r>
              <a:rPr kumimoji="1" lang="ja-JP" altLang="en-US" dirty="0">
                <a:latin typeface="HGP創英角ﾎﾟｯﾌﾟ体" pitchFamily="50" charset="-128"/>
                <a:ea typeface="HGP創英角ﾎﾟｯﾌﾟ体" pitchFamily="50" charset="-128"/>
              </a:rPr>
              <a:t>もし心配であれば、</a:t>
            </a:r>
            <a:r>
              <a:rPr kumimoji="1" lang="ja-JP" altLang="en-US" dirty="0">
                <a:solidFill>
                  <a:srgbClr val="002060"/>
                </a:solidFill>
                <a:latin typeface="HGP創英角ﾎﾟｯﾌﾟ体" pitchFamily="50" charset="-128"/>
                <a:ea typeface="HGP創英角ﾎﾟｯﾌﾟ体" pitchFamily="50" charset="-128"/>
              </a:rPr>
              <a:t>月</a:t>
            </a:r>
            <a:r>
              <a:rPr kumimoji="1" lang="en-US" altLang="ja-JP" dirty="0">
                <a:solidFill>
                  <a:srgbClr val="002060"/>
                </a:solidFill>
                <a:latin typeface="HGP創英角ﾎﾟｯﾌﾟ体" pitchFamily="50" charset="-128"/>
                <a:ea typeface="HGP創英角ﾎﾟｯﾌﾟ体" pitchFamily="50" charset="-128"/>
              </a:rPr>
              <a:t>10</a:t>
            </a:r>
            <a:r>
              <a:rPr kumimoji="1" lang="ja-JP" altLang="en-US" dirty="0">
                <a:solidFill>
                  <a:srgbClr val="002060"/>
                </a:solidFill>
                <a:latin typeface="HGP創英角ﾎﾟｯﾌﾟ体" pitchFamily="50" charset="-128"/>
                <a:ea typeface="HGP創英角ﾎﾟｯﾌﾟ体" pitchFamily="50" charset="-128"/>
              </a:rPr>
              <a:t>万円</a:t>
            </a:r>
            <a:r>
              <a:rPr kumimoji="1" lang="ja-JP" altLang="en-US" dirty="0">
                <a:latin typeface="HGP創英角ﾎﾟｯﾌﾟ体" pitchFamily="50" charset="-128"/>
                <a:ea typeface="HGP創英角ﾎﾟｯﾌﾟ体" pitchFamily="50" charset="-128"/>
              </a:rPr>
              <a:t>の</a:t>
            </a:r>
            <a:endParaRPr kumimoji="1"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収入</a:t>
            </a:r>
            <a:r>
              <a:rPr kumimoji="1" lang="ja-JP" altLang="en-US" dirty="0">
                <a:latin typeface="HGP創英角ﾎﾟｯﾌﾟ体" pitchFamily="50" charset="-128"/>
                <a:ea typeface="HGP創英角ﾎﾟｯﾌﾟ体" pitchFamily="50" charset="-128"/>
              </a:rPr>
              <a:t>保障保険　</a:t>
            </a:r>
            <a:r>
              <a:rPr lang="ja-JP" altLang="en-US" dirty="0">
                <a:latin typeface="HGP創英角ﾎﾟｯﾌﾟ体" pitchFamily="50" charset="-128"/>
                <a:ea typeface="HGP創英角ﾎﾟｯﾌﾟ体" pitchFamily="50" charset="-128"/>
              </a:rPr>
              <a:t>６５歳　</a:t>
            </a:r>
            <a:r>
              <a:rPr kumimoji="1" lang="ja-JP" altLang="en-US" dirty="0">
                <a:latin typeface="HGP創英角ﾎﾟｯﾌﾟ体" pitchFamily="50" charset="-128"/>
                <a:ea typeface="HGP創英角ﾎﾟｯﾌﾟ体" pitchFamily="50" charset="-128"/>
              </a:rPr>
              <a:t>に入っておく</a:t>
            </a:r>
            <a:endParaRPr kumimoji="1"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a:t>
            </a:r>
            <a:r>
              <a:rPr lang="ja-JP" altLang="en-US" dirty="0">
                <a:solidFill>
                  <a:srgbClr val="FFC000"/>
                </a:solidFill>
                <a:latin typeface="HGP創英角ﾎﾟｯﾌﾟ体" pitchFamily="50" charset="-128"/>
                <a:ea typeface="HGP創英角ﾎﾟｯﾌﾟ体" pitchFamily="50" charset="-128"/>
              </a:rPr>
              <a:t>月額保険料　</a:t>
            </a:r>
            <a:r>
              <a:rPr lang="en-US" altLang="ja-JP" dirty="0">
                <a:solidFill>
                  <a:srgbClr val="FFC000"/>
                </a:solidFill>
                <a:latin typeface="HGP創英角ﾎﾟｯﾌﾟ体" pitchFamily="50" charset="-128"/>
                <a:ea typeface="HGP創英角ﾎﾟｯﾌﾟ体" pitchFamily="50" charset="-128"/>
              </a:rPr>
              <a:t>2,202</a:t>
            </a:r>
            <a:r>
              <a:rPr lang="ja-JP" altLang="en-US" dirty="0">
                <a:solidFill>
                  <a:srgbClr val="FFC000"/>
                </a:solidFill>
                <a:latin typeface="HGP創英角ﾎﾟｯﾌﾟ体" pitchFamily="50" charset="-128"/>
                <a:ea typeface="HGP創英角ﾎﾟｯﾌﾟ体" pitchFamily="50" charset="-128"/>
              </a:rPr>
              <a:t>円</a:t>
            </a:r>
            <a:endParaRPr lang="en-US" altLang="ja-JP" dirty="0">
              <a:solidFill>
                <a:srgbClr val="FFC000"/>
              </a:solidFill>
              <a:latin typeface="HGP創英角ﾎﾟｯﾌﾟ体" pitchFamily="50" charset="-128"/>
              <a:ea typeface="HGP創英角ﾎﾟｯﾌﾟ体" pitchFamily="50" charset="-128"/>
            </a:endParaRPr>
          </a:p>
          <a:p>
            <a:r>
              <a:rPr kumimoji="1" lang="ja-JP" altLang="en-US" dirty="0">
                <a:latin typeface="HGP創英角ﾎﾟｯﾌﾟ体" pitchFamily="50" charset="-128"/>
                <a:ea typeface="HGP創英角ﾎﾟｯﾌﾟ体" pitchFamily="50" charset="-128"/>
              </a:rPr>
              <a:t>　　　　　　　　　　　　</a:t>
            </a:r>
            <a:r>
              <a:rPr kumimoji="1" lang="ja-JP" altLang="en-US" dirty="0">
                <a:solidFill>
                  <a:srgbClr val="002060"/>
                </a:solidFill>
                <a:latin typeface="HGP創英角ﾎﾟｯﾌﾟ体" pitchFamily="50" charset="-128"/>
                <a:ea typeface="HGP創英角ﾎﾟｯﾌﾟ体" pitchFamily="50" charset="-128"/>
              </a:rPr>
              <a:t>月収</a:t>
            </a:r>
            <a:r>
              <a:rPr lang="ja-JP" altLang="en-US" dirty="0">
                <a:solidFill>
                  <a:srgbClr val="002060"/>
                </a:solidFill>
                <a:latin typeface="HGP創英角ﾎﾟｯﾌﾟ体" pitchFamily="50" charset="-128"/>
                <a:ea typeface="HGP創英角ﾎﾟｯﾌﾟ体" pitchFamily="50" charset="-128"/>
              </a:rPr>
              <a:t>３５</a:t>
            </a:r>
            <a:r>
              <a:rPr kumimoji="1" lang="ja-JP" altLang="en-US" dirty="0">
                <a:solidFill>
                  <a:srgbClr val="002060"/>
                </a:solidFill>
                <a:latin typeface="HGP創英角ﾎﾟｯﾌﾟ体" pitchFamily="50" charset="-128"/>
                <a:ea typeface="HGP創英角ﾎﾟｯﾌﾟ体" pitchFamily="50" charset="-128"/>
              </a:rPr>
              <a:t>万円</a:t>
            </a:r>
            <a:endParaRPr lang="en-US" altLang="ja-JP" dirty="0">
              <a:solidFill>
                <a:srgbClr val="002060"/>
              </a:solidFill>
              <a:latin typeface="HGP創英角ﾎﾟｯﾌﾟ体" pitchFamily="50" charset="-128"/>
              <a:ea typeface="HGP創英角ﾎﾟｯﾌﾟ体" pitchFamily="50" charset="-128"/>
            </a:endParaRPr>
          </a:p>
        </p:txBody>
      </p:sp>
      <p:pic>
        <p:nvPicPr>
          <p:cNvPr id="1638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48871" y="1612366"/>
            <a:ext cx="4383741" cy="435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188640"/>
            <a:ext cx="858964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A02F7301-A056-40AF-BF7B-5C8068B5D362}" type="slidenum">
              <a:rPr kumimoji="1" lang="ja-JP" altLang="en-US" smtClean="0"/>
              <a:t>105</a:t>
            </a:fld>
            <a:endParaRPr kumimoji="1" lang="ja-JP" altLang="en-US" dirty="0"/>
          </a:p>
        </p:txBody>
      </p:sp>
    </p:spTree>
    <p:extLst>
      <p:ext uri="{BB962C8B-B14F-4D97-AF65-F5344CB8AC3E}">
        <p14:creationId xmlns:p14="http://schemas.microsoft.com/office/powerpoint/2010/main" val="20613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778098"/>
          </a:xfrm>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遺族年金</a:t>
            </a:r>
            <a:r>
              <a:rPr lang="ja-JP" altLang="en-US" sz="3100" dirty="0">
                <a:latin typeface="HGP創英角ﾎﾟｯﾌﾟ体" panose="040B0A00000000000000" pitchFamily="50" charset="-128"/>
                <a:ea typeface="HGP創英角ﾎﾟｯﾌﾟ体" panose="040B0A00000000000000" pitchFamily="50" charset="-128"/>
              </a:rPr>
              <a:t>（生命保険文化センター）</a:t>
            </a:r>
          </a:p>
        </p:txBody>
      </p:sp>
      <p:sp>
        <p:nvSpPr>
          <p:cNvPr id="3" name="スライド番号プレースホルダー 2"/>
          <p:cNvSpPr>
            <a:spLocks noGrp="1"/>
          </p:cNvSpPr>
          <p:nvPr>
            <p:ph type="sldNum" sz="quarter" idx="12"/>
          </p:nvPr>
        </p:nvSpPr>
        <p:spPr/>
        <p:txBody>
          <a:bodyPr/>
          <a:lstStyle/>
          <a:p>
            <a:fld id="{A02F7301-A056-40AF-BF7B-5C8068B5D362}" type="slidenum">
              <a:rPr kumimoji="1" lang="ja-JP" altLang="en-US" smtClean="0"/>
              <a:t>106</a:t>
            </a:fld>
            <a:endParaRPr kumimoji="1" lang="ja-JP" altLang="en-US"/>
          </a:p>
        </p:txBody>
      </p:sp>
      <p:pic>
        <p:nvPicPr>
          <p:cNvPr id="5" name="図 4">
            <a:extLst>
              <a:ext uri="{FF2B5EF4-FFF2-40B4-BE49-F238E27FC236}">
                <a16:creationId xmlns:a16="http://schemas.microsoft.com/office/drawing/2014/main" id="{3A2708BB-CF41-1E59-CDB3-B5ADEA29CC56}"/>
              </a:ext>
            </a:extLst>
          </p:cNvPr>
          <p:cNvPicPr>
            <a:picLocks noChangeAspect="1"/>
          </p:cNvPicPr>
          <p:nvPr/>
        </p:nvPicPr>
        <p:blipFill>
          <a:blip r:embed="rId3"/>
          <a:stretch>
            <a:fillRect/>
          </a:stretch>
        </p:blipFill>
        <p:spPr>
          <a:xfrm>
            <a:off x="925552" y="1201271"/>
            <a:ext cx="10340895" cy="5253318"/>
          </a:xfrm>
          <a:prstGeom prst="rect">
            <a:avLst/>
          </a:prstGeom>
        </p:spPr>
      </p:pic>
      <p:sp>
        <p:nvSpPr>
          <p:cNvPr id="7" name="正方形/長方形 6"/>
          <p:cNvSpPr/>
          <p:nvPr/>
        </p:nvSpPr>
        <p:spPr>
          <a:xfrm flipV="1">
            <a:off x="2680447" y="5271245"/>
            <a:ext cx="8444753" cy="484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a:p>
        </p:txBody>
      </p:sp>
    </p:spTree>
    <p:extLst>
      <p:ext uri="{BB962C8B-B14F-4D97-AF65-F5344CB8AC3E}">
        <p14:creationId xmlns:p14="http://schemas.microsoft.com/office/powerpoint/2010/main" val="37964001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6284B6-2D5E-7C20-4BFC-C0608808AA35}"/>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シン団信＝特定疾病特約付き団信</a:t>
            </a:r>
          </a:p>
        </p:txBody>
      </p:sp>
      <p:sp>
        <p:nvSpPr>
          <p:cNvPr id="3" name="コンテンツ プレースホルダー 2">
            <a:extLst>
              <a:ext uri="{FF2B5EF4-FFF2-40B4-BE49-F238E27FC236}">
                <a16:creationId xmlns:a16="http://schemas.microsoft.com/office/drawing/2014/main" id="{D0CE01C8-4FA1-F3DA-5B5F-47DB563E6A22}"/>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kumimoji="1" lang="en-US" altLang="ja-JP" sz="400" dirty="0"/>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近年では、通常の団信の保障範囲（死亡・高度障害）に加え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特定の疾病の場合にも保険金が支払われる特約が数多く出ています。</a:t>
            </a:r>
          </a:p>
          <a:p>
            <a:endParaRPr kumimoji="1" lang="ja-JP" altLang="en-US" sz="5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がん特約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３大疾病（がん、心筋梗塞、脳卒中）特約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７大疾病（３大疾病＋高血圧性疾患、糖尿病、慢性腎不全、肝硬変）特約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８大疾病（７大疾病＋慢性膵炎）特約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９大疾病（８大疾病＋ウイルス肝炎）特約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１１大疾病（７大疾病＋慢性膵炎、大動脈瘤および解離、上皮内新生物、悪性黒色腫以外</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の皮膚がん）特約</a:t>
            </a: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a:t>
            </a:r>
            <a:r>
              <a:rPr kumimoji="1" lang="ja-JP" altLang="en-US" dirty="0">
                <a:latin typeface="HGP創英角ﾎﾟｯﾌﾟ体" panose="040B0A00000000000000" pitchFamily="50" charset="-128"/>
                <a:ea typeface="HGP創英角ﾎﾟｯﾌﾟ体" panose="040B0A00000000000000" pitchFamily="50" charset="-128"/>
              </a:rPr>
              <a:t>上記の例は一例であり、取扱い金融機関によって対象の疾病が異なる場合があります。</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a:t>
            </a:r>
          </a:p>
          <a:p>
            <a:pPr marL="0" indent="0">
              <a:buNone/>
            </a:pPr>
            <a:r>
              <a:rPr lang="ja-JP" altLang="en-US" dirty="0">
                <a:latin typeface="HGP創英角ﾎﾟｯﾌﾟ体" panose="040B0A00000000000000" pitchFamily="50" charset="-128"/>
                <a:ea typeface="HGP創英角ﾎﾟｯﾌﾟ体" panose="040B0A00000000000000" pitchFamily="50" charset="-128"/>
              </a:rPr>
              <a:t>こういった特約も、生命保険とダブっている場合には見直しが必要です</a:t>
            </a:r>
            <a:r>
              <a:rPr lang="ja-JP" altLang="en-US" dirty="0"/>
              <a:t>！</a:t>
            </a:r>
            <a:endParaRPr kumimoji="1" lang="ja-JP" altLang="en-US" dirty="0"/>
          </a:p>
          <a:p>
            <a:endParaRPr kumimoji="1" lang="ja-JP" altLang="en-US"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FBCCA694-5EE8-C6F5-36CE-1250BCAC2F7A}"/>
              </a:ext>
            </a:extLst>
          </p:cNvPr>
          <p:cNvSpPr>
            <a:spLocks noGrp="1"/>
          </p:cNvSpPr>
          <p:nvPr>
            <p:ph type="sldNum" sz="quarter" idx="12"/>
          </p:nvPr>
        </p:nvSpPr>
        <p:spPr/>
        <p:txBody>
          <a:bodyPr/>
          <a:lstStyle/>
          <a:p>
            <a:fld id="{7053D55C-1BD3-474D-B643-3CCB384A951D}" type="slidenum">
              <a:rPr kumimoji="1" lang="ja-JP" altLang="en-US" smtClean="0"/>
              <a:t>107</a:t>
            </a:fld>
            <a:endParaRPr kumimoji="1" lang="ja-JP" altLang="en-US"/>
          </a:p>
        </p:txBody>
      </p:sp>
    </p:spTree>
    <p:extLst>
      <p:ext uri="{BB962C8B-B14F-4D97-AF65-F5344CB8AC3E}">
        <p14:creationId xmlns:p14="http://schemas.microsoft.com/office/powerpoint/2010/main" val="11218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家計の見直し</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r>
              <a:rPr lang="ja-JP" altLang="en-US" sz="4000" dirty="0">
                <a:solidFill>
                  <a:schemeClr val="accent1"/>
                </a:solidFill>
                <a:latin typeface="HGP創英角ﾎﾟｯﾌﾟ体" panose="040B0A00000000000000" pitchFamily="50" charset="-128"/>
                <a:ea typeface="HGP創英角ﾎﾟｯﾌﾟ体" panose="040B0A00000000000000" pitchFamily="50" charset="-128"/>
              </a:rPr>
              <a:t>変動費の見直し！</a:t>
            </a:r>
            <a:endParaRPr lang="en-US" altLang="ja-JP" sz="4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食費、光熱費の節約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大変で、努力を続けなければならない！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固定費の見直し！</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①住宅ローンの見直し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②生命保険の見直し</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難しそうですが、一度の努力で</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効果が継続</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します</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108</a:t>
            </a:fld>
            <a:endParaRPr kumimoji="1" lang="ja-JP" altLang="en-US"/>
          </a:p>
        </p:txBody>
      </p:sp>
    </p:spTree>
    <p:extLst>
      <p:ext uri="{BB962C8B-B14F-4D97-AF65-F5344CB8AC3E}">
        <p14:creationId xmlns:p14="http://schemas.microsoft.com/office/powerpoint/2010/main" val="2394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D69C9-2CF0-1DF6-928E-D06DF00DBEA9}"/>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資産運用や家計費の見直しのお手伝い</a:t>
            </a:r>
          </a:p>
        </p:txBody>
      </p:sp>
      <p:sp>
        <p:nvSpPr>
          <p:cNvPr id="3" name="コンテンツ プレースホルダー 2">
            <a:extLst>
              <a:ext uri="{FF2B5EF4-FFF2-40B4-BE49-F238E27FC236}">
                <a16:creationId xmlns:a16="http://schemas.microsoft.com/office/drawing/2014/main" id="{58580188-29C6-14A7-08C6-460EF1AC766D}"/>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endParaRPr kumimoji="1" lang="en-US" altLang="ja-JP" sz="2000" dirty="0"/>
          </a:p>
          <a:p>
            <a:pPr marL="0" indent="0">
              <a:buNone/>
            </a:pP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住宅ローンの適性診断</a:t>
            </a: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endParaRPr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住宅ローンの見直し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保険の見直し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火災保険の見直し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投資運用</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専門のファイナンシャル・プランナーがお手伝いします！</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D335DA75-CC07-E846-B24F-4304F7128549}"/>
              </a:ext>
            </a:extLst>
          </p:cNvPr>
          <p:cNvSpPr>
            <a:spLocks noGrp="1"/>
          </p:cNvSpPr>
          <p:nvPr>
            <p:ph type="sldNum" sz="quarter" idx="12"/>
          </p:nvPr>
        </p:nvSpPr>
        <p:spPr/>
        <p:txBody>
          <a:bodyPr/>
          <a:lstStyle/>
          <a:p>
            <a:fld id="{7053D55C-1BD3-474D-B643-3CCB384A951D}" type="slidenum">
              <a:rPr kumimoji="1" lang="ja-JP" altLang="en-US" smtClean="0"/>
              <a:t>109</a:t>
            </a:fld>
            <a:endParaRPr kumimoji="1" lang="ja-JP" altLang="en-US"/>
          </a:p>
        </p:txBody>
      </p:sp>
    </p:spTree>
    <p:extLst>
      <p:ext uri="{BB962C8B-B14F-4D97-AF65-F5344CB8AC3E}">
        <p14:creationId xmlns:p14="http://schemas.microsoft.com/office/powerpoint/2010/main" val="41900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82824" y="1573763"/>
            <a:ext cx="10370976" cy="447247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a:t>
            </a:r>
            <a:r>
              <a:rPr lang="en-US" altLang="ja-JP" sz="3600" u="sng" dirty="0">
                <a:latin typeface="HGP創英角ﾎﾟｯﾌﾟ体" pitchFamily="50" charset="-128"/>
                <a:ea typeface="HGP創英角ﾎﾟｯﾌﾟ体" pitchFamily="50" charset="-128"/>
              </a:rPr>
              <a:t>2.0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３５年＝総返済額は？</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sz="3200" dirty="0"/>
          </a:p>
          <a:p>
            <a:pPr marL="0" indent="0">
              <a:buNone/>
            </a:pPr>
            <a:r>
              <a:rPr kumimoji="1" lang="ja-JP" altLang="en-US" dirty="0"/>
              <a:t>　　　　　　　　　</a:t>
            </a:r>
            <a:r>
              <a:rPr lang="ja-JP" altLang="en-US" sz="4000" dirty="0">
                <a:solidFill>
                  <a:srgbClr val="FF0000"/>
                </a:solidFill>
                <a:latin typeface="HGP創英角ﾎﾟｯﾌﾟ体" pitchFamily="50" charset="-128"/>
                <a:ea typeface="HGP創英角ﾎﾟｯﾌﾟ体" pitchFamily="50" charset="-128"/>
              </a:rPr>
              <a:t>（い）　</a:t>
            </a:r>
            <a:r>
              <a:rPr lang="ja-JP" altLang="en-US" sz="4400" dirty="0">
                <a:solidFill>
                  <a:srgbClr val="FF0000"/>
                </a:solidFill>
                <a:latin typeface="HGP創英角ﾎﾟｯﾌﾟ体" pitchFamily="50" charset="-128"/>
                <a:ea typeface="HGP創英角ﾎﾟｯﾌﾟ体" pitchFamily="50" charset="-128"/>
              </a:rPr>
              <a:t>約</a:t>
            </a:r>
            <a:r>
              <a:rPr lang="en-US" altLang="ja-JP" sz="4400" dirty="0">
                <a:solidFill>
                  <a:srgbClr val="FF0000"/>
                </a:solidFill>
                <a:latin typeface="HGP創英角ﾎﾟｯﾌﾟ体" pitchFamily="50" charset="-128"/>
                <a:ea typeface="HGP創英角ﾎﾟｯﾌﾟ体" pitchFamily="50" charset="-128"/>
              </a:rPr>
              <a:t>5,565</a:t>
            </a:r>
            <a:r>
              <a:rPr lang="ja-JP" altLang="en-US" sz="4400" dirty="0">
                <a:solidFill>
                  <a:srgbClr val="FF0000"/>
                </a:solidFill>
                <a:latin typeface="HGP創英角ﾎﾟｯﾌﾟ体" pitchFamily="50" charset="-128"/>
                <a:ea typeface="HGP創英角ﾎﾟｯﾌﾟ体" pitchFamily="50" charset="-128"/>
              </a:rPr>
              <a:t>万円・・・①</a:t>
            </a:r>
            <a:endParaRPr lang="ja-JP" altLang="en-US"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11</a:t>
            </a:fld>
            <a:endParaRPr kumimoji="1" lang="ja-JP" altLang="en-US"/>
          </a:p>
        </p:txBody>
      </p:sp>
    </p:spTree>
    <p:extLst>
      <p:ext uri="{BB962C8B-B14F-4D97-AF65-F5344CB8AC3E}">
        <p14:creationId xmlns:p14="http://schemas.microsoft.com/office/powerpoint/2010/main" val="9504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09C906-5E6D-FB80-42E9-9563C803BCEB}"/>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変動金利利用者救済運動！</a:t>
            </a:r>
          </a:p>
        </p:txBody>
      </p:sp>
      <p:sp>
        <p:nvSpPr>
          <p:cNvPr id="3" name="コンテンツ プレースホルダー 2">
            <a:extLst>
              <a:ext uri="{FF2B5EF4-FFF2-40B4-BE49-F238E27FC236}">
                <a16:creationId xmlns:a16="http://schemas.microsoft.com/office/drawing/2014/main" id="{D0AAB5AD-7B27-74DF-6411-7E9235FF6CA0}"/>
              </a:ext>
            </a:extLst>
          </p:cNvPr>
          <p:cNvSpPr>
            <a:spLocks noGrp="1"/>
          </p:cNvSpPr>
          <p:nvPr>
            <p:ph idx="1"/>
          </p:nvPr>
        </p:nvSpPr>
        <p:spPr>
          <a:xfrm>
            <a:off x="838200" y="1598645"/>
            <a:ext cx="10515600" cy="4578318"/>
          </a:xfrm>
        </p:spPr>
        <p:style>
          <a:lnRef idx="1">
            <a:schemeClr val="accent2"/>
          </a:lnRef>
          <a:fillRef idx="2">
            <a:schemeClr val="accent2"/>
          </a:fillRef>
          <a:effectRef idx="1">
            <a:schemeClr val="accent2"/>
          </a:effectRef>
          <a:fontRef idx="minor">
            <a:schemeClr val="dk1"/>
          </a:fontRef>
        </p:style>
        <p:txBody>
          <a:bodyPr>
            <a:normAutofit/>
          </a:bodyPr>
          <a:lstStyle/>
          <a:p>
            <a:endParaRPr kumimoji="1" lang="en-US" altLang="ja-JP" dirty="0"/>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変動金利は、変動するから</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変動金利と言います！</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先ずは、変動金利の適性診断しませんか？</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診断料は、</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無料です！</a:t>
            </a:r>
            <a:endPar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6456DAC2-6A76-AE30-B2CB-214558A86714}"/>
              </a:ext>
            </a:extLst>
          </p:cNvPr>
          <p:cNvSpPr>
            <a:spLocks noGrp="1"/>
          </p:cNvSpPr>
          <p:nvPr>
            <p:ph type="sldNum" sz="quarter" idx="12"/>
          </p:nvPr>
        </p:nvSpPr>
        <p:spPr/>
        <p:txBody>
          <a:bodyPr/>
          <a:lstStyle/>
          <a:p>
            <a:fld id="{7053D55C-1BD3-474D-B643-3CCB384A951D}" type="slidenum">
              <a:rPr kumimoji="1" lang="ja-JP" altLang="en-US" smtClean="0"/>
              <a:t>110</a:t>
            </a:fld>
            <a:endParaRPr kumimoji="1" lang="ja-JP" altLang="en-US"/>
          </a:p>
        </p:txBody>
      </p:sp>
    </p:spTree>
    <p:extLst>
      <p:ext uri="{BB962C8B-B14F-4D97-AF65-F5344CB8AC3E}">
        <p14:creationId xmlns:p14="http://schemas.microsoft.com/office/powerpoint/2010/main" val="23360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0F7B33-C309-B828-5561-BF0DCF46708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　適性診断！</a:t>
            </a:r>
            <a:endParaRPr kumimoji="1" lang="ja-JP" altLang="en-US"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AB264252-04F2-389D-4F0B-21462B56136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kumimoji="1" lang="en-US" altLang="ja-JP" sz="1600" dirty="0"/>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あなたが、変動金利で払い続けて本当に、大丈夫なのか？</a:t>
            </a:r>
            <a:endParaRPr kumimoji="1" lang="en-US" altLang="ja-JP" dirty="0">
              <a:latin typeface="HGP創英角ﾎﾟｯﾌﾟ体" panose="040B0A00000000000000" pitchFamily="50" charset="-128"/>
              <a:ea typeface="HGP創英角ﾎﾟｯﾌﾟ体" panose="040B0A00000000000000" pitchFamily="50" charset="-128"/>
            </a:endParaRPr>
          </a:p>
          <a:p>
            <a:endParaRPr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solidFill>
                  <a:srgbClr val="FF0000"/>
                </a:solidFill>
                <a:latin typeface="HGP創英角ﾎﾟｯﾌﾟ体" panose="040B0A00000000000000" pitchFamily="50" charset="-128"/>
                <a:ea typeface="HGP創英角ﾎﾟｯﾌﾟ体" panose="040B0A00000000000000" pitchFamily="50" charset="-128"/>
              </a:rPr>
              <a:t>適性診断いたします！</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問題点が見つかれば、</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具体的な対策</a:t>
            </a:r>
            <a:r>
              <a:rPr kumimoji="1" lang="ja-JP" altLang="en-US" dirty="0">
                <a:latin typeface="HGP創英角ﾎﾟｯﾌﾟ体" panose="040B0A00000000000000" pitchFamily="50" charset="-128"/>
                <a:ea typeface="HGP創英角ﾎﾟｯﾌﾟ体" panose="040B0A00000000000000" pitchFamily="50" charset="-128"/>
              </a:rPr>
              <a:t>をお伝えします！</a:t>
            </a:r>
            <a:endParaRPr kumimoji="1" lang="en-US" altLang="ja-JP" dirty="0">
              <a:latin typeface="HGP創英角ﾎﾟｯﾌﾟ体" panose="040B0A00000000000000" pitchFamily="50" charset="-128"/>
              <a:ea typeface="HGP創英角ﾎﾟｯﾌﾟ体" panose="040B0A00000000000000" pitchFamily="50" charset="-128"/>
            </a:endParaRPr>
          </a:p>
          <a:p>
            <a:endParaRPr lang="en-US" altLang="ja-JP" sz="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400" dirty="0">
                <a:latin typeface="HGP創英角ﾎﾟｯﾌﾟ体" panose="040B0A00000000000000" pitchFamily="50" charset="-128"/>
                <a:ea typeface="HGP創英角ﾎﾟｯﾌﾟ体" panose="040B0A00000000000000" pitchFamily="50" charset="-128"/>
              </a:rPr>
              <a:t>ご準備頂くものは、</a:t>
            </a:r>
            <a:endParaRPr kumimoji="1"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①返済予定表（年</a:t>
            </a:r>
            <a:r>
              <a:rPr lang="en-US" altLang="ja-JP" dirty="0">
                <a:latin typeface="HGP創英角ﾎﾟｯﾌﾟ体" panose="040B0A00000000000000" pitchFamily="50" charset="-128"/>
                <a:ea typeface="HGP創英角ﾎﾟｯﾌﾟ体" panose="040B0A00000000000000" pitchFamily="50" charset="-128"/>
              </a:rPr>
              <a:t>0.775</a:t>
            </a:r>
            <a:r>
              <a:rPr lang="ja-JP" altLang="en-US" dirty="0">
                <a:latin typeface="HGP創英角ﾎﾟｯﾌﾟ体" panose="040B0A00000000000000" pitchFamily="50" charset="-128"/>
                <a:ea typeface="HGP創英角ﾎﾟｯﾌﾟ体" panose="040B0A00000000000000" pitchFamily="50" charset="-128"/>
              </a:rPr>
              <a:t>％以上で借り入れている方は見直し必須）</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②源泉徴収票（ローンの借入限度額を計算するのに必要）</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③金融資産残高（内訳）の確認　</a:t>
            </a:r>
            <a:r>
              <a:rPr kumimoji="1" lang="en-US" altLang="ja-JP" dirty="0">
                <a:latin typeface="HGP創英角ﾎﾟｯﾌﾟ体" panose="040B0A00000000000000" pitchFamily="50" charset="-128"/>
                <a:ea typeface="HGP創英角ﾎﾟｯﾌﾟ体" panose="040B0A00000000000000" pitchFamily="50" charset="-128"/>
              </a:rPr>
              <a:t>1</a:t>
            </a:r>
            <a:r>
              <a:rPr kumimoji="1" lang="ja-JP" altLang="en-US" dirty="0">
                <a:latin typeface="HGP創英角ﾎﾟｯﾌﾟ体" panose="040B0A00000000000000" pitchFamily="50" charset="-128"/>
                <a:ea typeface="HGP創英角ﾎﾟｯﾌﾟ体" panose="040B0A00000000000000" pitchFamily="50" charset="-128"/>
              </a:rPr>
              <a:t>年間の貯蓄実績</a:t>
            </a:r>
          </a:p>
        </p:txBody>
      </p:sp>
      <p:sp>
        <p:nvSpPr>
          <p:cNvPr id="5" name="スライド番号プレースホルダー 4">
            <a:extLst>
              <a:ext uri="{FF2B5EF4-FFF2-40B4-BE49-F238E27FC236}">
                <a16:creationId xmlns:a16="http://schemas.microsoft.com/office/drawing/2014/main" id="{F57E499A-6423-8E9A-7719-B0D19389F641}"/>
              </a:ext>
            </a:extLst>
          </p:cNvPr>
          <p:cNvSpPr>
            <a:spLocks noGrp="1"/>
          </p:cNvSpPr>
          <p:nvPr>
            <p:ph type="sldNum" sz="quarter" idx="12"/>
          </p:nvPr>
        </p:nvSpPr>
        <p:spPr/>
        <p:txBody>
          <a:bodyPr/>
          <a:lstStyle/>
          <a:p>
            <a:fld id="{7053D55C-1BD3-474D-B643-3CCB384A951D}" type="slidenum">
              <a:rPr kumimoji="1" lang="ja-JP" altLang="en-US" smtClean="0"/>
              <a:t>111</a:t>
            </a:fld>
            <a:endParaRPr kumimoji="1" lang="ja-JP" altLang="en-US"/>
          </a:p>
        </p:txBody>
      </p:sp>
    </p:spTree>
    <p:extLst>
      <p:ext uri="{BB962C8B-B14F-4D97-AF65-F5344CB8AC3E}">
        <p14:creationId xmlns:p14="http://schemas.microsoft.com/office/powerpoint/2010/main" val="14006026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0120" y="548680"/>
            <a:ext cx="10287000" cy="554461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algn="l"/>
            <a:br>
              <a:rPr lang="en-US" altLang="ja-JP" sz="40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r>
              <a:rPr lang="ja-JP" altLang="en-US" sz="4000" b="1" dirty="0">
                <a:solidFill>
                  <a:srgbClr val="C00000"/>
                </a:solidFill>
                <a:latin typeface="HGP創英角ﾎﾟｯﾌﾟ体" pitchFamily="50" charset="-128"/>
                <a:ea typeface="HGP創英角ﾎﾟｯﾌﾟ体" pitchFamily="50" charset="-128"/>
              </a:rPr>
              <a:t>　</a:t>
            </a:r>
            <a:br>
              <a:rPr lang="en-US" altLang="ja-JP" sz="4000"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本日の情報が、皆様にとって</a:t>
            </a:r>
            <a:br>
              <a:rPr lang="en-US" altLang="ja-JP"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ja-JP" b="1" dirty="0">
                <a:solidFill>
                  <a:srgbClr val="C00000"/>
                </a:solidFill>
                <a:latin typeface="HGP創英角ﾎﾟｯﾌﾟ体" pitchFamily="50" charset="-128"/>
                <a:ea typeface="HGP創英角ﾎﾟｯﾌﾟ体" pitchFamily="50" charset="-128"/>
              </a:rPr>
              <a:t>少しでもお役に立つことが</a:t>
            </a:r>
            <a:br>
              <a:rPr lang="en-US" altLang="ja-JP"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ja-JP" b="1" dirty="0">
                <a:solidFill>
                  <a:srgbClr val="C00000"/>
                </a:solidFill>
                <a:latin typeface="HGP創英角ﾎﾟｯﾌﾟ体" pitchFamily="50" charset="-128"/>
                <a:ea typeface="HGP創英角ﾎﾟｯﾌﾟ体" pitchFamily="50" charset="-128"/>
              </a:rPr>
              <a:t>出来れば幸いです</a:t>
            </a:r>
            <a:r>
              <a:rPr lang="ja-JP" altLang="en-US" sz="4900" b="1" dirty="0">
                <a:solidFill>
                  <a:srgbClr val="C00000"/>
                </a:solidFill>
                <a:latin typeface="HGP創英角ﾎﾟｯﾌﾟ体" pitchFamily="50" charset="-128"/>
                <a:ea typeface="HGP創英角ﾎﾟｯﾌﾟ体" pitchFamily="50" charset="-128"/>
              </a:rPr>
              <a:t>！</a:t>
            </a:r>
            <a:br>
              <a:rPr lang="en-US" altLang="ja-JP" sz="49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en-US" sz="3200" b="1" dirty="0">
                <a:solidFill>
                  <a:schemeClr val="tx2">
                    <a:lumMod val="75000"/>
                  </a:schemeClr>
                </a:solidFill>
                <a:latin typeface="HGP創英角ﾎﾟｯﾌﾟ体" pitchFamily="50" charset="-128"/>
                <a:ea typeface="HGP創英角ﾎﾟｯﾌﾟ体" pitchFamily="50" charset="-128"/>
              </a:rPr>
              <a:t>　　　　　　　　　　　ご清聴ありがとうございました。</a:t>
            </a:r>
            <a:endParaRPr lang="ja-JP" altLang="en-US" sz="3200" dirty="0">
              <a:solidFill>
                <a:schemeClr val="tx2">
                  <a:lumMod val="75000"/>
                </a:schemeClr>
              </a:solidFill>
              <a:latin typeface="HGP創英角ﾎﾟｯﾌﾟ体" pitchFamily="50" charset="-128"/>
              <a:ea typeface="HGP創英角ﾎﾟｯﾌﾟ体" pitchFamily="50" charset="-128"/>
            </a:endParaRPr>
          </a:p>
        </p:txBody>
      </p:sp>
      <p:sp>
        <p:nvSpPr>
          <p:cNvPr id="6" name="スライド番号プレースホルダー 5">
            <a:extLst>
              <a:ext uri="{FF2B5EF4-FFF2-40B4-BE49-F238E27FC236}">
                <a16:creationId xmlns:a16="http://schemas.microsoft.com/office/drawing/2014/main" id="{42C12DC3-A687-3E0A-32AD-0CFA626F566F}"/>
              </a:ext>
            </a:extLst>
          </p:cNvPr>
          <p:cNvSpPr>
            <a:spLocks noGrp="1"/>
          </p:cNvSpPr>
          <p:nvPr>
            <p:ph type="sldNum" sz="quarter" idx="12"/>
          </p:nvPr>
        </p:nvSpPr>
        <p:spPr/>
        <p:txBody>
          <a:bodyPr/>
          <a:lstStyle/>
          <a:p>
            <a:fld id="{7053D55C-1BD3-474D-B643-3CCB384A951D}" type="slidenum">
              <a:rPr kumimoji="1" lang="ja-JP" altLang="en-US" smtClean="0"/>
              <a:t>112</a:t>
            </a:fld>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2935" y="850116"/>
            <a:ext cx="1826629" cy="1516271"/>
          </a:xfrm>
          <a:prstGeom prst="rect">
            <a:avLst/>
          </a:prstGeom>
        </p:spPr>
      </p:pic>
    </p:spTree>
    <p:extLst>
      <p:ext uri="{BB962C8B-B14F-4D97-AF65-F5344CB8AC3E}">
        <p14:creationId xmlns:p14="http://schemas.microsoft.com/office/powerpoint/2010/main" val="402964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9C04533-12B4-4761-A09D-FA33A7F8E552}"/>
              </a:ext>
            </a:extLst>
          </p:cNvPr>
          <p:cNvSpPr>
            <a:spLocks noGrp="1"/>
          </p:cNvSpPr>
          <p:nvPr>
            <p:ph type="title"/>
          </p:nvPr>
        </p:nvSpPr>
        <p:spPr/>
        <p:txBody>
          <a:bodyPr/>
          <a:lstStyle/>
          <a:p>
            <a:r>
              <a:rPr lang="en-US" altLang="ja-JP" dirty="0"/>
              <a:t>HP</a:t>
            </a:r>
            <a:r>
              <a:rPr lang="ja-JP" altLang="en-US" dirty="0"/>
              <a:t>　</a:t>
            </a:r>
            <a:r>
              <a:rPr lang="en-US" altLang="ja-JP" dirty="0"/>
              <a:t>QR</a:t>
            </a:r>
            <a:r>
              <a:rPr lang="ja-JP" altLang="en-US" dirty="0"/>
              <a:t>コード</a:t>
            </a:r>
          </a:p>
        </p:txBody>
      </p:sp>
      <p:sp>
        <p:nvSpPr>
          <p:cNvPr id="5" name="テキスト プレースホルダー 4">
            <a:extLst>
              <a:ext uri="{FF2B5EF4-FFF2-40B4-BE49-F238E27FC236}">
                <a16:creationId xmlns:a16="http://schemas.microsoft.com/office/drawing/2014/main" id="{A6BB551F-9D94-42FB-A5E1-32281A51C425}"/>
              </a:ext>
            </a:extLst>
          </p:cNvPr>
          <p:cNvSpPr>
            <a:spLocks noGrp="1"/>
          </p:cNvSpPr>
          <p:nvPr>
            <p:ph type="body" idx="1"/>
          </p:nvPr>
        </p:nvSpPr>
        <p:spPr/>
        <p:txBody>
          <a:bodyPr>
            <a:normAutofit/>
          </a:bodyPr>
          <a:lstStyle/>
          <a:p>
            <a:r>
              <a:rPr lang="ja-JP" altLang="en-US" sz="1687" dirty="0"/>
              <a:t>一般社団法人　</a:t>
            </a:r>
            <a:endParaRPr lang="en-US" altLang="ja-JP" sz="1687" dirty="0"/>
          </a:p>
          <a:p>
            <a:r>
              <a:rPr lang="ja-JP" altLang="en-US" sz="1687" dirty="0"/>
              <a:t>日本住宅ローンコンサルティング協会</a:t>
            </a:r>
          </a:p>
        </p:txBody>
      </p:sp>
      <p:pic>
        <p:nvPicPr>
          <p:cNvPr id="10" name="コンテンツ プレースホルダー 9">
            <a:extLst>
              <a:ext uri="{FF2B5EF4-FFF2-40B4-BE49-F238E27FC236}">
                <a16:creationId xmlns:a16="http://schemas.microsoft.com/office/drawing/2014/main" id="{794D895D-049F-4E68-B4DE-8BDBD1E744EB}"/>
              </a:ext>
            </a:extLst>
          </p:cNvPr>
          <p:cNvPicPr>
            <a:picLocks noGrp="1" noChangeAspect="1"/>
          </p:cNvPicPr>
          <p:nvPr>
            <p:ph sz="half" idx="2"/>
          </p:nvPr>
        </p:nvPicPr>
        <p:blipFill>
          <a:blip r:embed="rId2"/>
          <a:stretch>
            <a:fillRect/>
          </a:stretch>
        </p:blipFill>
        <p:spPr>
          <a:xfrm>
            <a:off x="1981201" y="2633142"/>
            <a:ext cx="3355341" cy="3033861"/>
          </a:xfrm>
          <a:prstGeom prst="rect">
            <a:avLst/>
          </a:prstGeom>
        </p:spPr>
      </p:pic>
      <p:sp>
        <p:nvSpPr>
          <p:cNvPr id="7" name="テキスト プレースホルダー 6">
            <a:extLst>
              <a:ext uri="{FF2B5EF4-FFF2-40B4-BE49-F238E27FC236}">
                <a16:creationId xmlns:a16="http://schemas.microsoft.com/office/drawing/2014/main" id="{F09183C3-E819-4DDD-9BD3-8A95FD7D6A04}"/>
              </a:ext>
            </a:extLst>
          </p:cNvPr>
          <p:cNvSpPr>
            <a:spLocks noGrp="1"/>
          </p:cNvSpPr>
          <p:nvPr>
            <p:ph type="body" sz="quarter" idx="3"/>
          </p:nvPr>
        </p:nvSpPr>
        <p:spPr/>
        <p:txBody>
          <a:bodyPr>
            <a:normAutofit/>
          </a:bodyPr>
          <a:lstStyle/>
          <a:p>
            <a:r>
              <a:rPr lang="ja-JP" altLang="en-US" dirty="0"/>
              <a:t>鴨藤</a:t>
            </a:r>
            <a:r>
              <a:rPr lang="en-US" altLang="ja-JP" dirty="0"/>
              <a:t>FP</a:t>
            </a:r>
            <a:r>
              <a:rPr lang="ja-JP" altLang="en-US" dirty="0"/>
              <a:t>事務所</a:t>
            </a:r>
          </a:p>
        </p:txBody>
      </p:sp>
      <p:pic>
        <p:nvPicPr>
          <p:cNvPr id="9" name="コンテンツ プレースホルダー 8">
            <a:extLst>
              <a:ext uri="{FF2B5EF4-FFF2-40B4-BE49-F238E27FC236}">
                <a16:creationId xmlns:a16="http://schemas.microsoft.com/office/drawing/2014/main" id="{0949681B-0A9A-4F84-87AF-9B325AEA5C14}"/>
              </a:ext>
            </a:extLst>
          </p:cNvPr>
          <p:cNvPicPr>
            <a:picLocks noGrp="1" noChangeAspect="1"/>
          </p:cNvPicPr>
          <p:nvPr>
            <p:ph sz="quarter" idx="4"/>
          </p:nvPr>
        </p:nvPicPr>
        <p:blipFill>
          <a:blip r:embed="rId3"/>
          <a:stretch>
            <a:fillRect/>
          </a:stretch>
        </p:blipFill>
        <p:spPr>
          <a:xfrm>
            <a:off x="6096001" y="2633142"/>
            <a:ext cx="3392252" cy="3074045"/>
          </a:xfrm>
          <a:prstGeom prst="rect">
            <a:avLst/>
          </a:prstGeom>
        </p:spPr>
      </p:pic>
      <p:sp>
        <p:nvSpPr>
          <p:cNvPr id="2" name="スライド番号プレースホルダー 1">
            <a:extLst>
              <a:ext uri="{FF2B5EF4-FFF2-40B4-BE49-F238E27FC236}">
                <a16:creationId xmlns:a16="http://schemas.microsoft.com/office/drawing/2014/main" id="{AFBF47F3-3DC3-E703-57A0-91211254B386}"/>
              </a:ext>
            </a:extLst>
          </p:cNvPr>
          <p:cNvSpPr>
            <a:spLocks noGrp="1"/>
          </p:cNvSpPr>
          <p:nvPr>
            <p:ph type="sldNum" sz="quarter" idx="12"/>
          </p:nvPr>
        </p:nvSpPr>
        <p:spPr/>
        <p:txBody>
          <a:bodyPr/>
          <a:lstStyle/>
          <a:p>
            <a:fld id="{7053D55C-1BD3-474D-B643-3CCB384A951D}" type="slidenum">
              <a:rPr kumimoji="1" lang="ja-JP" altLang="en-US" smtClean="0"/>
              <a:t>113</a:t>
            </a:fld>
            <a:endParaRPr kumimoji="1" lang="ja-JP" altLang="en-US"/>
          </a:p>
        </p:txBody>
      </p:sp>
    </p:spTree>
    <p:extLst>
      <p:ext uri="{BB962C8B-B14F-4D97-AF65-F5344CB8AC3E}">
        <p14:creationId xmlns:p14="http://schemas.microsoft.com/office/powerpoint/2010/main" val="973273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7D25FC-5757-4874-9FB9-640AD80D1EB7}"/>
              </a:ext>
            </a:extLst>
          </p:cNvPr>
          <p:cNvSpPr>
            <a:spLocks noGrp="1"/>
          </p:cNvSpPr>
          <p:nvPr>
            <p:ph type="title"/>
          </p:nvPr>
        </p:nvSpPr>
        <p:spPr/>
        <p:txBody>
          <a:bodyPr/>
          <a:lstStyle/>
          <a:p>
            <a:r>
              <a:rPr kumimoji="1" lang="ja-JP" altLang="en-US" dirty="0"/>
              <a:t>お問い合わせ</a:t>
            </a:r>
          </a:p>
        </p:txBody>
      </p:sp>
      <p:sp>
        <p:nvSpPr>
          <p:cNvPr id="3" name="コンテンツ プレースホルダー 2">
            <a:extLst>
              <a:ext uri="{FF2B5EF4-FFF2-40B4-BE49-F238E27FC236}">
                <a16:creationId xmlns:a16="http://schemas.microsoft.com/office/drawing/2014/main" id="{846D324B-4228-42FB-8C3C-B20540952B98}"/>
              </a:ext>
            </a:extLst>
          </p:cNvPr>
          <p:cNvSpPr>
            <a:spLocks noGrp="1"/>
          </p:cNvSpPr>
          <p:nvPr>
            <p:ph idx="1"/>
          </p:nvPr>
        </p:nvSpPr>
        <p:spPr/>
        <p:txBody>
          <a:bodyPr/>
          <a:lstStyle/>
          <a:p>
            <a:pPr marL="0" indent="0">
              <a:buNone/>
            </a:pPr>
            <a:r>
              <a:rPr kumimoji="1" lang="ja-JP" altLang="en-US" dirty="0"/>
              <a:t>ご質問等は、</a:t>
            </a:r>
            <a:r>
              <a:rPr kumimoji="1" lang="en-US" altLang="ja-JP" dirty="0"/>
              <a:t>FB</a:t>
            </a:r>
            <a:r>
              <a:rPr kumimoji="1" lang="ja-JP" altLang="en-US" dirty="0"/>
              <a:t>メッセンジャーにて直接お問い合わせ頂けると助かります！</a:t>
            </a:r>
            <a:endParaRPr kumimoji="1" lang="en-US" altLang="ja-JP" dirty="0"/>
          </a:p>
          <a:p>
            <a:endParaRPr lang="en-US" altLang="ja-JP" dirty="0"/>
          </a:p>
          <a:p>
            <a:pPr marL="0" indent="0">
              <a:buNone/>
            </a:pPr>
            <a:r>
              <a:rPr lang="ja-JP" altLang="en-US" dirty="0"/>
              <a:t>メール、お電話でも可</a:t>
            </a:r>
            <a:endParaRPr lang="en-US" altLang="ja-JP" dirty="0"/>
          </a:p>
          <a:p>
            <a:pPr marL="0" indent="0">
              <a:buNone/>
            </a:pPr>
            <a:endParaRPr lang="en-US" altLang="ja-JP" sz="1406" dirty="0"/>
          </a:p>
          <a:p>
            <a:pPr marL="0" indent="0">
              <a:buNone/>
            </a:pPr>
            <a:r>
              <a:rPr lang="ja-JP" altLang="en-US" sz="2250" dirty="0"/>
              <a:t>代表　</a:t>
            </a:r>
            <a:r>
              <a:rPr lang="ja-JP" altLang="en-US" sz="2250"/>
              <a:t>鴨藤（かもとう）</a:t>
            </a:r>
            <a:endParaRPr lang="en-US" altLang="ja-JP" sz="2250" dirty="0"/>
          </a:p>
          <a:p>
            <a:pPr marL="0" indent="0">
              <a:buNone/>
            </a:pPr>
            <a:r>
              <a:rPr lang="ja-JP" altLang="en-US" dirty="0"/>
              <a:t>ｍｋａｍｏ</a:t>
            </a:r>
            <a:r>
              <a:rPr lang="en-US" altLang="ja-JP" dirty="0"/>
              <a:t>117117</a:t>
            </a:r>
            <a:r>
              <a:rPr lang="ja-JP" altLang="en-US" dirty="0"/>
              <a:t>＠</a:t>
            </a:r>
            <a:r>
              <a:rPr lang="en-US" altLang="ja-JP" dirty="0"/>
              <a:t>me.com</a:t>
            </a:r>
          </a:p>
          <a:p>
            <a:pPr marL="0" indent="0">
              <a:buNone/>
            </a:pPr>
            <a:r>
              <a:rPr lang="en-US" altLang="ja-JP" dirty="0"/>
              <a:t>090-3838-8722</a:t>
            </a:r>
          </a:p>
          <a:p>
            <a:endParaRPr kumimoji="1" lang="ja-JP" altLang="en-US" dirty="0"/>
          </a:p>
        </p:txBody>
      </p:sp>
      <p:sp>
        <p:nvSpPr>
          <p:cNvPr id="5" name="スライド番号プレースホルダー 4">
            <a:extLst>
              <a:ext uri="{FF2B5EF4-FFF2-40B4-BE49-F238E27FC236}">
                <a16:creationId xmlns:a16="http://schemas.microsoft.com/office/drawing/2014/main" id="{EAE28BF4-E154-DDC4-61F0-BACE81DAF609}"/>
              </a:ext>
            </a:extLst>
          </p:cNvPr>
          <p:cNvSpPr>
            <a:spLocks noGrp="1"/>
          </p:cNvSpPr>
          <p:nvPr>
            <p:ph type="sldNum" sz="quarter" idx="12"/>
          </p:nvPr>
        </p:nvSpPr>
        <p:spPr/>
        <p:txBody>
          <a:bodyPr/>
          <a:lstStyle/>
          <a:p>
            <a:fld id="{428159FB-B171-47E6-97FF-94E4E8E0D996}" type="slidenum">
              <a:rPr kumimoji="1" lang="ja-JP" altLang="en-US" smtClean="0"/>
              <a:t>114</a:t>
            </a:fld>
            <a:endParaRPr kumimoji="1" lang="ja-JP" altLang="en-US"/>
          </a:p>
        </p:txBody>
      </p:sp>
    </p:spTree>
    <p:extLst>
      <p:ext uri="{BB962C8B-B14F-4D97-AF65-F5344CB8AC3E}">
        <p14:creationId xmlns:p14="http://schemas.microsoft.com/office/powerpoint/2010/main" val="5563199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34672E-D13D-1332-224C-2BCF6B69FFDB}"/>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C0FEEDD2-E400-EE9F-4B1E-5AA8E618B46E}"/>
              </a:ext>
            </a:extLst>
          </p:cNvPr>
          <p:cNvSpPr>
            <a:spLocks noGrp="1"/>
          </p:cNvSpPr>
          <p:nvPr>
            <p:ph idx="1"/>
          </p:nvPr>
        </p:nvSpPr>
        <p:spPr/>
        <p:txBody>
          <a:bodyPr>
            <a:normAutofit/>
          </a:bodyPr>
          <a:lstStyle/>
          <a:p>
            <a:pPr marL="0" indent="0">
              <a:buNone/>
            </a:pPr>
            <a:r>
              <a:rPr kumimoji="1" lang="ja-JP" altLang="en-US" sz="6000" dirty="0"/>
              <a:t>　以　上</a:t>
            </a:r>
          </a:p>
        </p:txBody>
      </p:sp>
      <p:sp>
        <p:nvSpPr>
          <p:cNvPr id="5" name="スライド番号プレースホルダー 4">
            <a:extLst>
              <a:ext uri="{FF2B5EF4-FFF2-40B4-BE49-F238E27FC236}">
                <a16:creationId xmlns:a16="http://schemas.microsoft.com/office/drawing/2014/main" id="{AAF06AE8-F94F-869A-AFF3-92BF62643E4F}"/>
              </a:ext>
            </a:extLst>
          </p:cNvPr>
          <p:cNvSpPr>
            <a:spLocks noGrp="1"/>
          </p:cNvSpPr>
          <p:nvPr>
            <p:ph type="sldNum" sz="quarter" idx="12"/>
          </p:nvPr>
        </p:nvSpPr>
        <p:spPr/>
        <p:txBody>
          <a:bodyPr/>
          <a:lstStyle/>
          <a:p>
            <a:fld id="{7053D55C-1BD3-474D-B643-3CCB384A951D}" type="slidenum">
              <a:rPr kumimoji="1" lang="ja-JP" altLang="en-US" smtClean="0"/>
              <a:t>115</a:t>
            </a:fld>
            <a:endParaRPr kumimoji="1" lang="ja-JP" altLang="en-US"/>
          </a:p>
        </p:txBody>
      </p:sp>
    </p:spTree>
    <p:extLst>
      <p:ext uri="{BB962C8B-B14F-4D97-AF65-F5344CB8AC3E}">
        <p14:creationId xmlns:p14="http://schemas.microsoft.com/office/powerpoint/2010/main" val="386246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1032588" y="1700809"/>
            <a:ext cx="10515600" cy="442535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marL="0" indent="0">
              <a:buNone/>
            </a:pPr>
            <a:r>
              <a:rPr kumimoji="1" lang="ja-JP" altLang="en-US" dirty="0">
                <a:latin typeface="HGP創英角ﾎﾟｯﾌﾟ体" pitchFamily="50" charset="-128"/>
                <a:ea typeface="HGP創英角ﾎﾟｯﾌﾟ体" pitchFamily="50" charset="-128"/>
              </a:rPr>
              <a:t>　　　　　　　　　　　　　　　　　　　　　　　　　　　　　　</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a:t>
            </a:r>
            <a:r>
              <a:rPr lang="en-US" altLang="ja-JP" sz="3600" u="sng" dirty="0">
                <a:latin typeface="HGP創英角ﾎﾟｯﾌﾟ体" pitchFamily="50" charset="-128"/>
                <a:ea typeface="HGP創英角ﾎﾟｯﾌﾟ体" pitchFamily="50" charset="-128"/>
              </a:rPr>
              <a:t>3.0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　３５年＝総返済額は？　</a:t>
            </a:r>
            <a:endParaRPr kumimoji="1" lang="en-US" altLang="ja-JP" dirty="0">
              <a:latin typeface="HGP創英角ﾎﾟｯﾌﾟ体" pitchFamily="50" charset="-128"/>
              <a:ea typeface="HGP創英角ﾎﾟｯﾌﾟ体" pitchFamily="50" charset="-128"/>
            </a:endParaRPr>
          </a:p>
          <a:p>
            <a:endParaRPr lang="en-US" altLang="ja-JP" dirty="0"/>
          </a:p>
          <a:p>
            <a:pPr marL="0" indent="0">
              <a:buNone/>
            </a:pPr>
            <a:endParaRPr kumimoji="1" lang="en-US" altLang="ja-JP" dirty="0"/>
          </a:p>
          <a:p>
            <a:pPr marL="0" indent="0">
              <a:buNone/>
            </a:pPr>
            <a:r>
              <a:rPr lang="ja-JP" altLang="en-US" dirty="0"/>
              <a:t>　　　　　　　</a:t>
            </a:r>
            <a:endParaRPr lang="en-US" altLang="ja-JP" dirty="0"/>
          </a:p>
          <a:p>
            <a:pPr marL="0" indent="0">
              <a:buNone/>
            </a:pPr>
            <a:r>
              <a:rPr lang="ja-JP" altLang="en-US" sz="3200" dirty="0">
                <a:solidFill>
                  <a:schemeClr val="accent6"/>
                </a:solidFill>
                <a:latin typeface="HGP創英角ﾎﾟｯﾌﾟ体" pitchFamily="50" charset="-128"/>
                <a:ea typeface="HGP創英角ﾎﾟｯﾌﾟ体" pitchFamily="50" charset="-128"/>
              </a:rPr>
              <a:t>　　　　　　　　</a:t>
            </a:r>
            <a:r>
              <a:rPr lang="ja-JP" altLang="en-US" sz="3600" dirty="0">
                <a:solidFill>
                  <a:srgbClr val="FF0000"/>
                </a:solidFill>
                <a:latin typeface="HGP創英角ﾎﾟｯﾌﾟ体" pitchFamily="50" charset="-128"/>
                <a:ea typeface="HGP創英角ﾎﾟｯﾌﾟ体" pitchFamily="50" charset="-128"/>
              </a:rPr>
              <a:t>金利が</a:t>
            </a:r>
            <a:r>
              <a:rPr lang="en-US" altLang="ja-JP" sz="3600" dirty="0">
                <a:solidFill>
                  <a:srgbClr val="FF0000"/>
                </a:solidFill>
                <a:latin typeface="HGP創英角ﾎﾟｯﾌﾟ体" pitchFamily="50" charset="-128"/>
                <a:ea typeface="HGP創英角ﾎﾟｯﾌﾟ体" pitchFamily="50" charset="-128"/>
              </a:rPr>
              <a:t>1</a:t>
            </a:r>
            <a:r>
              <a:rPr lang="ja-JP" altLang="en-US" sz="3600" dirty="0">
                <a:solidFill>
                  <a:srgbClr val="FF0000"/>
                </a:solidFill>
                <a:latin typeface="HGP創英角ﾎﾟｯﾌﾟ体" pitchFamily="50" charset="-128"/>
                <a:ea typeface="HGP創英角ﾎﾟｯﾌﾟ体" pitchFamily="50" charset="-128"/>
              </a:rPr>
              <a:t>％上がったら</a:t>
            </a:r>
            <a:endParaRPr kumimoji="1" lang="ja-JP" altLang="en-US" sz="3200" dirty="0">
              <a:solidFill>
                <a:srgbClr val="FF0000"/>
              </a:solidFill>
              <a:latin typeface="HGP創英角ﾎﾟｯﾌﾟ体" pitchFamily="50" charset="-128"/>
              <a:ea typeface="HGP創英角ﾎﾟｯﾌﾟ体" pitchFamily="50" charset="-128"/>
            </a:endParaRPr>
          </a:p>
        </p:txBody>
      </p:sp>
      <p:sp>
        <p:nvSpPr>
          <p:cNvPr id="4" name="上矢印 3"/>
          <p:cNvSpPr/>
          <p:nvPr/>
        </p:nvSpPr>
        <p:spPr>
          <a:xfrm>
            <a:off x="4893326" y="3193406"/>
            <a:ext cx="484632" cy="72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12</a:t>
            </a:fld>
            <a:endParaRPr kumimoji="1" lang="ja-JP" altLang="en-US"/>
          </a:p>
        </p:txBody>
      </p:sp>
    </p:spTree>
    <p:extLst>
      <p:ext uri="{BB962C8B-B14F-4D97-AF65-F5344CB8AC3E}">
        <p14:creationId xmlns:p14="http://schemas.microsoft.com/office/powerpoint/2010/main" val="27255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82824" y="1573763"/>
            <a:ext cx="10370976" cy="447247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lgn="ctr">
              <a:buNone/>
            </a:pPr>
            <a:r>
              <a:rPr lang="ja-JP" altLang="en-US" sz="4400" dirty="0">
                <a:solidFill>
                  <a:srgbClr val="FF0000"/>
                </a:solidFill>
                <a:latin typeface="HGP創英角ﾎﾟｯﾌﾟ体" pitchFamily="50" charset="-128"/>
                <a:ea typeface="HGP創英角ﾎﾟｯﾌﾟ体" pitchFamily="50" charset="-128"/>
              </a:rPr>
              <a:t>　（あ）　</a:t>
            </a:r>
            <a:r>
              <a:rPr lang="en-US" altLang="ja-JP" sz="4400" dirty="0">
                <a:solidFill>
                  <a:srgbClr val="FF0000"/>
                </a:solidFill>
                <a:latin typeface="HGP創英角ﾎﾟｯﾌﾟ体" pitchFamily="50" charset="-128"/>
                <a:ea typeface="HGP創英角ﾎﾟｯﾌﾟ体" pitchFamily="50" charset="-128"/>
              </a:rPr>
              <a:t>5,865</a:t>
            </a:r>
            <a:r>
              <a:rPr lang="ja-JP" altLang="en-US" sz="4400" dirty="0">
                <a:solidFill>
                  <a:srgbClr val="FF0000"/>
                </a:solidFill>
                <a:latin typeface="HGP創英角ﾎﾟｯﾌﾟ体" pitchFamily="50" charset="-128"/>
                <a:ea typeface="HGP創英角ﾎﾟｯﾌﾟ体" pitchFamily="50" charset="-128"/>
              </a:rPr>
              <a:t>万円</a:t>
            </a:r>
            <a:endParaRPr lang="ja-JP" altLang="en-US" sz="4000" dirty="0">
              <a:solidFill>
                <a:srgbClr val="FF0000"/>
              </a:solidFill>
              <a:latin typeface="HGP創英角ﾎﾟｯﾌﾟ体" pitchFamily="50" charset="-128"/>
              <a:ea typeface="HGP創英角ﾎﾟｯﾌﾟ体" pitchFamily="50" charset="-128"/>
            </a:endParaRPr>
          </a:p>
          <a:p>
            <a:pPr marL="0" indent="0" algn="ctr">
              <a:buNone/>
            </a:pPr>
            <a:endParaRPr lang="en-US" altLang="ja-JP" sz="4400" dirty="0">
              <a:solidFill>
                <a:srgbClr val="FF0000"/>
              </a:solidFill>
              <a:latin typeface="HGP創英角ﾎﾟｯﾌﾟ体" pitchFamily="50" charset="-128"/>
              <a:ea typeface="HGP創英角ﾎﾟｯﾌﾟ体" pitchFamily="50" charset="-128"/>
            </a:endParaRPr>
          </a:p>
          <a:p>
            <a:pPr marL="0" indent="0" algn="ctr">
              <a:buNone/>
            </a:pPr>
            <a:r>
              <a:rPr lang="ja-JP" altLang="en-US" sz="4400" dirty="0">
                <a:solidFill>
                  <a:srgbClr val="FF0000"/>
                </a:solidFill>
                <a:latin typeface="HGP創英角ﾎﾟｯﾌﾟ体" pitchFamily="50" charset="-128"/>
                <a:ea typeface="HGP創英角ﾎﾟｯﾌﾟ体" pitchFamily="50" charset="-128"/>
              </a:rPr>
              <a:t>　（い）　</a:t>
            </a:r>
            <a:r>
              <a:rPr lang="en-US" altLang="ja-JP" sz="4400" dirty="0">
                <a:solidFill>
                  <a:srgbClr val="FF0000"/>
                </a:solidFill>
                <a:latin typeface="HGP創英角ﾎﾟｯﾌﾟ体" pitchFamily="50" charset="-128"/>
                <a:ea typeface="HGP創英角ﾎﾟｯﾌﾟ体" pitchFamily="50" charset="-128"/>
              </a:rPr>
              <a:t>6,165</a:t>
            </a:r>
            <a:r>
              <a:rPr lang="ja-JP" altLang="en-US" sz="4400" dirty="0">
                <a:solidFill>
                  <a:srgbClr val="FF0000"/>
                </a:solidFill>
                <a:latin typeface="HGP創英角ﾎﾟｯﾌﾟ体" pitchFamily="50" charset="-128"/>
                <a:ea typeface="HGP創英角ﾎﾟｯﾌﾟ体" pitchFamily="50" charset="-128"/>
              </a:rPr>
              <a:t>万円</a:t>
            </a:r>
            <a:endParaRPr lang="en-US" altLang="ja-JP" sz="4400" dirty="0">
              <a:solidFill>
                <a:srgbClr val="FF0000"/>
              </a:solidFill>
              <a:latin typeface="HGP創英角ﾎﾟｯﾌﾟ体" pitchFamily="50" charset="-128"/>
              <a:ea typeface="HGP創英角ﾎﾟｯﾌﾟ体" pitchFamily="50" charset="-128"/>
            </a:endParaRPr>
          </a:p>
          <a:p>
            <a:pPr marL="0" indent="0" algn="ctr">
              <a:buNone/>
            </a:pPr>
            <a:endParaRPr lang="en-US" altLang="ja-JP" sz="4000" dirty="0">
              <a:solidFill>
                <a:srgbClr val="FF0000"/>
              </a:solidFill>
              <a:latin typeface="HGP創英角ﾎﾟｯﾌﾟ体" pitchFamily="50" charset="-128"/>
              <a:ea typeface="HGP創英角ﾎﾟｯﾌﾟ体" pitchFamily="50" charset="-128"/>
            </a:endParaRPr>
          </a:p>
          <a:p>
            <a:pPr marL="0" indent="0" algn="ctr">
              <a:buNone/>
            </a:pPr>
            <a:r>
              <a:rPr lang="ja-JP" altLang="en-US" sz="4400" dirty="0">
                <a:solidFill>
                  <a:srgbClr val="FF0000"/>
                </a:solidFill>
                <a:latin typeface="HGP創英角ﾎﾟｯﾌﾟ体" pitchFamily="50" charset="-128"/>
                <a:ea typeface="HGP創英角ﾎﾟｯﾌﾟ体" pitchFamily="50" charset="-128"/>
              </a:rPr>
              <a:t>　（う）　</a:t>
            </a:r>
            <a:r>
              <a:rPr lang="en-US" altLang="ja-JP" sz="4400" dirty="0">
                <a:solidFill>
                  <a:srgbClr val="FF0000"/>
                </a:solidFill>
                <a:latin typeface="HGP創英角ﾎﾟｯﾌﾟ体" pitchFamily="50" charset="-128"/>
                <a:ea typeface="HGP創英角ﾎﾟｯﾌﾟ体" pitchFamily="50" charset="-128"/>
              </a:rPr>
              <a:t>6,465</a:t>
            </a:r>
            <a:r>
              <a:rPr lang="ja-JP" altLang="en-US" sz="4400" dirty="0">
                <a:solidFill>
                  <a:srgbClr val="FF0000"/>
                </a:solidFill>
                <a:latin typeface="HGP創英角ﾎﾟｯﾌﾟ体" pitchFamily="50" charset="-128"/>
                <a:ea typeface="HGP創英角ﾎﾟｯﾌﾟ体" pitchFamily="50" charset="-128"/>
              </a:rPr>
              <a:t>万円</a:t>
            </a:r>
            <a:endParaRPr lang="ja-JP" altLang="en-US" sz="4000" dirty="0">
              <a:solidFill>
                <a:srgbClr val="FF0000"/>
              </a:solidFill>
              <a:latin typeface="HGP創英角ﾎﾟｯﾌﾟ体" pitchFamily="50" charset="-128"/>
              <a:ea typeface="HGP創英角ﾎﾟｯﾌﾟ体" pitchFamily="50" charset="-128"/>
            </a:endParaRPr>
          </a:p>
          <a:p>
            <a:pPr marL="0" indent="0">
              <a:buNone/>
            </a:pPr>
            <a:endParaRPr lang="ja-JP" altLang="en-US"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13</a:t>
            </a:fld>
            <a:endParaRPr kumimoji="1" lang="ja-JP" altLang="en-US"/>
          </a:p>
        </p:txBody>
      </p:sp>
    </p:spTree>
    <p:extLst>
      <p:ext uri="{BB962C8B-B14F-4D97-AF65-F5344CB8AC3E}">
        <p14:creationId xmlns:p14="http://schemas.microsoft.com/office/powerpoint/2010/main" val="378550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003365"/>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89045" y="1480457"/>
            <a:ext cx="10580914" cy="4645707"/>
          </a:xfrm>
          <a:solidFill>
            <a:schemeClr val="accent1">
              <a:lumMod val="40000"/>
              <a:lumOff val="60000"/>
            </a:schemeClr>
          </a:solidFill>
        </p:spPr>
        <p:txBody>
          <a:bodyPr/>
          <a:lstStyle/>
          <a:p>
            <a:pPr marL="0" indent="0">
              <a:buNone/>
            </a:pPr>
            <a:r>
              <a:rPr kumimoji="1" lang="ja-JP" altLang="en-US" dirty="0">
                <a:latin typeface="HGP創英角ﾎﾟｯﾌﾟ体" pitchFamily="50" charset="-128"/>
                <a:ea typeface="HGP創英角ﾎﾟｯﾌﾟ体" pitchFamily="50" charset="-128"/>
              </a:rPr>
              <a:t>　　　　　　　　　　　　　　　　　　　　　　　</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sz="3600" dirty="0">
                <a:latin typeface="HGP創英角ﾎﾟｯﾌﾟ体" pitchFamily="50" charset="-128"/>
                <a:ea typeface="HGP創英角ﾎﾟｯﾌﾟ体" pitchFamily="50" charset="-128"/>
              </a:rPr>
              <a:t>　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a:t>
            </a:r>
            <a:r>
              <a:rPr lang="en-US" altLang="ja-JP" sz="3600" u="sng" dirty="0">
                <a:latin typeface="HGP創英角ﾎﾟｯﾌﾟ体" pitchFamily="50" charset="-128"/>
                <a:ea typeface="HGP創英角ﾎﾟｯﾌﾟ体" pitchFamily="50" charset="-128"/>
              </a:rPr>
              <a:t>3.0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　３５年＝総返済額は？</a:t>
            </a:r>
            <a:endParaRPr kumimoji="1" lang="en-US" altLang="ja-JP" sz="3600" dirty="0">
              <a:latin typeface="HGP創英角ﾎﾟｯﾌﾟ体" pitchFamily="50" charset="-128"/>
              <a:ea typeface="HGP創英角ﾎﾟｯﾌﾟ体" pitchFamily="50" charset="-128"/>
            </a:endParaRPr>
          </a:p>
          <a:p>
            <a:endParaRPr lang="en-US" altLang="ja-JP" sz="3600" dirty="0"/>
          </a:p>
          <a:p>
            <a:pPr marL="0" indent="0">
              <a:buNone/>
            </a:pPr>
            <a:endParaRPr kumimoji="1" lang="en-US" altLang="ja-JP" dirty="0"/>
          </a:p>
          <a:p>
            <a:pPr marL="0" indent="0">
              <a:buNone/>
            </a:pPr>
            <a:r>
              <a:rPr lang="ja-JP" altLang="en-US" dirty="0"/>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（う）</a:t>
            </a:r>
            <a:r>
              <a:rPr lang="ja-JP" altLang="en-US" sz="3200" dirty="0"/>
              <a:t>　</a:t>
            </a:r>
            <a:r>
              <a:rPr lang="ja-JP" altLang="en-US" sz="4400" dirty="0">
                <a:solidFill>
                  <a:srgbClr val="FF0000"/>
                </a:solidFill>
                <a:latin typeface="HGP創英角ﾎﾟｯﾌﾟ体" pitchFamily="50" charset="-128"/>
                <a:ea typeface="HGP創英角ﾎﾟｯﾌﾟ体" pitchFamily="50" charset="-128"/>
              </a:rPr>
              <a:t>約</a:t>
            </a:r>
            <a:r>
              <a:rPr lang="en-US" altLang="ja-JP" sz="4400" dirty="0">
                <a:solidFill>
                  <a:srgbClr val="FF0000"/>
                </a:solidFill>
                <a:latin typeface="HGP創英角ﾎﾟｯﾌﾟ体" pitchFamily="50" charset="-128"/>
                <a:ea typeface="HGP創英角ﾎﾟｯﾌﾟ体" pitchFamily="50" charset="-128"/>
              </a:rPr>
              <a:t>6,465</a:t>
            </a:r>
            <a:r>
              <a:rPr lang="ja-JP" altLang="en-US" sz="4400" dirty="0">
                <a:solidFill>
                  <a:srgbClr val="FF0000"/>
                </a:solidFill>
                <a:latin typeface="HGP創英角ﾎﾟｯﾌﾟ体" pitchFamily="50" charset="-128"/>
                <a:ea typeface="HGP創英角ﾎﾟｯﾌﾟ体" pitchFamily="50" charset="-128"/>
              </a:rPr>
              <a:t>万円・・・②</a:t>
            </a:r>
            <a:endParaRPr lang="ja-JP" altLang="en-US"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14</a:t>
            </a:fld>
            <a:endParaRPr kumimoji="1" lang="ja-JP" altLang="en-US"/>
          </a:p>
        </p:txBody>
      </p:sp>
    </p:spTree>
    <p:extLst>
      <p:ext uri="{BB962C8B-B14F-4D97-AF65-F5344CB8AC3E}">
        <p14:creationId xmlns:p14="http://schemas.microsoft.com/office/powerpoint/2010/main" val="26243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1015806"/>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39282" y="1443136"/>
            <a:ext cx="10300996" cy="4752392"/>
          </a:xfrm>
        </p:spPr>
        <p:style>
          <a:lnRef idx="1">
            <a:schemeClr val="accent1"/>
          </a:lnRef>
          <a:fillRef idx="2">
            <a:schemeClr val="accent1"/>
          </a:fillRef>
          <a:effectRef idx="1">
            <a:schemeClr val="accent1"/>
          </a:effectRef>
          <a:fontRef idx="minor">
            <a:schemeClr val="dk1"/>
          </a:fontRef>
        </p:style>
        <p:txBody>
          <a:bodyPr>
            <a:normAutofit fontScale="32500" lnSpcReduction="20000"/>
          </a:bodyPr>
          <a:lstStyle/>
          <a:p>
            <a:pPr marL="0" indent="0">
              <a:buNone/>
            </a:pPr>
            <a:r>
              <a:rPr lang="ja-JP" altLang="en-US" sz="3600" dirty="0"/>
              <a:t>　　</a:t>
            </a:r>
            <a:endParaRPr lang="en-US" altLang="ja-JP" sz="3600" dirty="0"/>
          </a:p>
          <a:p>
            <a:pPr marL="0" indent="0">
              <a:buNone/>
            </a:pPr>
            <a:r>
              <a:rPr lang="ja-JP" altLang="en-US" sz="3600" dirty="0">
                <a:latin typeface="HGP創英角ﾎﾟｯﾌﾟ体" pitchFamily="50" charset="-128"/>
                <a:ea typeface="HGP創英角ﾎﾟｯﾌﾟ体" pitchFamily="50" charset="-128"/>
              </a:rPr>
              <a:t>　</a:t>
            </a:r>
            <a:endParaRPr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a:t>
            </a:r>
            <a:r>
              <a:rPr lang="ja-JP" altLang="en-US" sz="9800" dirty="0">
                <a:latin typeface="HGP創英角ﾎﾟｯﾌﾟ体" pitchFamily="50" charset="-128"/>
                <a:ea typeface="HGP創英角ﾎﾟｯﾌﾟ体" pitchFamily="50" charset="-128"/>
              </a:rPr>
              <a:t>①４</a:t>
            </a:r>
            <a:r>
              <a:rPr lang="en-US" altLang="ja-JP" sz="9800" dirty="0">
                <a:latin typeface="HGP創英角ﾎﾟｯﾌﾟ体" pitchFamily="50" charset="-128"/>
                <a:ea typeface="HGP創英角ﾎﾟｯﾌﾟ体" pitchFamily="50" charset="-128"/>
              </a:rPr>
              <a:t>,</a:t>
            </a:r>
            <a:r>
              <a:rPr lang="ja-JP" altLang="en-US" sz="9800" dirty="0">
                <a:latin typeface="HGP創英角ﾎﾟｯﾌﾟ体" pitchFamily="50" charset="-128"/>
                <a:ea typeface="HGP創英角ﾎﾟｯﾌﾟ体" pitchFamily="50" charset="-128"/>
              </a:rPr>
              <a:t>０００万円　金利</a:t>
            </a:r>
            <a:r>
              <a:rPr lang="en-US" altLang="ja-JP" sz="9800" b="1" dirty="0">
                <a:solidFill>
                  <a:srgbClr val="C00000"/>
                </a:solidFill>
                <a:latin typeface="HGP創英角ﾎﾟｯﾌﾟ体" pitchFamily="50" charset="-128"/>
                <a:ea typeface="HGP創英角ﾎﾟｯﾌﾟ体" pitchFamily="50" charset="-128"/>
              </a:rPr>
              <a:t>2.0</a:t>
            </a:r>
            <a:r>
              <a:rPr lang="ja-JP" altLang="en-US" sz="9800" dirty="0">
                <a:latin typeface="HGP創英角ﾎﾟｯﾌﾟ体" pitchFamily="50" charset="-128"/>
                <a:ea typeface="HGP創英角ﾎﾟｯﾌﾟ体" pitchFamily="50" charset="-128"/>
              </a:rPr>
              <a:t>％　３５年＝　</a:t>
            </a:r>
            <a:r>
              <a:rPr lang="ja-JP" altLang="en-US" sz="9800" dirty="0">
                <a:solidFill>
                  <a:srgbClr val="FF0000"/>
                </a:solidFill>
                <a:latin typeface="HGP創英角ﾎﾟｯﾌﾟ体" pitchFamily="50" charset="-128"/>
                <a:ea typeface="HGP創英角ﾎﾟｯﾌﾟ体" pitchFamily="50" charset="-128"/>
              </a:rPr>
              <a:t>約</a:t>
            </a:r>
            <a:r>
              <a:rPr lang="en-US" altLang="ja-JP" sz="9800" dirty="0">
                <a:solidFill>
                  <a:srgbClr val="FF0000"/>
                </a:solidFill>
                <a:latin typeface="HGP創英角ﾎﾟｯﾌﾟ体" pitchFamily="50" charset="-128"/>
                <a:ea typeface="HGP創英角ﾎﾟｯﾌﾟ体" pitchFamily="50" charset="-128"/>
              </a:rPr>
              <a:t>5,565</a:t>
            </a:r>
            <a:r>
              <a:rPr lang="ja-JP" altLang="en-US" sz="9800" dirty="0">
                <a:solidFill>
                  <a:srgbClr val="FF0000"/>
                </a:solidFill>
                <a:latin typeface="HGP創英角ﾎﾟｯﾌﾟ体" pitchFamily="50" charset="-128"/>
                <a:ea typeface="HGP創英角ﾎﾟｯﾌﾟ体" pitchFamily="50" charset="-128"/>
              </a:rPr>
              <a:t>万円</a:t>
            </a:r>
            <a:endParaRPr lang="en-US" altLang="ja-JP" sz="9800" dirty="0">
              <a:solidFill>
                <a:srgbClr val="FF0000"/>
              </a:solidFill>
              <a:latin typeface="HGP創英角ﾎﾟｯﾌﾟ体" pitchFamily="50" charset="-128"/>
              <a:ea typeface="HGP創英角ﾎﾟｯﾌﾟ体" pitchFamily="50" charset="-128"/>
            </a:endParaRPr>
          </a:p>
          <a:p>
            <a:endParaRPr lang="en-US" altLang="ja-JP" sz="8600" dirty="0">
              <a:latin typeface="HGP創英角ﾎﾟｯﾌﾟ体" pitchFamily="50" charset="-128"/>
              <a:ea typeface="HGP創英角ﾎﾟｯﾌﾟ体" pitchFamily="50" charset="-128"/>
            </a:endParaRPr>
          </a:p>
          <a:p>
            <a:pPr marL="0" indent="0">
              <a:buNone/>
            </a:pPr>
            <a:r>
              <a:rPr lang="ja-JP" altLang="en-US" sz="8600" dirty="0">
                <a:latin typeface="HGP創英角ﾎﾟｯﾌﾟ体" pitchFamily="50" charset="-128"/>
                <a:ea typeface="HGP創英角ﾎﾟｯﾌﾟ体" pitchFamily="50" charset="-128"/>
              </a:rPr>
              <a:t>　</a:t>
            </a:r>
            <a:r>
              <a:rPr lang="ja-JP" altLang="en-US" sz="9800" dirty="0">
                <a:latin typeface="HGP創英角ﾎﾟｯﾌﾟ体" pitchFamily="50" charset="-128"/>
                <a:ea typeface="HGP創英角ﾎﾟｯﾌﾟ体" pitchFamily="50" charset="-128"/>
              </a:rPr>
              <a:t>②４</a:t>
            </a:r>
            <a:r>
              <a:rPr lang="en-US" altLang="ja-JP" sz="9800" dirty="0">
                <a:latin typeface="HGP創英角ﾎﾟｯﾌﾟ体" pitchFamily="50" charset="-128"/>
                <a:ea typeface="HGP創英角ﾎﾟｯﾌﾟ体" pitchFamily="50" charset="-128"/>
              </a:rPr>
              <a:t>,</a:t>
            </a:r>
            <a:r>
              <a:rPr lang="ja-JP" altLang="en-US" sz="9800" dirty="0">
                <a:latin typeface="HGP創英角ﾎﾟｯﾌﾟ体" pitchFamily="50" charset="-128"/>
                <a:ea typeface="HGP創英角ﾎﾟｯﾌﾟ体" pitchFamily="50" charset="-128"/>
              </a:rPr>
              <a:t>０００万円　金利</a:t>
            </a:r>
            <a:r>
              <a:rPr lang="en-US" altLang="ja-JP" sz="9800" b="1" dirty="0">
                <a:solidFill>
                  <a:srgbClr val="C00000"/>
                </a:solidFill>
                <a:latin typeface="HGP創英角ﾎﾟｯﾌﾟ体" pitchFamily="50" charset="-128"/>
                <a:ea typeface="HGP創英角ﾎﾟｯﾌﾟ体" pitchFamily="50" charset="-128"/>
              </a:rPr>
              <a:t>3.0</a:t>
            </a:r>
            <a:r>
              <a:rPr lang="ja-JP" altLang="en-US" sz="9800" dirty="0">
                <a:latin typeface="HGP創英角ﾎﾟｯﾌﾟ体" pitchFamily="50" charset="-128"/>
                <a:ea typeface="HGP創英角ﾎﾟｯﾌﾟ体" pitchFamily="50" charset="-128"/>
              </a:rPr>
              <a:t>％　３５年＝　</a:t>
            </a:r>
            <a:r>
              <a:rPr lang="ja-JP" altLang="en-US" sz="9800" dirty="0">
                <a:solidFill>
                  <a:srgbClr val="FF0000"/>
                </a:solidFill>
                <a:latin typeface="HGP創英角ﾎﾟｯﾌﾟ体" pitchFamily="50" charset="-128"/>
                <a:ea typeface="HGP創英角ﾎﾟｯﾌﾟ体" pitchFamily="50" charset="-128"/>
              </a:rPr>
              <a:t>約</a:t>
            </a:r>
            <a:r>
              <a:rPr lang="en-US" altLang="ja-JP" sz="9800" dirty="0">
                <a:solidFill>
                  <a:srgbClr val="FF0000"/>
                </a:solidFill>
                <a:latin typeface="HGP創英角ﾎﾟｯﾌﾟ体" pitchFamily="50" charset="-128"/>
                <a:ea typeface="HGP創英角ﾎﾟｯﾌﾟ体" pitchFamily="50" charset="-128"/>
              </a:rPr>
              <a:t>6,465</a:t>
            </a:r>
            <a:r>
              <a:rPr lang="ja-JP" altLang="en-US" sz="9800" dirty="0">
                <a:solidFill>
                  <a:srgbClr val="FF0000"/>
                </a:solidFill>
                <a:latin typeface="HGP創英角ﾎﾟｯﾌﾟ体" pitchFamily="50" charset="-128"/>
                <a:ea typeface="HGP創英角ﾎﾟｯﾌﾟ体" pitchFamily="50" charset="-128"/>
              </a:rPr>
              <a:t>万円</a:t>
            </a:r>
            <a:endParaRPr lang="en-US" altLang="ja-JP" sz="9800" dirty="0">
              <a:solidFill>
                <a:srgbClr val="FF0000"/>
              </a:solidFill>
              <a:latin typeface="HGP創英角ﾎﾟｯﾌﾟ体" pitchFamily="50" charset="-128"/>
              <a:ea typeface="HGP創英角ﾎﾟｯﾌﾟ体" pitchFamily="50" charset="-128"/>
            </a:endParaRPr>
          </a:p>
          <a:p>
            <a:pPr marL="0" indent="0">
              <a:buNone/>
            </a:pPr>
            <a:endParaRPr lang="en-US" altLang="ja-JP" sz="8600" dirty="0">
              <a:solidFill>
                <a:srgbClr val="FF0000"/>
              </a:solidFill>
              <a:latin typeface="HGP創英角ﾎﾟｯﾌﾟ体" pitchFamily="50" charset="-128"/>
              <a:ea typeface="HGP創英角ﾎﾟｯﾌﾟ体" pitchFamily="50" charset="-128"/>
            </a:endParaRPr>
          </a:p>
          <a:p>
            <a:pPr marL="0" indent="0">
              <a:buNone/>
            </a:pPr>
            <a:endParaRPr lang="en-US" altLang="ja-JP" sz="8600" dirty="0">
              <a:solidFill>
                <a:srgbClr val="FF0000"/>
              </a:solidFill>
              <a:latin typeface="HGP創英角ﾎﾟｯﾌﾟ体" pitchFamily="50" charset="-128"/>
              <a:ea typeface="HGP創英角ﾎﾟｯﾌﾟ体" pitchFamily="50" charset="-128"/>
            </a:endParaRPr>
          </a:p>
          <a:p>
            <a:pPr marL="0" indent="0">
              <a:buNone/>
            </a:pPr>
            <a:r>
              <a:rPr lang="ja-JP" altLang="en-US" sz="8600" dirty="0">
                <a:solidFill>
                  <a:srgbClr val="FF0000"/>
                </a:solidFill>
                <a:latin typeface="HGP創英角ﾎﾟｯﾌﾟ体" pitchFamily="50" charset="-128"/>
                <a:ea typeface="HGP創英角ﾎﾟｯﾌﾟ体" pitchFamily="50" charset="-128"/>
              </a:rPr>
              <a:t>　　　</a:t>
            </a:r>
            <a:r>
              <a:rPr lang="ja-JP" altLang="en-US" sz="9800" dirty="0">
                <a:solidFill>
                  <a:srgbClr val="FF0000"/>
                </a:solidFill>
                <a:latin typeface="HGP創英角ﾎﾟｯﾌﾟ体" pitchFamily="50" charset="-128"/>
                <a:ea typeface="HGP創英角ﾎﾟｯﾌﾟ体" pitchFamily="50" charset="-128"/>
              </a:rPr>
              <a:t>　</a:t>
            </a:r>
            <a:r>
              <a:rPr lang="ja-JP" altLang="en-US" sz="9800" dirty="0">
                <a:latin typeface="HGP創英角ﾎﾟｯﾌﾟ体" pitchFamily="50" charset="-128"/>
                <a:ea typeface="HGP創英角ﾎﾟｯﾌﾟ体" pitchFamily="50" charset="-128"/>
              </a:rPr>
              <a:t>金利</a:t>
            </a:r>
            <a:r>
              <a:rPr lang="en-US" altLang="ja-JP" sz="9800" dirty="0">
                <a:solidFill>
                  <a:srgbClr val="C00000"/>
                </a:solidFill>
                <a:latin typeface="HGP創英角ﾎﾟｯﾌﾟ体" pitchFamily="50" charset="-128"/>
                <a:ea typeface="HGP創英角ﾎﾟｯﾌﾟ体" pitchFamily="50" charset="-128"/>
              </a:rPr>
              <a:t>1.0</a:t>
            </a:r>
            <a:r>
              <a:rPr lang="ja-JP" altLang="en-US" sz="9800" dirty="0">
                <a:latin typeface="HGP創英角ﾎﾟｯﾌﾟ体" pitchFamily="50" charset="-128"/>
                <a:ea typeface="HGP創英角ﾎﾟｯﾌﾟ体" pitchFamily="50" charset="-128"/>
              </a:rPr>
              <a:t>％の違いで</a:t>
            </a:r>
            <a:r>
              <a:rPr lang="ja-JP" altLang="en-US" sz="9800" dirty="0">
                <a:solidFill>
                  <a:srgbClr val="FF0000"/>
                </a:solidFill>
                <a:latin typeface="HGP創英角ﾎﾟｯﾌﾟ体" pitchFamily="50" charset="-128"/>
                <a:ea typeface="HGP創英角ﾎﾟｯﾌﾟ体" pitchFamily="50" charset="-128"/>
              </a:rPr>
              <a:t>　</a:t>
            </a:r>
            <a:r>
              <a:rPr lang="ja-JP" altLang="en-US" sz="9800" u="sng" dirty="0">
                <a:solidFill>
                  <a:srgbClr val="FF0000"/>
                </a:solidFill>
                <a:latin typeface="HGP創英角ﾎﾟｯﾌﾟ体" pitchFamily="50" charset="-128"/>
                <a:ea typeface="HGP創英角ﾎﾟｯﾌﾟ体" pitchFamily="50" charset="-128"/>
              </a:rPr>
              <a:t>約</a:t>
            </a:r>
            <a:r>
              <a:rPr lang="en-US" altLang="ja-JP" sz="9800" u="sng" dirty="0">
                <a:solidFill>
                  <a:srgbClr val="FF0000"/>
                </a:solidFill>
                <a:latin typeface="HGP創英角ﾎﾟｯﾌﾟ体" pitchFamily="50" charset="-128"/>
                <a:ea typeface="HGP創英角ﾎﾟｯﾌﾟ体" pitchFamily="50" charset="-128"/>
              </a:rPr>
              <a:t>900</a:t>
            </a:r>
            <a:r>
              <a:rPr lang="ja-JP" altLang="en-US" sz="9800" u="sng" dirty="0">
                <a:solidFill>
                  <a:srgbClr val="FF0000"/>
                </a:solidFill>
                <a:latin typeface="HGP創英角ﾎﾟｯﾌﾟ体" pitchFamily="50" charset="-128"/>
                <a:ea typeface="HGP創英角ﾎﾟｯﾌﾟ体" pitchFamily="50" charset="-128"/>
              </a:rPr>
              <a:t>万円</a:t>
            </a:r>
            <a:r>
              <a:rPr lang="en-US" altLang="ja-JP" sz="9800" dirty="0">
                <a:solidFill>
                  <a:srgbClr val="FF0000"/>
                </a:solidFill>
                <a:latin typeface="HGP創英角ﾎﾟｯﾌﾟ体" pitchFamily="50" charset="-128"/>
                <a:ea typeface="HGP創英角ﾎﾟｯﾌﾟ体" pitchFamily="50" charset="-128"/>
              </a:rPr>
              <a:t>(</a:t>
            </a:r>
            <a:r>
              <a:rPr lang="ja-JP" altLang="en-US" sz="9800" dirty="0">
                <a:solidFill>
                  <a:srgbClr val="FF0000"/>
                </a:solidFill>
                <a:latin typeface="HGP創英角ﾎﾟｯﾌﾟ体" pitchFamily="50" charset="-128"/>
                <a:ea typeface="HGP創英角ﾎﾟｯﾌﾟ体" pitchFamily="50" charset="-128"/>
              </a:rPr>
              <a:t>②</a:t>
            </a:r>
            <a:r>
              <a:rPr lang="en-US" altLang="ja-JP" sz="9800" dirty="0">
                <a:solidFill>
                  <a:srgbClr val="FF0000"/>
                </a:solidFill>
                <a:latin typeface="HGP創英角ﾎﾟｯﾌﾟ体" pitchFamily="50" charset="-128"/>
                <a:ea typeface="HGP創英角ﾎﾟｯﾌﾟ体" pitchFamily="50" charset="-128"/>
              </a:rPr>
              <a:t>-</a:t>
            </a:r>
            <a:r>
              <a:rPr lang="ja-JP" altLang="en-US" sz="9800" dirty="0">
                <a:solidFill>
                  <a:srgbClr val="FF0000"/>
                </a:solidFill>
                <a:latin typeface="HGP創英角ﾎﾟｯﾌﾟ体" pitchFamily="50" charset="-128"/>
                <a:ea typeface="HGP創英角ﾎﾟｯﾌﾟ体" pitchFamily="50" charset="-128"/>
              </a:rPr>
              <a:t>①）</a:t>
            </a:r>
            <a:endParaRPr lang="en-US" altLang="ja-JP" sz="9800" dirty="0">
              <a:solidFill>
                <a:srgbClr val="FF0000"/>
              </a:solidFill>
              <a:latin typeface="HGP創英角ﾎﾟｯﾌﾟ体" pitchFamily="50" charset="-128"/>
              <a:ea typeface="HGP創英角ﾎﾟｯﾌﾟ体" pitchFamily="50" charset="-128"/>
            </a:endParaRPr>
          </a:p>
          <a:p>
            <a:pPr marL="0" indent="0">
              <a:buNone/>
            </a:pPr>
            <a:endParaRPr lang="en-US" altLang="ja-JP" sz="8600" dirty="0">
              <a:solidFill>
                <a:srgbClr val="C00000"/>
              </a:solidFill>
              <a:latin typeface="HGP創英角ﾎﾟｯﾌﾟ体" pitchFamily="50" charset="-128"/>
              <a:ea typeface="HGP創英角ﾎﾟｯﾌﾟ体" pitchFamily="50" charset="-128"/>
            </a:endParaRPr>
          </a:p>
          <a:p>
            <a:pPr marL="0" indent="0">
              <a:buNone/>
            </a:pPr>
            <a:r>
              <a:rPr lang="ja-JP" altLang="en-US" sz="9800" dirty="0">
                <a:solidFill>
                  <a:srgbClr val="C00000"/>
                </a:solidFill>
                <a:latin typeface="HGP創英角ﾎﾟｯﾌﾟ体" pitchFamily="50" charset="-128"/>
                <a:ea typeface="HGP創英角ﾎﾟｯﾌﾟ体" pitchFamily="50" charset="-128"/>
              </a:rPr>
              <a:t>　　　　　　　　　　</a:t>
            </a:r>
            <a:r>
              <a:rPr lang="ja-JP" altLang="en-US" sz="5500" dirty="0">
                <a:solidFill>
                  <a:srgbClr val="FF0000"/>
                </a:solidFill>
                <a:latin typeface="HGP創英角ﾎﾟｯﾌﾟ体" pitchFamily="50" charset="-128"/>
                <a:ea typeface="HGP創英角ﾎﾟｯﾌﾟ体" pitchFamily="50" charset="-128"/>
              </a:rPr>
              <a:t>ということは</a:t>
            </a:r>
            <a:r>
              <a:rPr lang="ja-JP" altLang="en-US" sz="9800" dirty="0">
                <a:solidFill>
                  <a:srgbClr val="FF0000"/>
                </a:solidFill>
                <a:latin typeface="HGP創英角ﾎﾟｯﾌﾟ体" pitchFamily="50" charset="-128"/>
                <a:ea typeface="HGP創英角ﾎﾟｯﾌﾟ体" pitchFamily="50" charset="-128"/>
              </a:rPr>
              <a:t>　</a:t>
            </a:r>
            <a:r>
              <a:rPr lang="en-US" altLang="ja-JP" sz="9800" dirty="0">
                <a:solidFill>
                  <a:srgbClr val="FF0000"/>
                </a:solidFill>
                <a:latin typeface="HGP創英角ﾎﾟｯﾌﾟ体" pitchFamily="50" charset="-128"/>
                <a:ea typeface="HGP創英角ﾎﾟｯﾌﾟ体" pitchFamily="50" charset="-128"/>
              </a:rPr>
              <a:t>0.1</a:t>
            </a:r>
            <a:r>
              <a:rPr lang="ja-JP" altLang="en-US" sz="9800" dirty="0">
                <a:solidFill>
                  <a:srgbClr val="FF0000"/>
                </a:solidFill>
                <a:latin typeface="HGP創英角ﾎﾟｯﾌﾟ体" pitchFamily="50" charset="-128"/>
                <a:ea typeface="HGP創英角ﾎﾟｯﾌﾟ体" pitchFamily="50" charset="-128"/>
              </a:rPr>
              <a:t>％で　約</a:t>
            </a:r>
            <a:r>
              <a:rPr lang="en-US" altLang="ja-JP" sz="9800" dirty="0">
                <a:solidFill>
                  <a:srgbClr val="FF0000"/>
                </a:solidFill>
                <a:latin typeface="HGP創英角ﾎﾟｯﾌﾟ体" pitchFamily="50" charset="-128"/>
                <a:ea typeface="HGP創英角ﾎﾟｯﾌﾟ体" pitchFamily="50" charset="-128"/>
              </a:rPr>
              <a:t>90</a:t>
            </a:r>
            <a:r>
              <a:rPr lang="ja-JP" altLang="en-US" sz="9800" dirty="0">
                <a:solidFill>
                  <a:srgbClr val="FF0000"/>
                </a:solidFill>
                <a:latin typeface="HGP創英角ﾎﾟｯﾌﾟ体" pitchFamily="50" charset="-128"/>
                <a:ea typeface="HGP創英角ﾎﾟｯﾌﾟ体" pitchFamily="50" charset="-128"/>
              </a:rPr>
              <a:t>万円の違い</a:t>
            </a:r>
            <a:endParaRPr lang="en-US" altLang="ja-JP" sz="9800" dirty="0">
              <a:solidFill>
                <a:srgbClr val="FF0000"/>
              </a:solidFill>
              <a:latin typeface="HGP創英角ﾎﾟｯﾌﾟ体" pitchFamily="50" charset="-128"/>
              <a:ea typeface="HGP創英角ﾎﾟｯﾌﾟ体" pitchFamily="50" charset="-128"/>
            </a:endParaRPr>
          </a:p>
          <a:p>
            <a:pPr marL="0" indent="0">
              <a:buNone/>
            </a:pPr>
            <a:endParaRPr kumimoji="1" lang="en-US" altLang="ja-JP" dirty="0"/>
          </a:p>
          <a:p>
            <a:pPr marL="0" indent="0">
              <a:buNone/>
            </a:pPr>
            <a:r>
              <a:rPr lang="ja-JP" altLang="en-US" dirty="0"/>
              <a:t>　　　　　　　　　</a:t>
            </a:r>
            <a:endParaRPr lang="ja-JP" altLang="en-US" sz="4400" b="1" dirty="0">
              <a:solidFill>
                <a:srgbClr val="FF0000"/>
              </a:solidFill>
              <a:latin typeface="HGP創英角ﾎﾟｯﾌﾟ体" pitchFamily="50" charset="-128"/>
              <a:ea typeface="HGP創英角ﾎﾟｯﾌﾟ体" pitchFamily="50" charset="-128"/>
            </a:endParaRP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15</a:t>
            </a:fld>
            <a:endParaRPr kumimoji="1" lang="ja-JP" altLang="en-US"/>
          </a:p>
        </p:txBody>
      </p:sp>
    </p:spTree>
    <p:custDataLst>
      <p:tags r:id="rId1"/>
    </p:custDataLst>
    <p:extLst>
      <p:ext uri="{BB962C8B-B14F-4D97-AF65-F5344CB8AC3E}">
        <p14:creationId xmlns:p14="http://schemas.microsoft.com/office/powerpoint/2010/main" val="2568491199"/>
      </p:ext>
    </p:extLst>
  </p:cSld>
  <p:clrMapOvr>
    <a:masterClrMapping/>
  </p:clrMapOvr>
  <mc:AlternateContent xmlns:mc="http://schemas.openxmlformats.org/markup-compatibility/2006" xmlns:p14="http://schemas.microsoft.com/office/powerpoint/2010/main">
    <mc:Choice Requires="p14">
      <p:transition spd="slow" p14:dur="2000" advTm="27302"/>
    </mc:Choice>
    <mc:Fallback xmlns="">
      <p:transition spd="slow" advTm="27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199" y="702907"/>
            <a:ext cx="10153261" cy="54623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endParaRPr lang="en-US" altLang="ja-JP" sz="4400" dirty="0">
              <a:solidFill>
                <a:schemeClr val="accent6"/>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　</a:t>
            </a:r>
            <a:endParaRPr lang="en-US" altLang="ja-JP" sz="4400" dirty="0">
              <a:solidFill>
                <a:srgbClr val="FF0000"/>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　　</a:t>
            </a:r>
            <a:r>
              <a:rPr lang="en-US" altLang="ja-JP" sz="4400" dirty="0">
                <a:solidFill>
                  <a:srgbClr val="FF0000"/>
                </a:solidFill>
                <a:latin typeface="HGP創英角ﾎﾟｯﾌﾟ体" pitchFamily="50" charset="-128"/>
                <a:ea typeface="HGP創英角ﾎﾟｯﾌﾟ体" pitchFamily="50" charset="-128"/>
              </a:rPr>
              <a:t>『</a:t>
            </a:r>
            <a:r>
              <a:rPr lang="ja-JP" altLang="en-US" sz="4400" dirty="0">
                <a:solidFill>
                  <a:srgbClr val="FF0000"/>
                </a:solidFill>
                <a:latin typeface="HGP創英角ﾎﾟｯﾌﾟ体" pitchFamily="50" charset="-128"/>
                <a:ea typeface="HGP創英角ﾎﾟｯﾌﾟ体" pitchFamily="50" charset="-128"/>
              </a:rPr>
              <a:t>金利の重さ</a:t>
            </a:r>
            <a:r>
              <a:rPr lang="en-US" altLang="ja-JP" sz="4400" dirty="0">
                <a:solidFill>
                  <a:srgbClr val="FF0000"/>
                </a:solidFill>
                <a:latin typeface="HGP創英角ﾎﾟｯﾌﾟ体" pitchFamily="50" charset="-128"/>
                <a:ea typeface="HGP創英角ﾎﾟｯﾌﾟ体" pitchFamily="50" charset="-128"/>
              </a:rPr>
              <a:t>』</a:t>
            </a:r>
          </a:p>
          <a:p>
            <a:pPr marL="0" indent="0">
              <a:buNone/>
            </a:pPr>
            <a:endParaRPr lang="en-US" altLang="ja-JP" sz="4000" dirty="0">
              <a:solidFill>
                <a:srgbClr val="FF0000"/>
              </a:solidFill>
            </a:endParaRPr>
          </a:p>
          <a:p>
            <a:pPr marL="0" indent="0">
              <a:buNone/>
            </a:pPr>
            <a:r>
              <a:rPr lang="ja-JP" altLang="en-US" sz="4000" dirty="0">
                <a:solidFill>
                  <a:srgbClr val="FF0000"/>
                </a:solidFill>
              </a:rPr>
              <a:t>　　　　　　</a:t>
            </a:r>
            <a:r>
              <a:rPr lang="ja-JP" altLang="en-US" sz="4000" b="1" dirty="0">
                <a:solidFill>
                  <a:srgbClr val="FF0000"/>
                </a:solidFill>
                <a:latin typeface="HGP創英角ﾎﾟｯﾌﾟ体" pitchFamily="50" charset="-128"/>
                <a:ea typeface="HGP創英角ﾎﾟｯﾌﾟ体" pitchFamily="50" charset="-128"/>
              </a:rPr>
              <a:t>ご理解頂けたでしょうか？</a:t>
            </a: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16</a:t>
            </a:fld>
            <a:endParaRPr kumimoji="1" lang="ja-JP" altLang="en-US"/>
          </a:p>
        </p:txBody>
      </p:sp>
    </p:spTree>
    <p:extLst>
      <p:ext uri="{BB962C8B-B14F-4D97-AF65-F5344CB8AC3E}">
        <p14:creationId xmlns:p14="http://schemas.microsoft.com/office/powerpoint/2010/main" val="186144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solidFill>
                  <a:srgbClr val="FF0000"/>
                </a:solidFill>
                <a:latin typeface="HGP創英角ﾎﾟｯﾌﾟ体" pitchFamily="50" charset="-128"/>
                <a:ea typeface="HGP創英角ﾎﾟｯﾌﾟ体" pitchFamily="50" charset="-128"/>
              </a:rPr>
              <a:t>金利の重さ</a:t>
            </a:r>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をご理解頂けたなら！</a:t>
            </a:r>
          </a:p>
        </p:txBody>
      </p:sp>
      <p:sp>
        <p:nvSpPr>
          <p:cNvPr id="3" name="コンテンツ プレースホルダー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あなたの住宅ローン金利</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なるべく、低く抑えたいですよね？</a:t>
            </a:r>
            <a:endParaRPr lang="en-US" altLang="ja-JP"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17</a:t>
            </a:fld>
            <a:endParaRPr kumimoji="1" lang="ja-JP" altLang="en-US"/>
          </a:p>
        </p:txBody>
      </p:sp>
    </p:spTree>
    <p:extLst>
      <p:ext uri="{BB962C8B-B14F-4D97-AF65-F5344CB8AC3E}">
        <p14:creationId xmlns:p14="http://schemas.microsoft.com/office/powerpoint/2010/main" val="28800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199" y="702907"/>
            <a:ext cx="10153261" cy="54623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endParaRPr lang="en-US" altLang="ja-JP" sz="4400" dirty="0">
              <a:solidFill>
                <a:schemeClr val="accent6"/>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　</a:t>
            </a:r>
            <a:endParaRPr lang="en-US" altLang="ja-JP" sz="4400" dirty="0">
              <a:solidFill>
                <a:srgbClr val="FF0000"/>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　　</a:t>
            </a:r>
            <a:r>
              <a:rPr lang="en-US" altLang="ja-JP" sz="4400" dirty="0">
                <a:solidFill>
                  <a:srgbClr val="FF0000"/>
                </a:solidFill>
                <a:latin typeface="HGP創英角ﾎﾟｯﾌﾟ体" pitchFamily="50" charset="-128"/>
                <a:ea typeface="HGP創英角ﾎﾟｯﾌﾟ体" pitchFamily="50" charset="-128"/>
              </a:rPr>
              <a:t>『</a:t>
            </a:r>
            <a:r>
              <a:rPr lang="ja-JP" altLang="en-US" sz="4400" dirty="0">
                <a:solidFill>
                  <a:srgbClr val="FF0000"/>
                </a:solidFill>
                <a:latin typeface="HGP創英角ﾎﾟｯﾌﾟ体" pitchFamily="50" charset="-128"/>
                <a:ea typeface="HGP創英角ﾎﾟｯﾌﾟ体" pitchFamily="50" charset="-128"/>
              </a:rPr>
              <a:t>金利の重さ</a:t>
            </a:r>
            <a:r>
              <a:rPr lang="en-US" altLang="ja-JP" sz="4400" dirty="0">
                <a:solidFill>
                  <a:srgbClr val="FF0000"/>
                </a:solidFill>
                <a:latin typeface="HGP創英角ﾎﾟｯﾌﾟ体" pitchFamily="50" charset="-128"/>
                <a:ea typeface="HGP創英角ﾎﾟｯﾌﾟ体" pitchFamily="50" charset="-128"/>
              </a:rPr>
              <a:t>』</a:t>
            </a:r>
            <a:r>
              <a:rPr lang="ja-JP" altLang="en-US" sz="4400" dirty="0">
                <a:solidFill>
                  <a:srgbClr val="FF0000"/>
                </a:solidFill>
                <a:latin typeface="HGP創英角ﾎﾟｯﾌﾟ体" pitchFamily="50" charset="-128"/>
                <a:ea typeface="HGP創英角ﾎﾟｯﾌﾟ体" pitchFamily="50" charset="-128"/>
              </a:rPr>
              <a:t>は、金利だけではなく</a:t>
            </a:r>
            <a:endParaRPr lang="en-US" altLang="ja-JP" sz="4400" dirty="0">
              <a:solidFill>
                <a:srgbClr val="FF0000"/>
              </a:solidFill>
              <a:latin typeface="HGP創英角ﾎﾟｯﾌﾟ体" pitchFamily="50" charset="-128"/>
              <a:ea typeface="HGP創英角ﾎﾟｯﾌﾟ体" pitchFamily="50" charset="-128"/>
            </a:endParaRPr>
          </a:p>
          <a:p>
            <a:pPr marL="0" indent="0">
              <a:buNone/>
            </a:pPr>
            <a:endParaRPr lang="en-US" altLang="ja-JP" sz="4400" dirty="0">
              <a:solidFill>
                <a:srgbClr val="FF0000"/>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借入金額、借入期間によって変わります！</a:t>
            </a:r>
            <a:endParaRPr lang="en-US" altLang="ja-JP" sz="4400" dirty="0">
              <a:solidFill>
                <a:srgbClr val="FF0000"/>
              </a:solidFill>
              <a:latin typeface="HGP創英角ﾎﾟｯﾌﾟ体" pitchFamily="50" charset="-128"/>
              <a:ea typeface="HGP創英角ﾎﾟｯﾌﾟ体" pitchFamily="50" charset="-128"/>
            </a:endParaRP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18</a:t>
            </a:fld>
            <a:endParaRPr kumimoji="1" lang="ja-JP" altLang="en-US"/>
          </a:p>
        </p:txBody>
      </p:sp>
    </p:spTree>
    <p:extLst>
      <p:ext uri="{BB962C8B-B14F-4D97-AF65-F5344CB8AC3E}">
        <p14:creationId xmlns:p14="http://schemas.microsoft.com/office/powerpoint/2010/main" val="35735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872148B-B946-8647-2936-BAB915C1B2B4}"/>
              </a:ext>
            </a:extLst>
          </p:cNvPr>
          <p:cNvSpPr>
            <a:spLocks noGrp="1"/>
          </p:cNvSpPr>
          <p:nvPr>
            <p:ph type="title"/>
          </p:nvPr>
        </p:nvSpPr>
        <p:spPr/>
        <p:txBody>
          <a:bodyPr anchor="ctr"/>
          <a:lstStyle/>
          <a:p>
            <a:pPr algn="ctr"/>
            <a:r>
              <a:rPr lang="ja-JP" altLang="en-US" b="1" dirty="0"/>
              <a:t>変動金利は大人気！</a:t>
            </a:r>
          </a:p>
        </p:txBody>
      </p:sp>
      <p:sp>
        <p:nvSpPr>
          <p:cNvPr id="6" name="テキスト プレースホルダー 5">
            <a:extLst>
              <a:ext uri="{FF2B5EF4-FFF2-40B4-BE49-F238E27FC236}">
                <a16:creationId xmlns:a16="http://schemas.microsoft.com/office/drawing/2014/main" id="{CE368871-6A89-BF05-ECA2-31E25151388F}"/>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387EBF93-93B0-059F-7BAC-90F1A639C7CE}"/>
              </a:ext>
            </a:extLst>
          </p:cNvPr>
          <p:cNvSpPr>
            <a:spLocks noGrp="1"/>
          </p:cNvSpPr>
          <p:nvPr>
            <p:ph type="sldNum" sz="quarter" idx="12"/>
          </p:nvPr>
        </p:nvSpPr>
        <p:spPr/>
        <p:txBody>
          <a:bodyPr/>
          <a:lstStyle/>
          <a:p>
            <a:fld id="{7053D55C-1BD3-474D-B643-3CCB384A951D}" type="slidenum">
              <a:rPr kumimoji="1" lang="ja-JP" altLang="en-US" smtClean="0"/>
              <a:t>19</a:t>
            </a:fld>
            <a:endParaRPr kumimoji="1" lang="ja-JP" altLang="en-US"/>
          </a:p>
        </p:txBody>
      </p:sp>
    </p:spTree>
    <p:extLst>
      <p:ext uri="{BB962C8B-B14F-4D97-AF65-F5344CB8AC3E}">
        <p14:creationId xmlns:p14="http://schemas.microsoft.com/office/powerpoint/2010/main" val="372714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
          <p:cNvSpPr txBox="1">
            <a:spLocks noChangeArrowheads="1"/>
          </p:cNvSpPr>
          <p:nvPr/>
        </p:nvSpPr>
        <p:spPr bwMode="auto">
          <a:xfrm>
            <a:off x="2276476"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6" name="Text Box 2"/>
          <p:cNvSpPr txBox="1">
            <a:spLocks noChangeArrowheads="1"/>
          </p:cNvSpPr>
          <p:nvPr/>
        </p:nvSpPr>
        <p:spPr bwMode="auto">
          <a:xfrm>
            <a:off x="2276476"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7" name="Text Box 3"/>
          <p:cNvSpPr txBox="1">
            <a:spLocks noChangeArrowheads="1"/>
          </p:cNvSpPr>
          <p:nvPr/>
        </p:nvSpPr>
        <p:spPr bwMode="auto">
          <a:xfrm>
            <a:off x="2276476"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8" name="Text Box 4"/>
          <p:cNvSpPr txBox="1">
            <a:spLocks noChangeArrowheads="1"/>
          </p:cNvSpPr>
          <p:nvPr/>
        </p:nvSpPr>
        <p:spPr bwMode="auto">
          <a:xfrm>
            <a:off x="2423593" y="1032866"/>
            <a:ext cx="259538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dirty="0">
              <a:solidFill>
                <a:schemeClr val="bg1"/>
              </a:solidFill>
              <a:latin typeface="Arial" pitchFamily="34" charset="0"/>
              <a:ea typeface="ＭＳ Ｐゴシック" pitchFamily="50" charset="-128"/>
            </a:endParaRPr>
          </a:p>
        </p:txBody>
      </p:sp>
      <p:sp>
        <p:nvSpPr>
          <p:cNvPr id="3079" name="Text Box 5"/>
          <p:cNvSpPr txBox="1">
            <a:spLocks noChangeArrowheads="1"/>
          </p:cNvSpPr>
          <p:nvPr/>
        </p:nvSpPr>
        <p:spPr bwMode="auto">
          <a:xfrm>
            <a:off x="428626" y="1529898"/>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80" name="Text Box 7"/>
          <p:cNvSpPr txBox="1">
            <a:spLocks noChangeArrowheads="1"/>
          </p:cNvSpPr>
          <p:nvPr/>
        </p:nvSpPr>
        <p:spPr bwMode="auto">
          <a:xfrm>
            <a:off x="4433888" y="188640"/>
            <a:ext cx="299085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665" tIns="42986" rIns="82665" bIns="42986" anchor="b"/>
          <a:lstStyle>
            <a:lvl1pPr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1pPr>
            <a:lvl2pPr marL="742950" indent="-28575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2pPr>
            <a:lvl3pPr marL="11430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3pPr>
            <a:lvl4pPr marL="16002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4pPr>
            <a:lvl5pPr marL="20574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5pPr>
            <a:lvl6pPr marL="25146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6pPr>
            <a:lvl7pPr marL="29718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7pPr>
            <a:lvl8pPr marL="34290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8pPr>
            <a:lvl9pPr marL="38862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9pPr>
          </a:lstStyle>
          <a:p>
            <a:pPr algn="dist" eaLnBrk="1" hangingPunct="1">
              <a:buClr>
                <a:srgbClr val="000000"/>
              </a:buClr>
              <a:buSzPct val="100000"/>
              <a:buFont typeface="Times New Roman" pitchFamily="18" charset="0"/>
              <a:buNone/>
            </a:pPr>
            <a:r>
              <a:rPr kumimoji="0" lang="en-US" altLang="ja-JP" sz="3200" b="1" dirty="0" err="1">
                <a:solidFill>
                  <a:srgbClr val="000000"/>
                </a:solidFill>
                <a:latin typeface="HGP創英角ﾎﾟｯﾌﾟ体" panose="040B0A00000000000000" pitchFamily="50" charset="-128"/>
                <a:ea typeface="HGP創英角ﾎﾟｯﾌﾟ体" panose="040B0A00000000000000" pitchFamily="50" charset="-128"/>
              </a:rPr>
              <a:t>プロフィール</a:t>
            </a:r>
            <a:endParaRPr kumimoji="0" lang="en-US" altLang="ja-JP" sz="3200" b="1"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81" name="Text Box 8"/>
          <p:cNvSpPr txBox="1">
            <a:spLocks noChangeArrowheads="1"/>
          </p:cNvSpPr>
          <p:nvPr/>
        </p:nvSpPr>
        <p:spPr bwMode="auto">
          <a:xfrm flipH="1">
            <a:off x="428625" y="764704"/>
            <a:ext cx="6818150" cy="349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65" tIns="41333" rIns="82665" bIns="41333"/>
          <a:lstStyle>
            <a:lvl1pPr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1pPr>
            <a:lvl2pPr marL="742950" indent="-28575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2pPr>
            <a:lvl3pPr marL="11430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3pPr>
            <a:lvl4pPr marL="16002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4pPr>
            <a:lvl5pPr marL="20574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5pPr>
            <a:lvl6pPr marL="25146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6pPr>
            <a:lvl7pPr marL="29718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7pPr>
            <a:lvl8pPr marL="34290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8pPr>
            <a:lvl9pPr marL="38862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9pPr>
          </a:lstStyle>
          <a:p>
            <a:pPr eaLnBrk="1" hangingPunct="1">
              <a:lnSpc>
                <a:spcPct val="120000"/>
              </a:lnSpc>
              <a:buClr>
                <a:srgbClr val="000000"/>
              </a:buClr>
              <a:buSzPct val="100000"/>
              <a:buFont typeface="Times New Roman" pitchFamily="18" charset="0"/>
              <a:buNone/>
            </a:pPr>
            <a:r>
              <a:rPr kumimoji="0" lang="ja-JP" altLang="en-US" sz="1800" dirty="0">
                <a:solidFill>
                  <a:srgbClr val="000000"/>
                </a:solidFill>
                <a:latin typeface="HG創英角ﾎﾟｯﾌﾟ体" panose="040B0A09000000000000" pitchFamily="49" charset="-128"/>
                <a:ea typeface="HG創英角ﾎﾟｯﾌﾟ体" panose="040B0A09000000000000" pitchFamily="49" charset="-128"/>
              </a:rPr>
              <a:t>鴨藤　政弘</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（かもとう　まさひろ）</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1965年生まれ、</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浜松市</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出身</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妻</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京都弁）長男</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32</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　長女</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　愛犬（めい）</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15</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アソカ学園城北幼稚園、城北小学校、高台中学校（軟式テニス部）</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浜松西高等学校</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立命館大学経済学部卒。</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地方銀行にて企業融資、不動産プロジェクト、住宅ローン等を担当。</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2001</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年外資系生命保険会社入社後、ハウスメーカーや</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工務店の住宅購入者に対するコンサルティングに特化。</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年間</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120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件、累計</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3,000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件を超える住宅ローンアドバイスを行ってきた</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NO.1</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住宅ローンアドバイザー。火災保険のスペシャリスト。</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全国のＦＰ向けセミナーの講師も行っている！</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2017</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月　独立　鴨藤</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FP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事務所開設　</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2019</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月　一般社団法人　日本住宅ローンコンサルティング協会　代表理事就任</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endParaRPr kumimoji="0" lang="en-US" altLang="ja-JP" sz="1400" dirty="0">
              <a:solidFill>
                <a:srgbClr val="000000"/>
              </a:solidFill>
              <a:latin typeface="ＭＳ Ｐゴシック" pitchFamily="50" charset="-128"/>
              <a:ea typeface="ＭＳ Ｐゴシック" pitchFamily="50"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資格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ファイナンシャルプランナ</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ー、</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住宅ローンアドバイザ</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ー</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dirty="0">
                <a:solidFill>
                  <a:srgbClr val="000000"/>
                </a:solidFill>
                <a:latin typeface="HG創英角ﾎﾟｯﾌﾟ体" panose="040B0A09000000000000" pitchFamily="49" charset="-128"/>
                <a:ea typeface="HG創英角ﾎﾟｯﾌﾟ体" panose="040B0A09000000000000" pitchFamily="49" charset="-128"/>
              </a:rPr>
              <a:t>相続診断士、宅建主任</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NLP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マスタープラクティショナー等</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＜メディア・執筆＞</a:t>
            </a:r>
            <a:endParaRPr kumimoji="0" lang="ja-JP" altLang="en-US" sz="8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不動産だより、</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ie</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‐bon</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（地域住宅情報誌）</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住宅金融支援機構主催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住宅ローンセミナー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講師　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SBS</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マイホームセンター</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chemeClr val="accent6">
                    <a:lumMod val="60000"/>
                    <a:lumOff val="40000"/>
                  </a:schemeClr>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FP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研究所（老舗ライフプランソフト制作会社）　セミナー講師</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一般社団法人日本住宅ローンコンサルティング協会　代表理事　特別講師</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ハウスメーカー、工務店主催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住宅ローンセミナー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講師</a:t>
            </a:r>
          </a:p>
        </p:txBody>
      </p:sp>
      <p:sp>
        <p:nvSpPr>
          <p:cNvPr id="2" name="スライド番号プレースホルダー 1"/>
          <p:cNvSpPr>
            <a:spLocks noGrp="1"/>
          </p:cNvSpPr>
          <p:nvPr>
            <p:ph type="sldNum" sz="quarter" idx="12"/>
          </p:nvPr>
        </p:nvSpPr>
        <p:spPr>
          <a:xfrm>
            <a:off x="7752184" y="6309321"/>
            <a:ext cx="2448272" cy="365125"/>
          </a:xfrm>
        </p:spPr>
        <p:txBody>
          <a:bodyPr/>
          <a:lstStyle/>
          <a:p>
            <a:pPr>
              <a:defRPr/>
            </a:pPr>
            <a:fld id="{B4AFF7FF-3CD7-461F-AAFD-F8BDB618C7C8}" type="slidenum">
              <a:rPr lang="en-US" altLang="ja-JP" smtClean="0"/>
              <a:pPr>
                <a:defRPr/>
              </a:pPr>
              <a:t>2</a:t>
            </a:fld>
            <a:endParaRPr lang="en-US" altLang="ja-JP"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254" y="908720"/>
            <a:ext cx="1986073" cy="2520280"/>
          </a:xfrm>
          <a:prstGeom prst="rect">
            <a:avLst/>
          </a:prstGeom>
        </p:spPr>
      </p:pic>
    </p:spTree>
    <p:extLst>
      <p:ext uri="{BB962C8B-B14F-4D97-AF65-F5344CB8AC3E}">
        <p14:creationId xmlns:p14="http://schemas.microsoft.com/office/powerpoint/2010/main" val="33906139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DD605E-3F58-B043-D5F0-30D51E381DC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E71F9071-1F3C-BA59-CA19-9D5449FD259C}"/>
              </a:ext>
            </a:extLst>
          </p:cNvPr>
          <p:cNvPicPr>
            <a:picLocks noGrp="1" noChangeAspect="1"/>
          </p:cNvPicPr>
          <p:nvPr>
            <p:ph idx="1"/>
          </p:nvPr>
        </p:nvPicPr>
        <p:blipFill>
          <a:blip r:embed="rId3"/>
          <a:stretch>
            <a:fillRect/>
          </a:stretch>
        </p:blipFill>
        <p:spPr>
          <a:xfrm>
            <a:off x="838200" y="365125"/>
            <a:ext cx="10377667" cy="5811838"/>
          </a:xfrm>
        </p:spPr>
      </p:pic>
      <p:sp>
        <p:nvSpPr>
          <p:cNvPr id="6" name="スライド番号プレースホルダー 5">
            <a:extLst>
              <a:ext uri="{FF2B5EF4-FFF2-40B4-BE49-F238E27FC236}">
                <a16:creationId xmlns:a16="http://schemas.microsoft.com/office/drawing/2014/main" id="{D0AA9D0C-05A7-C78A-DDC2-B556C6D88FE6}"/>
              </a:ext>
            </a:extLst>
          </p:cNvPr>
          <p:cNvSpPr>
            <a:spLocks noGrp="1"/>
          </p:cNvSpPr>
          <p:nvPr>
            <p:ph type="sldNum" sz="quarter" idx="12"/>
          </p:nvPr>
        </p:nvSpPr>
        <p:spPr/>
        <p:txBody>
          <a:bodyPr/>
          <a:lstStyle/>
          <a:p>
            <a:fld id="{7053D55C-1BD3-474D-B643-3CCB384A951D}" type="slidenum">
              <a:rPr kumimoji="1" lang="ja-JP" altLang="en-US" smtClean="0"/>
              <a:t>20</a:t>
            </a:fld>
            <a:endParaRPr kumimoji="1" lang="ja-JP" altLang="en-US"/>
          </a:p>
        </p:txBody>
      </p:sp>
      <p:pic>
        <p:nvPicPr>
          <p:cNvPr id="7" name="図 6">
            <a:extLst>
              <a:ext uri="{FF2B5EF4-FFF2-40B4-BE49-F238E27FC236}">
                <a16:creationId xmlns:a16="http://schemas.microsoft.com/office/drawing/2014/main" id="{0C9A2991-0AA7-945A-13AF-706A0EA63D52}"/>
              </a:ext>
            </a:extLst>
          </p:cNvPr>
          <p:cNvPicPr>
            <a:picLocks noChangeAspect="1"/>
          </p:cNvPicPr>
          <p:nvPr/>
        </p:nvPicPr>
        <p:blipFill>
          <a:blip r:embed="rId4"/>
          <a:stretch>
            <a:fillRect/>
          </a:stretch>
        </p:blipFill>
        <p:spPr>
          <a:xfrm>
            <a:off x="637954" y="227455"/>
            <a:ext cx="10845209" cy="6265419"/>
          </a:xfrm>
          <a:prstGeom prst="rect">
            <a:avLst/>
          </a:prstGeom>
        </p:spPr>
      </p:pic>
      <p:sp>
        <p:nvSpPr>
          <p:cNvPr id="4" name="テキスト ボックス 3">
            <a:extLst>
              <a:ext uri="{FF2B5EF4-FFF2-40B4-BE49-F238E27FC236}">
                <a16:creationId xmlns:a16="http://schemas.microsoft.com/office/drawing/2014/main" id="{448062F6-7D09-BACF-D417-B92E0EE61136}"/>
              </a:ext>
            </a:extLst>
          </p:cNvPr>
          <p:cNvSpPr txBox="1"/>
          <p:nvPr/>
        </p:nvSpPr>
        <p:spPr>
          <a:xfrm>
            <a:off x="1729946" y="1075038"/>
            <a:ext cx="8896865" cy="707886"/>
          </a:xfrm>
          <a:prstGeom prst="rect">
            <a:avLst/>
          </a:prstGeom>
          <a:noFill/>
        </p:spPr>
        <p:txBody>
          <a:bodyPr wrap="square" rtlCol="0">
            <a:spAutoFit/>
          </a:bodyPr>
          <a:lstStyle/>
          <a:p>
            <a:r>
              <a:rPr kumimoji="1" lang="ja-JP" altLang="en-US" sz="4000" dirty="0">
                <a:solidFill>
                  <a:srgbClr val="FF0000"/>
                </a:solidFill>
                <a:latin typeface="HG創英角ﾎﾟｯﾌﾟ体" panose="040B0A09000000000000" pitchFamily="49" charset="-128"/>
                <a:ea typeface="HG創英角ﾎﾟｯﾌﾟ体" panose="040B0A09000000000000" pitchFamily="49" charset="-128"/>
              </a:rPr>
              <a:t>住宅ローン利用者へのアンケート結果</a:t>
            </a:r>
          </a:p>
        </p:txBody>
      </p:sp>
    </p:spTree>
    <p:extLst>
      <p:ext uri="{BB962C8B-B14F-4D97-AF65-F5344CB8AC3E}">
        <p14:creationId xmlns:p14="http://schemas.microsoft.com/office/powerpoint/2010/main" val="1075785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6B8F19-2C60-8001-9A46-FC546526F6ED}"/>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現在の住宅ローン利用者の実情！</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CFCB3999-0B5C-FF75-7AFB-51B181C4AE9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kumimoji="1" lang="en-US" altLang="ja-JP" sz="2000" dirty="0"/>
          </a:p>
          <a:p>
            <a:pPr marL="0" indent="0">
              <a:buNone/>
            </a:pPr>
            <a:r>
              <a:rPr kumimoji="1" lang="ja-JP" altLang="en-US" sz="3200" dirty="0">
                <a:latin typeface="HGS創英角ﾎﾟｯﾌﾟ体" panose="040B0A00000000000000" pitchFamily="50" charset="-128"/>
                <a:ea typeface="HGS創英角ﾎﾟｯﾌﾟ体" panose="040B0A00000000000000" pitchFamily="50" charset="-128"/>
              </a:rPr>
              <a:t>　</a:t>
            </a:r>
            <a:r>
              <a:rPr kumimoji="1" lang="ja-JP" altLang="en-US" sz="4000" dirty="0">
                <a:latin typeface="HGS創英角ﾎﾟｯﾌﾟ体" panose="040B0A00000000000000" pitchFamily="50" charset="-128"/>
                <a:ea typeface="HGS創英角ﾎﾟｯﾌﾟ体" panose="040B0A00000000000000" pitchFamily="50" charset="-128"/>
              </a:rPr>
              <a:t>住宅ローン利用者の</a:t>
            </a:r>
            <a:r>
              <a:rPr kumimoji="1" lang="ja-JP" altLang="en-US" sz="5400" dirty="0">
                <a:solidFill>
                  <a:srgbClr val="FF0000"/>
                </a:solidFill>
                <a:latin typeface="HGS創英角ﾎﾟｯﾌﾟ体" panose="040B0A00000000000000" pitchFamily="50" charset="-128"/>
                <a:ea typeface="HGS創英角ﾎﾟｯﾌﾟ体" panose="040B0A00000000000000" pitchFamily="50" charset="-128"/>
              </a:rPr>
              <a:t>約</a:t>
            </a:r>
            <a:r>
              <a:rPr kumimoji="1" lang="en-US" altLang="ja-JP" sz="5400" dirty="0">
                <a:solidFill>
                  <a:srgbClr val="FF0000"/>
                </a:solidFill>
                <a:latin typeface="HGS創英角ﾎﾟｯﾌﾟ体" panose="040B0A00000000000000" pitchFamily="50" charset="-128"/>
                <a:ea typeface="HGS創英角ﾎﾟｯﾌﾟ体" panose="040B0A00000000000000" pitchFamily="50" charset="-128"/>
              </a:rPr>
              <a:t>8</a:t>
            </a:r>
            <a:r>
              <a:rPr kumimoji="1" lang="ja-JP" altLang="en-US" sz="5400" dirty="0">
                <a:solidFill>
                  <a:srgbClr val="FF0000"/>
                </a:solidFill>
                <a:latin typeface="HGS創英角ﾎﾟｯﾌﾟ体" panose="040B0A00000000000000" pitchFamily="50" charset="-128"/>
                <a:ea typeface="HGS創英角ﾎﾟｯﾌﾟ体" panose="040B0A00000000000000" pitchFamily="50" charset="-128"/>
              </a:rPr>
              <a:t>割</a:t>
            </a:r>
            <a:r>
              <a:rPr kumimoji="1" lang="ja-JP" altLang="en-US" sz="4000" dirty="0">
                <a:latin typeface="HGS創英角ﾎﾟｯﾌﾟ体" panose="040B0A00000000000000" pitchFamily="50" charset="-128"/>
                <a:ea typeface="HGS創英角ﾎﾟｯﾌﾟ体" panose="040B0A00000000000000" pitchFamily="50" charset="-128"/>
              </a:rPr>
              <a:t>の方が、</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latin typeface="HGS創英角ﾎﾟｯﾌﾟ体" panose="040B0A00000000000000" pitchFamily="50" charset="-128"/>
                <a:ea typeface="HGS創英角ﾎﾟｯﾌﾟ体" panose="040B0A00000000000000" pitchFamily="50" charset="-128"/>
              </a:rPr>
              <a:t>　　　　　　　</a:t>
            </a:r>
            <a:r>
              <a:rPr kumimoji="1" lang="ja-JP" altLang="en-US" sz="4000" dirty="0">
                <a:latin typeface="HGS創英角ﾎﾟｯﾌﾟ体" panose="040B0A00000000000000" pitchFamily="50" charset="-128"/>
                <a:ea typeface="HGS創英角ﾎﾟｯﾌﾟ体" panose="040B0A00000000000000" pitchFamily="50" charset="-128"/>
              </a:rPr>
              <a:t>変動金利型を選んでいます！</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5400" dirty="0">
                <a:solidFill>
                  <a:srgbClr val="FF0000"/>
                </a:solidFill>
                <a:latin typeface="HGS創英角ﾎﾟｯﾌﾟ体" panose="040B0A00000000000000" pitchFamily="50" charset="-128"/>
                <a:ea typeface="HGS創英角ﾎﾟｯﾌﾟ体" panose="040B0A00000000000000" pitchFamily="50" charset="-128"/>
              </a:rPr>
              <a:t>　</a:t>
            </a:r>
            <a:r>
              <a:rPr kumimoji="1" lang="ja-JP" altLang="en-US" sz="5400" dirty="0">
                <a:solidFill>
                  <a:srgbClr val="FF0000"/>
                </a:solidFill>
                <a:latin typeface="HGS創英角ﾎﾟｯﾌﾟ体" panose="040B0A00000000000000" pitchFamily="50" charset="-128"/>
                <a:ea typeface="HGS創英角ﾎﾟｯﾌﾟ体" panose="040B0A00000000000000" pitchFamily="50" charset="-128"/>
              </a:rPr>
              <a:t>変動金利は、大人気！　</a:t>
            </a:r>
            <a:endParaRPr kumimoji="1" lang="en-US" altLang="ja-JP" sz="54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ですね！</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DF3DDB41-CCCD-2AC7-A206-9FC1D3A69D35}"/>
              </a:ext>
            </a:extLst>
          </p:cNvPr>
          <p:cNvSpPr>
            <a:spLocks noGrp="1"/>
          </p:cNvSpPr>
          <p:nvPr>
            <p:ph type="sldNum" sz="quarter" idx="12"/>
          </p:nvPr>
        </p:nvSpPr>
        <p:spPr/>
        <p:txBody>
          <a:bodyPr/>
          <a:lstStyle/>
          <a:p>
            <a:fld id="{7053D55C-1BD3-474D-B643-3CCB384A951D}" type="slidenum">
              <a:rPr kumimoji="1" lang="ja-JP" altLang="en-US" smtClean="0"/>
              <a:t>21</a:t>
            </a:fld>
            <a:endParaRPr kumimoji="1" lang="ja-JP" altLang="en-US"/>
          </a:p>
        </p:txBody>
      </p:sp>
    </p:spTree>
    <p:extLst>
      <p:ext uri="{BB962C8B-B14F-4D97-AF65-F5344CB8AC3E}">
        <p14:creationId xmlns:p14="http://schemas.microsoft.com/office/powerpoint/2010/main" val="2001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D44A1-283D-87AC-9D78-654D11179A44}"/>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変動金利の選択理由！（実態調査結果）</a:t>
            </a:r>
          </a:p>
        </p:txBody>
      </p:sp>
      <p:sp>
        <p:nvSpPr>
          <p:cNvPr id="3" name="コンテンツ プレースホルダー 2">
            <a:extLst>
              <a:ext uri="{FF2B5EF4-FFF2-40B4-BE49-F238E27FC236}">
                <a16:creationId xmlns:a16="http://schemas.microsoft.com/office/drawing/2014/main" id="{D68B5543-5C7F-A709-2A4A-BBB8C24255A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P創英角ﾎﾟｯﾌﾟ体" panose="040B0A00000000000000" pitchFamily="50" charset="-128"/>
                <a:ea typeface="HGP創英角ﾎﾟｯﾌﾟ体" panose="040B0A00000000000000" pitchFamily="50" charset="-128"/>
              </a:rPr>
              <a:t>①金利が低い　　</a:t>
            </a:r>
            <a:r>
              <a:rPr kumimoji="1" lang="en-US" altLang="ja-JP" sz="3600" dirty="0">
                <a:solidFill>
                  <a:srgbClr val="FF0000"/>
                </a:solidFill>
                <a:latin typeface="HGP創英角ﾎﾟｯﾌﾟ体" panose="040B0A00000000000000" pitchFamily="50" charset="-128"/>
                <a:ea typeface="HGP創英角ﾎﾟｯﾌﾟ体" panose="040B0A00000000000000" pitchFamily="50" charset="-128"/>
              </a:rPr>
              <a:t>70.6</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②住宅販売・事業者の営業さんの勧め　　</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19.0</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③団体信用生命保険の充実　　</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18.8</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36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0A3DADE-4DDA-EA5F-5933-79EE88FA1A05}"/>
              </a:ext>
            </a:extLst>
          </p:cNvPr>
          <p:cNvSpPr>
            <a:spLocks noGrp="1"/>
          </p:cNvSpPr>
          <p:nvPr>
            <p:ph type="sldNum" sz="quarter" idx="12"/>
          </p:nvPr>
        </p:nvSpPr>
        <p:spPr/>
        <p:txBody>
          <a:bodyPr/>
          <a:lstStyle/>
          <a:p>
            <a:fld id="{7053D55C-1BD3-474D-B643-3CCB384A951D}"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C4042B33-E870-1303-7B8F-7601E75C4D3D}"/>
              </a:ext>
            </a:extLst>
          </p:cNvPr>
          <p:cNvSpPr txBox="1"/>
          <p:nvPr/>
        </p:nvSpPr>
        <p:spPr>
          <a:xfrm>
            <a:off x="7433389" y="1954306"/>
            <a:ext cx="1459600" cy="369332"/>
          </a:xfrm>
          <a:prstGeom prst="rect">
            <a:avLst/>
          </a:prstGeom>
          <a:noFill/>
        </p:spPr>
        <p:txBody>
          <a:bodyPr wrap="square" rtlCol="0">
            <a:spAutoFit/>
          </a:bodyPr>
          <a:lstStyle/>
          <a:p>
            <a:r>
              <a:rPr kumimoji="1" lang="ja-JP" altLang="en-US" dirty="0">
                <a:latin typeface="HGP創英角ﾎﾟｯﾌﾟ体" panose="040B0A00000000000000" pitchFamily="50" charset="-128"/>
                <a:ea typeface="HGP創英角ﾎﾟｯﾌﾟ体" panose="040B0A00000000000000" pitchFamily="50" charset="-128"/>
              </a:rPr>
              <a:t>複数回答可</a:t>
            </a:r>
          </a:p>
        </p:txBody>
      </p:sp>
    </p:spTree>
    <p:extLst>
      <p:ext uri="{BB962C8B-B14F-4D97-AF65-F5344CB8AC3E}">
        <p14:creationId xmlns:p14="http://schemas.microsoft.com/office/powerpoint/2010/main" val="127733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15B96-F87C-4620-0ED5-C5B4E77DB344}"/>
              </a:ext>
            </a:extLst>
          </p:cNvPr>
          <p:cNvSpPr>
            <a:spLocks noGrp="1"/>
          </p:cNvSpPr>
          <p:nvPr>
            <p:ph type="title"/>
          </p:nvPr>
        </p:nvSpPr>
        <p:spPr/>
        <p:txBody>
          <a:bodyPr/>
          <a:lstStyle/>
          <a:p>
            <a:r>
              <a:rPr kumimoji="1" lang="en-US" altLang="ja-JP" dirty="0"/>
              <a:t>5</a:t>
            </a:r>
            <a:endParaRPr kumimoji="1" lang="ja-JP" altLang="en-US" dirty="0"/>
          </a:p>
        </p:txBody>
      </p:sp>
      <p:pic>
        <p:nvPicPr>
          <p:cNvPr id="5" name="コンテンツ プレースホルダー 4">
            <a:extLst>
              <a:ext uri="{FF2B5EF4-FFF2-40B4-BE49-F238E27FC236}">
                <a16:creationId xmlns:a16="http://schemas.microsoft.com/office/drawing/2014/main" id="{3CD81555-AF7E-2057-9849-4057DDBB5842}"/>
              </a:ext>
            </a:extLst>
          </p:cNvPr>
          <p:cNvPicPr>
            <a:picLocks noGrp="1" noChangeAspect="1"/>
          </p:cNvPicPr>
          <p:nvPr>
            <p:ph idx="1"/>
          </p:nvPr>
        </p:nvPicPr>
        <p:blipFill>
          <a:blip r:embed="rId3"/>
          <a:stretch>
            <a:fillRect/>
          </a:stretch>
        </p:blipFill>
        <p:spPr>
          <a:xfrm>
            <a:off x="3149024" y="1825625"/>
            <a:ext cx="5893952" cy="4351338"/>
          </a:xfrm>
        </p:spPr>
      </p:pic>
      <p:sp>
        <p:nvSpPr>
          <p:cNvPr id="10" name="スライド番号プレースホルダー 9">
            <a:extLst>
              <a:ext uri="{FF2B5EF4-FFF2-40B4-BE49-F238E27FC236}">
                <a16:creationId xmlns:a16="http://schemas.microsoft.com/office/drawing/2014/main" id="{A0D33D60-F612-DBE0-2616-28C363584E10}"/>
              </a:ext>
            </a:extLst>
          </p:cNvPr>
          <p:cNvSpPr>
            <a:spLocks noGrp="1"/>
          </p:cNvSpPr>
          <p:nvPr>
            <p:ph type="sldNum" sz="quarter" idx="12"/>
          </p:nvPr>
        </p:nvSpPr>
        <p:spPr/>
        <p:txBody>
          <a:bodyPr/>
          <a:lstStyle/>
          <a:p>
            <a:fld id="{7053D55C-1BD3-474D-B643-3CCB384A951D}" type="slidenum">
              <a:rPr kumimoji="1" lang="ja-JP" altLang="en-US" smtClean="0"/>
              <a:t>23</a:t>
            </a:fld>
            <a:endParaRPr kumimoji="1" lang="ja-JP" altLang="en-US"/>
          </a:p>
        </p:txBody>
      </p:sp>
      <p:pic>
        <p:nvPicPr>
          <p:cNvPr id="9" name="図 8">
            <a:extLst>
              <a:ext uri="{FF2B5EF4-FFF2-40B4-BE49-F238E27FC236}">
                <a16:creationId xmlns:a16="http://schemas.microsoft.com/office/drawing/2014/main" id="{DB1CB396-7349-665A-B4EB-FA68BE7A2A04}"/>
              </a:ext>
            </a:extLst>
          </p:cNvPr>
          <p:cNvPicPr>
            <a:picLocks noChangeAspect="1"/>
          </p:cNvPicPr>
          <p:nvPr/>
        </p:nvPicPr>
        <p:blipFill>
          <a:blip r:embed="rId4"/>
          <a:stretch>
            <a:fillRect/>
          </a:stretch>
        </p:blipFill>
        <p:spPr>
          <a:xfrm>
            <a:off x="563527" y="180753"/>
            <a:ext cx="10611292" cy="6631820"/>
          </a:xfrm>
          <a:prstGeom prst="rect">
            <a:avLst/>
          </a:prstGeom>
          <a:ln w="28575">
            <a:solidFill>
              <a:schemeClr val="tx1"/>
            </a:solidFill>
          </a:ln>
        </p:spPr>
      </p:pic>
      <p:sp>
        <p:nvSpPr>
          <p:cNvPr id="3" name="正方形/長方形 2">
            <a:extLst>
              <a:ext uri="{FF2B5EF4-FFF2-40B4-BE49-F238E27FC236}">
                <a16:creationId xmlns:a16="http://schemas.microsoft.com/office/drawing/2014/main" id="{894A864B-6B72-685F-27A9-93117F90470F}"/>
              </a:ext>
            </a:extLst>
          </p:cNvPr>
          <p:cNvSpPr/>
          <p:nvPr/>
        </p:nvSpPr>
        <p:spPr>
          <a:xfrm>
            <a:off x="1388899" y="1739831"/>
            <a:ext cx="518984" cy="30644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3081BF63-486F-6853-D83B-BA866ED3903D}"/>
              </a:ext>
            </a:extLst>
          </p:cNvPr>
          <p:cNvCxnSpPr/>
          <p:nvPr/>
        </p:nvCxnSpPr>
        <p:spPr>
          <a:xfrm>
            <a:off x="1710175" y="603010"/>
            <a:ext cx="2624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30A89146-B2DA-662A-1C76-19A2627ABD32}"/>
              </a:ext>
            </a:extLst>
          </p:cNvPr>
          <p:cNvSpPr/>
          <p:nvPr/>
        </p:nvSpPr>
        <p:spPr>
          <a:xfrm>
            <a:off x="7127377" y="3291840"/>
            <a:ext cx="1146707" cy="29853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BA06C46-459F-5CB7-83F7-9E1CA0C8E949}"/>
              </a:ext>
            </a:extLst>
          </p:cNvPr>
          <p:cNvSpPr/>
          <p:nvPr/>
        </p:nvSpPr>
        <p:spPr>
          <a:xfrm>
            <a:off x="2683885" y="3429000"/>
            <a:ext cx="465139" cy="222050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9297F83-DCC8-46DB-F637-362AAAB381AC}"/>
              </a:ext>
            </a:extLst>
          </p:cNvPr>
          <p:cNvPicPr>
            <a:picLocks noChangeAspect="1"/>
          </p:cNvPicPr>
          <p:nvPr/>
        </p:nvPicPr>
        <p:blipFill>
          <a:blip r:embed="rId5"/>
          <a:stretch>
            <a:fillRect/>
          </a:stretch>
        </p:blipFill>
        <p:spPr>
          <a:xfrm>
            <a:off x="4752392" y="6355328"/>
            <a:ext cx="2374985" cy="457245"/>
          </a:xfrm>
          <a:prstGeom prst="rect">
            <a:avLst/>
          </a:prstGeom>
          <a:solidFill>
            <a:schemeClr val="bg1"/>
          </a:solidFill>
        </p:spPr>
      </p:pic>
      <p:sp>
        <p:nvSpPr>
          <p:cNvPr id="11" name="正方形/長方形 10">
            <a:extLst>
              <a:ext uri="{FF2B5EF4-FFF2-40B4-BE49-F238E27FC236}">
                <a16:creationId xmlns:a16="http://schemas.microsoft.com/office/drawing/2014/main" id="{47AF1C4D-9963-5868-2B16-40A72169F3A4}"/>
              </a:ext>
            </a:extLst>
          </p:cNvPr>
          <p:cNvSpPr/>
          <p:nvPr/>
        </p:nvSpPr>
        <p:spPr>
          <a:xfrm>
            <a:off x="838200" y="311020"/>
            <a:ext cx="791547" cy="291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091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D3898-A461-4F2B-D287-156D84356771}"/>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変動金利の選択理由！（実態）</a:t>
            </a:r>
          </a:p>
        </p:txBody>
      </p:sp>
      <p:sp>
        <p:nvSpPr>
          <p:cNvPr id="3" name="コンテンツ プレースホルダー 2">
            <a:extLst>
              <a:ext uri="{FF2B5EF4-FFF2-40B4-BE49-F238E27FC236}">
                <a16:creationId xmlns:a16="http://schemas.microsoft.com/office/drawing/2014/main" id="{82EA2DAB-F43A-59C7-29C9-DF5F5BBD0C0C}"/>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endParaRPr kumimoji="1"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P創英角ﾎﾟｯﾌﾟ体" panose="040B0A00000000000000" pitchFamily="50" charset="-128"/>
                <a:ea typeface="HGP創英角ﾎﾟｯﾌﾟ体" panose="040B0A00000000000000" pitchFamily="50" charset="-128"/>
              </a:rPr>
              <a:t>①現在の金利がとにかく低い</a:t>
            </a: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②金融機関に勧められた（他の人も変動金利）</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③住宅の営業さんに勧められた（他の人も変動金利）</a:t>
            </a: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dirty="0">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A0DBB8A-6C56-1375-12C6-CE1A399A2ACE}"/>
              </a:ext>
            </a:extLst>
          </p:cNvPr>
          <p:cNvSpPr>
            <a:spLocks noGrp="1"/>
          </p:cNvSpPr>
          <p:nvPr>
            <p:ph type="sldNum" sz="quarter" idx="12"/>
          </p:nvPr>
        </p:nvSpPr>
        <p:spPr/>
        <p:txBody>
          <a:bodyPr/>
          <a:lstStyle/>
          <a:p>
            <a:fld id="{7053D55C-1BD3-474D-B643-3CCB384A951D}" type="slidenum">
              <a:rPr kumimoji="1" lang="ja-JP" altLang="en-US" smtClean="0"/>
              <a:t>24</a:t>
            </a:fld>
            <a:endParaRPr kumimoji="1" lang="ja-JP" altLang="en-US"/>
          </a:p>
        </p:txBody>
      </p:sp>
    </p:spTree>
    <p:extLst>
      <p:ext uri="{BB962C8B-B14F-4D97-AF65-F5344CB8AC3E}">
        <p14:creationId xmlns:p14="http://schemas.microsoft.com/office/powerpoint/2010/main" val="234494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D3898-A461-4F2B-D287-156D84356771}"/>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変動金利の選択理由！（実態）</a:t>
            </a:r>
          </a:p>
        </p:txBody>
      </p:sp>
      <p:sp>
        <p:nvSpPr>
          <p:cNvPr id="3" name="コンテンツ プレースホルダー 2">
            <a:extLst>
              <a:ext uri="{FF2B5EF4-FFF2-40B4-BE49-F238E27FC236}">
                <a16:creationId xmlns:a16="http://schemas.microsoft.com/office/drawing/2014/main" id="{82EA2DAB-F43A-59C7-29C9-DF5F5BBD0C0C}"/>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buNone/>
            </a:pP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④</a:t>
            </a:r>
            <a:r>
              <a:rPr kumimoji="1" lang="ja-JP" altLang="en-US" sz="3600" dirty="0">
                <a:latin typeface="HGP創英角ﾎﾟｯﾌﾟ体" panose="040B0A00000000000000" pitchFamily="50" charset="-128"/>
                <a:ea typeface="HGP創英角ﾎﾟｯﾌﾟ体" panose="040B0A00000000000000" pitchFamily="50" charset="-128"/>
              </a:rPr>
              <a:t>ネット情報</a:t>
            </a: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全期間固定より、変動の方がお得だ！</a:t>
            </a:r>
            <a:r>
              <a:rPr lang="en-US" altLang="ja-JP" sz="3600" dirty="0">
                <a:latin typeface="HGP創英角ﾎﾟｯﾌﾟ体" panose="040B0A00000000000000" pitchFamily="50" charset="-128"/>
                <a:ea typeface="HGP創英角ﾎﾟｯﾌﾟ体" panose="040B0A00000000000000" pitchFamily="50" charset="-128"/>
              </a:rPr>
              <a:t>(</a:t>
            </a:r>
            <a:r>
              <a:rPr lang="ja-JP" altLang="en-US" sz="3600" dirty="0">
                <a:latin typeface="HGP創英角ﾎﾟｯﾌﾟ体" panose="040B0A00000000000000" pitchFamily="50" charset="-128"/>
                <a:ea typeface="HGP創英角ﾎﾟｯﾌﾟ体" panose="040B0A00000000000000" pitchFamily="50" charset="-128"/>
              </a:rPr>
              <a:t>変動金利神話）</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⑤</a:t>
            </a:r>
            <a:r>
              <a:rPr kumimoji="1" lang="ja-JP" altLang="en-US" sz="3600" dirty="0">
                <a:latin typeface="HGP創英角ﾎﾟｯﾌﾟ体" panose="040B0A00000000000000" pitchFamily="50" charset="-128"/>
                <a:ea typeface="HGP創英角ﾎﾟｯﾌﾟ体" panose="040B0A00000000000000" pitchFamily="50" charset="-128"/>
              </a:rPr>
              <a:t>周りの友人・知人もみんな変動金利だった・・・</a:t>
            </a: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3600" dirty="0"/>
          </a:p>
          <a:p>
            <a:pPr marL="0" indent="0">
              <a:buNone/>
            </a:pPr>
            <a:endParaRPr lang="en-US" altLang="ja-JP" sz="3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000" dirty="0">
                <a:solidFill>
                  <a:srgbClr val="FF0000"/>
                </a:solidFill>
                <a:latin typeface="HGP創英角ﾎﾟｯﾌﾟ体" panose="040B0A00000000000000" pitchFamily="50" charset="-128"/>
                <a:ea typeface="HGP創英角ﾎﾟｯﾌﾟ体" panose="040B0A00000000000000" pitchFamily="50" charset="-128"/>
              </a:rPr>
              <a:t>　自分の意思というより、他人の意見を参考にして決めている？</a:t>
            </a:r>
            <a:endParaRPr lang="en-US" altLang="ja-JP" sz="3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ja-JP" altLang="en-US" sz="3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A0DBB8A-6C56-1375-12C6-CE1A399A2ACE}"/>
              </a:ext>
            </a:extLst>
          </p:cNvPr>
          <p:cNvSpPr>
            <a:spLocks noGrp="1"/>
          </p:cNvSpPr>
          <p:nvPr>
            <p:ph type="sldNum" sz="quarter" idx="12"/>
          </p:nvPr>
        </p:nvSpPr>
        <p:spPr/>
        <p:txBody>
          <a:bodyPr/>
          <a:lstStyle/>
          <a:p>
            <a:fld id="{7053D55C-1BD3-474D-B643-3CCB384A951D}" type="slidenum">
              <a:rPr kumimoji="1" lang="ja-JP" altLang="en-US" smtClean="0"/>
              <a:t>25</a:t>
            </a:fld>
            <a:endParaRPr kumimoji="1" lang="ja-JP" altLang="en-US"/>
          </a:p>
        </p:txBody>
      </p:sp>
    </p:spTree>
    <p:extLst>
      <p:ext uri="{BB962C8B-B14F-4D97-AF65-F5344CB8AC3E}">
        <p14:creationId xmlns:p14="http://schemas.microsoft.com/office/powerpoint/2010/main" val="2830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E717F-7983-6FDC-D5CF-7E188734609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変動金利神話！（</a:t>
            </a:r>
            <a:r>
              <a:rPr lang="en-US" altLang="ja-JP" dirty="0">
                <a:latin typeface="HGP創英角ﾎﾟｯﾌﾟ体" panose="040B0A00000000000000" pitchFamily="50" charset="-128"/>
                <a:ea typeface="HGP創英角ﾎﾟｯﾌﾟ体" panose="040B0A00000000000000" pitchFamily="50" charset="-128"/>
              </a:rPr>
              <a:t>Y</a:t>
            </a:r>
            <a:r>
              <a:rPr kumimoji="1" lang="en-US" altLang="ja-JP" dirty="0">
                <a:latin typeface="HGP創英角ﾎﾟｯﾌﾟ体" panose="040B0A00000000000000" pitchFamily="50" charset="-128"/>
                <a:ea typeface="HGP創英角ﾎﾟｯﾌﾟ体" panose="040B0A00000000000000" pitchFamily="50" charset="-128"/>
              </a:rPr>
              <a:t>ouTube</a:t>
            </a:r>
            <a:r>
              <a:rPr kumimoji="1" lang="ja-JP" altLang="en-US" dirty="0">
                <a:latin typeface="HGP創英角ﾎﾟｯﾌﾟ体" panose="040B0A00000000000000" pitchFamily="50" charset="-128"/>
                <a:ea typeface="HGP創英角ﾎﾟｯﾌﾟ体" panose="040B0A00000000000000" pitchFamily="50" charset="-128"/>
              </a:rPr>
              <a:t>、ネット情報等）</a:t>
            </a:r>
          </a:p>
        </p:txBody>
      </p:sp>
      <p:sp>
        <p:nvSpPr>
          <p:cNvPr id="3" name="コンテンツ プレースホルダー 2">
            <a:extLst>
              <a:ext uri="{FF2B5EF4-FFF2-40B4-BE49-F238E27FC236}">
                <a16:creationId xmlns:a16="http://schemas.microsoft.com/office/drawing/2014/main" id="{F633807F-DAD1-B2DC-6E35-C72CBBF64CEC}"/>
              </a:ext>
            </a:extLst>
          </p:cNvPr>
          <p:cNvSpPr>
            <a:spLocks noGrp="1"/>
          </p:cNvSpPr>
          <p:nvPr>
            <p:ph idx="1"/>
          </p:nvPr>
        </p:nvSpPr>
        <p:spPr>
          <a:xfrm>
            <a:off x="794657" y="1825625"/>
            <a:ext cx="10515600" cy="4351338"/>
          </a:xfrm>
        </p:spPr>
        <p:style>
          <a:lnRef idx="1">
            <a:schemeClr val="accent2"/>
          </a:lnRef>
          <a:fillRef idx="2">
            <a:schemeClr val="accent2"/>
          </a:fillRef>
          <a:effectRef idx="1">
            <a:schemeClr val="accent2"/>
          </a:effectRef>
          <a:fontRef idx="minor">
            <a:schemeClr val="dk1"/>
          </a:fontRef>
        </p:style>
        <p:txBody>
          <a:bodyPr>
            <a:normAutofit/>
          </a:bodyPr>
          <a:lstStyle/>
          <a:p>
            <a:endParaRPr kumimoji="1" lang="en-US" altLang="ja-JP" sz="1600" dirty="0"/>
          </a:p>
          <a:p>
            <a:pPr marL="0" indent="0">
              <a:buNone/>
            </a:pPr>
            <a:r>
              <a:rPr lang="ja-JP" altLang="en-US" dirty="0">
                <a:latin typeface="HGP創英角ﾎﾟｯﾌﾟ体" panose="040B0A00000000000000" pitchFamily="50" charset="-128"/>
                <a:ea typeface="HGP創英角ﾎﾟｯﾌﾟ体" panose="040B0A00000000000000" pitchFamily="50" charset="-128"/>
              </a:rPr>
              <a:t>住宅ローンは、変動金利の方がお得！　変動金利一択です！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固定金利は、上がっているけど、変動金利は、上がっていない！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５年ルール、１２５％ルールがあるから、破綻しない！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A889C6C1-3627-6043-7964-CF3E6DBFF8EC}"/>
              </a:ext>
            </a:extLst>
          </p:cNvPr>
          <p:cNvSpPr>
            <a:spLocks noGrp="1"/>
          </p:cNvSpPr>
          <p:nvPr>
            <p:ph type="sldNum" sz="quarter" idx="12"/>
          </p:nvPr>
        </p:nvSpPr>
        <p:spPr/>
        <p:txBody>
          <a:bodyPr/>
          <a:lstStyle/>
          <a:p>
            <a:fld id="{7053D55C-1BD3-474D-B643-3CCB384A951D}" type="slidenum">
              <a:rPr kumimoji="1" lang="ja-JP" altLang="en-US" smtClean="0"/>
              <a:t>26</a:t>
            </a:fld>
            <a:endParaRPr kumimoji="1" lang="ja-JP" altLang="en-US"/>
          </a:p>
        </p:txBody>
      </p:sp>
    </p:spTree>
    <p:extLst>
      <p:ext uri="{BB962C8B-B14F-4D97-AF65-F5344CB8AC3E}">
        <p14:creationId xmlns:p14="http://schemas.microsoft.com/office/powerpoint/2010/main" val="19221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E717F-7983-6FDC-D5CF-7E188734609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変動金利神話！（</a:t>
            </a:r>
            <a:r>
              <a:rPr lang="en-US" altLang="ja-JP" dirty="0">
                <a:latin typeface="HGP創英角ﾎﾟｯﾌﾟ体" panose="040B0A00000000000000" pitchFamily="50" charset="-128"/>
                <a:ea typeface="HGP創英角ﾎﾟｯﾌﾟ体" panose="040B0A00000000000000" pitchFamily="50" charset="-128"/>
              </a:rPr>
              <a:t>Y</a:t>
            </a:r>
            <a:r>
              <a:rPr kumimoji="1" lang="en-US" altLang="ja-JP" dirty="0">
                <a:latin typeface="HGP創英角ﾎﾟｯﾌﾟ体" panose="040B0A00000000000000" pitchFamily="50" charset="-128"/>
                <a:ea typeface="HGP創英角ﾎﾟｯﾌﾟ体" panose="040B0A00000000000000" pitchFamily="50" charset="-128"/>
              </a:rPr>
              <a:t>ouTube</a:t>
            </a:r>
            <a:r>
              <a:rPr kumimoji="1" lang="ja-JP" altLang="en-US" dirty="0">
                <a:latin typeface="HGP創英角ﾎﾟｯﾌﾟ体" panose="040B0A00000000000000" pitchFamily="50" charset="-128"/>
                <a:ea typeface="HGP創英角ﾎﾟｯﾌﾟ体" panose="040B0A00000000000000" pitchFamily="50" charset="-128"/>
              </a:rPr>
              <a:t>、ネット情報等）</a:t>
            </a:r>
          </a:p>
        </p:txBody>
      </p:sp>
      <p:sp>
        <p:nvSpPr>
          <p:cNvPr id="3" name="コンテンツ プレースホルダー 2">
            <a:extLst>
              <a:ext uri="{FF2B5EF4-FFF2-40B4-BE49-F238E27FC236}">
                <a16:creationId xmlns:a16="http://schemas.microsoft.com/office/drawing/2014/main" id="{F633807F-DAD1-B2DC-6E35-C72CBBF64CEC}"/>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金利を上げると、景気を悪くしてしまうから、</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そんなことを国（日銀）がするはずがない！</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今まで</a:t>
            </a:r>
            <a:r>
              <a:rPr lang="en-US" altLang="ja-JP" sz="3600" dirty="0">
                <a:latin typeface="HGP創英角ﾎﾟｯﾌﾟ体" panose="040B0A00000000000000" pitchFamily="50" charset="-128"/>
                <a:ea typeface="HGP創英角ﾎﾟｯﾌﾟ体" panose="040B0A00000000000000" pitchFamily="50" charset="-128"/>
              </a:rPr>
              <a:t>30</a:t>
            </a:r>
            <a:r>
              <a:rPr lang="ja-JP" altLang="en-US" sz="3600" dirty="0">
                <a:latin typeface="HGP創英角ﾎﾟｯﾌﾟ体" panose="040B0A00000000000000" pitchFamily="50" charset="-128"/>
                <a:ea typeface="HGP創英角ﾎﾟｯﾌﾟ体" panose="040B0A00000000000000" pitchFamily="50" charset="-128"/>
              </a:rPr>
              <a:t>年近く変動金利は、ほぼ動いていない</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むしろ、下がり続けているので、今後も上がらない！</a:t>
            </a:r>
            <a:endParaRPr lang="en-US" altLang="ja-JP" sz="3600" dirty="0">
              <a:latin typeface="HGP創英角ﾎﾟｯﾌﾟ体" panose="040B0A00000000000000" pitchFamily="50" charset="-128"/>
              <a:ea typeface="HGP創英角ﾎﾟｯﾌﾟ体" panose="040B0A00000000000000" pitchFamily="50" charset="-128"/>
            </a:endParaRPr>
          </a:p>
          <a:p>
            <a:endParaRPr kumimoji="1" lang="en-US" altLang="ja-JP" sz="3200" dirty="0"/>
          </a:p>
          <a:p>
            <a:endParaRPr kumimoji="1" lang="ja-JP" altLang="en-US" dirty="0"/>
          </a:p>
        </p:txBody>
      </p:sp>
      <p:sp>
        <p:nvSpPr>
          <p:cNvPr id="4" name="スライド番号プレースホルダー 3">
            <a:extLst>
              <a:ext uri="{FF2B5EF4-FFF2-40B4-BE49-F238E27FC236}">
                <a16:creationId xmlns:a16="http://schemas.microsoft.com/office/drawing/2014/main" id="{A889C6C1-3627-6043-7964-CF3E6DBFF8EC}"/>
              </a:ext>
            </a:extLst>
          </p:cNvPr>
          <p:cNvSpPr>
            <a:spLocks noGrp="1"/>
          </p:cNvSpPr>
          <p:nvPr>
            <p:ph type="sldNum" sz="quarter" idx="12"/>
          </p:nvPr>
        </p:nvSpPr>
        <p:spPr/>
        <p:txBody>
          <a:bodyPr/>
          <a:lstStyle/>
          <a:p>
            <a:fld id="{7053D55C-1BD3-474D-B643-3CCB384A951D}" type="slidenum">
              <a:rPr kumimoji="1" lang="ja-JP" altLang="en-US" smtClean="0"/>
              <a:t>27</a:t>
            </a:fld>
            <a:endParaRPr kumimoji="1" lang="ja-JP" altLang="en-US"/>
          </a:p>
        </p:txBody>
      </p:sp>
    </p:spTree>
    <p:extLst>
      <p:ext uri="{BB962C8B-B14F-4D97-AF65-F5344CB8AC3E}">
        <p14:creationId xmlns:p14="http://schemas.microsoft.com/office/powerpoint/2010/main" val="30942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586539-BB27-3A64-DBC3-4FFF997888F2}"/>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変動金利は大人気</a:t>
            </a:r>
            <a:r>
              <a:rPr lang="ja-JP" altLang="en-US" dirty="0">
                <a:latin typeface="HGS創英角ﾎﾟｯﾌﾟ体" panose="040B0A00000000000000" pitchFamily="50" charset="-128"/>
                <a:ea typeface="HGS創英角ﾎﾟｯﾌﾟ体" panose="040B0A00000000000000" pitchFamily="50" charset="-128"/>
              </a:rPr>
              <a:t>　</a:t>
            </a:r>
            <a:r>
              <a:rPr kumimoji="1" lang="ja-JP" altLang="en-US" dirty="0">
                <a:latin typeface="HGS創英角ﾎﾟｯﾌﾟ体" panose="040B0A00000000000000" pitchFamily="50" charset="-128"/>
                <a:ea typeface="HGS創英角ﾎﾟｯﾌﾟ体" panose="040B0A00000000000000" pitchFamily="50" charset="-128"/>
              </a:rPr>
              <a:t>本当の理由！</a:t>
            </a:r>
          </a:p>
        </p:txBody>
      </p:sp>
      <p:sp>
        <p:nvSpPr>
          <p:cNvPr id="3" name="コンテンツ プレースホルダー 2">
            <a:extLst>
              <a:ext uri="{FF2B5EF4-FFF2-40B4-BE49-F238E27FC236}">
                <a16:creationId xmlns:a16="http://schemas.microsoft.com/office/drawing/2014/main" id="{419BE28F-169D-92FB-0D81-E7EA716717DA}"/>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endParaRPr kumimoji="1" lang="en-US" altLang="ja-JP" dirty="0"/>
          </a:p>
          <a:p>
            <a:pPr marL="0" indent="0">
              <a:buNone/>
            </a:pPr>
            <a:r>
              <a:rPr lang="ja-JP" altLang="en-US" sz="6300" dirty="0">
                <a:solidFill>
                  <a:srgbClr val="FF0000"/>
                </a:solidFill>
                <a:latin typeface="HGS創英角ﾎﾟｯﾌﾟ体" panose="040B0A00000000000000" pitchFamily="50" charset="-128"/>
                <a:ea typeface="HGS創英角ﾎﾟｯﾌﾟ体" panose="040B0A00000000000000" pitchFamily="50" charset="-128"/>
              </a:rPr>
              <a:t>①　金融機関の都合！</a:t>
            </a:r>
            <a:endParaRPr lang="en-US" altLang="ja-JP" sz="6300" dirty="0">
              <a:solidFill>
                <a:srgbClr val="FF0000"/>
              </a:solidFill>
              <a:latin typeface="HGS創英角ﾎﾟｯﾌﾟ体" panose="040B0A00000000000000" pitchFamily="50" charset="-128"/>
              <a:ea typeface="HGS創英角ﾎﾟｯﾌﾟ体" panose="040B0A00000000000000" pitchFamily="50" charset="-128"/>
            </a:endParaRPr>
          </a:p>
          <a:p>
            <a:endParaRPr kumimoji="1" lang="en-US" altLang="ja-JP" sz="6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6300" dirty="0">
                <a:solidFill>
                  <a:srgbClr val="FF0000"/>
                </a:solidFill>
                <a:latin typeface="HGS創英角ﾎﾟｯﾌﾟ体" panose="040B0A00000000000000" pitchFamily="50" charset="-128"/>
                <a:ea typeface="HGS創英角ﾎﾟｯﾌﾟ体" panose="040B0A00000000000000" pitchFamily="50" charset="-128"/>
              </a:rPr>
              <a:t>②　ハウスメーカーの営業さんの都合！</a:t>
            </a:r>
            <a:endParaRPr lang="en-US" altLang="ja-JP" sz="63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　　</a:t>
            </a:r>
            <a:r>
              <a:rPr lang="en-US" altLang="ja-JP" sz="4400" dirty="0">
                <a:solidFill>
                  <a:schemeClr val="tx1"/>
                </a:solidFill>
                <a:latin typeface="HGS創英角ﾎﾟｯﾌﾟ体" panose="040B0A00000000000000" pitchFamily="50" charset="-128"/>
                <a:ea typeface="HGS創英角ﾎﾟｯﾌﾟ体" panose="040B0A00000000000000" pitchFamily="50" charset="-128"/>
              </a:rPr>
              <a:t>YouTube</a:t>
            </a: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等での誘導情報（ポジショントーク）</a:t>
            </a:r>
            <a:endParaRPr lang="en-US" altLang="ja-JP" sz="4400" dirty="0">
              <a:solidFill>
                <a:schemeClr val="tx1"/>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C462B4EC-255C-EF16-F396-C1D0B1C825BD}"/>
              </a:ext>
            </a:extLst>
          </p:cNvPr>
          <p:cNvSpPr>
            <a:spLocks noGrp="1"/>
          </p:cNvSpPr>
          <p:nvPr>
            <p:ph type="sldNum" sz="quarter" idx="12"/>
          </p:nvPr>
        </p:nvSpPr>
        <p:spPr/>
        <p:txBody>
          <a:bodyPr/>
          <a:lstStyle/>
          <a:p>
            <a:fld id="{7053D55C-1BD3-474D-B643-3CCB384A951D}" type="slidenum">
              <a:rPr kumimoji="1" lang="ja-JP" altLang="en-US" smtClean="0"/>
              <a:t>28</a:t>
            </a:fld>
            <a:endParaRPr kumimoji="1" lang="ja-JP" altLang="en-US"/>
          </a:p>
        </p:txBody>
      </p:sp>
    </p:spTree>
    <p:extLst>
      <p:ext uri="{BB962C8B-B14F-4D97-AF65-F5344CB8AC3E}">
        <p14:creationId xmlns:p14="http://schemas.microsoft.com/office/powerpoint/2010/main" val="186496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5D010F-0AEB-DEFA-FCB9-2D704E6F408C}"/>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　適性診断ツール</a:t>
            </a:r>
          </a:p>
        </p:txBody>
      </p:sp>
      <p:sp>
        <p:nvSpPr>
          <p:cNvPr id="4" name="コンテンツ プレースホルダー 3">
            <a:extLst>
              <a:ext uri="{FF2B5EF4-FFF2-40B4-BE49-F238E27FC236}">
                <a16:creationId xmlns:a16="http://schemas.microsoft.com/office/drawing/2014/main" id="{CBD49841-724A-40A8-B206-7A8BF0915E0D}"/>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marL="0" indent="0">
              <a:buNone/>
            </a:pPr>
            <a:endParaRPr lang="en-US" altLang="ja-JP" sz="1600" dirty="0"/>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銀行や、ハウスメーカーの営業さんの都合で、選んだ変動金利。</a:t>
            </a:r>
            <a:endParaRPr lang="en-US" altLang="ja-JP" sz="4200"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sz="8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4200" dirty="0">
                <a:latin typeface="HGP創英角ﾎﾟｯﾌﾟ体" panose="040B0A00000000000000" pitchFamily="50" charset="-128"/>
                <a:ea typeface="HGP創英角ﾎﾟｯﾌﾟ体" panose="040B0A00000000000000" pitchFamily="50" charset="-128"/>
              </a:rPr>
              <a:t>YouTube</a:t>
            </a:r>
            <a:r>
              <a:rPr lang="ja-JP" altLang="en-US" sz="4200" dirty="0">
                <a:latin typeface="HGP創英角ﾎﾟｯﾌﾟ体" panose="040B0A00000000000000" pitchFamily="50" charset="-128"/>
                <a:ea typeface="HGP創英角ﾎﾟｯﾌﾟ体" panose="040B0A00000000000000" pitchFamily="50" charset="-128"/>
              </a:rPr>
              <a:t>や、ネット等の情報を信じて</a:t>
            </a:r>
            <a:endParaRPr lang="en-US" altLang="ja-JP" sz="4200"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sz="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金利が変動しない前提で、選んでいませんか？</a:t>
            </a:r>
          </a:p>
          <a:p>
            <a:endParaRPr lang="ja-JP" altLang="en-US"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変動金利は、ルール上、半年ごとに、変動する可能性があるローンです。　</a:t>
            </a:r>
          </a:p>
          <a:p>
            <a:endParaRPr lang="ja-JP" altLang="en-US" sz="17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将来のことは、誰にも分かりません。</a:t>
            </a:r>
          </a:p>
          <a:p>
            <a:endParaRPr lang="ja-JP" altLang="en-US" sz="19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変動金利が、変動しない前提ではなく、変動してしまった場合に、</a:t>
            </a:r>
          </a:p>
          <a:p>
            <a:endParaRPr lang="ja-JP" altLang="en-US" sz="19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将来（老後）お金に困らないか？</a:t>
            </a:r>
          </a:p>
          <a:p>
            <a:pPr marL="0" indent="0">
              <a:buNone/>
            </a:pPr>
            <a:endParaRPr lang="ja-JP" altLang="en-US" sz="21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今の時点で、診断しておく必要は、ないのでしょうか？</a:t>
            </a:r>
          </a:p>
          <a:p>
            <a:endParaRPr lang="ja-JP" altLang="en-US" dirty="0"/>
          </a:p>
        </p:txBody>
      </p:sp>
      <p:sp>
        <p:nvSpPr>
          <p:cNvPr id="5" name="スライド番号プレースホルダー 4">
            <a:extLst>
              <a:ext uri="{FF2B5EF4-FFF2-40B4-BE49-F238E27FC236}">
                <a16:creationId xmlns:a16="http://schemas.microsoft.com/office/drawing/2014/main" id="{B8531F8F-9E66-0F57-1B01-D4EA14E7C826}"/>
              </a:ext>
            </a:extLst>
          </p:cNvPr>
          <p:cNvSpPr>
            <a:spLocks noGrp="1"/>
          </p:cNvSpPr>
          <p:nvPr>
            <p:ph type="sldNum" sz="quarter" idx="12"/>
          </p:nvPr>
        </p:nvSpPr>
        <p:spPr/>
        <p:txBody>
          <a:bodyPr/>
          <a:lstStyle/>
          <a:p>
            <a:fld id="{7053D55C-1BD3-474D-B643-3CCB384A951D}" type="slidenum">
              <a:rPr kumimoji="1" lang="ja-JP" altLang="en-US" smtClean="0"/>
              <a:t>29</a:t>
            </a:fld>
            <a:endParaRPr kumimoji="1" lang="ja-JP" altLang="en-US"/>
          </a:p>
        </p:txBody>
      </p:sp>
    </p:spTree>
    <p:extLst>
      <p:ext uri="{BB962C8B-B14F-4D97-AF65-F5344CB8AC3E}">
        <p14:creationId xmlns:p14="http://schemas.microsoft.com/office/powerpoint/2010/main" val="32490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0C8515-AD2A-B480-FDEF-AE98D3F1CEC9}"/>
              </a:ext>
            </a:extLst>
          </p:cNvPr>
          <p:cNvSpPr>
            <a:spLocks noGrp="1"/>
          </p:cNvSpPr>
          <p:nvPr>
            <p:ph type="title"/>
          </p:nvPr>
        </p:nvSpPr>
        <p:spPr>
          <a:xfrm>
            <a:off x="1981200" y="274638"/>
            <a:ext cx="8229600" cy="634082"/>
          </a:xfrm>
        </p:spPr>
        <p:txBody>
          <a:bodyPr>
            <a:normAutofit/>
          </a:bodyPr>
          <a:lstStyle/>
          <a:p>
            <a:r>
              <a:rPr lang="ja-JP" altLang="en-US" sz="3200" dirty="0"/>
              <a:t>日経新聞　２０２４年３月１９日</a:t>
            </a:r>
          </a:p>
        </p:txBody>
      </p:sp>
      <p:sp>
        <p:nvSpPr>
          <p:cNvPr id="5" name="スライド番号プレースホルダー 4">
            <a:extLst>
              <a:ext uri="{FF2B5EF4-FFF2-40B4-BE49-F238E27FC236}">
                <a16:creationId xmlns:a16="http://schemas.microsoft.com/office/drawing/2014/main" id="{CBCBA318-3244-84FF-22DA-B078A66D439F}"/>
              </a:ext>
            </a:extLst>
          </p:cNvPr>
          <p:cNvSpPr>
            <a:spLocks noGrp="1"/>
          </p:cNvSpPr>
          <p:nvPr>
            <p:ph type="sldNum" sz="quarter" idx="12"/>
          </p:nvPr>
        </p:nvSpPr>
        <p:spPr/>
        <p:txBody>
          <a:bodyPr/>
          <a:lstStyle/>
          <a:p>
            <a:fld id="{428159FB-B171-47E6-97FF-94E4E8E0D996}" type="slidenum">
              <a:rPr kumimoji="1" lang="ja-JP" altLang="en-US" smtClean="0"/>
              <a:t>3</a:t>
            </a:fld>
            <a:endParaRPr kumimoji="1" lang="ja-JP" altLang="en-US"/>
          </a:p>
        </p:txBody>
      </p:sp>
      <p:sp>
        <p:nvSpPr>
          <p:cNvPr id="4" name="コンテンツ プレースホルダー 3">
            <a:extLst>
              <a:ext uri="{FF2B5EF4-FFF2-40B4-BE49-F238E27FC236}">
                <a16:creationId xmlns:a16="http://schemas.microsoft.com/office/drawing/2014/main" id="{9B388A21-36BB-53D3-ED30-54D40CADBE02}"/>
              </a:ext>
            </a:extLst>
          </p:cNvPr>
          <p:cNvSpPr>
            <a:spLocks noGrp="1"/>
          </p:cNvSpPr>
          <p:nvPr>
            <p:ph idx="1"/>
          </p:nvPr>
        </p:nvSpPr>
        <p:spPr/>
        <p:txBody>
          <a:bodyPr/>
          <a:lstStyle/>
          <a:p>
            <a:r>
              <a:rPr lang="ja-JP" altLang="en-US" dirty="0"/>
              <a:t>マイナス金利解除の号外もしくはニュース記事を引用</a:t>
            </a:r>
          </a:p>
        </p:txBody>
      </p:sp>
    </p:spTree>
    <p:extLst>
      <p:ext uri="{BB962C8B-B14F-4D97-AF65-F5344CB8AC3E}">
        <p14:creationId xmlns:p14="http://schemas.microsoft.com/office/powerpoint/2010/main" val="197336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C18632-3BFC-B62F-28E3-B60127E62B13}"/>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全国</a:t>
            </a:r>
            <a:r>
              <a:rPr kumimoji="1" lang="en-US" altLang="ja-JP" dirty="0">
                <a:latin typeface="HGP創英角ﾎﾟｯﾌﾟ体" panose="040B0A00000000000000" pitchFamily="50" charset="-128"/>
                <a:ea typeface="HGP創英角ﾎﾟｯﾌﾟ体" panose="040B0A00000000000000" pitchFamily="50" charset="-128"/>
              </a:rPr>
              <a:t>1,000</a:t>
            </a:r>
            <a:r>
              <a:rPr kumimoji="1" lang="ja-JP" altLang="en-US" dirty="0">
                <a:latin typeface="HGP創英角ﾎﾟｯﾌﾟ体" panose="040B0A00000000000000" pitchFamily="50" charset="-128"/>
                <a:ea typeface="HGP創英角ﾎﾟｯﾌﾟ体" panose="040B0A00000000000000" pitchFamily="50" charset="-128"/>
              </a:rPr>
              <a:t>万世帯の家計がピンチ！？</a:t>
            </a:r>
          </a:p>
        </p:txBody>
      </p:sp>
      <p:sp>
        <p:nvSpPr>
          <p:cNvPr id="3" name="コンテンツ プレースホルダー 2">
            <a:extLst>
              <a:ext uri="{FF2B5EF4-FFF2-40B4-BE49-F238E27FC236}">
                <a16:creationId xmlns:a16="http://schemas.microsoft.com/office/drawing/2014/main" id="{58852E51-4BDA-1E07-5071-E1870772019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endParaRPr kumimoji="1" lang="en-US" altLang="ja-JP" sz="2000" dirty="0"/>
          </a:p>
          <a:p>
            <a:pPr marL="0" indent="0">
              <a:buNone/>
            </a:pPr>
            <a:r>
              <a:rPr lang="en-US" altLang="ja-JP" sz="40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変動金利利用者救済運動！</a:t>
            </a:r>
            <a:r>
              <a:rPr lang="en-US" altLang="ja-JP" sz="4000" dirty="0">
                <a:solidFill>
                  <a:srgbClr val="FF0000"/>
                </a:solidFill>
                <a:latin typeface="HGP創英角ﾎﾟｯﾌﾟ体" panose="040B0A00000000000000" pitchFamily="50" charset="-128"/>
                <a:ea typeface="HGP創英角ﾎﾟｯﾌﾟ体" panose="040B0A00000000000000" pitchFamily="50" charset="-128"/>
              </a:rPr>
              <a:t>』</a:t>
            </a:r>
          </a:p>
          <a:p>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日本一住宅ローンに詳しいホームローンドクター淡河氏が開発した</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変動金利適性診断ツール</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を使って</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みなさんが、変動金利を利用し続けても問題がないか</a:t>
            </a:r>
            <a:r>
              <a:rPr kumimoji="1" lang="ja-JP" altLang="en-US" dirty="0">
                <a:latin typeface="HGP創英角ﾎﾟｯﾌﾟ体" panose="040B0A00000000000000" pitchFamily="50" charset="-128"/>
                <a:ea typeface="HGP創英角ﾎﾟｯﾌﾟ体" panose="040B0A00000000000000" pitchFamily="50" charset="-128"/>
              </a:rPr>
              <a:t>？</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適性診断をしています。</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a:p>
            <a:pPr marL="0" indent="0">
              <a:buNone/>
            </a:pP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2F0BA5A-4F1F-1097-25B6-24AD74E590F5}"/>
              </a:ext>
            </a:extLst>
          </p:cNvPr>
          <p:cNvSpPr>
            <a:spLocks noGrp="1"/>
          </p:cNvSpPr>
          <p:nvPr>
            <p:ph type="sldNum" sz="quarter" idx="12"/>
          </p:nvPr>
        </p:nvSpPr>
        <p:spPr/>
        <p:txBody>
          <a:bodyPr/>
          <a:lstStyle/>
          <a:p>
            <a:fld id="{7053D55C-1BD3-474D-B643-3CCB384A951D}" type="slidenum">
              <a:rPr kumimoji="1" lang="ja-JP" altLang="en-US" smtClean="0"/>
              <a:t>30</a:t>
            </a:fld>
            <a:endParaRPr kumimoji="1" lang="ja-JP" altLang="en-US"/>
          </a:p>
        </p:txBody>
      </p:sp>
    </p:spTree>
    <p:extLst>
      <p:ext uri="{BB962C8B-B14F-4D97-AF65-F5344CB8AC3E}">
        <p14:creationId xmlns:p14="http://schemas.microsoft.com/office/powerpoint/2010/main" val="27668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F1A5C29-CE98-7C3B-0727-6F1A7AA4182F}"/>
              </a:ext>
            </a:extLst>
          </p:cNvPr>
          <p:cNvSpPr>
            <a:spLocks noGrp="1"/>
          </p:cNvSpPr>
          <p:nvPr>
            <p:ph type="sldNum" sz="quarter" idx="12"/>
          </p:nvPr>
        </p:nvSpPr>
        <p:spPr/>
        <p:txBody>
          <a:bodyPr/>
          <a:lstStyle/>
          <a:p>
            <a:fld id="{7053D55C-1BD3-474D-B643-3CCB384A951D}" type="slidenum">
              <a:rPr kumimoji="1" lang="ja-JP" altLang="en-US" smtClean="0"/>
              <a:t>31</a:t>
            </a:fld>
            <a:endParaRPr kumimoji="1" lang="ja-JP" altLang="en-US"/>
          </a:p>
        </p:txBody>
      </p:sp>
      <p:pic>
        <p:nvPicPr>
          <p:cNvPr id="7" name="図 6">
            <a:extLst>
              <a:ext uri="{FF2B5EF4-FFF2-40B4-BE49-F238E27FC236}">
                <a16:creationId xmlns:a16="http://schemas.microsoft.com/office/drawing/2014/main" id="{C5B49A4D-BFCD-6B47-914C-939BEBEE5281}"/>
              </a:ext>
            </a:extLst>
          </p:cNvPr>
          <p:cNvPicPr>
            <a:picLocks noChangeAspect="1"/>
          </p:cNvPicPr>
          <p:nvPr/>
        </p:nvPicPr>
        <p:blipFill>
          <a:blip r:embed="rId3"/>
          <a:stretch>
            <a:fillRect/>
          </a:stretch>
        </p:blipFill>
        <p:spPr>
          <a:xfrm>
            <a:off x="838200" y="0"/>
            <a:ext cx="10515600" cy="1975104"/>
          </a:xfrm>
          <a:prstGeom prst="rect">
            <a:avLst/>
          </a:prstGeom>
        </p:spPr>
      </p:pic>
      <p:pic>
        <p:nvPicPr>
          <p:cNvPr id="11" name="コンテンツ プレースホルダー 10">
            <a:extLst>
              <a:ext uri="{FF2B5EF4-FFF2-40B4-BE49-F238E27FC236}">
                <a16:creationId xmlns:a16="http://schemas.microsoft.com/office/drawing/2014/main" id="{3C2ED6D1-D7F0-B37B-FC60-6B956100C37B}"/>
              </a:ext>
            </a:extLst>
          </p:cNvPr>
          <p:cNvPicPr>
            <a:picLocks noGrp="1" noChangeAspect="1"/>
          </p:cNvPicPr>
          <p:nvPr>
            <p:ph idx="1"/>
          </p:nvPr>
        </p:nvPicPr>
        <p:blipFill>
          <a:blip r:embed="rId4"/>
          <a:stretch>
            <a:fillRect/>
          </a:stretch>
        </p:blipFill>
        <p:spPr>
          <a:xfrm>
            <a:off x="2974848" y="1690689"/>
            <a:ext cx="6376416" cy="4665662"/>
          </a:xfrm>
        </p:spPr>
      </p:pic>
    </p:spTree>
    <p:extLst>
      <p:ext uri="{BB962C8B-B14F-4D97-AF65-F5344CB8AC3E}">
        <p14:creationId xmlns:p14="http://schemas.microsoft.com/office/powerpoint/2010/main" val="225453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E9068-2DD3-75F3-4DA8-A15923114551}"/>
              </a:ext>
            </a:extLst>
          </p:cNvPr>
          <p:cNvSpPr>
            <a:spLocks noGrp="1"/>
          </p:cNvSpPr>
          <p:nvPr>
            <p:ph type="title"/>
          </p:nvPr>
        </p:nvSpPr>
        <p:spPr/>
        <p:txBody>
          <a:bodyPr>
            <a:normAutofit/>
          </a:bodyPr>
          <a:lstStyle/>
          <a:p>
            <a:r>
              <a:rPr kumimoji="1" lang="ja-JP" altLang="en-US" sz="4000" dirty="0">
                <a:latin typeface="HGS創英角ﾎﾟｯﾌﾟ体" panose="040B0A00000000000000" pitchFamily="50" charset="-128"/>
                <a:ea typeface="HGS創英角ﾎﾟｯﾌﾟ体" panose="040B0A00000000000000" pitchFamily="50" charset="-128"/>
              </a:rPr>
              <a:t>日本一住宅ローンに詳しい　淡河　範明氏</a:t>
            </a:r>
          </a:p>
        </p:txBody>
      </p:sp>
      <p:pic>
        <p:nvPicPr>
          <p:cNvPr id="6" name="コンテンツ プレースホルダー 5">
            <a:extLst>
              <a:ext uri="{FF2B5EF4-FFF2-40B4-BE49-F238E27FC236}">
                <a16:creationId xmlns:a16="http://schemas.microsoft.com/office/drawing/2014/main" id="{3133E1EA-F1F2-91F4-CAA7-7AB0DBBD5434}"/>
              </a:ext>
            </a:extLst>
          </p:cNvPr>
          <p:cNvPicPr>
            <a:picLocks noGrp="1" noChangeAspect="1"/>
          </p:cNvPicPr>
          <p:nvPr>
            <p:ph idx="1"/>
          </p:nvPr>
        </p:nvPicPr>
        <p:blipFill>
          <a:blip r:embed="rId3"/>
          <a:stretch>
            <a:fillRect/>
          </a:stretch>
        </p:blipFill>
        <p:spPr>
          <a:xfrm>
            <a:off x="385222" y="1550502"/>
            <a:ext cx="3745094" cy="4486337"/>
          </a:xfrm>
          <a:prstGeom prst="rect">
            <a:avLst/>
          </a:prstGeom>
        </p:spPr>
      </p:pic>
      <p:sp>
        <p:nvSpPr>
          <p:cNvPr id="5" name="スライド番号プレースホルダー 4">
            <a:extLst>
              <a:ext uri="{FF2B5EF4-FFF2-40B4-BE49-F238E27FC236}">
                <a16:creationId xmlns:a16="http://schemas.microsoft.com/office/drawing/2014/main" id="{37141795-5BEC-1488-39EE-ECC35EAE5B8D}"/>
              </a:ext>
            </a:extLst>
          </p:cNvPr>
          <p:cNvSpPr>
            <a:spLocks noGrp="1"/>
          </p:cNvSpPr>
          <p:nvPr>
            <p:ph type="sldNum" sz="quarter" idx="12"/>
          </p:nvPr>
        </p:nvSpPr>
        <p:spPr/>
        <p:txBody>
          <a:bodyPr/>
          <a:lstStyle/>
          <a:p>
            <a:fld id="{7053D55C-1BD3-474D-B643-3CCB384A951D}" type="slidenum">
              <a:rPr kumimoji="1" lang="ja-JP" altLang="en-US" smtClean="0"/>
              <a:t>32</a:t>
            </a:fld>
            <a:endParaRPr kumimoji="1" lang="ja-JP" altLang="en-US"/>
          </a:p>
        </p:txBody>
      </p:sp>
      <p:pic>
        <p:nvPicPr>
          <p:cNvPr id="3" name="図 2">
            <a:extLst>
              <a:ext uri="{FF2B5EF4-FFF2-40B4-BE49-F238E27FC236}">
                <a16:creationId xmlns:a16="http://schemas.microsoft.com/office/drawing/2014/main" id="{274A7884-2264-8216-5629-28DF0D5B9E16}"/>
              </a:ext>
            </a:extLst>
          </p:cNvPr>
          <p:cNvPicPr>
            <a:picLocks noChangeAspect="1"/>
          </p:cNvPicPr>
          <p:nvPr/>
        </p:nvPicPr>
        <p:blipFill>
          <a:blip r:embed="rId4"/>
          <a:stretch>
            <a:fillRect/>
          </a:stretch>
        </p:blipFill>
        <p:spPr>
          <a:xfrm>
            <a:off x="8405327" y="1550503"/>
            <a:ext cx="3295261" cy="4486336"/>
          </a:xfrm>
          <a:prstGeom prst="rect">
            <a:avLst/>
          </a:prstGeom>
        </p:spPr>
      </p:pic>
      <p:pic>
        <p:nvPicPr>
          <p:cNvPr id="7" name="図 6">
            <a:extLst>
              <a:ext uri="{FF2B5EF4-FFF2-40B4-BE49-F238E27FC236}">
                <a16:creationId xmlns:a16="http://schemas.microsoft.com/office/drawing/2014/main" id="{1F1ACAA3-DA9F-6E14-3CE0-17B88E75FDBD}"/>
              </a:ext>
            </a:extLst>
          </p:cNvPr>
          <p:cNvPicPr>
            <a:picLocks noChangeAspect="1"/>
          </p:cNvPicPr>
          <p:nvPr/>
        </p:nvPicPr>
        <p:blipFill>
          <a:blip r:embed="rId5"/>
          <a:stretch>
            <a:fillRect/>
          </a:stretch>
        </p:blipFill>
        <p:spPr>
          <a:xfrm>
            <a:off x="4477104" y="1550504"/>
            <a:ext cx="3559664" cy="4486336"/>
          </a:xfrm>
          <a:prstGeom prst="rect">
            <a:avLst/>
          </a:prstGeom>
        </p:spPr>
      </p:pic>
    </p:spTree>
    <p:extLst>
      <p:ext uri="{BB962C8B-B14F-4D97-AF65-F5344CB8AC3E}">
        <p14:creationId xmlns:p14="http://schemas.microsoft.com/office/powerpoint/2010/main" val="2382266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872148B-B946-8647-2936-BAB915C1B2B4}"/>
              </a:ext>
            </a:extLst>
          </p:cNvPr>
          <p:cNvSpPr>
            <a:spLocks noGrp="1"/>
          </p:cNvSpPr>
          <p:nvPr>
            <p:ph type="title"/>
          </p:nvPr>
        </p:nvSpPr>
        <p:spPr/>
        <p:txBody>
          <a:bodyPr anchor="ctr"/>
          <a:lstStyle/>
          <a:p>
            <a:pPr algn="ctr"/>
            <a:r>
              <a:rPr lang="ja-JP" altLang="en-US" b="1" dirty="0"/>
              <a:t>変動金利のことを</a:t>
            </a:r>
            <a:br>
              <a:rPr lang="en-US" altLang="ja-JP" b="1" dirty="0"/>
            </a:br>
            <a:r>
              <a:rPr lang="ja-JP" altLang="en-US" b="1" dirty="0"/>
              <a:t>理解して選んでいるのか？</a:t>
            </a:r>
          </a:p>
        </p:txBody>
      </p:sp>
      <p:sp>
        <p:nvSpPr>
          <p:cNvPr id="6" name="テキスト プレースホルダー 5">
            <a:extLst>
              <a:ext uri="{FF2B5EF4-FFF2-40B4-BE49-F238E27FC236}">
                <a16:creationId xmlns:a16="http://schemas.microsoft.com/office/drawing/2014/main" id="{CE368871-6A89-BF05-ECA2-31E25151388F}"/>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387EBF93-93B0-059F-7BAC-90F1A639C7CE}"/>
              </a:ext>
            </a:extLst>
          </p:cNvPr>
          <p:cNvSpPr>
            <a:spLocks noGrp="1"/>
          </p:cNvSpPr>
          <p:nvPr>
            <p:ph type="sldNum" sz="quarter" idx="12"/>
          </p:nvPr>
        </p:nvSpPr>
        <p:spPr/>
        <p:txBody>
          <a:bodyPr/>
          <a:lstStyle/>
          <a:p>
            <a:fld id="{7053D55C-1BD3-474D-B643-3CCB384A951D}" type="slidenum">
              <a:rPr kumimoji="1" lang="ja-JP" altLang="en-US" smtClean="0"/>
              <a:t>33</a:t>
            </a:fld>
            <a:endParaRPr kumimoji="1" lang="ja-JP" altLang="en-US"/>
          </a:p>
        </p:txBody>
      </p:sp>
    </p:spTree>
    <p:extLst>
      <p:ext uri="{BB962C8B-B14F-4D97-AF65-F5344CB8AC3E}">
        <p14:creationId xmlns:p14="http://schemas.microsoft.com/office/powerpoint/2010/main" val="87245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DD605E-3F58-B043-D5F0-30D51E381DC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E71F9071-1F3C-BA59-CA19-9D5449FD259C}"/>
              </a:ext>
            </a:extLst>
          </p:cNvPr>
          <p:cNvPicPr>
            <a:picLocks noGrp="1" noChangeAspect="1"/>
          </p:cNvPicPr>
          <p:nvPr>
            <p:ph idx="1"/>
          </p:nvPr>
        </p:nvPicPr>
        <p:blipFill>
          <a:blip r:embed="rId3"/>
          <a:stretch>
            <a:fillRect/>
          </a:stretch>
        </p:blipFill>
        <p:spPr>
          <a:xfrm>
            <a:off x="838200" y="365125"/>
            <a:ext cx="10377667" cy="5811838"/>
          </a:xfrm>
        </p:spPr>
      </p:pic>
      <p:sp>
        <p:nvSpPr>
          <p:cNvPr id="6" name="スライド番号プレースホルダー 5">
            <a:extLst>
              <a:ext uri="{FF2B5EF4-FFF2-40B4-BE49-F238E27FC236}">
                <a16:creationId xmlns:a16="http://schemas.microsoft.com/office/drawing/2014/main" id="{D0AA9D0C-05A7-C78A-DDC2-B556C6D88FE6}"/>
              </a:ext>
            </a:extLst>
          </p:cNvPr>
          <p:cNvSpPr>
            <a:spLocks noGrp="1"/>
          </p:cNvSpPr>
          <p:nvPr>
            <p:ph type="sldNum" sz="quarter" idx="12"/>
          </p:nvPr>
        </p:nvSpPr>
        <p:spPr/>
        <p:txBody>
          <a:bodyPr/>
          <a:lstStyle/>
          <a:p>
            <a:fld id="{7053D55C-1BD3-474D-B643-3CCB384A951D}" type="slidenum">
              <a:rPr kumimoji="1" lang="ja-JP" altLang="en-US" smtClean="0"/>
              <a:t>34</a:t>
            </a:fld>
            <a:endParaRPr kumimoji="1" lang="ja-JP" altLang="en-US"/>
          </a:p>
        </p:txBody>
      </p:sp>
      <p:pic>
        <p:nvPicPr>
          <p:cNvPr id="7" name="図 6">
            <a:extLst>
              <a:ext uri="{FF2B5EF4-FFF2-40B4-BE49-F238E27FC236}">
                <a16:creationId xmlns:a16="http://schemas.microsoft.com/office/drawing/2014/main" id="{0C9A2991-0AA7-945A-13AF-706A0EA63D52}"/>
              </a:ext>
            </a:extLst>
          </p:cNvPr>
          <p:cNvPicPr>
            <a:picLocks noChangeAspect="1"/>
          </p:cNvPicPr>
          <p:nvPr/>
        </p:nvPicPr>
        <p:blipFill>
          <a:blip r:embed="rId4"/>
          <a:stretch>
            <a:fillRect/>
          </a:stretch>
        </p:blipFill>
        <p:spPr>
          <a:xfrm>
            <a:off x="637954" y="227455"/>
            <a:ext cx="10845209" cy="6265419"/>
          </a:xfrm>
          <a:prstGeom prst="rect">
            <a:avLst/>
          </a:prstGeom>
        </p:spPr>
      </p:pic>
      <p:sp>
        <p:nvSpPr>
          <p:cNvPr id="4" name="テキスト ボックス 3">
            <a:extLst>
              <a:ext uri="{FF2B5EF4-FFF2-40B4-BE49-F238E27FC236}">
                <a16:creationId xmlns:a16="http://schemas.microsoft.com/office/drawing/2014/main" id="{448062F6-7D09-BACF-D417-B92E0EE61136}"/>
              </a:ext>
            </a:extLst>
          </p:cNvPr>
          <p:cNvSpPr txBox="1"/>
          <p:nvPr/>
        </p:nvSpPr>
        <p:spPr>
          <a:xfrm>
            <a:off x="1729946" y="1075038"/>
            <a:ext cx="8896865" cy="707886"/>
          </a:xfrm>
          <a:prstGeom prst="rect">
            <a:avLst/>
          </a:prstGeom>
          <a:noFill/>
        </p:spPr>
        <p:txBody>
          <a:bodyPr wrap="square" rtlCol="0">
            <a:spAutoFit/>
          </a:bodyPr>
          <a:lstStyle/>
          <a:p>
            <a:r>
              <a:rPr kumimoji="1" lang="ja-JP" altLang="en-US" sz="4000" dirty="0">
                <a:solidFill>
                  <a:srgbClr val="FF0000"/>
                </a:solidFill>
                <a:latin typeface="HG創英角ﾎﾟｯﾌﾟ体" panose="040B0A09000000000000" pitchFamily="49" charset="-128"/>
                <a:ea typeface="HG創英角ﾎﾟｯﾌﾟ体" panose="040B0A09000000000000" pitchFamily="49" charset="-128"/>
              </a:rPr>
              <a:t>住宅ローン利用者へのアンケート結果</a:t>
            </a:r>
          </a:p>
        </p:txBody>
      </p:sp>
    </p:spTree>
    <p:extLst>
      <p:ext uri="{BB962C8B-B14F-4D97-AF65-F5344CB8AC3E}">
        <p14:creationId xmlns:p14="http://schemas.microsoft.com/office/powerpoint/2010/main" val="1517431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1400" dirty="0"/>
          </a:p>
          <a:p>
            <a:pPr marL="0" indent="0">
              <a:buNone/>
            </a:pPr>
            <a:r>
              <a:rPr lang="ja-JP" altLang="en-US" sz="32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32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3200" dirty="0">
                <a:solidFill>
                  <a:srgbClr val="FF0000"/>
                </a:solidFill>
                <a:latin typeface="HGS創英角ﾎﾟｯﾌﾟ体" panose="040B0A00000000000000" pitchFamily="50" charset="-128"/>
                <a:ea typeface="HGS創英角ﾎﾟｯﾌﾟ体" panose="040B0A00000000000000" pitchFamily="50" charset="-128"/>
              </a:rPr>
              <a:t>ほぼ理解　</a:t>
            </a:r>
            <a:endParaRPr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①適用金利や返済額の見直しルール　</a:t>
            </a:r>
            <a:r>
              <a:rPr lang="ja-JP" altLang="en-US" sz="3600" dirty="0">
                <a:latin typeface="HGS創英角ﾎﾟｯﾌﾟ体" panose="040B0A00000000000000" pitchFamily="50" charset="-128"/>
                <a:ea typeface="HGS創英角ﾎﾟｯﾌﾟ体" panose="040B0A00000000000000" pitchFamily="50" charset="-128"/>
              </a:rPr>
              <a:t>　</a:t>
            </a:r>
            <a:r>
              <a:rPr lang="en-US" altLang="ja-JP" sz="4000" dirty="0">
                <a:solidFill>
                  <a:srgbClr val="FF0000"/>
                </a:solidFill>
                <a:latin typeface="HGS創英角ﾎﾟｯﾌﾟ体" panose="040B0A00000000000000" pitchFamily="50" charset="-128"/>
                <a:ea typeface="HGS創英角ﾎﾟｯﾌﾟ体" panose="040B0A00000000000000" pitchFamily="50" charset="-128"/>
              </a:rPr>
              <a:t>59.4</a:t>
            </a: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3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②将来の金利上昇によって返済額が、どれくらい増えるか？</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000" dirty="0">
                <a:solidFill>
                  <a:srgbClr val="FF0000"/>
                </a:solidFill>
                <a:latin typeface="HGS創英角ﾎﾟｯﾌﾟ体" panose="040B0A00000000000000" pitchFamily="50" charset="-128"/>
                <a:ea typeface="HGS創英角ﾎﾟｯﾌﾟ体" panose="040B0A00000000000000" pitchFamily="50" charset="-128"/>
              </a:rPr>
              <a:t>53.4</a:t>
            </a: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3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3" name="スライド番号プレースホルダー 2">
            <a:extLst>
              <a:ext uri="{FF2B5EF4-FFF2-40B4-BE49-F238E27FC236}">
                <a16:creationId xmlns:a16="http://schemas.microsoft.com/office/drawing/2014/main" id="{38C46D7D-0C51-AFBC-0D22-D6B2B3D29F87}"/>
              </a:ext>
            </a:extLst>
          </p:cNvPr>
          <p:cNvSpPr>
            <a:spLocks noGrp="1"/>
          </p:cNvSpPr>
          <p:nvPr>
            <p:ph type="sldNum" sz="quarter" idx="12"/>
          </p:nvPr>
        </p:nvSpPr>
        <p:spPr/>
        <p:txBody>
          <a:bodyPr/>
          <a:lstStyle/>
          <a:p>
            <a:fld id="{7053D55C-1BD3-474D-B643-3CCB384A951D}" type="slidenum">
              <a:rPr kumimoji="1" lang="ja-JP" altLang="en-US" smtClean="0"/>
              <a:t>35</a:t>
            </a:fld>
            <a:endParaRPr kumimoji="1" lang="ja-JP" altLang="en-US"/>
          </a:p>
        </p:txBody>
      </p:sp>
    </p:spTree>
    <p:extLst>
      <p:ext uri="{BB962C8B-B14F-4D97-AF65-F5344CB8AC3E}">
        <p14:creationId xmlns:p14="http://schemas.microsoft.com/office/powerpoint/2010/main" val="230979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marL="0" indent="0">
              <a:buNone/>
            </a:pPr>
            <a:endParaRPr lang="en-US" altLang="ja-JP" sz="1400" dirty="0"/>
          </a:p>
          <a:p>
            <a:pPr marL="0" indent="0">
              <a:buNone/>
            </a:pPr>
            <a:r>
              <a:rPr lang="ja-JP" altLang="en-US" sz="32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32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3200" dirty="0">
                <a:solidFill>
                  <a:srgbClr val="FF0000"/>
                </a:solidFill>
                <a:latin typeface="HGS創英角ﾎﾟｯﾌﾟ体" panose="040B0A00000000000000" pitchFamily="50" charset="-128"/>
                <a:ea typeface="HGS創英角ﾎﾟｯﾌﾟ体" panose="040B0A00000000000000" pitchFamily="50" charset="-128"/>
              </a:rPr>
              <a:t>ほぼ理解　</a:t>
            </a:r>
            <a:endParaRPr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latin typeface="HGS創英角ﾎﾟｯﾌﾟ体" panose="040B0A00000000000000" pitchFamily="50" charset="-128"/>
                <a:ea typeface="HGS創英角ﾎﾟｯﾌﾟ体" panose="040B0A00000000000000" pitchFamily="50" charset="-128"/>
              </a:rPr>
              <a:t>③金利タイプが異なる住宅ローンと比較した特徴</a:t>
            </a: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latin typeface="HGS創英角ﾎﾟｯﾌﾟ体" panose="040B0A00000000000000" pitchFamily="50" charset="-128"/>
                <a:ea typeface="HGS創英角ﾎﾟｯﾌﾟ体" panose="040B0A00000000000000" pitchFamily="50" charset="-128"/>
              </a:rPr>
              <a:t>　　　　　　　　　　　　　　　　　　　　　　　</a:t>
            </a:r>
            <a:r>
              <a:rPr lang="en-US" altLang="ja-JP" sz="4700" dirty="0">
                <a:solidFill>
                  <a:srgbClr val="FF0000"/>
                </a:solidFill>
                <a:latin typeface="HGS創英角ﾎﾟｯﾌﾟ体" panose="040B0A00000000000000" pitchFamily="50" charset="-128"/>
                <a:ea typeface="HGS創英角ﾎﾟｯﾌﾟ体" panose="040B0A00000000000000" pitchFamily="50" charset="-128"/>
              </a:rPr>
              <a:t>55.7</a:t>
            </a:r>
            <a:r>
              <a:rPr lang="ja-JP" altLang="en-US" sz="47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2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latin typeface="HGS創英角ﾎﾟｯﾌﾟ体" panose="040B0A00000000000000" pitchFamily="50" charset="-128"/>
                <a:ea typeface="HGS創英角ﾎﾟｯﾌﾟ体" panose="040B0A00000000000000" pitchFamily="50" charset="-128"/>
              </a:rPr>
              <a:t>④優遇金利の適用ルール</a:t>
            </a: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latin typeface="HGS創英角ﾎﾟｯﾌﾟ体" panose="040B0A00000000000000" pitchFamily="50" charset="-128"/>
                <a:ea typeface="HGS創英角ﾎﾟｯﾌﾟ体" panose="040B0A00000000000000" pitchFamily="50" charset="-128"/>
              </a:rPr>
              <a:t>　（延滞などがあれば、適用されなくなるなど）　</a:t>
            </a:r>
            <a:r>
              <a:rPr lang="en-US" altLang="ja-JP" sz="4300" dirty="0">
                <a:solidFill>
                  <a:srgbClr val="FF0000"/>
                </a:solidFill>
                <a:latin typeface="HGS創英角ﾎﾟｯﾌﾟ体" panose="040B0A00000000000000" pitchFamily="50" charset="-128"/>
                <a:ea typeface="HGS創英角ﾎﾟｯﾌﾟ体" panose="040B0A00000000000000" pitchFamily="50" charset="-128"/>
              </a:rPr>
              <a:t>52.1</a:t>
            </a:r>
            <a:r>
              <a:rPr lang="ja-JP" altLang="en-US" sz="43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latin typeface="HGS創英角ﾎﾟｯﾌﾟ体" panose="040B0A00000000000000" pitchFamily="50" charset="-128"/>
                <a:ea typeface="HGS創英角ﾎﾟｯﾌﾟ体" panose="040B0A00000000000000" pitchFamily="50" charset="-128"/>
              </a:rPr>
              <a:t>⑤将来の金利上昇に伴う返済額増加への対応策　　</a:t>
            </a:r>
            <a:r>
              <a:rPr lang="en-US" altLang="ja-JP" sz="4700" dirty="0">
                <a:solidFill>
                  <a:srgbClr val="FF0000"/>
                </a:solidFill>
                <a:latin typeface="HGS創英角ﾎﾟｯﾌﾟ体" panose="040B0A00000000000000" pitchFamily="50" charset="-128"/>
                <a:ea typeface="HGS創英角ﾎﾟｯﾌﾟ体" panose="040B0A00000000000000" pitchFamily="50" charset="-128"/>
              </a:rPr>
              <a:t>50.3</a:t>
            </a:r>
            <a:r>
              <a:rPr lang="ja-JP" altLang="en-US" sz="47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ja-JP" altLang="en-US"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3" name="スライド番号プレースホルダー 2">
            <a:extLst>
              <a:ext uri="{FF2B5EF4-FFF2-40B4-BE49-F238E27FC236}">
                <a16:creationId xmlns:a16="http://schemas.microsoft.com/office/drawing/2014/main" id="{38C46D7D-0C51-AFBC-0D22-D6B2B3D29F87}"/>
              </a:ext>
            </a:extLst>
          </p:cNvPr>
          <p:cNvSpPr>
            <a:spLocks noGrp="1"/>
          </p:cNvSpPr>
          <p:nvPr>
            <p:ph type="sldNum" sz="quarter" idx="12"/>
          </p:nvPr>
        </p:nvSpPr>
        <p:spPr/>
        <p:txBody>
          <a:bodyPr/>
          <a:lstStyle/>
          <a:p>
            <a:fld id="{7053D55C-1BD3-474D-B643-3CCB384A951D}" type="slidenum">
              <a:rPr kumimoji="1" lang="ja-JP" altLang="en-US" smtClean="0"/>
              <a:t>36</a:t>
            </a:fld>
            <a:endParaRPr kumimoji="1" lang="ja-JP" altLang="en-US"/>
          </a:p>
        </p:txBody>
      </p:sp>
    </p:spTree>
    <p:extLst>
      <p:ext uri="{BB962C8B-B14F-4D97-AF65-F5344CB8AC3E}">
        <p14:creationId xmlns:p14="http://schemas.microsoft.com/office/powerpoint/2010/main" val="973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lstStyle/>
          <a:p>
            <a:endParaRPr lang="ja-JP" altLang="en-US"/>
          </a:p>
        </p:txBody>
      </p:sp>
      <p:pic>
        <p:nvPicPr>
          <p:cNvPr id="5" name="コンテンツ プレースホルダー 4">
            <a:extLst>
              <a:ext uri="{FF2B5EF4-FFF2-40B4-BE49-F238E27FC236}">
                <a16:creationId xmlns:a16="http://schemas.microsoft.com/office/drawing/2014/main" id="{17F95070-9D9E-04F7-D41B-B38558C5BEBD}"/>
              </a:ext>
            </a:extLst>
          </p:cNvPr>
          <p:cNvPicPr>
            <a:picLocks noGrp="1" noChangeAspect="1"/>
          </p:cNvPicPr>
          <p:nvPr>
            <p:ph sz="half" idx="1"/>
          </p:nvPr>
        </p:nvPicPr>
        <p:blipFill>
          <a:blip r:embed="rId2"/>
          <a:stretch>
            <a:fillRect/>
          </a:stretch>
        </p:blipFill>
        <p:spPr>
          <a:xfrm>
            <a:off x="838200" y="365125"/>
            <a:ext cx="10384971" cy="5981246"/>
          </a:xfrm>
        </p:spPr>
      </p:pic>
      <p:sp>
        <p:nvSpPr>
          <p:cNvPr id="3" name="スライド番号プレースホルダー 2">
            <a:extLst>
              <a:ext uri="{FF2B5EF4-FFF2-40B4-BE49-F238E27FC236}">
                <a16:creationId xmlns:a16="http://schemas.microsoft.com/office/drawing/2014/main" id="{BCB268B4-572D-8195-3BB3-9F0755B489BD}"/>
              </a:ext>
            </a:extLst>
          </p:cNvPr>
          <p:cNvSpPr>
            <a:spLocks noGrp="1"/>
          </p:cNvSpPr>
          <p:nvPr>
            <p:ph type="sldNum" sz="quarter" idx="12"/>
          </p:nvPr>
        </p:nvSpPr>
        <p:spPr/>
        <p:txBody>
          <a:bodyPr/>
          <a:lstStyle/>
          <a:p>
            <a:fld id="{7053D55C-1BD3-474D-B643-3CCB384A951D}" type="slidenum">
              <a:rPr kumimoji="1" lang="ja-JP" altLang="en-US" smtClean="0"/>
              <a:t>37</a:t>
            </a:fld>
            <a:endParaRPr kumimoji="1" lang="ja-JP" altLang="en-US"/>
          </a:p>
        </p:txBody>
      </p:sp>
    </p:spTree>
    <p:extLst>
      <p:ext uri="{BB962C8B-B14F-4D97-AF65-F5344CB8AC3E}">
        <p14:creationId xmlns:p14="http://schemas.microsoft.com/office/powerpoint/2010/main" val="3191700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93BF5-8661-04E3-059B-ABB4FA3D6889}"/>
              </a:ext>
            </a:extLst>
          </p:cNvPr>
          <p:cNvSpPr>
            <a:spLocks noGrp="1"/>
          </p:cNvSpPr>
          <p:nvPr>
            <p:ph type="title"/>
          </p:nvPr>
        </p:nvSpPr>
        <p:spPr/>
        <p:txBody>
          <a:bodyPr>
            <a:normAutofit/>
          </a:bodyPr>
          <a:lstStyle/>
          <a:p>
            <a:r>
              <a:rPr kumimoji="1" lang="ja-JP" altLang="en-US" dirty="0">
                <a:latin typeface="HGS創英角ﾎﾟｯﾌﾟ体" panose="040B0A00000000000000" pitchFamily="50" charset="-128"/>
                <a:ea typeface="HGS創英角ﾎﾟｯﾌﾟ体" panose="040B0A00000000000000" pitchFamily="50" charset="-128"/>
              </a:rPr>
              <a:t>金利上昇に伴う返済額増加への対応力</a:t>
            </a:r>
          </a:p>
        </p:txBody>
      </p:sp>
      <p:sp>
        <p:nvSpPr>
          <p:cNvPr id="3" name="コンテンツ プレースホルダー 2">
            <a:extLst>
              <a:ext uri="{FF2B5EF4-FFF2-40B4-BE49-F238E27FC236}">
                <a16:creationId xmlns:a16="http://schemas.microsoft.com/office/drawing/2014/main" id="{3C3ADEAA-7262-4A1F-1951-B7015FDAFB9B}"/>
              </a:ext>
            </a:extLst>
          </p:cNvPr>
          <p:cNvSpPr>
            <a:spLocks noGrp="1"/>
          </p:cNvSpPr>
          <p:nvPr>
            <p:ph idx="1"/>
          </p:nvPr>
        </p:nvSpPr>
        <p:spPr>
          <a:xfrm>
            <a:off x="736847" y="1825625"/>
            <a:ext cx="10813001" cy="435133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kumimoji="1" lang="en-US" altLang="ja-JP" sz="2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もしも、金利が上がってしまい</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返済額が、増加した</a:t>
            </a:r>
            <a:r>
              <a:rPr lang="ja-JP" altLang="en-US" sz="3600" dirty="0">
                <a:latin typeface="HGS創英角ﾎﾟｯﾌﾟ体" panose="040B0A00000000000000" pitchFamily="50" charset="-128"/>
                <a:ea typeface="HGS創英角ﾎﾟｯﾌﾟ体" panose="040B0A00000000000000" pitchFamily="50" charset="-128"/>
              </a:rPr>
              <a:t>としても</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ローン破綻しなければ、問題はありません。</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では、その破綻しない対応方法は？</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sz="360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F3920869-7528-0B6D-1632-EC57349C704D}"/>
              </a:ext>
            </a:extLst>
          </p:cNvPr>
          <p:cNvSpPr>
            <a:spLocks noGrp="1"/>
          </p:cNvSpPr>
          <p:nvPr>
            <p:ph type="sldNum" sz="quarter" idx="12"/>
          </p:nvPr>
        </p:nvSpPr>
        <p:spPr/>
        <p:txBody>
          <a:bodyPr/>
          <a:lstStyle/>
          <a:p>
            <a:fld id="{7053D55C-1BD3-474D-B643-3CCB384A951D}" type="slidenum">
              <a:rPr kumimoji="1" lang="ja-JP" altLang="en-US" smtClean="0"/>
              <a:t>38</a:t>
            </a:fld>
            <a:endParaRPr kumimoji="1" lang="ja-JP" altLang="en-US"/>
          </a:p>
        </p:txBody>
      </p:sp>
    </p:spTree>
    <p:extLst>
      <p:ext uri="{BB962C8B-B14F-4D97-AF65-F5344CB8AC3E}">
        <p14:creationId xmlns:p14="http://schemas.microsoft.com/office/powerpoint/2010/main" val="244740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8B5AC-B061-EB07-416D-16D4FBF29F53}"/>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a:t>
            </a:r>
            <a:r>
              <a:rPr lang="ja-JP" altLang="en-US" dirty="0">
                <a:latin typeface="HGP創英角ﾎﾟｯﾌﾟ体" panose="040B0A00000000000000" pitchFamily="50" charset="-128"/>
                <a:ea typeface="HGP創英角ﾎﾟｯﾌﾟ体" panose="040B0A00000000000000" pitchFamily="50" charset="-128"/>
              </a:rPr>
              <a:t>の基本的ルールや未払い利息</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DF288E7C-D9B6-78DC-E760-356D7227CF8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40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金利上昇リスクを理解したうえで、</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　　　　　　　金利上昇リスクに対応できる。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6000" dirty="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6000" dirty="0">
                <a:solidFill>
                  <a:srgbClr val="FF0000"/>
                </a:solidFill>
                <a:latin typeface="HGP創英角ﾎﾟｯﾌﾟ体" panose="040B0A00000000000000" pitchFamily="50" charset="-128"/>
                <a:ea typeface="HGP創英角ﾎﾟｯﾌﾟ体" panose="040B0A00000000000000" pitchFamily="50" charset="-128"/>
              </a:rPr>
              <a:t>69.4</a:t>
            </a:r>
            <a:r>
              <a:rPr kumimoji="1" lang="ja-JP" altLang="en-US" sz="6000"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en-US" altLang="ja-JP" sz="6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t>　</a:t>
            </a:r>
            <a:r>
              <a:rPr lang="ja-JP" altLang="en-US" sz="3200" dirty="0">
                <a:solidFill>
                  <a:schemeClr val="accent1"/>
                </a:solidFill>
                <a:latin typeface="HGP創英角ﾎﾟｯﾌﾟ体" panose="040B0A00000000000000" pitchFamily="50" charset="-128"/>
                <a:ea typeface="HGP創英角ﾎﾟｯﾌﾟ体" panose="040B0A00000000000000" pitchFamily="50" charset="-128"/>
              </a:rPr>
              <a:t>素晴らしい、リテラシーが高い！</a:t>
            </a:r>
            <a:endParaRPr kumimoji="1" lang="en-US" altLang="ja-JP" sz="32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ja-JP" altLang="en-US" dirty="0"/>
          </a:p>
          <a:p>
            <a:endParaRPr kumimoji="1" lang="ja-JP" altLang="en-US" dirty="0"/>
          </a:p>
        </p:txBody>
      </p:sp>
      <p:sp>
        <p:nvSpPr>
          <p:cNvPr id="5" name="スライド番号プレースホルダー 4">
            <a:extLst>
              <a:ext uri="{FF2B5EF4-FFF2-40B4-BE49-F238E27FC236}">
                <a16:creationId xmlns:a16="http://schemas.microsoft.com/office/drawing/2014/main" id="{F3656D60-BFB8-D451-DBC7-6816B55A5783}"/>
              </a:ext>
            </a:extLst>
          </p:cNvPr>
          <p:cNvSpPr>
            <a:spLocks noGrp="1"/>
          </p:cNvSpPr>
          <p:nvPr>
            <p:ph type="sldNum" sz="quarter" idx="12"/>
          </p:nvPr>
        </p:nvSpPr>
        <p:spPr/>
        <p:txBody>
          <a:bodyPr/>
          <a:lstStyle/>
          <a:p>
            <a:fld id="{7053D55C-1BD3-474D-B643-3CCB384A951D}" type="slidenum">
              <a:rPr kumimoji="1" lang="ja-JP" altLang="en-US" smtClean="0"/>
              <a:t>39</a:t>
            </a:fld>
            <a:endParaRPr kumimoji="1" lang="ja-JP" altLang="en-US"/>
          </a:p>
        </p:txBody>
      </p:sp>
    </p:spTree>
    <p:extLst>
      <p:ext uri="{BB962C8B-B14F-4D97-AF65-F5344CB8AC3E}">
        <p14:creationId xmlns:p14="http://schemas.microsoft.com/office/powerpoint/2010/main" val="1369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3C73A-F25D-8361-8153-5E878E872497}"/>
              </a:ext>
            </a:extLst>
          </p:cNvPr>
          <p:cNvSpPr>
            <a:spLocks noGrp="1"/>
          </p:cNvSpPr>
          <p:nvPr>
            <p:ph type="title"/>
          </p:nvPr>
        </p:nvSpPr>
        <p:spPr/>
        <p:txBody>
          <a:bodyPr>
            <a:normAutofit/>
          </a:bodyPr>
          <a:lstStyle/>
          <a:p>
            <a:r>
              <a:rPr lang="ja-JP" altLang="en-US" sz="4000" b="1" dirty="0">
                <a:latin typeface="HGS創英角ﾎﾟｯﾌﾟ体" panose="040B0A00000000000000" pitchFamily="50" charset="-128"/>
                <a:ea typeface="HGS創英角ﾎﾟｯﾌﾟ体" panose="040B0A00000000000000" pitchFamily="50" charset="-128"/>
              </a:rPr>
              <a:t>２０２４年３月１９日</a:t>
            </a:r>
            <a:endParaRPr kumimoji="1" lang="ja-JP" altLang="en-US" sz="4000" b="1"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9DDD90E1-9BA9-9D51-A388-FB1706A46AAC}"/>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日銀が金融政策を変更</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latin typeface="HGS創英角ﾎﾟｯﾌﾟ体" panose="040B0A00000000000000" pitchFamily="50" charset="-128"/>
                <a:ea typeface="HGS創英角ﾎﾟｯﾌﾟ体" panose="040B0A00000000000000" pitchFamily="50" charset="-128"/>
              </a:rPr>
              <a:t>マイナス金利政策を解除しました！</a:t>
            </a: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いよいよ変動金利が上がるかも・・・</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心配ですよね？</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31C078C7-8C47-C902-8C3E-524385785274}"/>
              </a:ext>
            </a:extLst>
          </p:cNvPr>
          <p:cNvSpPr>
            <a:spLocks noGrp="1"/>
          </p:cNvSpPr>
          <p:nvPr>
            <p:ph type="sldNum" sz="quarter" idx="12"/>
          </p:nvPr>
        </p:nvSpPr>
        <p:spPr/>
        <p:txBody>
          <a:bodyPr/>
          <a:lstStyle/>
          <a:p>
            <a:fld id="{7053D55C-1BD3-474D-B643-3CCB384A951D}" type="slidenum">
              <a:rPr kumimoji="1" lang="ja-JP" altLang="en-US" smtClean="0"/>
              <a:t>4</a:t>
            </a:fld>
            <a:endParaRPr kumimoji="1" lang="ja-JP" altLang="en-US"/>
          </a:p>
        </p:txBody>
      </p:sp>
    </p:spTree>
    <p:extLst>
      <p:ext uri="{BB962C8B-B14F-4D97-AF65-F5344CB8AC3E}">
        <p14:creationId xmlns:p14="http://schemas.microsoft.com/office/powerpoint/2010/main" val="4029052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DD3973-3FF9-59B5-E54D-8FDF36B671D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ADAE4BC-E841-AB25-B442-857170CC16B0}"/>
              </a:ext>
            </a:extLst>
          </p:cNvPr>
          <p:cNvPicPr>
            <a:picLocks noGrp="1" noChangeAspect="1"/>
          </p:cNvPicPr>
          <p:nvPr>
            <p:ph idx="1"/>
          </p:nvPr>
        </p:nvPicPr>
        <p:blipFill>
          <a:blip r:embed="rId3"/>
          <a:stretch>
            <a:fillRect/>
          </a:stretch>
        </p:blipFill>
        <p:spPr>
          <a:xfrm>
            <a:off x="838200" y="365125"/>
            <a:ext cx="10515600" cy="5839732"/>
          </a:xfrm>
        </p:spPr>
      </p:pic>
      <p:sp>
        <p:nvSpPr>
          <p:cNvPr id="10" name="スライド番号プレースホルダー 9">
            <a:extLst>
              <a:ext uri="{FF2B5EF4-FFF2-40B4-BE49-F238E27FC236}">
                <a16:creationId xmlns:a16="http://schemas.microsoft.com/office/drawing/2014/main" id="{3F1D8936-7DE3-09F5-C264-FAF692B421D8}"/>
              </a:ext>
            </a:extLst>
          </p:cNvPr>
          <p:cNvSpPr>
            <a:spLocks noGrp="1"/>
          </p:cNvSpPr>
          <p:nvPr>
            <p:ph type="sldNum" sz="quarter" idx="12"/>
          </p:nvPr>
        </p:nvSpPr>
        <p:spPr/>
        <p:txBody>
          <a:bodyPr/>
          <a:lstStyle/>
          <a:p>
            <a:fld id="{7053D55C-1BD3-474D-B643-3CCB384A951D}" type="slidenum">
              <a:rPr kumimoji="1" lang="ja-JP" altLang="en-US" smtClean="0"/>
              <a:t>40</a:t>
            </a:fld>
            <a:endParaRPr kumimoji="1" lang="ja-JP" altLang="en-US" dirty="0"/>
          </a:p>
        </p:txBody>
      </p:sp>
      <p:sp>
        <p:nvSpPr>
          <p:cNvPr id="6" name="楕円 5">
            <a:extLst>
              <a:ext uri="{FF2B5EF4-FFF2-40B4-BE49-F238E27FC236}">
                <a16:creationId xmlns:a16="http://schemas.microsoft.com/office/drawing/2014/main" id="{5100E0F4-5B7C-2A53-32AA-8FDBA35508E3}"/>
              </a:ext>
            </a:extLst>
          </p:cNvPr>
          <p:cNvSpPr/>
          <p:nvPr/>
        </p:nvSpPr>
        <p:spPr>
          <a:xfrm>
            <a:off x="2102002" y="1734889"/>
            <a:ext cx="6133140" cy="13975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1 つの角を切り取る 8">
            <a:extLst>
              <a:ext uri="{FF2B5EF4-FFF2-40B4-BE49-F238E27FC236}">
                <a16:creationId xmlns:a16="http://schemas.microsoft.com/office/drawing/2014/main" id="{D19AE35B-7DCE-8316-BE83-B775F161A8F6}"/>
              </a:ext>
            </a:extLst>
          </p:cNvPr>
          <p:cNvSpPr/>
          <p:nvPr/>
        </p:nvSpPr>
        <p:spPr>
          <a:xfrm>
            <a:off x="3391593" y="3559629"/>
            <a:ext cx="3003665" cy="1071790"/>
          </a:xfrm>
          <a:prstGeom prst="snip1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D5A86CF-38B0-6CE2-B3B7-283201677FDE}"/>
              </a:ext>
            </a:extLst>
          </p:cNvPr>
          <p:cNvSpPr txBox="1"/>
          <p:nvPr/>
        </p:nvSpPr>
        <p:spPr>
          <a:xfrm>
            <a:off x="3652058" y="3725030"/>
            <a:ext cx="2499360" cy="769441"/>
          </a:xfrm>
          <a:prstGeom prst="rect">
            <a:avLst/>
          </a:prstGeom>
          <a:solidFill>
            <a:schemeClr val="bg1"/>
          </a:solidFill>
        </p:spPr>
        <p:txBody>
          <a:bodyPr wrap="square" rtlCol="0">
            <a:spAutoFit/>
          </a:bodyPr>
          <a:lstStyle/>
          <a:p>
            <a:r>
              <a:rPr lang="ja-JP" altLang="en-US" sz="44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400" dirty="0">
                <a:solidFill>
                  <a:srgbClr val="FF0000"/>
                </a:solidFill>
                <a:latin typeface="HGS創英角ﾎﾟｯﾌﾟ体" panose="040B0A00000000000000" pitchFamily="50" charset="-128"/>
                <a:ea typeface="HGS創英角ﾎﾟｯﾌﾟ体" panose="040B0A00000000000000" pitchFamily="50" charset="-128"/>
              </a:rPr>
              <a:t>69.4</a:t>
            </a:r>
            <a:r>
              <a:rPr kumimoji="1" lang="ja-JP" altLang="en-US" sz="4400"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8" name="楕円 7">
            <a:extLst>
              <a:ext uri="{FF2B5EF4-FFF2-40B4-BE49-F238E27FC236}">
                <a16:creationId xmlns:a16="http://schemas.microsoft.com/office/drawing/2014/main" id="{E51C5C8C-7BA5-0182-57CD-AADC2F2FDB32}"/>
              </a:ext>
            </a:extLst>
          </p:cNvPr>
          <p:cNvSpPr/>
          <p:nvPr/>
        </p:nvSpPr>
        <p:spPr>
          <a:xfrm>
            <a:off x="1850571" y="4822371"/>
            <a:ext cx="6074229" cy="15675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776FAEF4-CC8C-003D-9533-C16F08B42E86}"/>
              </a:ext>
            </a:extLst>
          </p:cNvPr>
          <p:cNvSpPr/>
          <p:nvPr/>
        </p:nvSpPr>
        <p:spPr>
          <a:xfrm rot="17671022">
            <a:off x="4762889" y="3171846"/>
            <a:ext cx="579056" cy="5846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9924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600" dirty="0"/>
          </a:p>
          <a:p>
            <a:pPr marL="0" indent="0">
              <a:buNone/>
            </a:pP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3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ほぼ理解</a:t>
            </a:r>
            <a:endParaRPr lang="en-US" altLang="ja-JP" sz="35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①適用金利や返済額の見直しルール　　</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000" dirty="0">
                <a:solidFill>
                  <a:srgbClr val="FF0000"/>
                </a:solidFill>
                <a:latin typeface="HGS創英角ﾎﾟｯﾌﾟ体" panose="040B0A00000000000000" pitchFamily="50" charset="-128"/>
                <a:ea typeface="HGS創英角ﾎﾟｯﾌﾟ体" panose="040B0A00000000000000" pitchFamily="50" charset="-128"/>
              </a:rPr>
              <a:t>59.4</a:t>
            </a: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0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②将来の金利上昇によって返済額が、</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　　　　　　　　どれくらい増えるか？　　　　　　</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300" dirty="0">
                <a:solidFill>
                  <a:srgbClr val="FF0000"/>
                </a:solidFill>
                <a:latin typeface="HGS創英角ﾎﾟｯﾌﾟ体" panose="040B0A00000000000000" pitchFamily="50" charset="-128"/>
                <a:ea typeface="HGS創英角ﾎﾟｯﾌﾟ体" panose="040B0A00000000000000" pitchFamily="50" charset="-128"/>
              </a:rPr>
              <a:t>53.4</a:t>
            </a:r>
            <a:r>
              <a:rPr lang="ja-JP" altLang="en-US" sz="43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3" name="スライド番号プレースホルダー 2">
            <a:extLst>
              <a:ext uri="{FF2B5EF4-FFF2-40B4-BE49-F238E27FC236}">
                <a16:creationId xmlns:a16="http://schemas.microsoft.com/office/drawing/2014/main" id="{728A7BE0-A11C-1C31-EB0B-B5DFEBB06EF6}"/>
              </a:ext>
            </a:extLst>
          </p:cNvPr>
          <p:cNvSpPr>
            <a:spLocks noGrp="1"/>
          </p:cNvSpPr>
          <p:nvPr>
            <p:ph type="sldNum" sz="quarter" idx="12"/>
          </p:nvPr>
        </p:nvSpPr>
        <p:spPr/>
        <p:txBody>
          <a:bodyPr/>
          <a:lstStyle/>
          <a:p>
            <a:fld id="{7053D55C-1BD3-474D-B643-3CCB384A951D}" type="slidenum">
              <a:rPr kumimoji="1" lang="ja-JP" altLang="en-US" smtClean="0"/>
              <a:t>41</a:t>
            </a:fld>
            <a:endParaRPr kumimoji="1" lang="ja-JP" altLang="en-US"/>
          </a:p>
        </p:txBody>
      </p:sp>
    </p:spTree>
    <p:extLst>
      <p:ext uri="{BB962C8B-B14F-4D97-AF65-F5344CB8AC3E}">
        <p14:creationId xmlns:p14="http://schemas.microsoft.com/office/powerpoint/2010/main" val="2200914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4DAA7-91DA-0172-3695-71A07B6F16EE}"/>
              </a:ext>
            </a:extLst>
          </p:cNvPr>
          <p:cNvSpPr>
            <a:spLocks noGrp="1"/>
          </p:cNvSpPr>
          <p:nvPr>
            <p:ph type="title"/>
          </p:nvPr>
        </p:nvSpPr>
        <p:spPr/>
        <p:txBody>
          <a:bodyPr>
            <a:normAutofit/>
          </a:bodyPr>
          <a:lstStyle/>
          <a:p>
            <a:r>
              <a:rPr kumimoji="1" lang="ja-JP" altLang="en-US" sz="4800" dirty="0">
                <a:latin typeface="HGS創英角ﾎﾟｯﾌﾟ体" panose="040B0A00000000000000" pitchFamily="50" charset="-128"/>
                <a:ea typeface="HGS創英角ﾎﾟｯﾌﾟ体" panose="040B0A00000000000000" pitchFamily="50" charset="-128"/>
              </a:rPr>
              <a:t>変動金利の</a:t>
            </a:r>
            <a:r>
              <a:rPr kumimoji="1" lang="en-US" altLang="ja-JP" sz="4800" dirty="0">
                <a:latin typeface="HGS創英角ﾎﾟｯﾌﾟ体" panose="040B0A00000000000000" pitchFamily="50" charset="-128"/>
                <a:ea typeface="HGS創英角ﾎﾟｯﾌﾟ体" panose="040B0A00000000000000" pitchFamily="50" charset="-128"/>
              </a:rPr>
              <a:t>3</a:t>
            </a:r>
            <a:r>
              <a:rPr kumimoji="1" lang="ja-JP" altLang="en-US" sz="4800" dirty="0">
                <a:latin typeface="HGS創英角ﾎﾟｯﾌﾟ体" panose="040B0A00000000000000" pitchFamily="50" charset="-128"/>
                <a:ea typeface="HGS創英角ﾎﾟｯﾌﾟ体" panose="040B0A00000000000000" pitchFamily="50" charset="-128"/>
              </a:rPr>
              <a:t>基本ルール</a:t>
            </a:r>
          </a:p>
        </p:txBody>
      </p:sp>
      <p:sp>
        <p:nvSpPr>
          <p:cNvPr id="3" name="コンテンツ プレースホルダー 2">
            <a:extLst>
              <a:ext uri="{FF2B5EF4-FFF2-40B4-BE49-F238E27FC236}">
                <a16:creationId xmlns:a16="http://schemas.microsoft.com/office/drawing/2014/main" id="{C38AF3EC-EA05-0BB3-FC02-45A021562C3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1200" dirty="0"/>
          </a:p>
          <a:p>
            <a:pPr marL="0" indent="0">
              <a:buNone/>
            </a:pPr>
            <a:r>
              <a:rPr kumimoji="1" lang="ja-JP" altLang="en-US" sz="5400" dirty="0">
                <a:latin typeface="HGS創英角ﾎﾟｯﾌﾟ体" panose="040B0A00000000000000" pitchFamily="50" charset="-128"/>
                <a:ea typeface="HGS創英角ﾎﾟｯﾌﾟ体" panose="040B0A00000000000000" pitchFamily="50" charset="-128"/>
              </a:rPr>
              <a:t>①</a:t>
            </a:r>
            <a:r>
              <a:rPr lang="ja-JP" altLang="en-US" sz="5400" dirty="0">
                <a:latin typeface="HGS創英角ﾎﾟｯﾌﾟ体" panose="040B0A00000000000000" pitchFamily="50" charset="-128"/>
                <a:ea typeface="HGS創英角ﾎﾟｯﾌﾟ体" panose="040B0A00000000000000" pitchFamily="50" charset="-128"/>
              </a:rPr>
              <a:t>○カ月</a:t>
            </a:r>
            <a:r>
              <a:rPr kumimoji="1" lang="ja-JP" altLang="en-US" sz="5400" dirty="0">
                <a:latin typeface="HGS創英角ﾎﾟｯﾌﾟ体" panose="040B0A00000000000000" pitchFamily="50" charset="-128"/>
                <a:ea typeface="HGS創英角ﾎﾟｯﾌﾟ体" panose="040B0A00000000000000" pitchFamily="50" charset="-128"/>
              </a:rPr>
              <a:t>ルール　　　　　　　</a:t>
            </a:r>
            <a:r>
              <a:rPr kumimoji="1" lang="en-US" altLang="ja-JP" sz="1800" dirty="0">
                <a:solidFill>
                  <a:schemeClr val="tx2">
                    <a:lumMod val="40000"/>
                    <a:lumOff val="60000"/>
                  </a:schemeClr>
                </a:solidFill>
                <a:latin typeface="HGS創英角ﾎﾟｯﾌﾟ体" panose="040B0A00000000000000" pitchFamily="50" charset="-128"/>
                <a:ea typeface="HGS創英角ﾎﾟｯﾌﾟ体" panose="040B0A00000000000000" pitchFamily="50" charset="-128"/>
              </a:rPr>
              <a:t>59.4</a:t>
            </a:r>
            <a:r>
              <a:rPr kumimoji="1" lang="ja-JP" altLang="en-US" sz="1800" dirty="0">
                <a:solidFill>
                  <a:schemeClr val="tx2">
                    <a:lumMod val="40000"/>
                    <a:lumOff val="60000"/>
                  </a:schemeClr>
                </a:solidFill>
                <a:latin typeface="HGS創英角ﾎﾟｯﾌﾟ体" panose="040B0A00000000000000" pitchFamily="50" charset="-128"/>
                <a:ea typeface="HGS創英角ﾎﾟｯﾌﾟ体" panose="040B0A00000000000000" pitchFamily="50" charset="-128"/>
              </a:rPr>
              <a:t>％</a:t>
            </a:r>
            <a:endParaRPr kumimoji="1" lang="en-US" altLang="ja-JP" sz="5400" dirty="0">
              <a:solidFill>
                <a:schemeClr val="tx2">
                  <a:lumMod val="40000"/>
                  <a:lumOff val="60000"/>
                </a:schemeClr>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5400" dirty="0">
                <a:latin typeface="HGS創英角ﾎﾟｯﾌﾟ体" panose="040B0A00000000000000" pitchFamily="50" charset="-128"/>
                <a:ea typeface="HGS創英角ﾎﾟｯﾌﾟ体" panose="040B0A00000000000000" pitchFamily="50" charset="-128"/>
              </a:rPr>
              <a:t>②○年ルール</a:t>
            </a:r>
            <a:endParaRPr lang="en-US" altLang="ja-JP" sz="54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5400" dirty="0">
                <a:latin typeface="HGS創英角ﾎﾟｯﾌﾟ体" panose="040B0A00000000000000" pitchFamily="50" charset="-128"/>
                <a:ea typeface="HGS創英角ﾎﾟｯﾌﾟ体" panose="040B0A00000000000000" pitchFamily="50" charset="-128"/>
              </a:rPr>
              <a:t>③</a:t>
            </a:r>
            <a:r>
              <a:rPr lang="ja-JP" altLang="en-US" sz="5400" dirty="0">
                <a:latin typeface="HGS創英角ﾎﾟｯﾌﾟ体" panose="040B0A00000000000000" pitchFamily="50" charset="-128"/>
                <a:ea typeface="HGS創英角ﾎﾟｯﾌﾟ体" panose="040B0A00000000000000" pitchFamily="50" charset="-128"/>
              </a:rPr>
              <a:t>○</a:t>
            </a:r>
            <a:r>
              <a:rPr lang="en-US" altLang="ja-JP" sz="5400" dirty="0">
                <a:latin typeface="HGS創英角ﾎﾟｯﾌﾟ体" panose="040B0A00000000000000" pitchFamily="50" charset="-128"/>
                <a:ea typeface="HGS創英角ﾎﾟｯﾌﾟ体" panose="040B0A00000000000000" pitchFamily="50" charset="-128"/>
              </a:rPr>
              <a:t>.</a:t>
            </a:r>
            <a:r>
              <a:rPr lang="ja-JP" altLang="en-US" sz="5400" dirty="0">
                <a:latin typeface="HGS創英角ﾎﾟｯﾌﾟ体" panose="040B0A00000000000000" pitchFamily="50" charset="-128"/>
                <a:ea typeface="HGS創英角ﾎﾟｯﾌﾟ体" panose="040B0A00000000000000" pitchFamily="50" charset="-128"/>
              </a:rPr>
              <a:t>○○</a:t>
            </a:r>
            <a:r>
              <a:rPr kumimoji="1" lang="ja-JP" altLang="en-US" sz="5400" dirty="0">
                <a:latin typeface="HGS創英角ﾎﾟｯﾌﾟ体" panose="040B0A00000000000000" pitchFamily="50" charset="-128"/>
                <a:ea typeface="HGS創英角ﾎﾟｯﾌﾟ体" panose="040B0A00000000000000" pitchFamily="50" charset="-128"/>
              </a:rPr>
              <a:t>倍ルール</a:t>
            </a:r>
            <a:endParaRPr kumimoji="1" lang="en-US" altLang="ja-JP" sz="54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solidFill>
                  <a:schemeClr val="accent1"/>
                </a:solidFill>
                <a:latin typeface="HGS創英角ﾎﾟｯﾌﾟ体" panose="040B0A00000000000000" pitchFamily="50" charset="-128"/>
                <a:ea typeface="HGS創英角ﾎﾟｯﾌﾟ体" panose="040B0A00000000000000" pitchFamily="50" charset="-128"/>
              </a:rPr>
              <a:t>　　　　　　　　　　</a:t>
            </a: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そんなの常識だよ！</a:t>
            </a:r>
            <a:endParaRPr kumimoji="1" lang="ja-JP" altLang="en-US" sz="4000" dirty="0">
              <a:solidFill>
                <a:schemeClr val="accent1">
                  <a:lumMod val="60000"/>
                  <a:lumOff val="40000"/>
                </a:schemeClr>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3D65A152-5E90-126E-BEC5-713FD6E73AF7}"/>
              </a:ext>
            </a:extLst>
          </p:cNvPr>
          <p:cNvSpPr>
            <a:spLocks noGrp="1"/>
          </p:cNvSpPr>
          <p:nvPr>
            <p:ph type="sldNum" sz="quarter" idx="12"/>
          </p:nvPr>
        </p:nvSpPr>
        <p:spPr/>
        <p:txBody>
          <a:bodyPr/>
          <a:lstStyle/>
          <a:p>
            <a:fld id="{7053D55C-1BD3-474D-B643-3CCB384A951D}" type="slidenum">
              <a:rPr kumimoji="1" lang="ja-JP" altLang="en-US" smtClean="0"/>
              <a:t>42</a:t>
            </a:fld>
            <a:endParaRPr kumimoji="1" lang="ja-JP" altLang="en-US"/>
          </a:p>
        </p:txBody>
      </p:sp>
    </p:spTree>
    <p:extLst>
      <p:ext uri="{BB962C8B-B14F-4D97-AF65-F5344CB8AC3E}">
        <p14:creationId xmlns:p14="http://schemas.microsoft.com/office/powerpoint/2010/main" val="2362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4DAA7-91DA-0172-3695-71A07B6F16EE}"/>
              </a:ext>
            </a:extLst>
          </p:cNvPr>
          <p:cNvSpPr>
            <a:spLocks noGrp="1"/>
          </p:cNvSpPr>
          <p:nvPr>
            <p:ph type="title"/>
          </p:nvPr>
        </p:nvSpPr>
        <p:spPr/>
        <p:txBody>
          <a:bodyPr>
            <a:normAutofit/>
          </a:bodyPr>
          <a:lstStyle/>
          <a:p>
            <a:r>
              <a:rPr kumimoji="1" lang="ja-JP" altLang="en-US" sz="4800" dirty="0">
                <a:latin typeface="HGS創英角ﾎﾟｯﾌﾟ体" panose="040B0A00000000000000" pitchFamily="50" charset="-128"/>
                <a:ea typeface="HGS創英角ﾎﾟｯﾌﾟ体" panose="040B0A00000000000000" pitchFamily="50" charset="-128"/>
              </a:rPr>
              <a:t>変動金利の</a:t>
            </a:r>
            <a:r>
              <a:rPr kumimoji="1" lang="en-US" altLang="ja-JP" sz="4800" dirty="0">
                <a:latin typeface="HGS創英角ﾎﾟｯﾌﾟ体" panose="040B0A00000000000000" pitchFamily="50" charset="-128"/>
                <a:ea typeface="HGS創英角ﾎﾟｯﾌﾟ体" panose="040B0A00000000000000" pitchFamily="50" charset="-128"/>
              </a:rPr>
              <a:t>3</a:t>
            </a:r>
            <a:r>
              <a:rPr kumimoji="1" lang="ja-JP" altLang="en-US" sz="4800" dirty="0">
                <a:latin typeface="HGS創英角ﾎﾟｯﾌﾟ体" panose="040B0A00000000000000" pitchFamily="50" charset="-128"/>
                <a:ea typeface="HGS創英角ﾎﾟｯﾌﾟ体" panose="040B0A00000000000000" pitchFamily="50" charset="-128"/>
              </a:rPr>
              <a:t>基本ルール</a:t>
            </a:r>
          </a:p>
        </p:txBody>
      </p:sp>
      <p:sp>
        <p:nvSpPr>
          <p:cNvPr id="3" name="コンテンツ プレースホルダー 2">
            <a:extLst>
              <a:ext uri="{FF2B5EF4-FFF2-40B4-BE49-F238E27FC236}">
                <a16:creationId xmlns:a16="http://schemas.microsoft.com/office/drawing/2014/main" id="{C38AF3EC-EA05-0BB3-FC02-45A021562C3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1200" dirty="0"/>
          </a:p>
          <a:p>
            <a:pPr marL="0" indent="0">
              <a:buNone/>
            </a:pPr>
            <a:r>
              <a:rPr kumimoji="1" lang="ja-JP" altLang="en-US" sz="4800" dirty="0">
                <a:latin typeface="HGS創英角ﾎﾟｯﾌﾟ体" panose="040B0A00000000000000" pitchFamily="50" charset="-128"/>
                <a:ea typeface="HGS創英角ﾎﾟｯﾌﾟ体" panose="040B0A00000000000000" pitchFamily="50" charset="-128"/>
              </a:rPr>
              <a:t>①</a:t>
            </a:r>
            <a:r>
              <a:rPr lang="en-US" altLang="ja-JP" sz="4800" dirty="0">
                <a:latin typeface="HGS創英角ﾎﾟｯﾌﾟ体" panose="040B0A00000000000000" pitchFamily="50" charset="-128"/>
                <a:ea typeface="HGS創英角ﾎﾟｯﾌﾟ体" panose="040B0A00000000000000" pitchFamily="50" charset="-128"/>
              </a:rPr>
              <a:t>6</a:t>
            </a:r>
            <a:r>
              <a:rPr lang="ja-JP" altLang="en-US" sz="4800" dirty="0">
                <a:latin typeface="HGS創英角ﾎﾟｯﾌﾟ体" panose="040B0A00000000000000" pitchFamily="50" charset="-128"/>
                <a:ea typeface="HGS創英角ﾎﾟｯﾌﾟ体" panose="040B0A00000000000000" pitchFamily="50" charset="-128"/>
              </a:rPr>
              <a:t>カ月</a:t>
            </a:r>
            <a:r>
              <a:rPr kumimoji="1" lang="ja-JP" altLang="en-US" sz="4800" dirty="0">
                <a:latin typeface="HGS創英角ﾎﾟｯﾌﾟ体" panose="040B0A00000000000000" pitchFamily="50" charset="-128"/>
                <a:ea typeface="HGS創英角ﾎﾟｯﾌﾟ体" panose="040B0A00000000000000" pitchFamily="50" charset="-128"/>
              </a:rPr>
              <a:t>ルール（金利変動サイクル）</a:t>
            </a:r>
            <a:endParaRPr kumimoji="1"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800" dirty="0">
                <a:latin typeface="HGS創英角ﾎﾟｯﾌﾟ体" panose="040B0A00000000000000" pitchFamily="50" charset="-128"/>
                <a:ea typeface="HGS創英角ﾎﾟｯﾌﾟ体" panose="040B0A00000000000000" pitchFamily="50" charset="-128"/>
              </a:rPr>
              <a:t>②５年ルール（返済額変動）</a:t>
            </a:r>
            <a:endParaRPr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4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800" dirty="0">
                <a:latin typeface="HGS創英角ﾎﾟｯﾌﾟ体" panose="040B0A00000000000000" pitchFamily="50" charset="-128"/>
                <a:ea typeface="HGS創英角ﾎﾟｯﾌﾟ体" panose="040B0A00000000000000" pitchFamily="50" charset="-128"/>
              </a:rPr>
              <a:t>③１</a:t>
            </a:r>
            <a:r>
              <a:rPr kumimoji="1" lang="en-US" altLang="ja-JP" sz="4800" dirty="0">
                <a:latin typeface="HGS創英角ﾎﾟｯﾌﾟ体" panose="040B0A00000000000000" pitchFamily="50" charset="-128"/>
                <a:ea typeface="HGS創英角ﾎﾟｯﾌﾟ体" panose="040B0A00000000000000" pitchFamily="50" charset="-128"/>
              </a:rPr>
              <a:t>.</a:t>
            </a:r>
            <a:r>
              <a:rPr kumimoji="1" lang="ja-JP" altLang="en-US" sz="4800" dirty="0">
                <a:latin typeface="HGS創英角ﾎﾟｯﾌﾟ体" panose="040B0A00000000000000" pitchFamily="50" charset="-128"/>
                <a:ea typeface="HGS創英角ﾎﾟｯﾌﾟ体" panose="040B0A00000000000000" pitchFamily="50" charset="-128"/>
              </a:rPr>
              <a:t>２５倍ルール（</a:t>
            </a:r>
            <a:r>
              <a:rPr lang="ja-JP" altLang="en-US" sz="4800" dirty="0">
                <a:latin typeface="HGS創英角ﾎﾟｯﾌﾟ体" panose="040B0A00000000000000" pitchFamily="50" charset="-128"/>
                <a:ea typeface="HGS創英角ﾎﾟｯﾌﾟ体" panose="040B0A00000000000000" pitchFamily="50" charset="-128"/>
              </a:rPr>
              <a:t>返済額</a:t>
            </a:r>
            <a:r>
              <a:rPr lang="en-US" altLang="ja-JP" sz="4800" dirty="0">
                <a:latin typeface="HGS創英角ﾎﾟｯﾌﾟ体" panose="040B0A00000000000000" pitchFamily="50" charset="-128"/>
                <a:ea typeface="HGS創英角ﾎﾟｯﾌﾟ体" panose="040B0A00000000000000" pitchFamily="50" charset="-128"/>
              </a:rPr>
              <a:t>UP</a:t>
            </a:r>
            <a:r>
              <a:rPr kumimoji="1" lang="ja-JP" altLang="en-US" sz="4800" dirty="0">
                <a:latin typeface="HGS創英角ﾎﾟｯﾌﾟ体" panose="040B0A00000000000000" pitchFamily="50" charset="-128"/>
                <a:ea typeface="HGS創英角ﾎﾟｯﾌﾟ体" panose="040B0A00000000000000" pitchFamily="50" charset="-128"/>
              </a:rPr>
              <a:t>上限）</a:t>
            </a:r>
          </a:p>
        </p:txBody>
      </p:sp>
      <p:sp>
        <p:nvSpPr>
          <p:cNvPr id="5" name="スライド番号プレースホルダー 4">
            <a:extLst>
              <a:ext uri="{FF2B5EF4-FFF2-40B4-BE49-F238E27FC236}">
                <a16:creationId xmlns:a16="http://schemas.microsoft.com/office/drawing/2014/main" id="{738C0FD7-7B99-5C8F-A5D7-93779107A0E9}"/>
              </a:ext>
            </a:extLst>
          </p:cNvPr>
          <p:cNvSpPr>
            <a:spLocks noGrp="1"/>
          </p:cNvSpPr>
          <p:nvPr>
            <p:ph type="sldNum" sz="quarter" idx="12"/>
          </p:nvPr>
        </p:nvSpPr>
        <p:spPr/>
        <p:txBody>
          <a:bodyPr/>
          <a:lstStyle/>
          <a:p>
            <a:fld id="{7053D55C-1BD3-474D-B643-3CCB384A951D}" type="slidenum">
              <a:rPr kumimoji="1" lang="ja-JP" altLang="en-US" smtClean="0"/>
              <a:t>43</a:t>
            </a:fld>
            <a:endParaRPr kumimoji="1" lang="ja-JP" altLang="en-US"/>
          </a:p>
        </p:txBody>
      </p:sp>
    </p:spTree>
    <p:extLst>
      <p:ext uri="{BB962C8B-B14F-4D97-AF65-F5344CB8AC3E}">
        <p14:creationId xmlns:p14="http://schemas.microsoft.com/office/powerpoint/2010/main" val="37931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2947" y="365125"/>
            <a:ext cx="10790853" cy="1706271"/>
          </a:xfrm>
        </p:spPr>
        <p:txBody>
          <a:bodyPr/>
          <a:lstStyle/>
          <a:p>
            <a:r>
              <a:rPr lang="ja-JP" altLang="en-US" dirty="0">
                <a:latin typeface="HG丸ｺﾞｼｯｸM-PRO" panose="020F0600000000000000" pitchFamily="50" charset="-128"/>
                <a:ea typeface="HG丸ｺﾞｼｯｸM-PRO" panose="020F0600000000000000" pitchFamily="50" charset="-128"/>
              </a:rPr>
              <a:t>金利の種類と選び方</a:t>
            </a:r>
            <a:br>
              <a:rPr lang="en-US" altLang="ja-JP" dirty="0">
                <a:latin typeface="HG丸ｺﾞｼｯｸM-PRO" panose="020F0600000000000000" pitchFamily="50" charset="-128"/>
                <a:ea typeface="HG丸ｺﾞｼｯｸM-PRO" panose="020F0600000000000000" pitchFamily="50" charset="-128"/>
              </a:rPr>
            </a:br>
            <a:r>
              <a:rPr lang="ja-JP" altLang="en-US" sz="2400" dirty="0">
                <a:solidFill>
                  <a:srgbClr val="FF0000"/>
                </a:solidFill>
                <a:latin typeface="HG丸ｺﾞｼｯｸM-PRO" panose="020F0600000000000000" pitchFamily="50" charset="-128"/>
                <a:ea typeface="HG丸ｺﾞｼｯｸM-PRO" panose="020F0600000000000000" pitchFamily="50" charset="-128"/>
              </a:rPr>
              <a:t>～変動金利型の</a:t>
            </a:r>
            <a:r>
              <a:rPr lang="en-US" altLang="ja-JP" sz="2400" dirty="0">
                <a:solidFill>
                  <a:srgbClr val="FF0000"/>
                </a:solidFill>
                <a:latin typeface="HG丸ｺﾞｼｯｸM-PRO" panose="020F0600000000000000" pitchFamily="50" charset="-128"/>
                <a:ea typeface="HG丸ｺﾞｼｯｸM-PRO" panose="020F0600000000000000" pitchFamily="50" charset="-128"/>
              </a:rPr>
              <a:t>3</a:t>
            </a:r>
            <a:r>
              <a:rPr lang="ja-JP" altLang="en-US" sz="2400" dirty="0">
                <a:solidFill>
                  <a:srgbClr val="FF0000"/>
                </a:solidFill>
                <a:latin typeface="HG丸ｺﾞｼｯｸM-PRO" panose="020F0600000000000000" pitchFamily="50" charset="-128"/>
                <a:ea typeface="HG丸ｺﾞｼｯｸM-PRO" panose="020F0600000000000000" pitchFamily="50" charset="-128"/>
              </a:rPr>
              <a:t>つのルール～</a:t>
            </a:r>
            <a:endParaRPr kumimoji="1" lang="ja-JP" altLang="en-US"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65C70E25-F66B-9266-7876-A30F41FCC3D0}"/>
              </a:ext>
            </a:extLst>
          </p:cNvPr>
          <p:cNvSpPr>
            <a:spLocks noGrp="1"/>
          </p:cNvSpPr>
          <p:nvPr>
            <p:ph type="sldNum" sz="quarter" idx="12"/>
          </p:nvPr>
        </p:nvSpPr>
        <p:spPr/>
        <p:txBody>
          <a:bodyPr/>
          <a:lstStyle/>
          <a:p>
            <a:fld id="{7053D55C-1BD3-474D-B643-3CCB384A951D}" type="slidenum">
              <a:rPr kumimoji="1" lang="ja-JP" altLang="en-US" smtClean="0"/>
              <a:t>44</a:t>
            </a:fld>
            <a:endParaRPr kumimoji="1" lang="ja-JP" altLang="en-US"/>
          </a:p>
        </p:txBody>
      </p:sp>
      <p:sp>
        <p:nvSpPr>
          <p:cNvPr id="5" name="テキスト ボックス 4"/>
          <p:cNvSpPr txBox="1"/>
          <p:nvPr/>
        </p:nvSpPr>
        <p:spPr>
          <a:xfrm>
            <a:off x="1045029" y="1990532"/>
            <a:ext cx="10444065" cy="4216539"/>
          </a:xfrm>
          <a:prstGeom prst="rect">
            <a:avLst/>
          </a:prstGeom>
          <a:noFill/>
        </p:spPr>
        <p:txBody>
          <a:bodyPr wrap="square" rtlCol="0">
            <a:spAutoFit/>
          </a:bodyPr>
          <a:lstStyle/>
          <a:p>
            <a:r>
              <a:rPr lang="ja-JP" altLang="en-US" sz="4400" dirty="0">
                <a:latin typeface="HG丸ｺﾞｼｯｸM-PRO" panose="020F0600000000000000" pitchFamily="50" charset="-128"/>
                <a:ea typeface="HG丸ｺﾞｼｯｸM-PRO" panose="020F0600000000000000" pitchFamily="50" charset="-128"/>
              </a:rPr>
              <a:t>①　金利は</a:t>
            </a:r>
            <a:r>
              <a:rPr lang="en-US" altLang="ja-JP" sz="4400" dirty="0">
                <a:solidFill>
                  <a:srgbClr val="FF0000"/>
                </a:solidFill>
                <a:latin typeface="HG丸ｺﾞｼｯｸM-PRO" panose="020F0600000000000000" pitchFamily="50" charset="-128"/>
                <a:ea typeface="HG丸ｺﾞｼｯｸM-PRO" panose="020F0600000000000000" pitchFamily="50" charset="-128"/>
              </a:rPr>
              <a:t>6</a:t>
            </a:r>
            <a:r>
              <a:rPr lang="ja-JP" altLang="en-US" sz="4400" dirty="0">
                <a:solidFill>
                  <a:srgbClr val="FF0000"/>
                </a:solidFill>
                <a:latin typeface="HG丸ｺﾞｼｯｸM-PRO" panose="020F0600000000000000" pitchFamily="50" charset="-128"/>
                <a:ea typeface="HG丸ｺﾞｼｯｸM-PRO" panose="020F0600000000000000" pitchFamily="50" charset="-128"/>
              </a:rPr>
              <a:t>か月</a:t>
            </a:r>
            <a:r>
              <a:rPr lang="ja-JP" altLang="en-US" sz="4400" dirty="0">
                <a:latin typeface="HG丸ｺﾞｼｯｸM-PRO" panose="020F0600000000000000" pitchFamily="50" charset="-128"/>
                <a:ea typeface="HG丸ｺﾞｼｯｸM-PRO" panose="020F0600000000000000" pitchFamily="50" charset="-128"/>
              </a:rPr>
              <a:t>毎の見直し</a:t>
            </a:r>
            <a:endParaRPr lang="en-US" altLang="ja-JP" sz="4400"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a:p>
            <a:r>
              <a:rPr lang="ja-JP" altLang="en-US" sz="4400" dirty="0">
                <a:latin typeface="HG丸ｺﾞｼｯｸM-PRO" panose="020F0600000000000000" pitchFamily="50" charset="-128"/>
                <a:ea typeface="HG丸ｺﾞｼｯｸM-PRO" panose="020F0600000000000000" pitchFamily="50" charset="-128"/>
              </a:rPr>
              <a:t>②　返済額は</a:t>
            </a:r>
            <a:r>
              <a:rPr lang="en-US" altLang="ja-JP" sz="4400" dirty="0">
                <a:solidFill>
                  <a:srgbClr val="FF0000"/>
                </a:solidFill>
                <a:latin typeface="HG丸ｺﾞｼｯｸM-PRO" panose="020F0600000000000000" pitchFamily="50" charset="-128"/>
                <a:ea typeface="HG丸ｺﾞｼｯｸM-PRO" panose="020F0600000000000000" pitchFamily="50" charset="-128"/>
              </a:rPr>
              <a:t>5</a:t>
            </a:r>
            <a:r>
              <a:rPr lang="ja-JP" altLang="en-US" sz="4400" dirty="0">
                <a:solidFill>
                  <a:srgbClr val="FF0000"/>
                </a:solidFill>
                <a:latin typeface="HG丸ｺﾞｼｯｸM-PRO" panose="020F0600000000000000" pitchFamily="50" charset="-128"/>
                <a:ea typeface="HG丸ｺﾞｼｯｸM-PRO" panose="020F0600000000000000" pitchFamily="50" charset="-128"/>
              </a:rPr>
              <a:t>年毎</a:t>
            </a:r>
            <a:r>
              <a:rPr lang="ja-JP" altLang="en-US" sz="4400" dirty="0">
                <a:latin typeface="HG丸ｺﾞｼｯｸM-PRO" panose="020F0600000000000000" pitchFamily="50" charset="-128"/>
                <a:ea typeface="HG丸ｺﾞｼｯｸM-PRO" panose="020F0600000000000000" pitchFamily="50" charset="-128"/>
              </a:rPr>
              <a:t>の見直し</a:t>
            </a:r>
            <a:endParaRPr lang="en-US" altLang="ja-JP" sz="4400"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a:p>
            <a:r>
              <a:rPr lang="ja-JP" altLang="en-US" sz="4400" dirty="0">
                <a:latin typeface="HG丸ｺﾞｼｯｸM-PRO" panose="020F0600000000000000" pitchFamily="50" charset="-128"/>
                <a:ea typeface="HG丸ｺﾞｼｯｸM-PRO" panose="020F0600000000000000" pitchFamily="50" charset="-128"/>
              </a:rPr>
              <a:t>③　</a:t>
            </a:r>
            <a:r>
              <a:rPr lang="en-US" altLang="ja-JP" sz="4400" dirty="0">
                <a:solidFill>
                  <a:srgbClr val="FF0000"/>
                </a:solidFill>
                <a:latin typeface="HG丸ｺﾞｼｯｸM-PRO" panose="020F0600000000000000" pitchFamily="50" charset="-128"/>
                <a:ea typeface="HG丸ｺﾞｼｯｸM-PRO" panose="020F0600000000000000" pitchFamily="50" charset="-128"/>
              </a:rPr>
              <a:t>125</a:t>
            </a:r>
            <a:r>
              <a:rPr lang="ja-JP" altLang="en-US" sz="4400" dirty="0">
                <a:solidFill>
                  <a:srgbClr val="FF0000"/>
                </a:solidFill>
                <a:latin typeface="HG丸ｺﾞｼｯｸM-PRO" panose="020F0600000000000000" pitchFamily="50" charset="-128"/>
                <a:ea typeface="HG丸ｺﾞｼｯｸM-PRO" panose="020F0600000000000000" pitchFamily="50" charset="-128"/>
              </a:rPr>
              <a:t>％</a:t>
            </a:r>
            <a:r>
              <a:rPr lang="ja-JP" altLang="en-US" sz="4400" dirty="0">
                <a:latin typeface="HG丸ｺﾞｼｯｸM-PRO" panose="020F0600000000000000" pitchFamily="50" charset="-128"/>
                <a:ea typeface="HG丸ｺﾞｼｯｸM-PRO" panose="020F0600000000000000" pitchFamily="50" charset="-128"/>
              </a:rPr>
              <a:t>ルール</a:t>
            </a:r>
            <a:endParaRPr lang="en-US" altLang="ja-JP" sz="4400" dirty="0">
              <a:latin typeface="HG丸ｺﾞｼｯｸM-PRO" panose="020F0600000000000000" pitchFamily="50" charset="-128"/>
              <a:ea typeface="HG丸ｺﾞｼｯｸM-PRO" panose="020F0600000000000000" pitchFamily="50" charset="-128"/>
            </a:endParaRPr>
          </a:p>
          <a:p>
            <a:r>
              <a:rPr lang="ja-JP" altLang="en-US" sz="4400" dirty="0">
                <a:latin typeface="HG丸ｺﾞｼｯｸM-PRO" panose="020F0600000000000000" pitchFamily="50" charset="-128"/>
                <a:ea typeface="HG丸ｺﾞｼｯｸM-PRO" panose="020F0600000000000000" pitchFamily="50" charset="-128"/>
              </a:rPr>
              <a:t>　　（返済額は従前の</a:t>
            </a:r>
            <a:r>
              <a:rPr lang="en-US" altLang="ja-JP" sz="4400" dirty="0">
                <a:latin typeface="HG丸ｺﾞｼｯｸM-PRO" panose="020F0600000000000000" pitchFamily="50" charset="-128"/>
                <a:ea typeface="HG丸ｺﾞｼｯｸM-PRO" panose="020F0600000000000000" pitchFamily="50" charset="-128"/>
              </a:rPr>
              <a:t>1.25</a:t>
            </a:r>
            <a:r>
              <a:rPr lang="ja-JP" altLang="en-US" sz="4400" dirty="0">
                <a:latin typeface="HG丸ｺﾞｼｯｸM-PRO" panose="020F0600000000000000" pitchFamily="50" charset="-128"/>
                <a:ea typeface="HG丸ｺﾞｼｯｸM-PRO" panose="020F0600000000000000" pitchFamily="50" charset="-128"/>
              </a:rPr>
              <a:t>倍まで）</a:t>
            </a:r>
            <a:endParaRPr lang="en-US" altLang="ja-JP" sz="4400" dirty="0">
              <a:latin typeface="HG丸ｺﾞｼｯｸM-PRO" panose="020F0600000000000000" pitchFamily="50" charset="-128"/>
              <a:ea typeface="HG丸ｺﾞｼｯｸM-PRO" panose="020F0600000000000000" pitchFamily="50" charset="-128"/>
            </a:endParaRPr>
          </a:p>
          <a:p>
            <a:r>
              <a:rPr lang="ja-JP" altLang="en-US" sz="4400" dirty="0">
                <a:latin typeface="HG丸ｺﾞｼｯｸM-PRO" panose="020F0600000000000000" pitchFamily="50" charset="-128"/>
                <a:ea typeface="HG丸ｺﾞｼｯｸM-PRO" panose="020F0600000000000000" pitchFamily="50" charset="-128"/>
              </a:rPr>
              <a:t>　</a:t>
            </a:r>
          </a:p>
        </p:txBody>
      </p:sp>
    </p:spTree>
    <p:extLst>
      <p:ext uri="{BB962C8B-B14F-4D97-AF65-F5344CB8AC3E}">
        <p14:creationId xmlns:p14="http://schemas.microsoft.com/office/powerpoint/2010/main" val="25442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2875"/>
            <a:ext cx="10515600" cy="1643106"/>
          </a:xfrm>
        </p:spPr>
        <p:txBody>
          <a:bodyPr/>
          <a:lstStyle/>
          <a:p>
            <a:r>
              <a:rPr lang="ja-JP" altLang="en-US" dirty="0">
                <a:latin typeface="HG丸ｺﾞｼｯｸM-PRO" panose="020F0600000000000000" pitchFamily="50" charset="-128"/>
                <a:ea typeface="HG丸ｺﾞｼｯｸM-PRO" panose="020F0600000000000000" pitchFamily="50" charset="-128"/>
              </a:rPr>
              <a:t>金利の種類と選び方</a:t>
            </a:r>
            <a:br>
              <a:rPr lang="en-US" altLang="ja-JP" dirty="0">
                <a:latin typeface="HG丸ｺﾞｼｯｸM-PRO" panose="020F0600000000000000" pitchFamily="50" charset="-128"/>
                <a:ea typeface="HG丸ｺﾞｼｯｸM-PRO" panose="020F0600000000000000" pitchFamily="50" charset="-128"/>
              </a:rPr>
            </a:br>
            <a:r>
              <a:rPr lang="ja-JP" altLang="en-US" sz="2400" dirty="0">
                <a:solidFill>
                  <a:srgbClr val="FF0000"/>
                </a:solidFill>
                <a:latin typeface="HG丸ｺﾞｼｯｸM-PRO" panose="020F0600000000000000" pitchFamily="50" charset="-128"/>
                <a:ea typeface="HG丸ｺﾞｼｯｸM-PRO" panose="020F0600000000000000" pitchFamily="50" charset="-128"/>
              </a:rPr>
              <a:t>～変動金利型の</a:t>
            </a:r>
            <a:r>
              <a:rPr lang="en-US" altLang="ja-JP" sz="2400" dirty="0">
                <a:solidFill>
                  <a:srgbClr val="FF0000"/>
                </a:solidFill>
                <a:latin typeface="HG丸ｺﾞｼｯｸM-PRO" panose="020F0600000000000000" pitchFamily="50" charset="-128"/>
                <a:ea typeface="HG丸ｺﾞｼｯｸM-PRO" panose="020F0600000000000000" pitchFamily="50" charset="-128"/>
              </a:rPr>
              <a:t>3</a:t>
            </a:r>
            <a:r>
              <a:rPr lang="ja-JP" altLang="en-US" sz="2400" dirty="0">
                <a:solidFill>
                  <a:srgbClr val="FF0000"/>
                </a:solidFill>
                <a:latin typeface="HG丸ｺﾞｼｯｸM-PRO" panose="020F0600000000000000" pitchFamily="50" charset="-128"/>
                <a:ea typeface="HG丸ｺﾞｼｯｸM-PRO" panose="020F0600000000000000" pitchFamily="50" charset="-128"/>
              </a:rPr>
              <a:t>つのルール～</a:t>
            </a:r>
            <a:endParaRPr kumimoji="1" lang="ja-JP" altLang="en-US" dirty="0">
              <a:solidFill>
                <a:srgbClr val="FF0000"/>
              </a:solidFill>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6836229" y="2160391"/>
            <a:ext cx="5218922" cy="398722"/>
          </a:xfrm>
        </p:spPr>
        <p:txBody>
          <a:bodyPr>
            <a:normAutofit fontScale="25000" lnSpcReduction="20000"/>
          </a:bodyPr>
          <a:lstStyle/>
          <a:p>
            <a:pPr marL="0" indent="0">
              <a:buNone/>
            </a:pPr>
            <a:endParaRPr kumimoji="1" lang="en-US" altLang="ja-JP" dirty="0"/>
          </a:p>
          <a:p>
            <a:pPr marL="0" indent="0">
              <a:buNone/>
            </a:pPr>
            <a:r>
              <a:rPr kumimoji="1" lang="ja-JP" altLang="en-US" sz="8000" b="1" dirty="0">
                <a:solidFill>
                  <a:srgbClr val="FF0000"/>
                </a:solidFill>
              </a:rPr>
              <a:t>利息</a:t>
            </a:r>
            <a:r>
              <a:rPr kumimoji="1" lang="en-US" altLang="ja-JP" sz="8000" b="1" dirty="0">
                <a:solidFill>
                  <a:srgbClr val="FF0000"/>
                </a:solidFill>
              </a:rPr>
              <a:t>70,475</a:t>
            </a:r>
            <a:r>
              <a:rPr kumimoji="1" lang="ja-JP" altLang="en-US" sz="8000" b="1" dirty="0">
                <a:solidFill>
                  <a:srgbClr val="FF0000"/>
                </a:solidFill>
              </a:rPr>
              <a:t>円＋元金</a:t>
            </a:r>
            <a:r>
              <a:rPr kumimoji="1" lang="en-US" altLang="ja-JP" sz="8000" b="1" dirty="0">
                <a:solidFill>
                  <a:srgbClr val="FF0000"/>
                </a:solidFill>
              </a:rPr>
              <a:t>66,337</a:t>
            </a:r>
            <a:r>
              <a:rPr kumimoji="1" lang="ja-JP" altLang="en-US" sz="8000" b="1" dirty="0">
                <a:solidFill>
                  <a:srgbClr val="FF0000"/>
                </a:solidFill>
              </a:rPr>
              <a:t>円＝</a:t>
            </a:r>
            <a:r>
              <a:rPr kumimoji="1" lang="en-US" altLang="ja-JP" sz="8000" b="1" dirty="0">
                <a:solidFill>
                  <a:srgbClr val="FF0000"/>
                </a:solidFill>
              </a:rPr>
              <a:t>136,825</a:t>
            </a:r>
            <a:r>
              <a:rPr kumimoji="1" lang="ja-JP" altLang="en-US" sz="8000" b="1" dirty="0">
                <a:solidFill>
                  <a:srgbClr val="FF0000"/>
                </a:solidFill>
              </a:rPr>
              <a:t>円</a:t>
            </a:r>
          </a:p>
          <a:p>
            <a:endParaRPr kumimoji="1" lang="ja-JP" altLang="en-US" dirty="0"/>
          </a:p>
        </p:txBody>
      </p:sp>
      <p:sp>
        <p:nvSpPr>
          <p:cNvPr id="4" name="スライド番号プレースホルダー 3">
            <a:extLst>
              <a:ext uri="{FF2B5EF4-FFF2-40B4-BE49-F238E27FC236}">
                <a16:creationId xmlns:a16="http://schemas.microsoft.com/office/drawing/2014/main" id="{65C70E25-F66B-9266-7876-A30F41FCC3D0}"/>
              </a:ext>
            </a:extLst>
          </p:cNvPr>
          <p:cNvSpPr>
            <a:spLocks noGrp="1"/>
          </p:cNvSpPr>
          <p:nvPr>
            <p:ph type="sldNum" sz="quarter" idx="12"/>
          </p:nvPr>
        </p:nvSpPr>
        <p:spPr/>
        <p:txBody>
          <a:bodyPr/>
          <a:lstStyle/>
          <a:p>
            <a:fld id="{7053D55C-1BD3-474D-B643-3CCB384A951D}" type="slidenum">
              <a:rPr kumimoji="1" lang="ja-JP" altLang="en-US" smtClean="0"/>
              <a:t>45</a:t>
            </a:fld>
            <a:endParaRPr kumimoji="1" lang="ja-JP" altLang="en-US"/>
          </a:p>
        </p:txBody>
      </p:sp>
      <p:graphicFrame>
        <p:nvGraphicFramePr>
          <p:cNvPr id="6" name="オブジェクト 5"/>
          <p:cNvGraphicFramePr>
            <a:graphicFrameLocks noChangeAspect="1"/>
          </p:cNvGraphicFramePr>
          <p:nvPr/>
        </p:nvGraphicFramePr>
        <p:xfrm>
          <a:off x="1237864" y="2707889"/>
          <a:ext cx="9175096" cy="2978796"/>
        </p:xfrm>
        <a:graphic>
          <a:graphicData uri="http://schemas.openxmlformats.org/presentationml/2006/ole">
            <mc:AlternateContent xmlns:mc="http://schemas.openxmlformats.org/markup-compatibility/2006">
              <mc:Choice xmlns:v="urn:schemas-microsoft-com:vml" Requires="v">
                <p:oleObj name="Worksheet" r:id="rId3" imgW="4857776" imgH="1609750" progId="Excel.Sheet.12">
                  <p:embed/>
                </p:oleObj>
              </mc:Choice>
              <mc:Fallback>
                <p:oleObj name="Worksheet" r:id="rId3" imgW="4857776" imgH="1609750" progId="Excel.Sheet.12">
                  <p:embed/>
                  <p:pic>
                    <p:nvPicPr>
                      <p:cNvPr id="6" name="オブジェクト 5"/>
                      <p:cNvPicPr/>
                      <p:nvPr/>
                    </p:nvPicPr>
                    <p:blipFill>
                      <a:blip r:embed="rId4"/>
                      <a:stretch>
                        <a:fillRect/>
                      </a:stretch>
                    </p:blipFill>
                    <p:spPr>
                      <a:xfrm>
                        <a:off x="1237864" y="2707889"/>
                        <a:ext cx="9175096" cy="2978796"/>
                      </a:xfrm>
                      <a:prstGeom prst="rect">
                        <a:avLst/>
                      </a:prstGeom>
                    </p:spPr>
                  </p:pic>
                </p:oleObj>
              </mc:Fallback>
            </mc:AlternateContent>
          </a:graphicData>
        </a:graphic>
      </p:graphicFrame>
      <p:sp>
        <p:nvSpPr>
          <p:cNvPr id="8" name="正方形/長方形 7"/>
          <p:cNvSpPr/>
          <p:nvPr/>
        </p:nvSpPr>
        <p:spPr>
          <a:xfrm>
            <a:off x="1237864" y="3149666"/>
            <a:ext cx="3394093" cy="606579"/>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当初の金利：</a:t>
            </a:r>
            <a:r>
              <a:rPr lang="en-US" altLang="ja-JP" dirty="0">
                <a:solidFill>
                  <a:schemeClr val="tx1"/>
                </a:solidFill>
                <a:latin typeface="HG丸ｺﾞｼｯｸM-PRO" panose="020F0600000000000000" pitchFamily="50" charset="-128"/>
                <a:ea typeface="HG丸ｺﾞｼｯｸM-PRO" panose="020F0600000000000000" pitchFamily="50" charset="-128"/>
              </a:rPr>
              <a:t>0.</a:t>
            </a:r>
            <a:r>
              <a:rPr lang="ja-JP" altLang="en-US" dirty="0">
                <a:solidFill>
                  <a:schemeClr val="tx1"/>
                </a:solidFill>
                <a:latin typeface="HG丸ｺﾞｼｯｸM-PRO" panose="020F0600000000000000" pitchFamily="50" charset="-128"/>
                <a:ea typeface="HG丸ｺﾞｼｯｸM-PRO" panose="020F0600000000000000" pitchFamily="50" charset="-128"/>
              </a:rPr>
              <a:t>５％</a:t>
            </a:r>
          </a:p>
        </p:txBody>
      </p:sp>
      <p:sp>
        <p:nvSpPr>
          <p:cNvPr id="9" name="テキスト ボックス 8"/>
          <p:cNvSpPr txBox="1"/>
          <p:nvPr/>
        </p:nvSpPr>
        <p:spPr>
          <a:xfrm>
            <a:off x="1023257" y="5835461"/>
            <a:ext cx="2624472" cy="400110"/>
          </a:xfrm>
          <a:prstGeom prst="rect">
            <a:avLst/>
          </a:prstGeom>
          <a:noFill/>
        </p:spPr>
        <p:txBody>
          <a:bodyPr wrap="square" rtlCol="0">
            <a:spAutoFit/>
          </a:bodyPr>
          <a:lstStyle/>
          <a:p>
            <a:r>
              <a:rPr lang="ja-JP" altLang="en-US" sz="2000" b="1" dirty="0"/>
              <a:t>返済スタート</a:t>
            </a:r>
          </a:p>
        </p:txBody>
      </p:sp>
      <p:sp>
        <p:nvSpPr>
          <p:cNvPr id="10" name="テキスト ボックス 9"/>
          <p:cNvSpPr txBox="1"/>
          <p:nvPr/>
        </p:nvSpPr>
        <p:spPr>
          <a:xfrm>
            <a:off x="5666793" y="5835462"/>
            <a:ext cx="3151386" cy="646331"/>
          </a:xfrm>
          <a:prstGeom prst="rect">
            <a:avLst/>
          </a:prstGeom>
          <a:noFill/>
        </p:spPr>
        <p:txBody>
          <a:bodyPr wrap="square" rtlCol="0">
            <a:spAutoFit/>
          </a:bodyPr>
          <a:lstStyle/>
          <a:p>
            <a:r>
              <a:rPr lang="en-US" altLang="ja-JP" sz="1600" b="1" dirty="0"/>
              <a:t>6</a:t>
            </a:r>
            <a:r>
              <a:rPr lang="ja-JP" altLang="en-US" sz="1600" b="1" dirty="0"/>
              <a:t>年目</a:t>
            </a:r>
            <a:endParaRPr lang="en-US" altLang="ja-JP" sz="1600" b="1" dirty="0"/>
          </a:p>
          <a:p>
            <a:r>
              <a:rPr lang="ja-JP" altLang="en-US" sz="2000" b="1" dirty="0"/>
              <a:t>借入残高：</a:t>
            </a:r>
            <a:r>
              <a:rPr lang="en-US" altLang="ja-JP" sz="2000" b="1" dirty="0"/>
              <a:t>28,195,201</a:t>
            </a:r>
            <a:r>
              <a:rPr lang="ja-JP" altLang="en-US" sz="2000" b="1" dirty="0"/>
              <a:t>円</a:t>
            </a:r>
          </a:p>
        </p:txBody>
      </p:sp>
      <p:cxnSp>
        <p:nvCxnSpPr>
          <p:cNvPr id="12" name="直線矢印コネクタ 11"/>
          <p:cNvCxnSpPr>
            <a:cxnSpLocks/>
          </p:cNvCxnSpPr>
          <p:nvPr/>
        </p:nvCxnSpPr>
        <p:spPr>
          <a:xfrm>
            <a:off x="3140254" y="3819331"/>
            <a:ext cx="0" cy="3598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5666793" y="1557704"/>
            <a:ext cx="2736304" cy="647047"/>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金利：３</a:t>
            </a:r>
            <a:r>
              <a:rPr lang="en-US" altLang="ja-JP" dirty="0">
                <a:solidFill>
                  <a:schemeClr val="tx1"/>
                </a:solidFill>
                <a:latin typeface="HG丸ｺﾞｼｯｸM-PRO" panose="020F0600000000000000" pitchFamily="50" charset="-128"/>
                <a:ea typeface="HG丸ｺﾞｼｯｸM-PRO" panose="020F0600000000000000" pitchFamily="50" charset="-128"/>
              </a:rPr>
              <a:t>.0</a:t>
            </a:r>
            <a:r>
              <a:rPr lang="ja-JP" altLang="en-US" dirty="0">
                <a:solidFill>
                  <a:schemeClr val="tx1"/>
                </a:solidFill>
                <a:latin typeface="HG丸ｺﾞｼｯｸM-PRO" panose="020F0600000000000000" pitchFamily="50" charset="-128"/>
                <a:ea typeface="HG丸ｺﾞｼｯｸM-PRO" panose="020F0600000000000000" pitchFamily="50" charset="-128"/>
              </a:rPr>
              <a:t>％　にアップ</a:t>
            </a:r>
          </a:p>
        </p:txBody>
      </p:sp>
      <p:cxnSp>
        <p:nvCxnSpPr>
          <p:cNvPr id="14" name="直線矢印コネクタ 13"/>
          <p:cNvCxnSpPr>
            <a:cxnSpLocks/>
          </p:cNvCxnSpPr>
          <p:nvPr/>
        </p:nvCxnSpPr>
        <p:spPr>
          <a:xfrm>
            <a:off x="5788173" y="2267000"/>
            <a:ext cx="0" cy="39872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5E897B10-2EB6-1EA2-6117-4469390E34AA}"/>
              </a:ext>
            </a:extLst>
          </p:cNvPr>
          <p:cNvSpPr txBox="1"/>
          <p:nvPr/>
        </p:nvSpPr>
        <p:spPr>
          <a:xfrm>
            <a:off x="10729825" y="3035559"/>
            <a:ext cx="1391290" cy="369332"/>
          </a:xfrm>
          <a:prstGeom prst="rect">
            <a:avLst/>
          </a:prstGeom>
          <a:noFill/>
        </p:spPr>
        <p:txBody>
          <a:bodyPr wrap="square" rtlCol="0">
            <a:spAutoFit/>
          </a:bodyPr>
          <a:lstStyle/>
          <a:p>
            <a:r>
              <a:rPr kumimoji="1" lang="ja-JP" altLang="en-US" b="1" dirty="0">
                <a:solidFill>
                  <a:srgbClr val="FF0000"/>
                </a:solidFill>
              </a:rPr>
              <a:t>－</a:t>
            </a:r>
            <a:r>
              <a:rPr kumimoji="1" lang="en-US" altLang="ja-JP" b="1" dirty="0">
                <a:solidFill>
                  <a:srgbClr val="FF0000"/>
                </a:solidFill>
              </a:rPr>
              <a:t>11,825</a:t>
            </a:r>
            <a:r>
              <a:rPr kumimoji="1" lang="ja-JP" altLang="en-US" b="1" dirty="0">
                <a:solidFill>
                  <a:srgbClr val="FF0000"/>
                </a:solidFill>
              </a:rPr>
              <a:t>円</a:t>
            </a:r>
          </a:p>
        </p:txBody>
      </p:sp>
      <p:sp>
        <p:nvSpPr>
          <p:cNvPr id="18" name="矢印: 左カーブ 17">
            <a:extLst>
              <a:ext uri="{FF2B5EF4-FFF2-40B4-BE49-F238E27FC236}">
                <a16:creationId xmlns:a16="http://schemas.microsoft.com/office/drawing/2014/main" id="{3B0BF84E-F73A-8E5E-7DDA-286C247FC570}"/>
              </a:ext>
            </a:extLst>
          </p:cNvPr>
          <p:cNvSpPr/>
          <p:nvPr/>
        </p:nvSpPr>
        <p:spPr>
          <a:xfrm>
            <a:off x="10542550" y="3035559"/>
            <a:ext cx="218463" cy="488731"/>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7" name="直線矢印コネクタ 16">
            <a:extLst>
              <a:ext uri="{FF2B5EF4-FFF2-40B4-BE49-F238E27FC236}">
                <a16:creationId xmlns:a16="http://schemas.microsoft.com/office/drawing/2014/main" id="{0AE2DB3A-08CC-0F0F-1D6F-56B48294CF2A}"/>
              </a:ext>
            </a:extLst>
          </p:cNvPr>
          <p:cNvCxnSpPr>
            <a:cxnSpLocks/>
          </p:cNvCxnSpPr>
          <p:nvPr/>
        </p:nvCxnSpPr>
        <p:spPr>
          <a:xfrm flipV="1">
            <a:off x="4456160" y="5068641"/>
            <a:ext cx="2691530" cy="2404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1072C44-F330-1BF6-5EAB-F1F8D71FC16F}"/>
              </a:ext>
            </a:extLst>
          </p:cNvPr>
          <p:cNvCxnSpPr/>
          <p:nvPr/>
        </p:nvCxnSpPr>
        <p:spPr>
          <a:xfrm>
            <a:off x="2837793" y="5454869"/>
            <a:ext cx="14661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3C10D96-C15B-ECA1-3072-D863D8BD2C56}"/>
              </a:ext>
            </a:extLst>
          </p:cNvPr>
          <p:cNvCxnSpPr/>
          <p:nvPr/>
        </p:nvCxnSpPr>
        <p:spPr>
          <a:xfrm>
            <a:off x="7320455" y="5174400"/>
            <a:ext cx="14977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0551D9E3-0644-466D-D45B-56933F821880}"/>
              </a:ext>
            </a:extLst>
          </p:cNvPr>
          <p:cNvSpPr txBox="1"/>
          <p:nvPr/>
        </p:nvSpPr>
        <p:spPr>
          <a:xfrm>
            <a:off x="559838" y="1754716"/>
            <a:ext cx="5909387" cy="584775"/>
          </a:xfrm>
          <a:prstGeom prst="rect">
            <a:avLst/>
          </a:prstGeom>
          <a:noFill/>
        </p:spPr>
        <p:txBody>
          <a:bodyPr wrap="square">
            <a:spAutoFit/>
          </a:bodyPr>
          <a:lstStyle/>
          <a:p>
            <a:r>
              <a:rPr lang="en-US" altLang="ja-JP" sz="3200" dirty="0"/>
              <a:t>33,423,633</a:t>
            </a:r>
            <a:r>
              <a:rPr lang="ja-JP" altLang="en-US" sz="3200" dirty="0"/>
              <a:t>円　</a:t>
            </a:r>
            <a:r>
              <a:rPr lang="en-US" altLang="ja-JP" sz="3200" dirty="0"/>
              <a:t>30</a:t>
            </a:r>
            <a:r>
              <a:rPr lang="ja-JP" altLang="en-US" sz="3200" dirty="0"/>
              <a:t>年返済　</a:t>
            </a:r>
          </a:p>
        </p:txBody>
      </p:sp>
    </p:spTree>
    <p:extLst>
      <p:ext uri="{BB962C8B-B14F-4D97-AF65-F5344CB8AC3E}">
        <p14:creationId xmlns:p14="http://schemas.microsoft.com/office/powerpoint/2010/main" val="17250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7A344F-B33C-E84A-ADDA-DF34554F83C2}"/>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未払い利息とは？</a:t>
            </a:r>
          </a:p>
        </p:txBody>
      </p:sp>
      <p:sp>
        <p:nvSpPr>
          <p:cNvPr id="3" name="コンテンツ プレースホルダー 2">
            <a:extLst>
              <a:ext uri="{FF2B5EF4-FFF2-40B4-BE49-F238E27FC236}">
                <a16:creationId xmlns:a16="http://schemas.microsoft.com/office/drawing/2014/main" id="{6EDECD72-3DED-2499-58D8-E5D8C2880A8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金利上昇した場合に</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4000" dirty="0">
                <a:latin typeface="HGS創英角ﾎﾟｯﾌﾟ体" panose="040B0A00000000000000" pitchFamily="50" charset="-128"/>
                <a:ea typeface="HGS創英角ﾎﾟｯﾌﾟ体" panose="040B0A00000000000000" pitchFamily="50" charset="-128"/>
              </a:rPr>
              <a:t>5</a:t>
            </a:r>
            <a:r>
              <a:rPr kumimoji="1" lang="ja-JP" altLang="en-US" sz="4000" dirty="0">
                <a:latin typeface="HGS創英角ﾎﾟｯﾌﾟ体" panose="040B0A00000000000000" pitchFamily="50" charset="-128"/>
                <a:ea typeface="HGS創英角ﾎﾟｯﾌﾟ体" panose="040B0A00000000000000" pitchFamily="50" charset="-128"/>
              </a:rPr>
              <a:t>年ルールと</a:t>
            </a:r>
            <a:r>
              <a:rPr kumimoji="1" lang="en-US" altLang="ja-JP" sz="4000" dirty="0">
                <a:latin typeface="HGS創英角ﾎﾟｯﾌﾟ体" panose="040B0A00000000000000" pitchFamily="50" charset="-128"/>
                <a:ea typeface="HGS創英角ﾎﾟｯﾌﾟ体" panose="040B0A00000000000000" pitchFamily="50" charset="-128"/>
              </a:rPr>
              <a:t>1.25</a:t>
            </a:r>
            <a:r>
              <a:rPr kumimoji="1" lang="ja-JP" altLang="en-US" sz="4000" dirty="0">
                <a:latin typeface="HGS創英角ﾎﾟｯﾌﾟ体" panose="040B0A00000000000000" pitchFamily="50" charset="-128"/>
                <a:ea typeface="HGS創英角ﾎﾟｯﾌﾟ体" panose="040B0A00000000000000" pitchFamily="50" charset="-128"/>
              </a:rPr>
              <a:t>倍ルールにより</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P創英角ｺﾞｼｯｸUB" panose="020B0900000000000000" pitchFamily="50" charset="-128"/>
                <a:ea typeface="HGP創英角ｺﾞｼｯｸUB" panose="020B0900000000000000" pitchFamily="50" charset="-128"/>
              </a:rPr>
              <a:t>利息だけで、毎月の返済月額の（元利合計）を、超えると発生します。</a:t>
            </a:r>
            <a:endParaRPr kumimoji="1" lang="en-US" altLang="ja-JP" sz="4000" dirty="0">
              <a:latin typeface="HGP創英角ｺﾞｼｯｸUB" panose="020B0900000000000000" pitchFamily="50" charset="-128"/>
              <a:ea typeface="HGP創英角ｺﾞｼｯｸUB" panose="020B0900000000000000" pitchFamily="50" charset="-128"/>
            </a:endParaRPr>
          </a:p>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D40012F4-C60F-99C3-12DC-9491A0A98D2A}"/>
              </a:ext>
            </a:extLst>
          </p:cNvPr>
          <p:cNvSpPr>
            <a:spLocks noGrp="1"/>
          </p:cNvSpPr>
          <p:nvPr>
            <p:ph type="sldNum" sz="quarter" idx="12"/>
          </p:nvPr>
        </p:nvSpPr>
        <p:spPr/>
        <p:txBody>
          <a:bodyPr/>
          <a:lstStyle/>
          <a:p>
            <a:fld id="{7053D55C-1BD3-474D-B643-3CCB384A951D}" type="slidenum">
              <a:rPr kumimoji="1" lang="ja-JP" altLang="en-US" smtClean="0"/>
              <a:t>46</a:t>
            </a:fld>
            <a:endParaRPr kumimoji="1" lang="ja-JP" altLang="en-US"/>
          </a:p>
        </p:txBody>
      </p:sp>
    </p:spTree>
    <p:extLst>
      <p:ext uri="{BB962C8B-B14F-4D97-AF65-F5344CB8AC3E}">
        <p14:creationId xmlns:p14="http://schemas.microsoft.com/office/powerpoint/2010/main" val="131650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7A344F-B33C-E84A-ADDA-DF34554F83C2}"/>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未払い利息とは？</a:t>
            </a:r>
          </a:p>
        </p:txBody>
      </p:sp>
      <p:sp>
        <p:nvSpPr>
          <p:cNvPr id="3" name="コンテンツ プレースホルダー 2">
            <a:extLst>
              <a:ext uri="{FF2B5EF4-FFF2-40B4-BE49-F238E27FC236}">
                <a16:creationId xmlns:a16="http://schemas.microsoft.com/office/drawing/2014/main" id="{6EDECD72-3DED-2499-58D8-E5D8C2880A8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3200" dirty="0">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sz="4000" dirty="0">
                <a:solidFill>
                  <a:srgbClr val="FF0000"/>
                </a:solidFill>
                <a:latin typeface="HGS創英角ﾎﾟｯﾌﾟ体" panose="040B0A00000000000000" pitchFamily="50" charset="-128"/>
                <a:ea typeface="HGS創英角ﾎﾟｯﾌﾟ体" panose="040B0A00000000000000" pitchFamily="50" charset="-128"/>
              </a:rPr>
              <a:t>未払い利息</a:t>
            </a:r>
            <a:r>
              <a:rPr kumimoji="1" lang="ja-JP" altLang="en-US" sz="4000" dirty="0">
                <a:latin typeface="HGS創英角ﾎﾟｯﾌﾟ体" panose="040B0A00000000000000" pitchFamily="50" charset="-128"/>
                <a:ea typeface="HGS創英角ﾎﾟｯﾌﾟ体" panose="040B0A00000000000000" pitchFamily="50" charset="-128"/>
              </a:rPr>
              <a:t>が発生すると、</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繰り越され、返済期日に、</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全額一括返済を求められる</a:t>
            </a:r>
            <a:r>
              <a:rPr lang="ja-JP" altLang="en-US" sz="4000" dirty="0">
                <a:latin typeface="HGS創英角ﾎﾟｯﾌﾟ体" panose="040B0A00000000000000" pitchFamily="50" charset="-128"/>
                <a:ea typeface="HGS創英角ﾎﾟｯﾌﾟ体" panose="040B0A00000000000000" pitchFamily="50" charset="-128"/>
              </a:rPr>
              <a:t>ので危険だ</a:t>
            </a:r>
            <a:r>
              <a:rPr kumimoji="1" lang="ja-JP" altLang="en-US" sz="4000" dirty="0">
                <a:latin typeface="HGS創英角ﾎﾟｯﾌﾟ体" panose="040B0A00000000000000" pitchFamily="50" charset="-128"/>
                <a:ea typeface="HGS創英角ﾎﾟｯﾌﾟ体" panose="040B0A00000000000000" pitchFamily="50" charset="-128"/>
              </a:rPr>
              <a:t>！</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5100" dirty="0">
                <a:solidFill>
                  <a:srgbClr val="FF0000"/>
                </a:solidFill>
                <a:latin typeface="HGS創英角ﾎﾟｯﾌﾟ体" panose="040B0A00000000000000" pitchFamily="50" charset="-128"/>
                <a:ea typeface="HGS創英角ﾎﾟｯﾌﾟ体" panose="040B0A00000000000000" pitchFamily="50" charset="-128"/>
              </a:rPr>
              <a:t>『</a:t>
            </a:r>
            <a:r>
              <a:rPr kumimoji="1" lang="ja-JP" altLang="en-US" sz="5100" dirty="0">
                <a:solidFill>
                  <a:srgbClr val="FF0000"/>
                </a:solidFill>
                <a:latin typeface="HGS創英角ﾎﾟｯﾌﾟ体" panose="040B0A00000000000000" pitchFamily="50" charset="-128"/>
                <a:ea typeface="HGS創英角ﾎﾟｯﾌﾟ体" panose="040B0A00000000000000" pitchFamily="50" charset="-128"/>
              </a:rPr>
              <a:t>未払い利息</a:t>
            </a:r>
            <a:r>
              <a:rPr lang="ja-JP" altLang="en-US" sz="5100" dirty="0">
                <a:solidFill>
                  <a:srgbClr val="FF0000"/>
                </a:solidFill>
                <a:latin typeface="HGS創英角ﾎﾟｯﾌﾟ体" panose="040B0A00000000000000" pitchFamily="50" charset="-128"/>
                <a:ea typeface="HGS創英角ﾎﾟｯﾌﾟ体" panose="040B0A00000000000000" pitchFamily="50" charset="-128"/>
              </a:rPr>
              <a:t>の恐怖</a:t>
            </a:r>
            <a:r>
              <a:rPr kumimoji="1" lang="ja-JP" altLang="en-US" sz="5100" dirty="0">
                <a:solidFill>
                  <a:srgbClr val="FF0000"/>
                </a:solidFill>
                <a:latin typeface="HGS創英角ﾎﾟｯﾌﾟ体" panose="040B0A00000000000000" pitchFamily="50" charset="-128"/>
                <a:ea typeface="HGS創英角ﾎﾟｯﾌﾟ体" panose="040B0A00000000000000" pitchFamily="50" charset="-128"/>
              </a:rPr>
              <a:t>！</a:t>
            </a:r>
            <a:r>
              <a:rPr kumimoji="1" lang="en-US" altLang="ja-JP" sz="5100" dirty="0">
                <a:solidFill>
                  <a:srgbClr val="FF0000"/>
                </a:solidFill>
                <a:latin typeface="HGS創英角ﾎﾟｯﾌﾟ体" panose="040B0A00000000000000" pitchFamily="50" charset="-128"/>
                <a:ea typeface="HGS創英角ﾎﾟｯﾌﾟ体" panose="040B0A00000000000000" pitchFamily="50" charset="-128"/>
              </a:rPr>
              <a:t>』</a:t>
            </a:r>
            <a:endParaRPr kumimoji="1" lang="ja-JP" altLang="en-US" sz="51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D40012F4-C60F-99C3-12DC-9491A0A98D2A}"/>
              </a:ext>
            </a:extLst>
          </p:cNvPr>
          <p:cNvSpPr>
            <a:spLocks noGrp="1"/>
          </p:cNvSpPr>
          <p:nvPr>
            <p:ph type="sldNum" sz="quarter" idx="12"/>
          </p:nvPr>
        </p:nvSpPr>
        <p:spPr/>
        <p:txBody>
          <a:bodyPr/>
          <a:lstStyle/>
          <a:p>
            <a:fld id="{7053D55C-1BD3-474D-B643-3CCB384A951D}" type="slidenum">
              <a:rPr kumimoji="1" lang="ja-JP" altLang="en-US" smtClean="0"/>
              <a:t>47</a:t>
            </a:fld>
            <a:endParaRPr kumimoji="1" lang="ja-JP" altLang="en-US"/>
          </a:p>
        </p:txBody>
      </p:sp>
    </p:spTree>
    <p:extLst>
      <p:ext uri="{BB962C8B-B14F-4D97-AF65-F5344CB8AC3E}">
        <p14:creationId xmlns:p14="http://schemas.microsoft.com/office/powerpoint/2010/main" val="31185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600" dirty="0"/>
          </a:p>
          <a:p>
            <a:pPr marL="0" indent="0">
              <a:buNone/>
            </a:pP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3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ほぼ理解</a:t>
            </a:r>
            <a:endParaRPr lang="en-US" altLang="ja-JP" sz="35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①適用金利や返済額の見直しルール　　</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000" dirty="0">
                <a:solidFill>
                  <a:srgbClr val="FF0000"/>
                </a:solidFill>
                <a:latin typeface="HGS創英角ﾎﾟｯﾌﾟ体" panose="040B0A00000000000000" pitchFamily="50" charset="-128"/>
                <a:ea typeface="HGS創英角ﾎﾟｯﾌﾟ体" panose="040B0A00000000000000" pitchFamily="50" charset="-128"/>
              </a:rPr>
              <a:t>59.4</a:t>
            </a: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0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②将来の金利上昇によって返済額が、</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　　　　　　　　どれくらい増えるか？　　　　　　</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300" dirty="0">
                <a:solidFill>
                  <a:srgbClr val="FF0000"/>
                </a:solidFill>
                <a:latin typeface="HGS創英角ﾎﾟｯﾌﾟ体" panose="040B0A00000000000000" pitchFamily="50" charset="-128"/>
                <a:ea typeface="HGS創英角ﾎﾟｯﾌﾟ体" panose="040B0A00000000000000" pitchFamily="50" charset="-128"/>
              </a:rPr>
              <a:t>53.4</a:t>
            </a:r>
            <a:r>
              <a:rPr lang="ja-JP" altLang="en-US" sz="43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3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ja-JP" altLang="en-US" sz="41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3" name="スライド番号プレースホルダー 2">
            <a:extLst>
              <a:ext uri="{FF2B5EF4-FFF2-40B4-BE49-F238E27FC236}">
                <a16:creationId xmlns:a16="http://schemas.microsoft.com/office/drawing/2014/main" id="{3C7918BF-22BB-87F3-E278-4726EBC04D79}"/>
              </a:ext>
            </a:extLst>
          </p:cNvPr>
          <p:cNvSpPr>
            <a:spLocks noGrp="1"/>
          </p:cNvSpPr>
          <p:nvPr>
            <p:ph type="sldNum" sz="quarter" idx="12"/>
          </p:nvPr>
        </p:nvSpPr>
        <p:spPr/>
        <p:txBody>
          <a:bodyPr/>
          <a:lstStyle/>
          <a:p>
            <a:fld id="{7053D55C-1BD3-474D-B643-3CCB384A951D}" type="slidenum">
              <a:rPr kumimoji="1" lang="ja-JP" altLang="en-US" smtClean="0"/>
              <a:t>48</a:t>
            </a:fld>
            <a:endParaRPr kumimoji="1" lang="ja-JP" altLang="en-US"/>
          </a:p>
        </p:txBody>
      </p:sp>
    </p:spTree>
    <p:extLst>
      <p:ext uri="{BB962C8B-B14F-4D97-AF65-F5344CB8AC3E}">
        <p14:creationId xmlns:p14="http://schemas.microsoft.com/office/powerpoint/2010/main" val="106400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A15120A0-3D8E-B8D1-C9C5-B8D85C109C10}"/>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問題です！　未払い利息の計算！</a:t>
            </a:r>
          </a:p>
        </p:txBody>
      </p:sp>
      <p:sp>
        <p:nvSpPr>
          <p:cNvPr id="7" name="コンテンツ プレースホルダー 6">
            <a:extLst>
              <a:ext uri="{FF2B5EF4-FFF2-40B4-BE49-F238E27FC236}">
                <a16:creationId xmlns:a16="http://schemas.microsoft.com/office/drawing/2014/main" id="{37E6C612-7D43-7B1D-FA21-9ADD1B7868C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４</a:t>
            </a:r>
            <a:r>
              <a:rPr lang="en-US" altLang="ja-JP" sz="3600" dirty="0">
                <a:latin typeface="HGP創英角ﾎﾟｯﾌﾟ体" panose="040B0A00000000000000" pitchFamily="50" charset="-128"/>
                <a:ea typeface="HGP創英角ﾎﾟｯﾌﾟ体" panose="040B0A00000000000000" pitchFamily="50" charset="-128"/>
              </a:rPr>
              <a:t>,</a:t>
            </a:r>
            <a:r>
              <a:rPr lang="ja-JP" altLang="en-US" sz="3600" dirty="0">
                <a:latin typeface="HGP創英角ﾎﾟｯﾌﾟ体" panose="040B0A00000000000000" pitchFamily="50" charset="-128"/>
                <a:ea typeface="HGP創英角ﾎﾟｯﾌﾟ体" panose="040B0A00000000000000" pitchFamily="50" charset="-128"/>
              </a:rPr>
              <a:t>０００万円　年</a:t>
            </a:r>
            <a:r>
              <a:rPr lang="en-US" altLang="ja-JP" sz="3600" dirty="0">
                <a:latin typeface="HGP創英角ﾎﾟｯﾌﾟ体" panose="040B0A00000000000000" pitchFamily="50" charset="-128"/>
                <a:ea typeface="HGP創英角ﾎﾟｯﾌﾟ体" panose="040B0A00000000000000" pitchFamily="50" charset="-128"/>
              </a:rPr>
              <a:t>0.5</a:t>
            </a:r>
            <a:r>
              <a:rPr lang="ja-JP" altLang="en-US" sz="3600" dirty="0">
                <a:latin typeface="HGP創英角ﾎﾟｯﾌﾟ体" panose="040B0A00000000000000" pitchFamily="50" charset="-128"/>
                <a:ea typeface="HGP創英角ﾎﾟｯﾌﾟ体" panose="040B0A00000000000000" pitchFamily="50" charset="-128"/>
              </a:rPr>
              <a:t>％　３５年　元利均等返済</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3600" dirty="0">
                <a:latin typeface="HGP創英角ﾎﾟｯﾌﾟ体" panose="040B0A00000000000000" pitchFamily="50" charset="-128"/>
                <a:ea typeface="HGP創英角ﾎﾟｯﾌﾟ体" panose="040B0A00000000000000" pitchFamily="50" charset="-128"/>
              </a:rPr>
              <a:t>6</a:t>
            </a:r>
            <a:r>
              <a:rPr lang="ja-JP" altLang="en-US" sz="3600" dirty="0">
                <a:latin typeface="HGP創英角ﾎﾟｯﾌﾟ体" panose="040B0A00000000000000" pitchFamily="50" charset="-128"/>
                <a:ea typeface="HGP創英角ﾎﾟｯﾌﾟ体" panose="040B0A00000000000000" pitchFamily="50" charset="-128"/>
              </a:rPr>
              <a:t>か月後に金利が上がって、</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未払い利息が発生する金利は、何％でしょうか？</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solidFill>
                  <a:schemeClr val="accent1"/>
                </a:solidFill>
                <a:latin typeface="HGP創英角ﾎﾟｯﾌﾟ体" panose="040B0A00000000000000" pitchFamily="50" charset="-128"/>
                <a:ea typeface="HGP創英角ﾎﾟｯﾌﾟ体" panose="040B0A00000000000000" pitchFamily="50" charset="-128"/>
              </a:rPr>
              <a:t>　アンケートでは、５割以上の方がほぼ理解していると回答！</a:t>
            </a:r>
          </a:p>
        </p:txBody>
      </p:sp>
      <p:sp>
        <p:nvSpPr>
          <p:cNvPr id="2" name="スライド番号プレースホルダー 1">
            <a:extLst>
              <a:ext uri="{FF2B5EF4-FFF2-40B4-BE49-F238E27FC236}">
                <a16:creationId xmlns:a16="http://schemas.microsoft.com/office/drawing/2014/main" id="{3086BF22-1329-B8D8-0682-5D218BAF305E}"/>
              </a:ext>
            </a:extLst>
          </p:cNvPr>
          <p:cNvSpPr>
            <a:spLocks noGrp="1"/>
          </p:cNvSpPr>
          <p:nvPr>
            <p:ph type="sldNum" sz="quarter" idx="12"/>
          </p:nvPr>
        </p:nvSpPr>
        <p:spPr/>
        <p:txBody>
          <a:bodyPr/>
          <a:lstStyle/>
          <a:p>
            <a:fld id="{7053D55C-1BD3-474D-B643-3CCB384A951D}" type="slidenum">
              <a:rPr kumimoji="1" lang="ja-JP" altLang="en-US" smtClean="0"/>
              <a:t>49</a:t>
            </a:fld>
            <a:endParaRPr kumimoji="1" lang="ja-JP" altLang="en-US"/>
          </a:p>
        </p:txBody>
      </p:sp>
    </p:spTree>
    <p:extLst>
      <p:ext uri="{BB962C8B-B14F-4D97-AF65-F5344CB8AC3E}">
        <p14:creationId xmlns:p14="http://schemas.microsoft.com/office/powerpoint/2010/main" val="23059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872148B-B946-8647-2936-BAB915C1B2B4}"/>
              </a:ext>
            </a:extLst>
          </p:cNvPr>
          <p:cNvSpPr>
            <a:spLocks noGrp="1"/>
          </p:cNvSpPr>
          <p:nvPr>
            <p:ph type="title"/>
          </p:nvPr>
        </p:nvSpPr>
        <p:spPr/>
        <p:txBody>
          <a:bodyPr anchor="ctr"/>
          <a:lstStyle/>
          <a:p>
            <a:pPr algn="ctr"/>
            <a:r>
              <a:rPr lang="ja-JP" altLang="en-US" b="1" dirty="0"/>
              <a:t>金利が上がるとどうなるの？</a:t>
            </a:r>
          </a:p>
        </p:txBody>
      </p:sp>
      <p:sp>
        <p:nvSpPr>
          <p:cNvPr id="6" name="テキスト プレースホルダー 5">
            <a:extLst>
              <a:ext uri="{FF2B5EF4-FFF2-40B4-BE49-F238E27FC236}">
                <a16:creationId xmlns:a16="http://schemas.microsoft.com/office/drawing/2014/main" id="{CE368871-6A89-BF05-ECA2-31E25151388F}"/>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387EBF93-93B0-059F-7BAC-90F1A639C7CE}"/>
              </a:ext>
            </a:extLst>
          </p:cNvPr>
          <p:cNvSpPr>
            <a:spLocks noGrp="1"/>
          </p:cNvSpPr>
          <p:nvPr>
            <p:ph type="sldNum" sz="quarter" idx="12"/>
          </p:nvPr>
        </p:nvSpPr>
        <p:spPr/>
        <p:txBody>
          <a:bodyPr/>
          <a:lstStyle/>
          <a:p>
            <a:fld id="{7053D55C-1BD3-474D-B643-3CCB384A951D}" type="slidenum">
              <a:rPr kumimoji="1" lang="ja-JP" altLang="en-US" smtClean="0"/>
              <a:t>5</a:t>
            </a:fld>
            <a:endParaRPr kumimoji="1" lang="ja-JP" altLang="en-US"/>
          </a:p>
        </p:txBody>
      </p:sp>
    </p:spTree>
    <p:extLst>
      <p:ext uri="{BB962C8B-B14F-4D97-AF65-F5344CB8AC3E}">
        <p14:creationId xmlns:p14="http://schemas.microsoft.com/office/powerpoint/2010/main" val="169795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6FCF8-F407-C318-E780-97399E5A6F9F}"/>
              </a:ext>
            </a:extLst>
          </p:cNvPr>
          <p:cNvSpPr>
            <a:spLocks noGrp="1"/>
          </p:cNvSpPr>
          <p:nvPr>
            <p:ph type="title"/>
          </p:nvPr>
        </p:nvSpPr>
        <p:spPr/>
        <p:txBody>
          <a:bodyPr>
            <a:normAutofit/>
          </a:bodyPr>
          <a:lstStyle/>
          <a:p>
            <a:r>
              <a:rPr kumimoji="1" lang="ja-JP" altLang="en-US" sz="4000" dirty="0">
                <a:latin typeface="HGS創英角ﾎﾟｯﾌﾟ体" panose="040B0A00000000000000" pitchFamily="50" charset="-128"/>
                <a:ea typeface="HGS創英角ﾎﾟｯﾌﾟ体" panose="040B0A00000000000000" pitchFamily="50" charset="-128"/>
              </a:rPr>
              <a:t>未払い利息</a:t>
            </a:r>
            <a:r>
              <a:rPr lang="ja-JP" altLang="en-US" sz="4000" dirty="0">
                <a:latin typeface="HGS創英角ﾎﾟｯﾌﾟ体" panose="040B0A00000000000000" pitchFamily="50" charset="-128"/>
                <a:ea typeface="HGS創英角ﾎﾟｯﾌﾟ体" panose="040B0A00000000000000" pitchFamily="50" charset="-128"/>
              </a:rPr>
              <a:t>が発生する金利は何％？</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24993F37-4E9E-FF61-FEBB-33807D82D496}"/>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sz="2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（あ）　年</a:t>
            </a:r>
            <a:r>
              <a:rPr kumimoji="1" lang="en-US" altLang="ja-JP" sz="4000" dirty="0">
                <a:latin typeface="HGS創英角ﾎﾟｯﾌﾟ体" panose="040B0A00000000000000" pitchFamily="50" charset="-128"/>
                <a:ea typeface="HGS創英角ﾎﾟｯﾌﾟ体" panose="040B0A00000000000000" pitchFamily="50" charset="-128"/>
              </a:rPr>
              <a:t>8.50</a:t>
            </a:r>
            <a:r>
              <a:rPr kumimoji="1" lang="ja-JP" altLang="en-US" sz="4000" dirty="0">
                <a:latin typeface="HGS創英角ﾎﾟｯﾌﾟ体" panose="040B0A00000000000000" pitchFamily="50" charset="-128"/>
                <a:ea typeface="HGS創英角ﾎﾟｯﾌﾟ体" panose="040B0A00000000000000" pitchFamily="50" charset="-128"/>
              </a:rPr>
              <a:t>％</a:t>
            </a:r>
            <a:endParaRPr kumimoji="1" lang="en-US" altLang="ja-JP" sz="4000" dirty="0">
              <a:latin typeface="HGS創英角ﾎﾟｯﾌﾟ体" panose="040B0A00000000000000" pitchFamily="50" charset="-128"/>
              <a:ea typeface="HGS創英角ﾎﾟｯﾌﾟ体" panose="040B0A00000000000000" pitchFamily="50" charset="-128"/>
            </a:endParaRPr>
          </a:p>
          <a:p>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（い）　年</a:t>
            </a:r>
            <a:r>
              <a:rPr lang="en-US" altLang="ja-JP" sz="4000" dirty="0">
                <a:latin typeface="HGS創英角ﾎﾟｯﾌﾟ体" panose="040B0A00000000000000" pitchFamily="50" charset="-128"/>
                <a:ea typeface="HGS創英角ﾎﾟｯﾌﾟ体" panose="040B0A00000000000000" pitchFamily="50" charset="-128"/>
              </a:rPr>
              <a:t>5</a:t>
            </a:r>
            <a:r>
              <a:rPr kumimoji="1" lang="en-US" altLang="ja-JP" sz="4000" dirty="0">
                <a:latin typeface="HGS創英角ﾎﾟｯﾌﾟ体" panose="040B0A00000000000000" pitchFamily="50" charset="-128"/>
                <a:ea typeface="HGS創英角ﾎﾟｯﾌﾟ体" panose="040B0A00000000000000" pitchFamily="50" charset="-128"/>
              </a:rPr>
              <a:t>.</a:t>
            </a:r>
            <a:r>
              <a:rPr lang="en-US" altLang="ja-JP" sz="4000" dirty="0">
                <a:latin typeface="HGS創英角ﾎﾟｯﾌﾟ体" panose="040B0A00000000000000" pitchFamily="50" charset="-128"/>
                <a:ea typeface="HGS創英角ﾎﾟｯﾌﾟ体" panose="040B0A00000000000000" pitchFamily="50" charset="-128"/>
              </a:rPr>
              <a:t>24</a:t>
            </a:r>
            <a:r>
              <a:rPr kumimoji="1" lang="ja-JP" altLang="en-US" sz="4000" dirty="0">
                <a:latin typeface="HGS創英角ﾎﾟｯﾌﾟ体" panose="040B0A00000000000000" pitchFamily="50" charset="-128"/>
                <a:ea typeface="HGS創英角ﾎﾟｯﾌﾟ体" panose="040B0A00000000000000" pitchFamily="50" charset="-128"/>
              </a:rPr>
              <a:t>％</a:t>
            </a:r>
            <a:endParaRPr kumimoji="1" lang="en-US" altLang="ja-JP" sz="4000" dirty="0">
              <a:latin typeface="HGS創英角ﾎﾟｯﾌﾟ体" panose="040B0A00000000000000" pitchFamily="50" charset="-128"/>
              <a:ea typeface="HGS創英角ﾎﾟｯﾌﾟ体" panose="040B0A00000000000000" pitchFamily="50" charset="-128"/>
            </a:endParaRPr>
          </a:p>
          <a:p>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（う）　年</a:t>
            </a:r>
            <a:r>
              <a:rPr kumimoji="1" lang="en-US" altLang="ja-JP" sz="4000" dirty="0">
                <a:latin typeface="HGS創英角ﾎﾟｯﾌﾟ体" panose="040B0A00000000000000" pitchFamily="50" charset="-128"/>
                <a:ea typeface="HGS創英角ﾎﾟｯﾌﾟ体" panose="040B0A00000000000000" pitchFamily="50" charset="-128"/>
              </a:rPr>
              <a:t>3.16</a:t>
            </a:r>
            <a:r>
              <a:rPr kumimoji="1" lang="ja-JP" altLang="en-US" sz="4000" dirty="0">
                <a:latin typeface="HGS創英角ﾎﾟｯﾌﾟ体" panose="040B0A00000000000000" pitchFamily="50" charset="-128"/>
                <a:ea typeface="HGS創英角ﾎﾟｯﾌﾟ体" panose="040B0A00000000000000" pitchFamily="50" charset="-128"/>
              </a:rPr>
              <a:t>％　</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22E38B34-C2E4-F14B-EDDF-715EB47F1C92}"/>
              </a:ext>
            </a:extLst>
          </p:cNvPr>
          <p:cNvSpPr>
            <a:spLocks noGrp="1"/>
          </p:cNvSpPr>
          <p:nvPr>
            <p:ph type="sldNum" sz="quarter" idx="12"/>
          </p:nvPr>
        </p:nvSpPr>
        <p:spPr/>
        <p:txBody>
          <a:bodyPr/>
          <a:lstStyle/>
          <a:p>
            <a:fld id="{7053D55C-1BD3-474D-B643-3CCB384A951D}" type="slidenum">
              <a:rPr kumimoji="1" lang="ja-JP" altLang="en-US" smtClean="0"/>
              <a:t>50</a:t>
            </a:fld>
            <a:endParaRPr kumimoji="1" lang="ja-JP" altLang="en-US"/>
          </a:p>
        </p:txBody>
      </p:sp>
    </p:spTree>
    <p:extLst>
      <p:ext uri="{BB962C8B-B14F-4D97-AF65-F5344CB8AC3E}">
        <p14:creationId xmlns:p14="http://schemas.microsoft.com/office/powerpoint/2010/main" val="27539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D38EE-C19B-4F56-BFF7-B68D0C8FD423}"/>
              </a:ext>
            </a:extLst>
          </p:cNvPr>
          <p:cNvSpPr>
            <a:spLocks noGrp="1"/>
          </p:cNvSpPr>
          <p:nvPr>
            <p:ph type="title"/>
          </p:nvPr>
        </p:nvSpPr>
        <p:spPr/>
        <p:txBody>
          <a:bodyPr>
            <a:normAutofit/>
          </a:bodyPr>
          <a:lstStyle/>
          <a:p>
            <a:r>
              <a:rPr kumimoji="1" lang="ja-JP" altLang="en-US" dirty="0">
                <a:latin typeface="HGP創英角ｺﾞｼｯｸUB" panose="020B0900000000000000" pitchFamily="50" charset="-128"/>
                <a:ea typeface="HGP創英角ｺﾞｼｯｸUB" panose="020B0900000000000000" pitchFamily="50" charset="-128"/>
              </a:rPr>
              <a:t>何％になると未払い利息は発生するか？</a:t>
            </a:r>
          </a:p>
        </p:txBody>
      </p:sp>
      <p:sp>
        <p:nvSpPr>
          <p:cNvPr id="3" name="コンテンツ プレースホルダー 2">
            <a:extLst>
              <a:ext uri="{FF2B5EF4-FFF2-40B4-BE49-F238E27FC236}">
                <a16:creationId xmlns:a16="http://schemas.microsoft.com/office/drawing/2014/main" id="{62455031-7D2B-839E-7F8F-19FFB84AF124}"/>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半年後の残高　</a:t>
            </a:r>
            <a:r>
              <a:rPr kumimoji="1" lang="en-US" altLang="ja-JP" dirty="0">
                <a:latin typeface="HGP創英角ｺﾞｼｯｸUB" panose="020B0900000000000000" pitchFamily="50" charset="-128"/>
                <a:ea typeface="HGP創英角ｺﾞｼｯｸUB" panose="020B0900000000000000" pitchFamily="50" charset="-128"/>
              </a:rPr>
              <a:t>39,476,449</a:t>
            </a:r>
            <a:r>
              <a:rPr kumimoji="1" lang="ja-JP" altLang="en-US" dirty="0">
                <a:latin typeface="HGP創英角ｺﾞｼｯｸUB" panose="020B0900000000000000" pitchFamily="50" charset="-128"/>
                <a:ea typeface="HGP創英角ｺﾞｼｯｸUB" panose="020B0900000000000000" pitchFamily="50" charset="-128"/>
              </a:rPr>
              <a:t>円　</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lang="ja-JP" altLang="en-US" dirty="0">
                <a:latin typeface="HGP創英角ｺﾞｼｯｸUB" panose="020B0900000000000000" pitchFamily="50" charset="-128"/>
                <a:ea typeface="HGP創英角ｺﾞｼｯｸUB" panose="020B0900000000000000" pitchFamily="50" charset="-128"/>
              </a:rPr>
              <a:t>未払い利息の計算方法が分かる方！</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39,476,449×</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103,834</a:t>
            </a: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0.00263×100</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0.263</a:t>
            </a:r>
            <a:r>
              <a:rPr lang="ja-JP" altLang="en-US" dirty="0">
                <a:latin typeface="HGP創英角ｺﾞｼｯｸUB" panose="020B0900000000000000" pitchFamily="50" charset="-128"/>
                <a:ea typeface="HGP創英角ｺﾞｼｯｸUB" panose="020B0900000000000000" pitchFamily="50" charset="-128"/>
              </a:rPr>
              <a:t>％（月利）</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　年利</a:t>
            </a:r>
            <a:r>
              <a:rPr kumimoji="1" lang="en-US" altLang="ja-JP" dirty="0">
                <a:latin typeface="HGP創英角ｺﾞｼｯｸUB" panose="020B0900000000000000" pitchFamily="50" charset="-128"/>
                <a:ea typeface="HGP創英角ｺﾞｼｯｸUB" panose="020B0900000000000000" pitchFamily="50" charset="-128"/>
              </a:rPr>
              <a:t>3.16</a:t>
            </a:r>
            <a:r>
              <a:rPr kumimoji="1" lang="ja-JP" altLang="en-US" dirty="0">
                <a:latin typeface="HGP創英角ｺﾞｼｯｸUB" panose="020B0900000000000000" pitchFamily="50" charset="-128"/>
                <a:ea typeface="HGP創英角ｺﾞｼｯｸUB" panose="020B0900000000000000" pitchFamily="50" charset="-128"/>
              </a:rPr>
              <a:t>％＝月利</a:t>
            </a:r>
            <a:r>
              <a:rPr kumimoji="1" lang="en-US" altLang="ja-JP" dirty="0">
                <a:latin typeface="HGP創英角ｺﾞｼｯｸUB" panose="020B0900000000000000" pitchFamily="50" charset="-128"/>
                <a:ea typeface="HGP創英角ｺﾞｼｯｸUB" panose="020B0900000000000000" pitchFamily="50" charset="-128"/>
              </a:rPr>
              <a:t>0.263</a:t>
            </a:r>
            <a:r>
              <a:rPr kumimoji="1" lang="ja-JP" altLang="en-US" dirty="0">
                <a:latin typeface="HGP創英角ｺﾞｼｯｸUB" panose="020B0900000000000000" pitchFamily="50" charset="-128"/>
                <a:ea typeface="HGP創英角ｺﾞｼｯｸUB" panose="020B0900000000000000" pitchFamily="50" charset="-128"/>
              </a:rPr>
              <a:t>％</a:t>
            </a:r>
            <a:r>
              <a:rPr kumimoji="1" lang="en-US" altLang="ja-JP" dirty="0">
                <a:latin typeface="HGP創英角ｺﾞｼｯｸUB" panose="020B0900000000000000" pitchFamily="50" charset="-128"/>
                <a:ea typeface="HGP創英角ｺﾞｼｯｸUB" panose="020B0900000000000000" pitchFamily="50" charset="-128"/>
              </a:rPr>
              <a:t>×12</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7" name="スライド番号プレースホルダー 6">
            <a:extLst>
              <a:ext uri="{FF2B5EF4-FFF2-40B4-BE49-F238E27FC236}">
                <a16:creationId xmlns:a16="http://schemas.microsoft.com/office/drawing/2014/main" id="{44426413-6E20-9527-57DD-814EAECCAAA6}"/>
              </a:ext>
            </a:extLst>
          </p:cNvPr>
          <p:cNvSpPr>
            <a:spLocks noGrp="1"/>
          </p:cNvSpPr>
          <p:nvPr>
            <p:ph type="sldNum" sz="quarter" idx="12"/>
          </p:nvPr>
        </p:nvSpPr>
        <p:spPr/>
        <p:txBody>
          <a:bodyPr/>
          <a:lstStyle/>
          <a:p>
            <a:fld id="{7053D55C-1BD3-474D-B643-3CCB384A951D}" type="slidenum">
              <a:rPr kumimoji="1" lang="ja-JP" altLang="en-US" smtClean="0"/>
              <a:t>51</a:t>
            </a:fld>
            <a:endParaRPr kumimoji="1" lang="ja-JP" altLang="en-US"/>
          </a:p>
        </p:txBody>
      </p:sp>
      <p:pic>
        <p:nvPicPr>
          <p:cNvPr id="6" name="図 5">
            <a:extLst>
              <a:ext uri="{FF2B5EF4-FFF2-40B4-BE49-F238E27FC236}">
                <a16:creationId xmlns:a16="http://schemas.microsoft.com/office/drawing/2014/main" id="{D08D5C9C-D411-C3D1-67FB-9589BD9CBB6A}"/>
              </a:ext>
            </a:extLst>
          </p:cNvPr>
          <p:cNvPicPr>
            <a:picLocks noChangeAspect="1"/>
          </p:cNvPicPr>
          <p:nvPr/>
        </p:nvPicPr>
        <p:blipFill>
          <a:blip r:embed="rId3"/>
          <a:stretch>
            <a:fillRect/>
          </a:stretch>
        </p:blipFill>
        <p:spPr>
          <a:xfrm>
            <a:off x="767255" y="2732141"/>
            <a:ext cx="9725866" cy="1325564"/>
          </a:xfrm>
          <a:prstGeom prst="rect">
            <a:avLst/>
          </a:prstGeom>
        </p:spPr>
      </p:pic>
      <p:cxnSp>
        <p:nvCxnSpPr>
          <p:cNvPr id="8" name="直線コネクタ 7">
            <a:extLst>
              <a:ext uri="{FF2B5EF4-FFF2-40B4-BE49-F238E27FC236}">
                <a16:creationId xmlns:a16="http://schemas.microsoft.com/office/drawing/2014/main" id="{ECB6E4DE-7128-D8E2-9DF0-F7CB6215366B}"/>
              </a:ext>
            </a:extLst>
          </p:cNvPr>
          <p:cNvCxnSpPr/>
          <p:nvPr/>
        </p:nvCxnSpPr>
        <p:spPr>
          <a:xfrm>
            <a:off x="8833945" y="3242442"/>
            <a:ext cx="1340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2E3367AF-7475-D58F-EF92-42772AFDFA90}"/>
              </a:ext>
            </a:extLst>
          </p:cNvPr>
          <p:cNvPicPr>
            <a:picLocks noChangeAspect="1"/>
          </p:cNvPicPr>
          <p:nvPr/>
        </p:nvPicPr>
        <p:blipFill>
          <a:blip r:embed="rId4"/>
          <a:stretch>
            <a:fillRect/>
          </a:stretch>
        </p:blipFill>
        <p:spPr>
          <a:xfrm>
            <a:off x="1755228" y="2242610"/>
            <a:ext cx="8671034" cy="442151"/>
          </a:xfrm>
          <a:prstGeom prst="rect">
            <a:avLst/>
          </a:prstGeom>
        </p:spPr>
      </p:pic>
      <p:sp>
        <p:nvSpPr>
          <p:cNvPr id="11" name="正方形/長方形 10">
            <a:extLst>
              <a:ext uri="{FF2B5EF4-FFF2-40B4-BE49-F238E27FC236}">
                <a16:creationId xmlns:a16="http://schemas.microsoft.com/office/drawing/2014/main" id="{E26FC014-677E-C0B2-E7DA-E3BC609D73C9}"/>
              </a:ext>
            </a:extLst>
          </p:cNvPr>
          <p:cNvSpPr/>
          <p:nvPr/>
        </p:nvSpPr>
        <p:spPr>
          <a:xfrm>
            <a:off x="838200" y="3069021"/>
            <a:ext cx="1248103" cy="3599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EEDC382-FBD9-B5C6-8295-7C6B84AA190A}"/>
              </a:ext>
            </a:extLst>
          </p:cNvPr>
          <p:cNvSpPr txBox="1"/>
          <p:nvPr/>
        </p:nvSpPr>
        <p:spPr>
          <a:xfrm>
            <a:off x="215462" y="3476373"/>
            <a:ext cx="1581807" cy="461665"/>
          </a:xfrm>
          <a:prstGeom prst="rect">
            <a:avLst/>
          </a:prstGeom>
          <a:noFill/>
        </p:spPr>
        <p:txBody>
          <a:bodyPr wrap="square" rtlCol="0">
            <a:spAutoFit/>
          </a:bodyPr>
          <a:lstStyle/>
          <a:p>
            <a:r>
              <a:rPr kumimoji="1" lang="ja-JP" altLang="en-US" sz="2400" b="1" dirty="0">
                <a:solidFill>
                  <a:srgbClr val="FF0000"/>
                </a:solidFill>
              </a:rPr>
              <a:t>何％</a:t>
            </a:r>
          </a:p>
        </p:txBody>
      </p:sp>
      <p:sp>
        <p:nvSpPr>
          <p:cNvPr id="4" name="テキスト ボックス 3">
            <a:extLst>
              <a:ext uri="{FF2B5EF4-FFF2-40B4-BE49-F238E27FC236}">
                <a16:creationId xmlns:a16="http://schemas.microsoft.com/office/drawing/2014/main" id="{795CE123-EFA2-E3FB-24F8-10E9D5C65344}"/>
              </a:ext>
            </a:extLst>
          </p:cNvPr>
          <p:cNvSpPr txBox="1"/>
          <p:nvPr/>
        </p:nvSpPr>
        <p:spPr>
          <a:xfrm>
            <a:off x="972207" y="2932385"/>
            <a:ext cx="1114096" cy="369332"/>
          </a:xfrm>
          <a:prstGeom prst="rect">
            <a:avLst/>
          </a:prstGeom>
          <a:noFill/>
        </p:spPr>
        <p:txBody>
          <a:bodyPr wrap="square" rtlCol="0">
            <a:spAutoFit/>
          </a:bodyPr>
          <a:lstStyle/>
          <a:p>
            <a:r>
              <a:rPr kumimoji="1" lang="en-US" altLang="ja-JP" dirty="0">
                <a:latin typeface="HGP創英角ｺﾞｼｯｸUB" panose="020B0900000000000000" pitchFamily="50" charset="-128"/>
                <a:ea typeface="HGP創英角ｺﾞｼｯｸUB" panose="020B0900000000000000" pitchFamily="50" charset="-128"/>
              </a:rPr>
              <a:t>6</a:t>
            </a:r>
            <a:r>
              <a:rPr kumimoji="1" lang="ja-JP" altLang="en-US" dirty="0">
                <a:latin typeface="HGP創英角ｺﾞｼｯｸUB" panose="020B0900000000000000" pitchFamily="50" charset="-128"/>
                <a:ea typeface="HGP創英角ｺﾞｼｯｸUB" panose="020B0900000000000000" pitchFamily="50" charset="-128"/>
              </a:rPr>
              <a:t>回目</a:t>
            </a:r>
          </a:p>
        </p:txBody>
      </p:sp>
      <p:sp>
        <p:nvSpPr>
          <p:cNvPr id="12" name="テキスト ボックス 11">
            <a:extLst>
              <a:ext uri="{FF2B5EF4-FFF2-40B4-BE49-F238E27FC236}">
                <a16:creationId xmlns:a16="http://schemas.microsoft.com/office/drawing/2014/main" id="{C0B0E241-5B11-7D67-D3C5-85EADAEA112C}"/>
              </a:ext>
            </a:extLst>
          </p:cNvPr>
          <p:cNvSpPr txBox="1"/>
          <p:nvPr/>
        </p:nvSpPr>
        <p:spPr>
          <a:xfrm>
            <a:off x="972206" y="3501961"/>
            <a:ext cx="1035269" cy="369332"/>
          </a:xfrm>
          <a:prstGeom prst="rect">
            <a:avLst/>
          </a:prstGeom>
          <a:noFill/>
        </p:spPr>
        <p:txBody>
          <a:bodyPr wrap="square" rtlCol="0">
            <a:spAutoFit/>
          </a:bodyPr>
          <a:lstStyle/>
          <a:p>
            <a:r>
              <a:rPr kumimoji="1" lang="en-US" altLang="ja-JP" dirty="0">
                <a:latin typeface="HGP創英角ｺﾞｼｯｸUB" panose="020B0900000000000000" pitchFamily="50" charset="-128"/>
                <a:ea typeface="HGP創英角ｺﾞｼｯｸUB" panose="020B0900000000000000" pitchFamily="50" charset="-128"/>
              </a:rPr>
              <a:t>7</a:t>
            </a:r>
            <a:r>
              <a:rPr kumimoji="1" lang="ja-JP" altLang="en-US" dirty="0">
                <a:latin typeface="HGP創英角ｺﾞｼｯｸUB" panose="020B0900000000000000" pitchFamily="50" charset="-128"/>
                <a:ea typeface="HGP創英角ｺﾞｼｯｸUB" panose="020B0900000000000000" pitchFamily="50" charset="-128"/>
              </a:rPr>
              <a:t>回目</a:t>
            </a:r>
          </a:p>
        </p:txBody>
      </p:sp>
      <p:cxnSp>
        <p:nvCxnSpPr>
          <p:cNvPr id="14" name="直線コネクタ 13">
            <a:extLst>
              <a:ext uri="{FF2B5EF4-FFF2-40B4-BE49-F238E27FC236}">
                <a16:creationId xmlns:a16="http://schemas.microsoft.com/office/drawing/2014/main" id="{89430708-C49A-425B-276C-39E8B226CCFB}"/>
              </a:ext>
            </a:extLst>
          </p:cNvPr>
          <p:cNvCxnSpPr/>
          <p:nvPr/>
        </p:nvCxnSpPr>
        <p:spPr>
          <a:xfrm>
            <a:off x="5071241" y="5139559"/>
            <a:ext cx="1229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4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7939A-EF8D-CDFD-69CC-56953C0D3A75}"/>
              </a:ext>
            </a:extLst>
          </p:cNvPr>
          <p:cNvSpPr>
            <a:spLocks noGrp="1"/>
          </p:cNvSpPr>
          <p:nvPr>
            <p:ph type="title"/>
          </p:nvPr>
        </p:nvSpPr>
        <p:spPr>
          <a:xfrm>
            <a:off x="667265" y="365125"/>
            <a:ext cx="11406366" cy="1325563"/>
          </a:xfrm>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未払い利息の恐怖！</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4" name="コンテンツ プレースホルダー 3">
            <a:extLst>
              <a:ext uri="{FF2B5EF4-FFF2-40B4-BE49-F238E27FC236}">
                <a16:creationId xmlns:a16="http://schemas.microsoft.com/office/drawing/2014/main" id="{A56A007C-CC5F-5068-9A31-E7C996AF95AE}"/>
              </a:ext>
            </a:extLst>
          </p:cNvPr>
          <p:cNvSpPr>
            <a:spLocks noGrp="1"/>
          </p:cNvSpPr>
          <p:nvPr>
            <p:ph idx="1"/>
          </p:nvPr>
        </p:nvSpPr>
        <p:spPr>
          <a:xfrm>
            <a:off x="667265" y="1825625"/>
            <a:ext cx="10686535" cy="4351338"/>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marL="0" indent="0">
              <a:buNone/>
            </a:pPr>
            <a:endParaRPr lang="ja-JP" altLang="en-US" dirty="0"/>
          </a:p>
          <a:p>
            <a:pPr marL="0" indent="0">
              <a:buNone/>
            </a:pPr>
            <a:r>
              <a:rPr lang="en-US" altLang="ja-JP" sz="4500" dirty="0">
                <a:latin typeface="HGS創英角ﾎﾟｯﾌﾟ体" panose="040B0A00000000000000" pitchFamily="50" charset="-128"/>
                <a:ea typeface="HGS創英角ﾎﾟｯﾌﾟ体" panose="040B0A00000000000000" pitchFamily="50" charset="-128"/>
              </a:rPr>
              <a:t>4,000</a:t>
            </a:r>
            <a:r>
              <a:rPr lang="ja-JP" altLang="en-US" sz="4500" dirty="0">
                <a:latin typeface="HGS創英角ﾎﾟｯﾌﾟ体" panose="040B0A00000000000000" pitchFamily="50" charset="-128"/>
                <a:ea typeface="HGS創英角ﾎﾟｯﾌﾟ体" panose="040B0A00000000000000" pitchFamily="50" charset="-128"/>
              </a:rPr>
              <a:t>万円、年</a:t>
            </a:r>
            <a:r>
              <a:rPr lang="en-US" altLang="ja-JP" sz="4500" dirty="0">
                <a:latin typeface="HGS創英角ﾎﾟｯﾌﾟ体" panose="040B0A00000000000000" pitchFamily="50" charset="-128"/>
                <a:ea typeface="HGS創英角ﾎﾟｯﾌﾟ体" panose="040B0A00000000000000" pitchFamily="50" charset="-128"/>
              </a:rPr>
              <a:t>0.5</a:t>
            </a:r>
            <a:r>
              <a:rPr lang="ja-JP" altLang="en-US" sz="4500" dirty="0">
                <a:latin typeface="HGS創英角ﾎﾟｯﾌﾟ体" panose="040B0A00000000000000" pitchFamily="50" charset="-128"/>
                <a:ea typeface="HGS創英角ﾎﾟｯﾌﾟ体" panose="040B0A00000000000000" pitchFamily="50" charset="-128"/>
              </a:rPr>
              <a:t>％　</a:t>
            </a:r>
            <a:r>
              <a:rPr lang="en-US" altLang="ja-JP" sz="4500" dirty="0">
                <a:latin typeface="HGS創英角ﾎﾟｯﾌﾟ体" panose="040B0A00000000000000" pitchFamily="50" charset="-128"/>
                <a:ea typeface="HGS創英角ﾎﾟｯﾌﾟ体" panose="040B0A00000000000000" pitchFamily="50" charset="-128"/>
              </a:rPr>
              <a:t>35</a:t>
            </a:r>
            <a:r>
              <a:rPr lang="ja-JP" altLang="en-US" sz="4500" dirty="0">
                <a:latin typeface="HGS創英角ﾎﾟｯﾌﾟ体" panose="040B0A00000000000000" pitchFamily="50" charset="-128"/>
                <a:ea typeface="HGS創英角ﾎﾟｯﾌﾟ体" panose="040B0A00000000000000" pitchFamily="50" charset="-128"/>
              </a:rPr>
              <a:t>年返済</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0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4500" dirty="0">
                <a:latin typeface="HGS創英角ﾎﾟｯﾌﾟ体" panose="040B0A00000000000000" pitchFamily="50" charset="-128"/>
                <a:ea typeface="HGS創英角ﾎﾟｯﾌﾟ体" panose="040B0A00000000000000" pitchFamily="50" charset="-128"/>
              </a:rPr>
              <a:t>6</a:t>
            </a:r>
            <a:r>
              <a:rPr lang="ja-JP" altLang="en-US" sz="4500" dirty="0">
                <a:latin typeface="HGS創英角ﾎﾟｯﾌﾟ体" panose="040B0A00000000000000" pitchFamily="50" charset="-128"/>
                <a:ea typeface="HGS創英角ﾎﾟｯﾌﾟ体" panose="040B0A00000000000000" pitchFamily="50" charset="-128"/>
              </a:rPr>
              <a:t>カ月後に</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未払い利息</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latin typeface="HGS創英角ﾎﾟｯﾌﾟ体" panose="040B0A00000000000000" pitchFamily="50" charset="-128"/>
                <a:ea typeface="HGS創英角ﾎﾟｯﾌﾟ体" panose="040B0A00000000000000" pitchFamily="50" charset="-128"/>
              </a:rPr>
              <a:t>が発生する金利は、</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5600" dirty="0">
                <a:solidFill>
                  <a:srgbClr val="FF0000"/>
                </a:solidFill>
                <a:latin typeface="HGS創英角ﾎﾟｯﾌﾟ体" panose="040B0A00000000000000" pitchFamily="50" charset="-128"/>
                <a:ea typeface="HGS創英角ﾎﾟｯﾌﾟ体" panose="040B0A00000000000000" pitchFamily="50" charset="-128"/>
              </a:rPr>
              <a:t>　　　　　　　　　　　年</a:t>
            </a:r>
            <a:r>
              <a:rPr lang="en-US" altLang="ja-JP" sz="5600" dirty="0">
                <a:solidFill>
                  <a:srgbClr val="FF0000"/>
                </a:solidFill>
                <a:latin typeface="HGS創英角ﾎﾟｯﾌﾟ体" panose="040B0A00000000000000" pitchFamily="50" charset="-128"/>
                <a:ea typeface="HGS創英角ﾎﾟｯﾌﾟ体" panose="040B0A00000000000000" pitchFamily="50" charset="-128"/>
              </a:rPr>
              <a:t>3.16</a:t>
            </a:r>
            <a:r>
              <a:rPr lang="ja-JP" altLang="en-US" sz="5600" dirty="0">
                <a:solidFill>
                  <a:srgbClr val="FF0000"/>
                </a:solidFill>
                <a:latin typeface="HGS創英角ﾎﾟｯﾌﾟ体" panose="040B0A00000000000000" pitchFamily="50" charset="-128"/>
                <a:ea typeface="HGS創英角ﾎﾟｯﾌﾟ体" panose="040B0A00000000000000" pitchFamily="50" charset="-128"/>
              </a:rPr>
              <a:t>％　</a:t>
            </a:r>
            <a:endParaRPr lang="en-US" altLang="ja-JP" sz="5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4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latin typeface="HGS創英角ﾎﾟｯﾌﾟ体" panose="040B0A00000000000000" pitchFamily="50" charset="-128"/>
                <a:ea typeface="HGS創英角ﾎﾟｯﾌﾟ体" panose="040B0A00000000000000" pitchFamily="50" charset="-128"/>
              </a:rPr>
              <a:t>その後、</a:t>
            </a:r>
            <a:r>
              <a:rPr lang="en-US" altLang="ja-JP" sz="4500" dirty="0">
                <a:latin typeface="HGS創英角ﾎﾟｯﾌﾟ体" panose="040B0A00000000000000" pitchFamily="50" charset="-128"/>
                <a:ea typeface="HGS創英角ﾎﾟｯﾌﾟ体" panose="040B0A00000000000000" pitchFamily="50" charset="-128"/>
              </a:rPr>
              <a:t>6</a:t>
            </a:r>
            <a:r>
              <a:rPr lang="ja-JP" altLang="en-US" sz="4500" dirty="0">
                <a:latin typeface="HGS創英角ﾎﾟｯﾌﾟ体" panose="040B0A00000000000000" pitchFamily="50" charset="-128"/>
                <a:ea typeface="HGS創英角ﾎﾟｯﾌﾟ体" panose="040B0A00000000000000" pitchFamily="50" charset="-128"/>
              </a:rPr>
              <a:t>か月ごとに</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毎回</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0.5</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latin typeface="HGS創英角ﾎﾟｯﾌﾟ体" panose="040B0A00000000000000" pitchFamily="50" charset="-128"/>
                <a:ea typeface="HGS創英角ﾎﾟｯﾌﾟ体" panose="040B0A00000000000000" pitchFamily="50" charset="-128"/>
              </a:rPr>
              <a:t>上がっていくと、</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ja-JP" altLang="en-US" sz="2500" dirty="0">
              <a:latin typeface="HGS創英角ﾎﾟｯﾌﾟ体" panose="040B0A00000000000000" pitchFamily="50" charset="-128"/>
              <a:ea typeface="HGS創英角ﾎﾟｯﾌﾟ体" panose="040B0A00000000000000" pitchFamily="50" charset="-128"/>
            </a:endParaRPr>
          </a:p>
          <a:p>
            <a:pPr marL="0" indent="0">
              <a:buNone/>
            </a:pPr>
            <a:endParaRPr lang="ja-JP" altLang="en-US" sz="4500" dirty="0">
              <a:latin typeface="HGS創英角ﾎﾟｯﾌﾟ体" panose="040B0A00000000000000" pitchFamily="50" charset="-128"/>
              <a:ea typeface="HGS創英角ﾎﾟｯﾌﾟ体" panose="040B0A00000000000000" pitchFamily="50" charset="-128"/>
            </a:endParaRPr>
          </a:p>
          <a:p>
            <a:endParaRPr lang="ja-JP" altLang="en-US" sz="2500" dirty="0"/>
          </a:p>
          <a:p>
            <a:pPr marL="0" indent="0">
              <a:buNone/>
            </a:pPr>
            <a:endParaRPr lang="en-US" altLang="ja-JP" sz="4500" dirty="0"/>
          </a:p>
          <a:p>
            <a:endParaRPr lang="en-US" altLang="ja-JP" dirty="0"/>
          </a:p>
          <a:p>
            <a:endParaRPr lang="ja-JP" altLang="en-US" dirty="0"/>
          </a:p>
        </p:txBody>
      </p:sp>
      <p:sp>
        <p:nvSpPr>
          <p:cNvPr id="5" name="スライド番号プレースホルダー 4">
            <a:extLst>
              <a:ext uri="{FF2B5EF4-FFF2-40B4-BE49-F238E27FC236}">
                <a16:creationId xmlns:a16="http://schemas.microsoft.com/office/drawing/2014/main" id="{A58796B4-B2FE-EEB9-5403-28F398B42B30}"/>
              </a:ext>
            </a:extLst>
          </p:cNvPr>
          <p:cNvSpPr>
            <a:spLocks noGrp="1"/>
          </p:cNvSpPr>
          <p:nvPr>
            <p:ph type="sldNum" sz="quarter" idx="12"/>
          </p:nvPr>
        </p:nvSpPr>
        <p:spPr/>
        <p:txBody>
          <a:bodyPr/>
          <a:lstStyle/>
          <a:p>
            <a:fld id="{7053D55C-1BD3-474D-B643-3CCB384A951D}" type="slidenum">
              <a:rPr kumimoji="1" lang="ja-JP" altLang="en-US" smtClean="0"/>
              <a:t>52</a:t>
            </a:fld>
            <a:endParaRPr kumimoji="1" lang="ja-JP" altLang="en-US"/>
          </a:p>
        </p:txBody>
      </p:sp>
    </p:spTree>
    <p:extLst>
      <p:ext uri="{BB962C8B-B14F-4D97-AF65-F5344CB8AC3E}">
        <p14:creationId xmlns:p14="http://schemas.microsoft.com/office/powerpoint/2010/main" val="286959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7939A-EF8D-CDFD-69CC-56953C0D3A75}"/>
              </a:ext>
            </a:extLst>
          </p:cNvPr>
          <p:cNvSpPr>
            <a:spLocks noGrp="1"/>
          </p:cNvSpPr>
          <p:nvPr>
            <p:ph type="title"/>
          </p:nvPr>
        </p:nvSpPr>
        <p:spPr>
          <a:xfrm>
            <a:off x="667265" y="365125"/>
            <a:ext cx="11406366" cy="1325563"/>
          </a:xfrm>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未払い利息問題！</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4" name="コンテンツ プレースホルダー 3">
            <a:extLst>
              <a:ext uri="{FF2B5EF4-FFF2-40B4-BE49-F238E27FC236}">
                <a16:creationId xmlns:a16="http://schemas.microsoft.com/office/drawing/2014/main" id="{A56A007C-CC5F-5068-9A31-E7C996AF95AE}"/>
              </a:ext>
            </a:extLst>
          </p:cNvPr>
          <p:cNvSpPr>
            <a:spLocks noGrp="1"/>
          </p:cNvSpPr>
          <p:nvPr>
            <p:ph idx="1"/>
          </p:nvPr>
        </p:nvSpPr>
        <p:spPr>
          <a:xfrm>
            <a:off x="667265" y="1825625"/>
            <a:ext cx="10686535" cy="4351338"/>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marL="0" indent="0">
              <a:buNone/>
            </a:pPr>
            <a:endParaRPr lang="ja-JP" altLang="en-US" dirty="0"/>
          </a:p>
          <a:p>
            <a:pPr marL="0" indent="0">
              <a:buNone/>
            </a:pP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４年半後に年</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7.16</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4500" dirty="0">
                <a:latin typeface="HGS創英角ﾎﾟｯﾌﾟ体" panose="040B0A00000000000000" pitchFamily="50" charset="-128"/>
                <a:ea typeface="HGS創英角ﾎﾟｯﾌﾟ体" panose="040B0A00000000000000" pitchFamily="50" charset="-128"/>
              </a:rPr>
              <a:t>5</a:t>
            </a:r>
            <a:r>
              <a:rPr lang="ja-JP" altLang="en-US" sz="4500" dirty="0">
                <a:latin typeface="HGS創英角ﾎﾟｯﾌﾟ体" panose="040B0A00000000000000" pitchFamily="50" charset="-128"/>
                <a:ea typeface="HGS創英角ﾎﾟｯﾌﾟ体" panose="040B0A00000000000000" pitchFamily="50" charset="-128"/>
              </a:rPr>
              <a:t>年ルールと</a:t>
            </a:r>
            <a:r>
              <a:rPr lang="en-US" altLang="ja-JP" sz="4500" dirty="0">
                <a:latin typeface="HGS創英角ﾎﾟｯﾌﾟ体" panose="040B0A00000000000000" pitchFamily="50" charset="-128"/>
                <a:ea typeface="HGS創英角ﾎﾟｯﾌﾟ体" panose="040B0A00000000000000" pitchFamily="50" charset="-128"/>
              </a:rPr>
              <a:t>1.25</a:t>
            </a:r>
            <a:r>
              <a:rPr lang="ja-JP" altLang="en-US" sz="4500" dirty="0">
                <a:latin typeface="HGS創英角ﾎﾟｯﾌﾟ体" panose="040B0A00000000000000" pitchFamily="50" charset="-128"/>
                <a:ea typeface="HGS創英角ﾎﾟｯﾌﾟ体" panose="040B0A00000000000000" pitchFamily="50" charset="-128"/>
              </a:rPr>
              <a:t>倍ルールで</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latin typeface="HGS創英角ﾎﾟｯﾌﾟ体" panose="040B0A00000000000000" pitchFamily="50" charset="-128"/>
                <a:ea typeface="HGS創英角ﾎﾟｯﾌﾟ体" panose="040B0A00000000000000" pitchFamily="50" charset="-128"/>
              </a:rPr>
              <a:t>返済を続けると</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5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最終回に、</a:t>
            </a: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40,549,030</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円</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4100" dirty="0">
                <a:latin typeface="HGS創英角ﾎﾟｯﾌﾟ体" panose="040B0A00000000000000" pitchFamily="50" charset="-128"/>
                <a:ea typeface="HGS創英角ﾎﾟｯﾌﾟ体" panose="040B0A00000000000000" pitchFamily="50" charset="-128"/>
              </a:rPr>
              <a:t>払うことになります。</a:t>
            </a:r>
          </a:p>
          <a:p>
            <a:endParaRPr lang="ja-JP" altLang="en-US" sz="2500" dirty="0"/>
          </a:p>
          <a:p>
            <a:pPr marL="0" indent="0">
              <a:buNone/>
            </a:pPr>
            <a:endParaRPr lang="en-US" altLang="ja-JP" sz="4500" dirty="0"/>
          </a:p>
          <a:p>
            <a:endParaRPr lang="en-US" altLang="ja-JP" dirty="0"/>
          </a:p>
          <a:p>
            <a:endParaRPr lang="ja-JP" altLang="en-US" dirty="0"/>
          </a:p>
        </p:txBody>
      </p:sp>
      <p:sp>
        <p:nvSpPr>
          <p:cNvPr id="5" name="スライド番号プレースホルダー 4">
            <a:extLst>
              <a:ext uri="{FF2B5EF4-FFF2-40B4-BE49-F238E27FC236}">
                <a16:creationId xmlns:a16="http://schemas.microsoft.com/office/drawing/2014/main" id="{A58796B4-B2FE-EEB9-5403-28F398B42B30}"/>
              </a:ext>
            </a:extLst>
          </p:cNvPr>
          <p:cNvSpPr>
            <a:spLocks noGrp="1"/>
          </p:cNvSpPr>
          <p:nvPr>
            <p:ph type="sldNum" sz="quarter" idx="12"/>
          </p:nvPr>
        </p:nvSpPr>
        <p:spPr/>
        <p:txBody>
          <a:bodyPr/>
          <a:lstStyle/>
          <a:p>
            <a:fld id="{7053D55C-1BD3-474D-B643-3CCB384A951D}" type="slidenum">
              <a:rPr kumimoji="1" lang="ja-JP" altLang="en-US" smtClean="0"/>
              <a:t>53</a:t>
            </a:fld>
            <a:endParaRPr kumimoji="1" lang="ja-JP" altLang="en-US"/>
          </a:p>
        </p:txBody>
      </p:sp>
    </p:spTree>
    <p:extLst>
      <p:ext uri="{BB962C8B-B14F-4D97-AF65-F5344CB8AC3E}">
        <p14:creationId xmlns:p14="http://schemas.microsoft.com/office/powerpoint/2010/main" val="15532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C958C-DC09-ACF1-025A-3D981D102F8F}"/>
              </a:ext>
            </a:extLst>
          </p:cNvPr>
          <p:cNvSpPr>
            <a:spLocks noGrp="1"/>
          </p:cNvSpPr>
          <p:nvPr>
            <p:ph type="title"/>
          </p:nvPr>
        </p:nvSpPr>
        <p:spPr>
          <a:xfrm>
            <a:off x="945662" y="365126"/>
            <a:ext cx="10408137" cy="713397"/>
          </a:xfrm>
        </p:spPr>
        <p:txBody>
          <a:bodyPr/>
          <a:lstStyle/>
          <a:p>
            <a:r>
              <a:rPr kumimoji="1" lang="en-US" altLang="ja-JP" b="1" dirty="0"/>
              <a:t>4,000</a:t>
            </a:r>
            <a:r>
              <a:rPr kumimoji="1" lang="ja-JP" altLang="en-US" b="1" dirty="0"/>
              <a:t>万円　年</a:t>
            </a:r>
            <a:r>
              <a:rPr kumimoji="1" lang="en-US" altLang="ja-JP" b="1" dirty="0"/>
              <a:t>0.5</a:t>
            </a:r>
            <a:r>
              <a:rPr kumimoji="1" lang="ja-JP" altLang="en-US" b="1" dirty="0"/>
              <a:t>％　</a:t>
            </a:r>
            <a:r>
              <a:rPr kumimoji="1" lang="en-US" altLang="ja-JP" b="1" dirty="0"/>
              <a:t>35</a:t>
            </a:r>
            <a:r>
              <a:rPr kumimoji="1" lang="ja-JP" altLang="en-US" b="1" dirty="0"/>
              <a:t>年返済</a:t>
            </a:r>
          </a:p>
        </p:txBody>
      </p:sp>
      <p:sp>
        <p:nvSpPr>
          <p:cNvPr id="5" name="スライド番号プレースホルダー 4">
            <a:extLst>
              <a:ext uri="{FF2B5EF4-FFF2-40B4-BE49-F238E27FC236}">
                <a16:creationId xmlns:a16="http://schemas.microsoft.com/office/drawing/2014/main" id="{31676064-48E1-3DEE-6F3D-DFF9B50B3C60}"/>
              </a:ext>
            </a:extLst>
          </p:cNvPr>
          <p:cNvSpPr>
            <a:spLocks noGrp="1"/>
          </p:cNvSpPr>
          <p:nvPr>
            <p:ph type="sldNum" sz="quarter" idx="12"/>
          </p:nvPr>
        </p:nvSpPr>
        <p:spPr/>
        <p:txBody>
          <a:bodyPr/>
          <a:lstStyle/>
          <a:p>
            <a:fld id="{7053D55C-1BD3-474D-B643-3CCB384A951D}" type="slidenum">
              <a:rPr kumimoji="1" lang="ja-JP" altLang="en-US" smtClean="0"/>
              <a:t>54</a:t>
            </a:fld>
            <a:endParaRPr kumimoji="1" lang="ja-JP" altLang="en-US"/>
          </a:p>
        </p:txBody>
      </p:sp>
      <p:cxnSp>
        <p:nvCxnSpPr>
          <p:cNvPr id="6" name="直線コネクタ 5">
            <a:extLst>
              <a:ext uri="{FF2B5EF4-FFF2-40B4-BE49-F238E27FC236}">
                <a16:creationId xmlns:a16="http://schemas.microsoft.com/office/drawing/2014/main" id="{A55C6C89-C920-04FD-D49E-52EAC4F4F6D1}"/>
              </a:ext>
            </a:extLst>
          </p:cNvPr>
          <p:cNvCxnSpPr/>
          <p:nvPr/>
        </p:nvCxnSpPr>
        <p:spPr>
          <a:xfrm>
            <a:off x="945662" y="3962400"/>
            <a:ext cx="78313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コンテンツ プレースホルダー 9">
            <a:extLst>
              <a:ext uri="{FF2B5EF4-FFF2-40B4-BE49-F238E27FC236}">
                <a16:creationId xmlns:a16="http://schemas.microsoft.com/office/drawing/2014/main" id="{C040C252-3E35-F9DE-2B55-DEA7E405F195}"/>
              </a:ext>
            </a:extLst>
          </p:cNvPr>
          <p:cNvPicPr>
            <a:picLocks noGrp="1" noChangeAspect="1"/>
          </p:cNvPicPr>
          <p:nvPr>
            <p:ph idx="1"/>
          </p:nvPr>
        </p:nvPicPr>
        <p:blipFill>
          <a:blip r:embed="rId3"/>
          <a:stretch>
            <a:fillRect/>
          </a:stretch>
        </p:blipFill>
        <p:spPr>
          <a:xfrm>
            <a:off x="740229" y="1293845"/>
            <a:ext cx="9678955" cy="4883118"/>
          </a:xfrm>
        </p:spPr>
      </p:pic>
      <p:cxnSp>
        <p:nvCxnSpPr>
          <p:cNvPr id="12" name="直線コネクタ 11">
            <a:extLst>
              <a:ext uri="{FF2B5EF4-FFF2-40B4-BE49-F238E27FC236}">
                <a16:creationId xmlns:a16="http://schemas.microsoft.com/office/drawing/2014/main" id="{B6FAF251-5CC2-6065-6197-C33E4CCCD308}"/>
              </a:ext>
            </a:extLst>
          </p:cNvPr>
          <p:cNvCxnSpPr>
            <a:cxnSpLocks/>
          </p:cNvCxnSpPr>
          <p:nvPr/>
        </p:nvCxnSpPr>
        <p:spPr>
          <a:xfrm>
            <a:off x="1057469" y="3962400"/>
            <a:ext cx="69233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9BF002B4-4937-1749-B35B-957B28D87705}"/>
              </a:ext>
            </a:extLst>
          </p:cNvPr>
          <p:cNvSpPr txBox="1"/>
          <p:nvPr/>
        </p:nvSpPr>
        <p:spPr>
          <a:xfrm>
            <a:off x="3396343" y="5784980"/>
            <a:ext cx="6606073" cy="461665"/>
          </a:xfrm>
          <a:prstGeom prst="rect">
            <a:avLst/>
          </a:prstGeom>
          <a:solidFill>
            <a:schemeClr val="bg1"/>
          </a:solidFill>
        </p:spPr>
        <p:txBody>
          <a:bodyPr wrap="square" rtlCol="0">
            <a:spAutoFit/>
          </a:bodyPr>
          <a:lstStyle/>
          <a:p>
            <a:r>
              <a:rPr kumimoji="1" lang="ja-JP" altLang="en-US" sz="2400" b="1" dirty="0"/>
              <a:t>返済総額　　</a:t>
            </a:r>
            <a:r>
              <a:rPr kumimoji="1" lang="en-US" altLang="ja-JP" sz="2400" b="1" dirty="0"/>
              <a:t>134,061,296</a:t>
            </a:r>
            <a:r>
              <a:rPr kumimoji="1" lang="ja-JP" altLang="en-US" sz="2400" b="1" dirty="0"/>
              <a:t>円</a:t>
            </a:r>
          </a:p>
        </p:txBody>
      </p:sp>
      <p:sp>
        <p:nvSpPr>
          <p:cNvPr id="3" name="テキスト ボックス 2">
            <a:extLst>
              <a:ext uri="{FF2B5EF4-FFF2-40B4-BE49-F238E27FC236}">
                <a16:creationId xmlns:a16="http://schemas.microsoft.com/office/drawing/2014/main" id="{8351189A-2CBA-5328-7443-4156F798E871}"/>
              </a:ext>
            </a:extLst>
          </p:cNvPr>
          <p:cNvSpPr txBox="1"/>
          <p:nvPr/>
        </p:nvSpPr>
        <p:spPr>
          <a:xfrm>
            <a:off x="7638661" y="5814392"/>
            <a:ext cx="2556587" cy="400110"/>
          </a:xfrm>
          <a:prstGeom prst="rect">
            <a:avLst/>
          </a:prstGeom>
          <a:noFill/>
        </p:spPr>
        <p:txBody>
          <a:bodyPr wrap="square" rtlCol="0">
            <a:spAutoFit/>
          </a:bodyPr>
          <a:lstStyle/>
          <a:p>
            <a:r>
              <a:rPr kumimoji="1" lang="ja-JP" altLang="en-US" sz="2000" b="1" dirty="0">
                <a:solidFill>
                  <a:srgbClr val="FF0000"/>
                </a:solidFill>
              </a:rPr>
              <a:t>利息　</a:t>
            </a:r>
            <a:r>
              <a:rPr kumimoji="1" lang="en-US" altLang="ja-JP" sz="2000" b="1" dirty="0">
                <a:solidFill>
                  <a:srgbClr val="FF0000"/>
                </a:solidFill>
              </a:rPr>
              <a:t>94,061,296</a:t>
            </a:r>
            <a:r>
              <a:rPr kumimoji="1" lang="ja-JP" altLang="en-US" sz="2000" b="1" dirty="0">
                <a:solidFill>
                  <a:srgbClr val="FF0000"/>
                </a:solidFill>
              </a:rPr>
              <a:t>円</a:t>
            </a:r>
          </a:p>
        </p:txBody>
      </p:sp>
    </p:spTree>
    <p:extLst>
      <p:ext uri="{BB962C8B-B14F-4D97-AF65-F5344CB8AC3E}">
        <p14:creationId xmlns:p14="http://schemas.microsoft.com/office/powerpoint/2010/main" val="1329910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77ED6-DC88-6028-41D0-E0D076F56E3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将来の金利予測！</a:t>
            </a:r>
          </a:p>
        </p:txBody>
      </p:sp>
      <p:sp>
        <p:nvSpPr>
          <p:cNvPr id="3" name="コンテンツ プレースホルダー 2">
            <a:extLst>
              <a:ext uri="{FF2B5EF4-FFF2-40B4-BE49-F238E27FC236}">
                <a16:creationId xmlns:a16="http://schemas.microsoft.com/office/drawing/2014/main" id="{5D652D73-A21B-A5E5-C5EE-3F18D4157025}"/>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endParaRPr kumimoji="1" lang="en-US" altLang="ja-JP" dirty="0"/>
          </a:p>
          <a:p>
            <a:pPr marL="0" indent="0">
              <a:buNone/>
            </a:pPr>
            <a:r>
              <a:rPr lang="ja-JP" altLang="en-US" sz="4400" dirty="0">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（あ）金利は下がる</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　（い）金利は変わらない</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　（う）金利は上がる</a:t>
            </a:r>
            <a:endParaRPr kumimoji="1" lang="ja-JP" altLang="en-US" sz="4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121A675D-A261-8D35-4479-98C84E661D8D}"/>
              </a:ext>
            </a:extLst>
          </p:cNvPr>
          <p:cNvSpPr>
            <a:spLocks noGrp="1"/>
          </p:cNvSpPr>
          <p:nvPr>
            <p:ph type="sldNum" sz="quarter" idx="12"/>
          </p:nvPr>
        </p:nvSpPr>
        <p:spPr/>
        <p:txBody>
          <a:bodyPr/>
          <a:lstStyle/>
          <a:p>
            <a:fld id="{7053D55C-1BD3-474D-B643-3CCB384A951D}" type="slidenum">
              <a:rPr kumimoji="1" lang="ja-JP" altLang="en-US" smtClean="0"/>
              <a:t>55</a:t>
            </a:fld>
            <a:endParaRPr kumimoji="1" lang="ja-JP" altLang="en-US"/>
          </a:p>
        </p:txBody>
      </p:sp>
    </p:spTree>
    <p:extLst>
      <p:ext uri="{BB962C8B-B14F-4D97-AF65-F5344CB8AC3E}">
        <p14:creationId xmlns:p14="http://schemas.microsoft.com/office/powerpoint/2010/main" val="2464355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77ED6-DC88-6028-41D0-E0D076F56E3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将来の金利予測！</a:t>
            </a:r>
          </a:p>
        </p:txBody>
      </p:sp>
      <p:sp>
        <p:nvSpPr>
          <p:cNvPr id="3" name="コンテンツ プレースホルダー 2">
            <a:extLst>
              <a:ext uri="{FF2B5EF4-FFF2-40B4-BE49-F238E27FC236}">
                <a16:creationId xmlns:a16="http://schemas.microsoft.com/office/drawing/2014/main" id="{5D652D73-A21B-A5E5-C5EE-3F18D4157025}"/>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sz="4400" dirty="0">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上がらない派（変動金利推進派）</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en-US" altLang="ja-JP" sz="4400" dirty="0">
                <a:solidFill>
                  <a:srgbClr val="FF0000"/>
                </a:solidFill>
                <a:latin typeface="HGP創英角ﾎﾟｯﾌﾟ体" panose="040B0A00000000000000" pitchFamily="50" charset="-128"/>
                <a:ea typeface="HGP創英角ﾎﾟｯﾌﾟ体" panose="040B0A00000000000000" pitchFamily="50" charset="-128"/>
              </a:rPr>
              <a:t>VS</a:t>
            </a:r>
          </a:p>
          <a:p>
            <a:endParaRPr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上がる派（固定金利推進派）</a:t>
            </a:r>
          </a:p>
        </p:txBody>
      </p:sp>
      <p:sp>
        <p:nvSpPr>
          <p:cNvPr id="4" name="スライド番号プレースホルダー 3">
            <a:extLst>
              <a:ext uri="{FF2B5EF4-FFF2-40B4-BE49-F238E27FC236}">
                <a16:creationId xmlns:a16="http://schemas.microsoft.com/office/drawing/2014/main" id="{121A675D-A261-8D35-4479-98C84E661D8D}"/>
              </a:ext>
            </a:extLst>
          </p:cNvPr>
          <p:cNvSpPr>
            <a:spLocks noGrp="1"/>
          </p:cNvSpPr>
          <p:nvPr>
            <p:ph type="sldNum" sz="quarter" idx="12"/>
          </p:nvPr>
        </p:nvSpPr>
        <p:spPr/>
        <p:txBody>
          <a:bodyPr/>
          <a:lstStyle/>
          <a:p>
            <a:fld id="{7053D55C-1BD3-474D-B643-3CCB384A951D}" type="slidenum">
              <a:rPr kumimoji="1" lang="ja-JP" altLang="en-US" smtClean="0"/>
              <a:t>56</a:t>
            </a:fld>
            <a:endParaRPr kumimoji="1" lang="ja-JP" altLang="en-US"/>
          </a:p>
        </p:txBody>
      </p:sp>
    </p:spTree>
    <p:extLst>
      <p:ext uri="{BB962C8B-B14F-4D97-AF65-F5344CB8AC3E}">
        <p14:creationId xmlns:p14="http://schemas.microsoft.com/office/powerpoint/2010/main" val="1496169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ECA89-2DDC-4D1E-7F3E-0A0DBA230445}"/>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変動金利推進派の主張！</a:t>
            </a:r>
          </a:p>
        </p:txBody>
      </p:sp>
      <p:sp>
        <p:nvSpPr>
          <p:cNvPr id="3" name="コンテンツ プレースホルダー 2">
            <a:extLst>
              <a:ext uri="{FF2B5EF4-FFF2-40B4-BE49-F238E27FC236}">
                <a16:creationId xmlns:a16="http://schemas.microsoft.com/office/drawing/2014/main" id="{87DE61C3-01D2-13E6-2A17-FD6A7690C032}"/>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kumimoji="1"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①変動金利は、当初</a:t>
            </a:r>
            <a:r>
              <a:rPr kumimoji="1" lang="en-US" altLang="ja-JP" dirty="0">
                <a:latin typeface="HGS創英角ﾎﾟｯﾌﾟ体" panose="040B0A00000000000000" pitchFamily="50" charset="-128"/>
                <a:ea typeface="HGS創英角ﾎﾟｯﾌﾟ体" panose="040B0A00000000000000" pitchFamily="50" charset="-128"/>
              </a:rPr>
              <a:t>10</a:t>
            </a:r>
            <a:r>
              <a:rPr kumimoji="1" lang="ja-JP" altLang="en-US" dirty="0">
                <a:latin typeface="HGS創英角ﾎﾟｯﾌﾟ体" panose="040B0A00000000000000" pitchFamily="50" charset="-128"/>
                <a:ea typeface="HGS創英角ﾎﾟｯﾌﾟ体" panose="040B0A00000000000000" pitchFamily="50" charset="-128"/>
              </a:rPr>
              <a:t>年間で、全利息の半分くらい払うので、</a:t>
            </a:r>
            <a:r>
              <a:rPr lang="ja-JP" altLang="en-US" dirty="0">
                <a:latin typeface="HGS創英角ﾎﾟｯﾌﾟ体" panose="040B0A00000000000000" pitchFamily="50" charset="-128"/>
                <a:ea typeface="HGS創英角ﾎﾟｯﾌﾟ体" panose="040B0A00000000000000" pitchFamily="50" charset="-128"/>
              </a:rPr>
              <a:t>その１０年間の金利を</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いかに、低く抑えるかが重要、わざわざ金利が高い固定金利を選ぶ必要はない！</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②日銀</a:t>
            </a:r>
            <a:r>
              <a:rPr lang="ja-JP" altLang="en-US" dirty="0">
                <a:latin typeface="HGS創英角ﾎﾟｯﾌﾟ体" panose="040B0A00000000000000" pitchFamily="50" charset="-128"/>
                <a:ea typeface="HGS創英角ﾎﾟｯﾌﾟ体" panose="040B0A00000000000000" pitchFamily="50" charset="-128"/>
              </a:rPr>
              <a:t>は、マイナス金利を解除しても当面</a:t>
            </a:r>
            <a:r>
              <a:rPr kumimoji="1" lang="ja-JP" altLang="en-US" dirty="0">
                <a:latin typeface="HGS創英角ﾎﾟｯﾌﾟ体" panose="040B0A00000000000000" pitchFamily="50" charset="-128"/>
                <a:ea typeface="HGS創英角ﾎﾟｯﾌﾟ体" panose="040B0A00000000000000" pitchFamily="50" charset="-128"/>
              </a:rPr>
              <a:t>は金融緩和を続けると言っている</a:t>
            </a: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a:t>
            </a:r>
            <a:r>
              <a:rPr lang="ja-JP" altLang="en-US" dirty="0">
                <a:latin typeface="HGS創英角ﾎﾟｯﾌﾟ体" panose="040B0A00000000000000" pitchFamily="50" charset="-128"/>
                <a:ea typeface="HGS創英角ﾎﾟｯﾌﾟ体" panose="040B0A00000000000000" pitchFamily="50" charset="-128"/>
              </a:rPr>
              <a:t>仮に、上がっても、急激に上がることは、考え難いので、慌てる必要はない！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p>
          <a:p>
            <a:pPr marL="0" indent="0">
              <a:buNone/>
            </a:pPr>
            <a:r>
              <a:rPr lang="ja-JP" altLang="en-US" dirty="0">
                <a:latin typeface="HGS創英角ﾎﾟｯﾌﾟ体" panose="040B0A00000000000000" pitchFamily="50" charset="-128"/>
                <a:ea typeface="HGS創英角ﾎﾟｯﾌﾟ体" panose="040B0A00000000000000" pitchFamily="50" charset="-128"/>
              </a:rPr>
              <a:t>③金利を上げると、多くの企業や住宅ローン利用者が、破綻してしまうので、そんなことを</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国（日銀）がするはずはない。国としても、利払いが増えるので、金利は上げられない。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④</a:t>
            </a:r>
            <a:r>
              <a:rPr kumimoji="1" lang="ja-JP" altLang="en-US" dirty="0">
                <a:latin typeface="HGS創英角ﾎﾟｯﾌﾟ体" panose="040B0A00000000000000" pitchFamily="50" charset="-128"/>
                <a:ea typeface="HGS創英角ﾎﾟｯﾌﾟ体" panose="040B0A00000000000000" pitchFamily="50" charset="-128"/>
              </a:rPr>
              <a:t>変動金利の上昇は、年</a:t>
            </a:r>
            <a:r>
              <a:rPr kumimoji="1" lang="en-US" altLang="ja-JP" dirty="0">
                <a:latin typeface="HGS創英角ﾎﾟｯﾌﾟ体" panose="040B0A00000000000000" pitchFamily="50" charset="-128"/>
                <a:ea typeface="HGS創英角ﾎﾟｯﾌﾟ体" panose="040B0A00000000000000" pitchFamily="50" charset="-128"/>
              </a:rPr>
              <a:t>8.5</a:t>
            </a:r>
            <a:r>
              <a:rPr kumimoji="1" lang="ja-JP" altLang="en-US" dirty="0">
                <a:latin typeface="HGS創英角ﾎﾟｯﾌﾟ体" panose="040B0A00000000000000" pitchFamily="50" charset="-128"/>
                <a:ea typeface="HGS創英角ﾎﾟｯﾌﾟ体" panose="040B0A00000000000000" pitchFamily="50" charset="-128"/>
              </a:rPr>
              <a:t>％にならないと現在の全期間固定金利の総支払利息を上回らない。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そんなこと（バブル経済）には、ならないから、</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変動金利の方がお得</a:t>
            </a:r>
            <a:r>
              <a:rPr lang="ja-JP" altLang="en-US" dirty="0">
                <a:latin typeface="HGS創英角ﾎﾟｯﾌﾟ体" panose="040B0A00000000000000" pitchFamily="50" charset="-128"/>
                <a:ea typeface="HGS創英角ﾎﾟｯﾌﾟ体" panose="040B0A00000000000000" pitchFamily="50" charset="-128"/>
              </a:rPr>
              <a:t>です。</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8B75BDFB-17BA-3C3B-8C64-B15F6C544570}"/>
              </a:ext>
            </a:extLst>
          </p:cNvPr>
          <p:cNvSpPr>
            <a:spLocks noGrp="1"/>
          </p:cNvSpPr>
          <p:nvPr>
            <p:ph type="sldNum" sz="quarter" idx="12"/>
          </p:nvPr>
        </p:nvSpPr>
        <p:spPr/>
        <p:txBody>
          <a:bodyPr/>
          <a:lstStyle/>
          <a:p>
            <a:fld id="{7053D55C-1BD3-474D-B643-3CCB384A951D}" type="slidenum">
              <a:rPr kumimoji="1" lang="ja-JP" altLang="en-US" smtClean="0"/>
              <a:t>57</a:t>
            </a:fld>
            <a:endParaRPr kumimoji="1" lang="ja-JP" altLang="en-US"/>
          </a:p>
        </p:txBody>
      </p:sp>
    </p:spTree>
    <p:extLst>
      <p:ext uri="{BB962C8B-B14F-4D97-AF65-F5344CB8AC3E}">
        <p14:creationId xmlns:p14="http://schemas.microsoft.com/office/powerpoint/2010/main" val="31468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B4F638-A086-C4EE-2170-AB81C5737CD1}"/>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変動金利が上がる可能性について！</a:t>
            </a:r>
          </a:p>
        </p:txBody>
      </p:sp>
      <p:sp>
        <p:nvSpPr>
          <p:cNvPr id="3" name="コンテンツ プレースホルダー 2">
            <a:extLst>
              <a:ext uri="{FF2B5EF4-FFF2-40B4-BE49-F238E27FC236}">
                <a16:creationId xmlns:a16="http://schemas.microsoft.com/office/drawing/2014/main" id="{4F5053C2-0116-9340-C18B-A15076DA3E58}"/>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867A2CB-9BE7-CFD0-B922-956E0893532A}"/>
              </a:ext>
            </a:extLst>
          </p:cNvPr>
          <p:cNvSpPr>
            <a:spLocks noGrp="1"/>
          </p:cNvSpPr>
          <p:nvPr>
            <p:ph type="sldNum" sz="quarter" idx="12"/>
          </p:nvPr>
        </p:nvSpPr>
        <p:spPr/>
        <p:txBody>
          <a:bodyPr/>
          <a:lstStyle/>
          <a:p>
            <a:fld id="{7053D55C-1BD3-474D-B643-3CCB384A951D}" type="slidenum">
              <a:rPr kumimoji="1" lang="ja-JP" altLang="en-US" smtClean="0"/>
              <a:t>58</a:t>
            </a:fld>
            <a:endParaRPr kumimoji="1" lang="ja-JP" altLang="en-US"/>
          </a:p>
        </p:txBody>
      </p:sp>
    </p:spTree>
    <p:extLst>
      <p:ext uri="{BB962C8B-B14F-4D97-AF65-F5344CB8AC3E}">
        <p14:creationId xmlns:p14="http://schemas.microsoft.com/office/powerpoint/2010/main" val="2286986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A6CBFD-C76E-C20C-D3DA-F5B2250E648B}"/>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みずほリサーチ＆テクノロジーズ</a:t>
            </a:r>
          </a:p>
        </p:txBody>
      </p:sp>
      <p:sp>
        <p:nvSpPr>
          <p:cNvPr id="3" name="コンテンツ プレースホルダー 2">
            <a:extLst>
              <a:ext uri="{FF2B5EF4-FFF2-40B4-BE49-F238E27FC236}">
                <a16:creationId xmlns:a16="http://schemas.microsoft.com/office/drawing/2014/main" id="{764B6B9D-87A2-0E17-337F-D148F3285FC4}"/>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　</a:t>
            </a:r>
            <a:r>
              <a:rPr lang="en-US" altLang="ja-JP" sz="3200" dirty="0">
                <a:latin typeface="HGP創英角ﾎﾟｯﾌﾟ体" panose="040B0A00000000000000" pitchFamily="50" charset="-128"/>
                <a:ea typeface="HGP創英角ﾎﾟｯﾌﾟ体" panose="040B0A00000000000000" pitchFamily="50" charset="-128"/>
              </a:rPr>
              <a:t>2026</a:t>
            </a:r>
            <a:r>
              <a:rPr lang="ja-JP" altLang="en-US" sz="3200" dirty="0">
                <a:latin typeface="HGP創英角ﾎﾟｯﾌﾟ体" panose="040B0A00000000000000" pitchFamily="50" charset="-128"/>
                <a:ea typeface="HGP創英角ﾎﾟｯﾌﾟ体" panose="040B0A00000000000000" pitchFamily="50" charset="-128"/>
              </a:rPr>
              <a:t>年度</a:t>
            </a:r>
            <a:endParaRPr lang="en-US" altLang="ja-JP" sz="3200" dirty="0">
              <a:latin typeface="HGP創英角ﾎﾟｯﾌﾟ体" panose="040B0A00000000000000" pitchFamily="50" charset="-128"/>
              <a:ea typeface="HGP創英角ﾎﾟｯﾌﾟ体" panose="040B0A00000000000000" pitchFamily="50" charset="-128"/>
            </a:endParaRPr>
          </a:p>
          <a:p>
            <a:endParaRPr kumimoji="1"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住宅ローン金利（変動金利）は、</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年</a:t>
            </a:r>
            <a:r>
              <a:rPr lang="en-US" altLang="ja-JP" sz="3600" dirty="0">
                <a:latin typeface="HGP創英角ﾎﾟｯﾌﾟ体" panose="040B0A00000000000000" pitchFamily="50" charset="-128"/>
                <a:ea typeface="HGP創英角ﾎﾟｯﾌﾟ体" panose="040B0A00000000000000" pitchFamily="50" charset="-128"/>
              </a:rPr>
              <a:t>4.0</a:t>
            </a:r>
            <a:r>
              <a:rPr lang="ja-JP" altLang="en-US" sz="3600" dirty="0">
                <a:latin typeface="HGP創英角ﾎﾟｯﾌﾟ体" panose="040B0A00000000000000" pitchFamily="50" charset="-128"/>
                <a:ea typeface="HGP創英角ﾎﾟｯﾌﾟ体" panose="040B0A00000000000000" pitchFamily="50" charset="-128"/>
              </a:rPr>
              <a:t>％　となると言っています！</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C80C7A72-0F97-046F-E038-FA7115F2CC53}"/>
              </a:ext>
            </a:extLst>
          </p:cNvPr>
          <p:cNvSpPr>
            <a:spLocks noGrp="1"/>
          </p:cNvSpPr>
          <p:nvPr>
            <p:ph type="sldNum" sz="quarter" idx="12"/>
          </p:nvPr>
        </p:nvSpPr>
        <p:spPr/>
        <p:txBody>
          <a:bodyPr/>
          <a:lstStyle/>
          <a:p>
            <a:fld id="{7053D55C-1BD3-474D-B643-3CCB384A951D}" type="slidenum">
              <a:rPr kumimoji="1" lang="ja-JP" altLang="en-US" smtClean="0"/>
              <a:t>59</a:t>
            </a:fld>
            <a:endParaRPr kumimoji="1" lang="ja-JP" altLang="en-US"/>
          </a:p>
        </p:txBody>
      </p:sp>
    </p:spTree>
    <p:extLst>
      <p:ext uri="{BB962C8B-B14F-4D97-AF65-F5344CB8AC3E}">
        <p14:creationId xmlns:p14="http://schemas.microsoft.com/office/powerpoint/2010/main" val="376883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　</a:t>
            </a:r>
          </a:p>
        </p:txBody>
      </p:sp>
      <p:sp>
        <p:nvSpPr>
          <p:cNvPr id="3" name="コンテンツ プレースホルダー 2"/>
          <p:cNvSpPr>
            <a:spLocks noGrp="1"/>
          </p:cNvSpPr>
          <p:nvPr>
            <p:ph idx="1"/>
          </p:nvPr>
        </p:nvSpPr>
        <p:spPr>
          <a:xfrm>
            <a:off x="1057469" y="516294"/>
            <a:ext cx="10027298" cy="5360979"/>
          </a:xfrm>
          <a:solidFill>
            <a:schemeClr val="accent1">
              <a:lumMod val="40000"/>
              <a:lumOff val="60000"/>
            </a:schemeClr>
          </a:solidFill>
          <a:ln>
            <a:solidFill>
              <a:schemeClr val="bg1"/>
            </a:solidFill>
          </a:ln>
        </p:spPr>
        <p:txBody>
          <a:bodyPr/>
          <a:lstStyle/>
          <a:p>
            <a:pPr marL="0" indent="0">
              <a:buNone/>
            </a:pPr>
            <a:r>
              <a:rPr kumimoji="1" lang="ja-JP" altLang="en-US" dirty="0">
                <a:latin typeface="HGP創英角ﾎﾟｯﾌﾟ体" pitchFamily="50" charset="-128"/>
                <a:ea typeface="HGP創英角ﾎﾟｯﾌﾟ体" pitchFamily="50" charset="-128"/>
              </a:rPr>
              <a:t>　</a:t>
            </a:r>
            <a:endParaRPr lang="en-US" altLang="ja-JP" sz="4400" dirty="0">
              <a:solidFill>
                <a:schemeClr val="accent6">
                  <a:lumMod val="60000"/>
                  <a:lumOff val="40000"/>
                </a:schemeClr>
              </a:solidFill>
              <a:latin typeface="HGP創英角ﾎﾟｯﾌﾟ体" pitchFamily="50" charset="-128"/>
              <a:ea typeface="HGP創英角ﾎﾟｯﾌﾟ体" pitchFamily="50" charset="-128"/>
            </a:endParaRPr>
          </a:p>
          <a:p>
            <a:pPr marL="0" indent="0">
              <a:buNone/>
            </a:pPr>
            <a:r>
              <a:rPr lang="ja-JP" altLang="en-US" sz="4400" dirty="0">
                <a:latin typeface="HGP創英角ﾎﾟｯﾌﾟ体" pitchFamily="50" charset="-128"/>
                <a:ea typeface="HGP創英角ﾎﾟｯﾌﾟ体" pitchFamily="50" charset="-128"/>
              </a:rPr>
              <a:t>　</a:t>
            </a:r>
            <a:endParaRPr lang="en-US" altLang="ja-JP" sz="4400" dirty="0">
              <a:latin typeface="HGP創英角ﾎﾟｯﾌﾟ体" pitchFamily="50" charset="-128"/>
              <a:ea typeface="HGP創英角ﾎﾟｯﾌﾟ体" pitchFamily="50" charset="-128"/>
            </a:endParaRPr>
          </a:p>
          <a:p>
            <a:pPr marL="0" indent="0">
              <a:buNone/>
            </a:pPr>
            <a:r>
              <a:rPr lang="ja-JP" altLang="en-US" sz="4400" dirty="0">
                <a:latin typeface="HGP創英角ﾎﾟｯﾌﾟ体" pitchFamily="50" charset="-128"/>
                <a:ea typeface="HGP創英角ﾎﾟｯﾌﾟ体" pitchFamily="50" charset="-128"/>
              </a:rPr>
              <a:t>　先ずは</a:t>
            </a:r>
            <a:endParaRPr lang="en-US" altLang="ja-JP" sz="4400"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lang="ja-JP" altLang="en-US" sz="4400" dirty="0">
                <a:solidFill>
                  <a:schemeClr val="accent6">
                    <a:lumMod val="60000"/>
                    <a:lumOff val="40000"/>
                  </a:schemeClr>
                </a:solidFill>
                <a:latin typeface="HGP創英角ﾎﾟｯﾌﾟ体" pitchFamily="50" charset="-128"/>
                <a:ea typeface="HGP創英角ﾎﾟｯﾌﾟ体" pitchFamily="50" charset="-128"/>
              </a:rPr>
              <a:t>　</a:t>
            </a:r>
            <a:r>
              <a:rPr lang="en-US" altLang="ja-JP" sz="4800" dirty="0">
                <a:solidFill>
                  <a:srgbClr val="FF0000"/>
                </a:solidFill>
                <a:latin typeface="HGP創英角ﾎﾟｯﾌﾟ体" pitchFamily="50" charset="-128"/>
                <a:ea typeface="HGP創英角ﾎﾟｯﾌﾟ体" pitchFamily="50" charset="-128"/>
              </a:rPr>
              <a:t>『</a:t>
            </a:r>
            <a:r>
              <a:rPr lang="ja-JP" altLang="en-US" sz="4800" dirty="0">
                <a:solidFill>
                  <a:srgbClr val="FF0000"/>
                </a:solidFill>
                <a:latin typeface="HGP創英角ﾎﾟｯﾌﾟ体" pitchFamily="50" charset="-128"/>
                <a:ea typeface="HGP創英角ﾎﾟｯﾌﾟ体" pitchFamily="50" charset="-128"/>
              </a:rPr>
              <a:t>金利の重さ</a:t>
            </a:r>
            <a:r>
              <a:rPr lang="en-US" altLang="ja-JP" sz="4800" dirty="0">
                <a:solidFill>
                  <a:srgbClr val="FF0000"/>
                </a:solidFill>
                <a:latin typeface="HGP創英角ﾎﾟｯﾌﾟ体" pitchFamily="50" charset="-128"/>
                <a:ea typeface="HGP創英角ﾎﾟｯﾌﾟ体" pitchFamily="50" charset="-128"/>
              </a:rPr>
              <a:t>』</a:t>
            </a:r>
            <a:r>
              <a:rPr lang="ja-JP" altLang="en-US" sz="4800" dirty="0">
                <a:solidFill>
                  <a:srgbClr val="FF0000"/>
                </a:solidFill>
                <a:latin typeface="HGP創英角ﾎﾟｯﾌﾟ体" pitchFamily="50" charset="-128"/>
                <a:ea typeface="HGP創英角ﾎﾟｯﾌﾟ体" pitchFamily="50" charset="-128"/>
              </a:rPr>
              <a:t>を知ってください！</a:t>
            </a:r>
            <a:endParaRPr lang="en-US" altLang="ja-JP" sz="48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dirty="0">
              <a:solidFill>
                <a:schemeClr val="accent2"/>
              </a:solidFill>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a:t>
            </a:r>
            <a:endParaRPr lang="en-US" altLang="ja-JP" sz="3600" dirty="0">
              <a:latin typeface="HGP創英角ﾎﾟｯﾌﾟ体" pitchFamily="50" charset="-128"/>
              <a:ea typeface="HGP創英角ﾎﾟｯﾌﾟ体" pitchFamily="50" charset="-128"/>
            </a:endParaRPr>
          </a:p>
          <a:p>
            <a:pPr marL="0" indent="0">
              <a:buNone/>
            </a:pPr>
            <a:endParaRPr lang="ja-JP" altLang="en-US" sz="4400"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6</a:t>
            </a:fld>
            <a:endParaRPr kumimoji="1" lang="ja-JP" altLang="en-US"/>
          </a:p>
        </p:txBody>
      </p:sp>
    </p:spTree>
    <p:extLst>
      <p:ext uri="{BB962C8B-B14F-4D97-AF65-F5344CB8AC3E}">
        <p14:creationId xmlns:p14="http://schemas.microsoft.com/office/powerpoint/2010/main" val="28282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F46438-D659-FFFC-1779-D9D8D3BCE306}"/>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34DBEF9-8925-A98E-57CA-5361AFFBBFFA}"/>
              </a:ext>
            </a:extLst>
          </p:cNvPr>
          <p:cNvPicPr>
            <a:picLocks noGrp="1" noChangeAspect="1"/>
          </p:cNvPicPr>
          <p:nvPr>
            <p:ph idx="1"/>
          </p:nvPr>
        </p:nvPicPr>
        <p:blipFill>
          <a:blip r:embed="rId3"/>
          <a:stretch>
            <a:fillRect/>
          </a:stretch>
        </p:blipFill>
        <p:spPr>
          <a:xfrm>
            <a:off x="838200" y="416767"/>
            <a:ext cx="10515600" cy="5760196"/>
          </a:xfrm>
        </p:spPr>
      </p:pic>
      <p:sp>
        <p:nvSpPr>
          <p:cNvPr id="4" name="スライド番号プレースホルダー 3">
            <a:extLst>
              <a:ext uri="{FF2B5EF4-FFF2-40B4-BE49-F238E27FC236}">
                <a16:creationId xmlns:a16="http://schemas.microsoft.com/office/drawing/2014/main" id="{8558BB20-B05E-C764-55D5-F79491FCBFE5}"/>
              </a:ext>
            </a:extLst>
          </p:cNvPr>
          <p:cNvSpPr>
            <a:spLocks noGrp="1"/>
          </p:cNvSpPr>
          <p:nvPr>
            <p:ph type="sldNum" sz="quarter" idx="12"/>
          </p:nvPr>
        </p:nvSpPr>
        <p:spPr/>
        <p:txBody>
          <a:bodyPr/>
          <a:lstStyle/>
          <a:p>
            <a:fld id="{7053D55C-1BD3-474D-B643-3CCB384A951D}" type="slidenum">
              <a:rPr kumimoji="1" lang="ja-JP" altLang="en-US" smtClean="0"/>
              <a:t>60</a:t>
            </a:fld>
            <a:endParaRPr kumimoji="1" lang="ja-JP" altLang="en-US"/>
          </a:p>
        </p:txBody>
      </p:sp>
    </p:spTree>
    <p:extLst>
      <p:ext uri="{BB962C8B-B14F-4D97-AF65-F5344CB8AC3E}">
        <p14:creationId xmlns:p14="http://schemas.microsoft.com/office/powerpoint/2010/main" val="1576351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9D99B8-6966-6371-BFC6-DDC8BBC8E3F2}"/>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C4432EC2-EC1B-C494-507B-721FD6F24EE6}"/>
              </a:ext>
            </a:extLst>
          </p:cNvPr>
          <p:cNvPicPr>
            <a:picLocks noGrp="1" noChangeAspect="1"/>
          </p:cNvPicPr>
          <p:nvPr>
            <p:ph idx="1"/>
          </p:nvPr>
        </p:nvPicPr>
        <p:blipFill>
          <a:blip r:embed="rId3"/>
          <a:stretch>
            <a:fillRect/>
          </a:stretch>
        </p:blipFill>
        <p:spPr>
          <a:xfrm>
            <a:off x="951721" y="435429"/>
            <a:ext cx="10344539" cy="5741534"/>
          </a:xfrm>
        </p:spPr>
      </p:pic>
      <p:sp>
        <p:nvSpPr>
          <p:cNvPr id="5" name="スライド番号プレースホルダー 4">
            <a:extLst>
              <a:ext uri="{FF2B5EF4-FFF2-40B4-BE49-F238E27FC236}">
                <a16:creationId xmlns:a16="http://schemas.microsoft.com/office/drawing/2014/main" id="{74E7D0D5-A96F-18BB-0540-F3F75C3A1C83}"/>
              </a:ext>
            </a:extLst>
          </p:cNvPr>
          <p:cNvSpPr>
            <a:spLocks noGrp="1"/>
          </p:cNvSpPr>
          <p:nvPr>
            <p:ph type="sldNum" sz="quarter" idx="12"/>
          </p:nvPr>
        </p:nvSpPr>
        <p:spPr/>
        <p:txBody>
          <a:bodyPr/>
          <a:lstStyle/>
          <a:p>
            <a:fld id="{7053D55C-1BD3-474D-B643-3CCB384A951D}" type="slidenum">
              <a:rPr kumimoji="1" lang="ja-JP" altLang="en-US" smtClean="0"/>
              <a:t>61</a:t>
            </a:fld>
            <a:endParaRPr kumimoji="1" lang="ja-JP" altLang="en-US"/>
          </a:p>
        </p:txBody>
      </p:sp>
      <p:sp>
        <p:nvSpPr>
          <p:cNvPr id="3" name="正方形/長方形 2">
            <a:extLst>
              <a:ext uri="{FF2B5EF4-FFF2-40B4-BE49-F238E27FC236}">
                <a16:creationId xmlns:a16="http://schemas.microsoft.com/office/drawing/2014/main" id="{F5E931EA-67DC-EB6B-DFED-78B76C21A933}"/>
              </a:ext>
            </a:extLst>
          </p:cNvPr>
          <p:cNvSpPr/>
          <p:nvPr/>
        </p:nvSpPr>
        <p:spPr>
          <a:xfrm>
            <a:off x="951721" y="435429"/>
            <a:ext cx="889520" cy="827314"/>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9091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122FC-9312-0FAA-47C8-5802274B90B3}"/>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9E451184-E220-4A30-06D2-31218C347D14}"/>
              </a:ext>
            </a:extLst>
          </p:cNvPr>
          <p:cNvPicPr>
            <a:picLocks noGrp="1" noChangeAspect="1"/>
          </p:cNvPicPr>
          <p:nvPr>
            <p:ph idx="1"/>
          </p:nvPr>
        </p:nvPicPr>
        <p:blipFill>
          <a:blip r:embed="rId3"/>
          <a:stretch>
            <a:fillRect/>
          </a:stretch>
        </p:blipFill>
        <p:spPr>
          <a:xfrm>
            <a:off x="838200" y="365125"/>
            <a:ext cx="10515600" cy="5811838"/>
          </a:xfrm>
        </p:spPr>
      </p:pic>
      <p:sp>
        <p:nvSpPr>
          <p:cNvPr id="4" name="スライド番号プレースホルダー 3">
            <a:extLst>
              <a:ext uri="{FF2B5EF4-FFF2-40B4-BE49-F238E27FC236}">
                <a16:creationId xmlns:a16="http://schemas.microsoft.com/office/drawing/2014/main" id="{1DD7A968-D186-7939-D0F7-93577FB31A01}"/>
              </a:ext>
            </a:extLst>
          </p:cNvPr>
          <p:cNvSpPr>
            <a:spLocks noGrp="1"/>
          </p:cNvSpPr>
          <p:nvPr>
            <p:ph type="sldNum" sz="quarter" idx="12"/>
          </p:nvPr>
        </p:nvSpPr>
        <p:spPr/>
        <p:txBody>
          <a:bodyPr/>
          <a:lstStyle/>
          <a:p>
            <a:fld id="{7053D55C-1BD3-474D-B643-3CCB384A951D}" type="slidenum">
              <a:rPr kumimoji="1" lang="ja-JP" altLang="en-US" smtClean="0"/>
              <a:t>62</a:t>
            </a:fld>
            <a:endParaRPr kumimoji="1" lang="ja-JP" altLang="en-US"/>
          </a:p>
        </p:txBody>
      </p:sp>
      <p:pic>
        <p:nvPicPr>
          <p:cNvPr id="8" name="図 7">
            <a:extLst>
              <a:ext uri="{FF2B5EF4-FFF2-40B4-BE49-F238E27FC236}">
                <a16:creationId xmlns:a16="http://schemas.microsoft.com/office/drawing/2014/main" id="{DA1C9A21-C2EA-F6E6-76FE-5513A92C859A}"/>
              </a:ext>
            </a:extLst>
          </p:cNvPr>
          <p:cNvPicPr>
            <a:picLocks noChangeAspect="1"/>
          </p:cNvPicPr>
          <p:nvPr/>
        </p:nvPicPr>
        <p:blipFill>
          <a:blip r:embed="rId4"/>
          <a:stretch>
            <a:fillRect/>
          </a:stretch>
        </p:blipFill>
        <p:spPr>
          <a:xfrm>
            <a:off x="838199" y="365124"/>
            <a:ext cx="10515599" cy="6197041"/>
          </a:xfrm>
          <a:prstGeom prst="rect">
            <a:avLst/>
          </a:prstGeom>
        </p:spPr>
      </p:pic>
    </p:spTree>
    <p:extLst>
      <p:ext uri="{BB962C8B-B14F-4D97-AF65-F5344CB8AC3E}">
        <p14:creationId xmlns:p14="http://schemas.microsoft.com/office/powerpoint/2010/main" val="2006145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C7C33-6488-4087-EF2A-B9DC28201FAB}"/>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1659E90F-096F-7311-585D-4267F80DCD3B}"/>
              </a:ext>
            </a:extLst>
          </p:cNvPr>
          <p:cNvPicPr>
            <a:picLocks noGrp="1" noChangeAspect="1"/>
          </p:cNvPicPr>
          <p:nvPr>
            <p:ph idx="1"/>
          </p:nvPr>
        </p:nvPicPr>
        <p:blipFill>
          <a:blip r:embed="rId3"/>
          <a:stretch>
            <a:fillRect/>
          </a:stretch>
        </p:blipFill>
        <p:spPr>
          <a:xfrm>
            <a:off x="838200" y="365126"/>
            <a:ext cx="10515600" cy="5942368"/>
          </a:xfrm>
        </p:spPr>
      </p:pic>
      <p:sp>
        <p:nvSpPr>
          <p:cNvPr id="5" name="スライド番号プレースホルダー 4">
            <a:extLst>
              <a:ext uri="{FF2B5EF4-FFF2-40B4-BE49-F238E27FC236}">
                <a16:creationId xmlns:a16="http://schemas.microsoft.com/office/drawing/2014/main" id="{49E3D156-706E-3689-15D0-78A4EB74519C}"/>
              </a:ext>
            </a:extLst>
          </p:cNvPr>
          <p:cNvSpPr>
            <a:spLocks noGrp="1"/>
          </p:cNvSpPr>
          <p:nvPr>
            <p:ph type="sldNum" sz="quarter" idx="12"/>
          </p:nvPr>
        </p:nvSpPr>
        <p:spPr/>
        <p:txBody>
          <a:bodyPr/>
          <a:lstStyle/>
          <a:p>
            <a:fld id="{7053D55C-1BD3-474D-B643-3CCB384A951D}" type="slidenum">
              <a:rPr kumimoji="1" lang="ja-JP" altLang="en-US" smtClean="0"/>
              <a:t>63</a:t>
            </a:fld>
            <a:endParaRPr kumimoji="1" lang="ja-JP" altLang="en-US"/>
          </a:p>
        </p:txBody>
      </p:sp>
    </p:spTree>
    <p:extLst>
      <p:ext uri="{BB962C8B-B14F-4D97-AF65-F5344CB8AC3E}">
        <p14:creationId xmlns:p14="http://schemas.microsoft.com/office/powerpoint/2010/main" val="2383452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233401-F12A-D8C4-F9B6-18F4286018C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D9338B02-3FA7-E901-2FEE-8180727057D6}"/>
              </a:ext>
            </a:extLst>
          </p:cNvPr>
          <p:cNvPicPr>
            <a:picLocks noGrp="1" noChangeAspect="1"/>
          </p:cNvPicPr>
          <p:nvPr>
            <p:ph idx="1"/>
          </p:nvPr>
        </p:nvPicPr>
        <p:blipFill>
          <a:blip r:embed="rId2"/>
          <a:stretch>
            <a:fillRect/>
          </a:stretch>
        </p:blipFill>
        <p:spPr>
          <a:xfrm>
            <a:off x="838200" y="365125"/>
            <a:ext cx="10515600" cy="5811838"/>
          </a:xfrm>
        </p:spPr>
      </p:pic>
      <p:sp>
        <p:nvSpPr>
          <p:cNvPr id="4" name="スライド番号プレースホルダー 3">
            <a:extLst>
              <a:ext uri="{FF2B5EF4-FFF2-40B4-BE49-F238E27FC236}">
                <a16:creationId xmlns:a16="http://schemas.microsoft.com/office/drawing/2014/main" id="{64CC1831-D103-544F-8009-2128B2CCF47D}"/>
              </a:ext>
            </a:extLst>
          </p:cNvPr>
          <p:cNvSpPr>
            <a:spLocks noGrp="1"/>
          </p:cNvSpPr>
          <p:nvPr>
            <p:ph type="sldNum" sz="quarter" idx="12"/>
          </p:nvPr>
        </p:nvSpPr>
        <p:spPr/>
        <p:txBody>
          <a:bodyPr/>
          <a:lstStyle/>
          <a:p>
            <a:fld id="{7053D55C-1BD3-474D-B643-3CCB384A951D}" type="slidenum">
              <a:rPr kumimoji="1" lang="ja-JP" altLang="en-US" smtClean="0"/>
              <a:t>64</a:t>
            </a:fld>
            <a:endParaRPr kumimoji="1" lang="ja-JP" altLang="en-US"/>
          </a:p>
        </p:txBody>
      </p:sp>
    </p:spTree>
    <p:extLst>
      <p:ext uri="{BB962C8B-B14F-4D97-AF65-F5344CB8AC3E}">
        <p14:creationId xmlns:p14="http://schemas.microsoft.com/office/powerpoint/2010/main" val="3919387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CEF944-7A33-C4E7-ABD6-7A5FA6F83075}"/>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0E4F794B-933F-A8A9-2768-8B0204EFFBE6}"/>
              </a:ext>
            </a:extLst>
          </p:cNvPr>
          <p:cNvPicPr>
            <a:picLocks noGrp="1" noChangeAspect="1"/>
          </p:cNvPicPr>
          <p:nvPr>
            <p:ph idx="1"/>
          </p:nvPr>
        </p:nvPicPr>
        <p:blipFill>
          <a:blip r:embed="rId3"/>
          <a:stretch>
            <a:fillRect/>
          </a:stretch>
        </p:blipFill>
        <p:spPr>
          <a:xfrm>
            <a:off x="838200" y="410547"/>
            <a:ext cx="10515599" cy="5847184"/>
          </a:xfrm>
        </p:spPr>
      </p:pic>
      <p:sp>
        <p:nvSpPr>
          <p:cNvPr id="5" name="スライド番号プレースホルダー 4">
            <a:extLst>
              <a:ext uri="{FF2B5EF4-FFF2-40B4-BE49-F238E27FC236}">
                <a16:creationId xmlns:a16="http://schemas.microsoft.com/office/drawing/2014/main" id="{675F0ECE-9029-F7DA-CDC6-EC1003C49A63}"/>
              </a:ext>
            </a:extLst>
          </p:cNvPr>
          <p:cNvSpPr>
            <a:spLocks noGrp="1"/>
          </p:cNvSpPr>
          <p:nvPr>
            <p:ph type="sldNum" sz="quarter" idx="12"/>
          </p:nvPr>
        </p:nvSpPr>
        <p:spPr/>
        <p:txBody>
          <a:bodyPr/>
          <a:lstStyle/>
          <a:p>
            <a:fld id="{7053D55C-1BD3-474D-B643-3CCB384A951D}" type="slidenum">
              <a:rPr kumimoji="1" lang="ja-JP" altLang="en-US" smtClean="0"/>
              <a:t>65</a:t>
            </a:fld>
            <a:endParaRPr kumimoji="1" lang="ja-JP" altLang="en-US"/>
          </a:p>
        </p:txBody>
      </p:sp>
      <p:sp>
        <p:nvSpPr>
          <p:cNvPr id="3" name="正方形/長方形 2">
            <a:extLst>
              <a:ext uri="{FF2B5EF4-FFF2-40B4-BE49-F238E27FC236}">
                <a16:creationId xmlns:a16="http://schemas.microsoft.com/office/drawing/2014/main" id="{49EC5E83-5924-77BD-4AD6-218E147328C6}"/>
              </a:ext>
            </a:extLst>
          </p:cNvPr>
          <p:cNvSpPr/>
          <p:nvPr/>
        </p:nvSpPr>
        <p:spPr>
          <a:xfrm>
            <a:off x="838200" y="454090"/>
            <a:ext cx="891073" cy="827314"/>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8074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F60D02-B58B-3EDC-789D-797880D3746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78647E97-2F80-4EEB-D96D-C66264B53786}"/>
              </a:ext>
            </a:extLst>
          </p:cNvPr>
          <p:cNvPicPr>
            <a:picLocks noGrp="1" noChangeAspect="1"/>
          </p:cNvPicPr>
          <p:nvPr>
            <p:ph idx="1"/>
          </p:nvPr>
        </p:nvPicPr>
        <p:blipFill>
          <a:blip r:embed="rId3"/>
          <a:stretch>
            <a:fillRect/>
          </a:stretch>
        </p:blipFill>
        <p:spPr>
          <a:xfrm>
            <a:off x="838200" y="416767"/>
            <a:ext cx="10638453" cy="5782421"/>
          </a:xfrm>
        </p:spPr>
      </p:pic>
      <p:sp>
        <p:nvSpPr>
          <p:cNvPr id="4" name="スライド番号プレースホルダー 3">
            <a:extLst>
              <a:ext uri="{FF2B5EF4-FFF2-40B4-BE49-F238E27FC236}">
                <a16:creationId xmlns:a16="http://schemas.microsoft.com/office/drawing/2014/main" id="{C4391B0A-3518-DF3D-317B-7082B08DAF2C}"/>
              </a:ext>
            </a:extLst>
          </p:cNvPr>
          <p:cNvSpPr>
            <a:spLocks noGrp="1"/>
          </p:cNvSpPr>
          <p:nvPr>
            <p:ph type="sldNum" sz="quarter" idx="12"/>
          </p:nvPr>
        </p:nvSpPr>
        <p:spPr/>
        <p:txBody>
          <a:bodyPr/>
          <a:lstStyle/>
          <a:p>
            <a:fld id="{7053D55C-1BD3-474D-B643-3CCB384A951D}" type="slidenum">
              <a:rPr kumimoji="1" lang="ja-JP" altLang="en-US" smtClean="0"/>
              <a:t>66</a:t>
            </a:fld>
            <a:endParaRPr kumimoji="1" lang="ja-JP" altLang="en-US"/>
          </a:p>
        </p:txBody>
      </p:sp>
      <p:sp>
        <p:nvSpPr>
          <p:cNvPr id="7" name="正方形/長方形 6">
            <a:extLst>
              <a:ext uri="{FF2B5EF4-FFF2-40B4-BE49-F238E27FC236}">
                <a16:creationId xmlns:a16="http://schemas.microsoft.com/office/drawing/2014/main" id="{BEC36F22-1803-CAC4-C80D-710F8581DB85}"/>
              </a:ext>
            </a:extLst>
          </p:cNvPr>
          <p:cNvSpPr/>
          <p:nvPr/>
        </p:nvSpPr>
        <p:spPr>
          <a:xfrm>
            <a:off x="7383624" y="2880049"/>
            <a:ext cx="1710613" cy="17914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DF4B3D9-8D4C-38CB-0767-0217BCD28EBB}"/>
              </a:ext>
            </a:extLst>
          </p:cNvPr>
          <p:cNvSpPr/>
          <p:nvPr/>
        </p:nvSpPr>
        <p:spPr>
          <a:xfrm>
            <a:off x="1281404" y="5940490"/>
            <a:ext cx="939282" cy="258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2188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77ED6-DC88-6028-41D0-E0D076F56E3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将来の金利予測！</a:t>
            </a:r>
          </a:p>
        </p:txBody>
      </p:sp>
      <p:sp>
        <p:nvSpPr>
          <p:cNvPr id="3" name="コンテンツ プレースホルダー 2">
            <a:extLst>
              <a:ext uri="{FF2B5EF4-FFF2-40B4-BE49-F238E27FC236}">
                <a16:creationId xmlns:a16="http://schemas.microsoft.com/office/drawing/2014/main" id="{5D652D73-A21B-A5E5-C5EE-3F18D4157025}"/>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sz="4400" dirty="0">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上がらない派（変動金利推進派）</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en-US" altLang="ja-JP" sz="4400" dirty="0">
                <a:solidFill>
                  <a:srgbClr val="FF0000"/>
                </a:solidFill>
                <a:latin typeface="HGP創英角ﾎﾟｯﾌﾟ体" panose="040B0A00000000000000" pitchFamily="50" charset="-128"/>
                <a:ea typeface="HGP創英角ﾎﾟｯﾌﾟ体" panose="040B0A00000000000000" pitchFamily="50" charset="-128"/>
              </a:rPr>
              <a:t>VS</a:t>
            </a:r>
          </a:p>
          <a:p>
            <a:endParaRPr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上がる派（固定金利推進派）</a:t>
            </a:r>
          </a:p>
        </p:txBody>
      </p:sp>
      <p:sp>
        <p:nvSpPr>
          <p:cNvPr id="4" name="スライド番号プレースホルダー 3">
            <a:extLst>
              <a:ext uri="{FF2B5EF4-FFF2-40B4-BE49-F238E27FC236}">
                <a16:creationId xmlns:a16="http://schemas.microsoft.com/office/drawing/2014/main" id="{121A675D-A261-8D35-4479-98C84E661D8D}"/>
              </a:ext>
            </a:extLst>
          </p:cNvPr>
          <p:cNvSpPr>
            <a:spLocks noGrp="1"/>
          </p:cNvSpPr>
          <p:nvPr>
            <p:ph type="sldNum" sz="quarter" idx="12"/>
          </p:nvPr>
        </p:nvSpPr>
        <p:spPr/>
        <p:txBody>
          <a:bodyPr/>
          <a:lstStyle/>
          <a:p>
            <a:fld id="{7053D55C-1BD3-474D-B643-3CCB384A951D}" type="slidenum">
              <a:rPr kumimoji="1" lang="ja-JP" altLang="en-US" smtClean="0"/>
              <a:t>67</a:t>
            </a:fld>
            <a:endParaRPr kumimoji="1" lang="ja-JP" altLang="en-US"/>
          </a:p>
        </p:txBody>
      </p:sp>
    </p:spTree>
    <p:extLst>
      <p:ext uri="{BB962C8B-B14F-4D97-AF65-F5344CB8AC3E}">
        <p14:creationId xmlns:p14="http://schemas.microsoft.com/office/powerpoint/2010/main" val="5324511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8B71BD-6EB9-4F13-87B5-23701F5734BA}"/>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将来の金利予測！</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6AF93BDB-CB0D-B81E-505E-2818A8E33D6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dirty="0">
                <a:latin typeface="HGP創英角ﾎﾟｯﾌﾟ体" panose="040B0A00000000000000" pitchFamily="50" charset="-128"/>
                <a:ea typeface="HGP創英角ﾎﾟｯﾌﾟ体" panose="040B0A00000000000000" pitchFamily="50" charset="-128"/>
              </a:rPr>
              <a:t>日本の金融政策は、日銀が決めることです。</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将来、どうなるか？</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誰にもわかりません。もちろん、日銀にもわからないでしょう！</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上がるかもしれないし、上がらないかもしれません！</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A98F79F3-3577-7727-FA3E-5EEA35DF2466}"/>
              </a:ext>
            </a:extLst>
          </p:cNvPr>
          <p:cNvSpPr>
            <a:spLocks noGrp="1"/>
          </p:cNvSpPr>
          <p:nvPr>
            <p:ph type="sldNum" sz="quarter" idx="12"/>
          </p:nvPr>
        </p:nvSpPr>
        <p:spPr/>
        <p:txBody>
          <a:bodyPr/>
          <a:lstStyle/>
          <a:p>
            <a:fld id="{7053D55C-1BD3-474D-B643-3CCB384A951D}" type="slidenum">
              <a:rPr kumimoji="1" lang="ja-JP" altLang="en-US" smtClean="0"/>
              <a:t>68</a:t>
            </a:fld>
            <a:endParaRPr kumimoji="1" lang="ja-JP" altLang="en-US"/>
          </a:p>
        </p:txBody>
      </p:sp>
    </p:spTree>
    <p:extLst>
      <p:ext uri="{BB962C8B-B14F-4D97-AF65-F5344CB8AC3E}">
        <p14:creationId xmlns:p14="http://schemas.microsoft.com/office/powerpoint/2010/main" val="128550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7C51A-F2D7-3BBF-746F-922489D48DC2}"/>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変動金利の方がお得</a:t>
            </a:r>
            <a:r>
              <a:rPr kumimoji="1" lang="ja-JP" altLang="en-US" dirty="0">
                <a:latin typeface="HGS創英角ﾎﾟｯﾌﾟ体" panose="040B0A00000000000000" pitchFamily="50" charset="-128"/>
                <a:ea typeface="HGS創英角ﾎﾟｯﾌﾟ体" panose="040B0A00000000000000" pitchFamily="50" charset="-128"/>
              </a:rPr>
              <a:t>？？</a:t>
            </a:r>
          </a:p>
        </p:txBody>
      </p:sp>
      <p:sp>
        <p:nvSpPr>
          <p:cNvPr id="3" name="コンテンツ プレースホルダー 2">
            <a:extLst>
              <a:ext uri="{FF2B5EF4-FFF2-40B4-BE49-F238E27FC236}">
                <a16:creationId xmlns:a16="http://schemas.microsoft.com/office/drawing/2014/main" id="{1ABBF1B3-B2E3-2A96-306D-A5F9762B06C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marL="0" indent="0">
              <a:buNone/>
            </a:pPr>
            <a:endParaRPr kumimoji="1" lang="en-US" altLang="ja-JP" sz="1800" dirty="0"/>
          </a:p>
          <a:p>
            <a:pPr marL="0" indent="0">
              <a:buNone/>
            </a:pPr>
            <a:r>
              <a:rPr kumimoji="1" lang="ja-JP" altLang="en-US" sz="3800" dirty="0">
                <a:latin typeface="HGS創英角ﾎﾟｯﾌﾟ体" panose="040B0A00000000000000" pitchFamily="50" charset="-128"/>
                <a:ea typeface="HGS創英角ﾎﾟｯﾌﾟ体" panose="040B0A00000000000000" pitchFamily="50" charset="-128"/>
              </a:rPr>
              <a:t>変動金利は、変動するから変動金利と言います！</a:t>
            </a:r>
            <a:endParaRPr kumimoji="1"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3800" dirty="0">
                <a:latin typeface="HGS創英角ﾎﾟｯﾌﾟ体" panose="040B0A00000000000000" pitchFamily="50" charset="-128"/>
                <a:ea typeface="HGS創英角ﾎﾟｯﾌﾟ体" panose="040B0A00000000000000" pitchFamily="50" charset="-128"/>
              </a:rPr>
              <a:t>10</a:t>
            </a:r>
            <a:r>
              <a:rPr lang="ja-JP" altLang="en-US" sz="3800" dirty="0">
                <a:latin typeface="HGS創英角ﾎﾟｯﾌﾟ体" panose="040B0A00000000000000" pitchFamily="50" charset="-128"/>
                <a:ea typeface="HGS創英角ﾎﾟｯﾌﾟ体" panose="040B0A00000000000000" pitchFamily="50" charset="-128"/>
              </a:rPr>
              <a:t>年間上がらないという前提で計算するなら、お得かもしれません！</a:t>
            </a:r>
            <a:endParaRPr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800" dirty="0">
                <a:latin typeface="HGS創英角ﾎﾟｯﾌﾟ体" panose="040B0A00000000000000" pitchFamily="50" charset="-128"/>
                <a:ea typeface="HGS創英角ﾎﾟｯﾌﾟ体" panose="040B0A00000000000000" pitchFamily="50" charset="-128"/>
              </a:rPr>
              <a:t>その予測が外れた場合は、誰が責任を取ってくれるのか？</a:t>
            </a:r>
            <a:endParaRPr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800" dirty="0">
                <a:latin typeface="HGS創英角ﾎﾟｯﾌﾟ体" panose="040B0A00000000000000" pitchFamily="50" charset="-128"/>
                <a:ea typeface="HGS創英角ﾎﾟｯﾌﾟ体" panose="040B0A00000000000000" pitchFamily="50" charset="-128"/>
              </a:rPr>
              <a:t>誰も、責任を取る人はいません</a:t>
            </a:r>
            <a:endParaRPr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800" dirty="0">
                <a:latin typeface="HGS創英角ﾎﾟｯﾌﾟ体" panose="040B0A00000000000000" pitchFamily="50" charset="-128"/>
                <a:ea typeface="HGS創英角ﾎﾟｯﾌﾟ体" panose="040B0A00000000000000" pitchFamily="50" charset="-128"/>
              </a:rPr>
              <a:t>何千万円という、ローンを抱えるご家庭が、金利が上がらない前提で</a:t>
            </a:r>
            <a:endParaRPr kumimoji="1"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800" dirty="0">
                <a:latin typeface="HGS創英角ﾎﾟｯﾌﾟ体" panose="040B0A00000000000000" pitchFamily="50" charset="-128"/>
                <a:ea typeface="HGS創英角ﾎﾟｯﾌﾟ体" panose="040B0A00000000000000" pitchFamily="50" charset="-128"/>
              </a:rPr>
              <a:t>大博打を打つのは、どうなのか？</a:t>
            </a:r>
            <a:endParaRPr kumimoji="1"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8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800" dirty="0">
                <a:latin typeface="HGS創英角ﾎﾟｯﾌﾟ体" panose="040B0A00000000000000" pitchFamily="50" charset="-128"/>
                <a:ea typeface="HGS創英角ﾎﾟｯﾌﾟ体" panose="040B0A00000000000000" pitchFamily="50" charset="-128"/>
              </a:rPr>
              <a:t>本当に、変動金利利用者は、金利の変動リスクを理解しているのでしょうか？？</a:t>
            </a:r>
            <a:endParaRPr kumimoji="1" lang="en-US" altLang="ja-JP" sz="380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061FE18-B9F3-4790-318A-63627C0E4AD5}"/>
              </a:ext>
            </a:extLst>
          </p:cNvPr>
          <p:cNvSpPr>
            <a:spLocks noGrp="1"/>
          </p:cNvSpPr>
          <p:nvPr>
            <p:ph type="sldNum" sz="quarter" idx="12"/>
          </p:nvPr>
        </p:nvSpPr>
        <p:spPr/>
        <p:txBody>
          <a:bodyPr/>
          <a:lstStyle/>
          <a:p>
            <a:fld id="{7053D55C-1BD3-474D-B643-3CCB384A951D}" type="slidenum">
              <a:rPr kumimoji="1" lang="ja-JP" altLang="en-US" smtClean="0"/>
              <a:t>69</a:t>
            </a:fld>
            <a:endParaRPr kumimoji="1" lang="ja-JP" altLang="en-US"/>
          </a:p>
        </p:txBody>
      </p:sp>
    </p:spTree>
    <p:extLst>
      <p:ext uri="{BB962C8B-B14F-4D97-AF65-F5344CB8AC3E}">
        <p14:creationId xmlns:p14="http://schemas.microsoft.com/office/powerpoint/2010/main" val="256814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1331" y="1"/>
            <a:ext cx="10582469" cy="1690688"/>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20620" y="1449354"/>
            <a:ext cx="10433180" cy="490699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４</a:t>
            </a:r>
            <a:r>
              <a:rPr kumimoji="1" lang="en-US" altLang="ja-JP" sz="4000" dirty="0">
                <a:latin typeface="HGP創英角ﾎﾟｯﾌﾟ体" pitchFamily="50" charset="-128"/>
                <a:ea typeface="HGP創英角ﾎﾟｯﾌﾟ体" pitchFamily="50" charset="-128"/>
              </a:rPr>
              <a:t>,</a:t>
            </a:r>
            <a:r>
              <a:rPr kumimoji="1" lang="ja-JP" altLang="en-US" sz="4000" dirty="0">
                <a:latin typeface="HGP創英角ﾎﾟｯﾌﾟ体" pitchFamily="50" charset="-128"/>
                <a:ea typeface="HGP創英角ﾎﾟｯﾌﾟ体" pitchFamily="50" charset="-128"/>
              </a:rPr>
              <a:t>０００万円の住宅ローン</a:t>
            </a:r>
            <a:r>
              <a:rPr lang="ja-JP" altLang="en-US" sz="3600" dirty="0">
                <a:latin typeface="HGP創英角ﾎﾟｯﾌﾟ体" pitchFamily="50" charset="-128"/>
                <a:ea typeface="HGP創英角ﾎﾟｯﾌﾟ体" pitchFamily="50" charset="-128"/>
              </a:rPr>
              <a:t>を</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今の金利水準で、３５年間、返済を続けたら</a:t>
            </a:r>
            <a:endParaRPr lang="en-US" altLang="ja-JP" sz="3600" dirty="0">
              <a:latin typeface="HGP創英角ﾎﾟｯﾌﾟ体" pitchFamily="50" charset="-128"/>
              <a:ea typeface="HGP創英角ﾎﾟｯﾌﾟ体" pitchFamily="50" charset="-128"/>
            </a:endParaRPr>
          </a:p>
          <a:p>
            <a:pPr marL="0" indent="0">
              <a:buNone/>
            </a:pPr>
            <a:endParaRPr kumimoji="1"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総支払額は、いくらになると思いますか？</a:t>
            </a:r>
            <a:endParaRPr lang="en-US" altLang="ja-JP" sz="3600" dirty="0">
              <a:latin typeface="HGP創英角ﾎﾟｯﾌﾟ体" pitchFamily="50" charset="-128"/>
              <a:ea typeface="HGP創英角ﾎﾟｯﾌﾟ体" pitchFamily="50" charset="-128"/>
            </a:endParaRPr>
          </a:p>
          <a:p>
            <a:pPr marL="0" indent="0">
              <a:buNone/>
            </a:pPr>
            <a:endParaRPr kumimoji="1" lang="en-US" altLang="ja-JP" sz="3600"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sz="3600" dirty="0">
                <a:solidFill>
                  <a:schemeClr val="accent1"/>
                </a:solidFill>
                <a:latin typeface="HGP創英角ﾎﾟｯﾌﾟ体" pitchFamily="50" charset="-128"/>
                <a:ea typeface="HGP創英角ﾎﾟｯﾌﾟ体" pitchFamily="50" charset="-128"/>
              </a:rPr>
              <a:t>４</a:t>
            </a:r>
            <a:r>
              <a:rPr kumimoji="1" lang="en-US" altLang="ja-JP" sz="3600" dirty="0">
                <a:solidFill>
                  <a:schemeClr val="accent1"/>
                </a:solidFill>
                <a:latin typeface="HGP創英角ﾎﾟｯﾌﾟ体" pitchFamily="50" charset="-128"/>
                <a:ea typeface="HGP創英角ﾎﾟｯﾌﾟ体" pitchFamily="50" charset="-128"/>
              </a:rPr>
              <a:t>,</a:t>
            </a:r>
            <a:r>
              <a:rPr kumimoji="1" lang="ja-JP" altLang="en-US" sz="3600" dirty="0">
                <a:solidFill>
                  <a:schemeClr val="accent1"/>
                </a:solidFill>
                <a:latin typeface="HGP創英角ﾎﾟｯﾌﾟ体" pitchFamily="50" charset="-128"/>
                <a:ea typeface="HGP創英角ﾎﾟｯﾌﾟ体" pitchFamily="50" charset="-128"/>
              </a:rPr>
              <a:t>０００万円　金利　％　３５年＝総返済額は？</a:t>
            </a:r>
          </a:p>
          <a:p>
            <a:pPr marL="0" indent="0">
              <a:buNone/>
            </a:pPr>
            <a:endParaRPr kumimoji="1" lang="ja-JP" altLang="en-US"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7</a:t>
            </a:fld>
            <a:endParaRPr kumimoji="1" lang="ja-JP" altLang="en-US"/>
          </a:p>
        </p:txBody>
      </p:sp>
    </p:spTree>
    <p:extLst>
      <p:ext uri="{BB962C8B-B14F-4D97-AF65-F5344CB8AC3E}">
        <p14:creationId xmlns:p14="http://schemas.microsoft.com/office/powerpoint/2010/main" val="1753529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B07955-3C95-275B-9C79-70B483B2447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6CED8A4-5A28-C98C-2736-E1C4102D3463}"/>
              </a:ext>
            </a:extLst>
          </p:cNvPr>
          <p:cNvSpPr>
            <a:spLocks noGrp="1"/>
          </p:cNvSpPr>
          <p:nvPr>
            <p:ph idx="1"/>
          </p:nvPr>
        </p:nvSpPr>
        <p:spPr>
          <a:xfrm>
            <a:off x="838200" y="603380"/>
            <a:ext cx="10515600" cy="5573583"/>
          </a:xfrm>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dirty="0"/>
          </a:p>
          <a:p>
            <a:pPr marL="0" indent="0">
              <a:buNone/>
            </a:pPr>
            <a:endParaRPr kumimoji="1" lang="en-US" altLang="ja-JP" sz="4800" dirty="0">
              <a:latin typeface="HG創英角ﾎﾟｯﾌﾟ体" panose="040B0A09000000000000" pitchFamily="49" charset="-128"/>
              <a:ea typeface="HG創英角ﾎﾟｯﾌﾟ体" panose="040B0A09000000000000" pitchFamily="49" charset="-128"/>
            </a:endParaRPr>
          </a:p>
          <a:p>
            <a:pPr marL="0" indent="0">
              <a:buNone/>
            </a:pPr>
            <a:r>
              <a:rPr lang="ja-JP" altLang="en-US" sz="4800" dirty="0">
                <a:latin typeface="HG創英角ﾎﾟｯﾌﾟ体" panose="040B0A09000000000000" pitchFamily="49" charset="-128"/>
                <a:ea typeface="HG創英角ﾎﾟｯﾌﾟ体" panose="040B0A09000000000000" pitchFamily="49" charset="-128"/>
              </a:rPr>
              <a:t>　</a:t>
            </a:r>
            <a:r>
              <a:rPr kumimoji="1" lang="ja-JP" altLang="en-US" sz="4800" dirty="0">
                <a:latin typeface="HG創英角ﾎﾟｯﾌﾟ体" panose="040B0A09000000000000" pitchFamily="49" charset="-128"/>
                <a:ea typeface="HG創英角ﾎﾟｯﾌﾟ体" panose="040B0A09000000000000" pitchFamily="49" charset="-128"/>
              </a:rPr>
              <a:t>金利が上がってしまうと</a:t>
            </a:r>
            <a:endParaRPr kumimoji="1" lang="en-US" altLang="ja-JP" sz="4800" dirty="0">
              <a:latin typeface="HG創英角ﾎﾟｯﾌﾟ体" panose="040B0A09000000000000" pitchFamily="49" charset="-128"/>
              <a:ea typeface="HG創英角ﾎﾟｯﾌﾟ体" panose="040B0A09000000000000" pitchFamily="49" charset="-128"/>
            </a:endParaRPr>
          </a:p>
          <a:p>
            <a:endParaRPr lang="en-US" altLang="ja-JP" sz="48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4800" dirty="0">
                <a:latin typeface="HG創英角ﾎﾟｯﾌﾟ体" panose="040B0A09000000000000" pitchFamily="49" charset="-128"/>
                <a:ea typeface="HG創英角ﾎﾟｯﾌﾟ体" panose="040B0A09000000000000" pitchFamily="49" charset="-128"/>
              </a:rPr>
              <a:t>　　　　　　　　どうなるのか？</a:t>
            </a:r>
          </a:p>
        </p:txBody>
      </p:sp>
      <p:sp>
        <p:nvSpPr>
          <p:cNvPr id="4" name="スライド番号プレースホルダー 3">
            <a:extLst>
              <a:ext uri="{FF2B5EF4-FFF2-40B4-BE49-F238E27FC236}">
                <a16:creationId xmlns:a16="http://schemas.microsoft.com/office/drawing/2014/main" id="{5837BF53-9EEE-5ACA-F965-A932E39A2A6E}"/>
              </a:ext>
            </a:extLst>
          </p:cNvPr>
          <p:cNvSpPr>
            <a:spLocks noGrp="1"/>
          </p:cNvSpPr>
          <p:nvPr>
            <p:ph type="sldNum" sz="quarter" idx="12"/>
          </p:nvPr>
        </p:nvSpPr>
        <p:spPr/>
        <p:txBody>
          <a:bodyPr/>
          <a:lstStyle/>
          <a:p>
            <a:fld id="{7053D55C-1BD3-474D-B643-3CCB384A951D}" type="slidenum">
              <a:rPr kumimoji="1" lang="ja-JP" altLang="en-US" smtClean="0"/>
              <a:t>70</a:t>
            </a:fld>
            <a:endParaRPr kumimoji="1" lang="ja-JP" altLang="en-US"/>
          </a:p>
        </p:txBody>
      </p:sp>
    </p:spTree>
    <p:extLst>
      <p:ext uri="{BB962C8B-B14F-4D97-AF65-F5344CB8AC3E}">
        <p14:creationId xmlns:p14="http://schemas.microsoft.com/office/powerpoint/2010/main" val="1844965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①全期間固定金利　　　年</a:t>
            </a:r>
            <a:r>
              <a:rPr kumimoji="1" lang="en-US" altLang="ja-JP" sz="3900" dirty="0">
                <a:latin typeface="HGS創英角ﾎﾟｯﾌﾟ体" panose="040B0A00000000000000" pitchFamily="50" charset="-128"/>
                <a:ea typeface="HGS創英角ﾎﾟｯﾌﾟ体" panose="040B0A00000000000000" pitchFamily="50" charset="-128"/>
              </a:rPr>
              <a:t>2.0</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返済月額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165,631</a:t>
            </a: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②変動金利（</a:t>
            </a:r>
            <a:r>
              <a:rPr kumimoji="1" lang="en-US" altLang="ja-JP" sz="3900" dirty="0">
                <a:latin typeface="HGS創英角ﾎﾟｯﾌﾟ体" panose="040B0A00000000000000" pitchFamily="50" charset="-128"/>
                <a:ea typeface="HGS創英角ﾎﾟｯﾌﾟ体" panose="040B0A00000000000000" pitchFamily="50" charset="-128"/>
              </a:rPr>
              <a:t>35</a:t>
            </a:r>
            <a:r>
              <a:rPr kumimoji="1" lang="ja-JP" altLang="en-US" sz="3900" dirty="0">
                <a:latin typeface="HGS創英角ﾎﾟｯﾌﾟ体" panose="040B0A00000000000000" pitchFamily="50" charset="-128"/>
                <a:ea typeface="HGS創英角ﾎﾟｯﾌﾟ体" panose="040B0A00000000000000" pitchFamily="50" charset="-128"/>
              </a:rPr>
              <a:t>年固定）年</a:t>
            </a:r>
            <a:r>
              <a:rPr kumimoji="1" lang="en-US" altLang="ja-JP" sz="3900" dirty="0">
                <a:latin typeface="HGS創英角ﾎﾟｯﾌﾟ体" panose="040B0A00000000000000" pitchFamily="50" charset="-128"/>
                <a:ea typeface="HGS創英角ﾎﾟｯﾌﾟ体" panose="040B0A00000000000000" pitchFamily="50" charset="-128"/>
              </a:rPr>
              <a:t>0.5</a:t>
            </a:r>
            <a:r>
              <a:rPr kumimoji="1" lang="ja-JP" altLang="en-US" sz="3900" dirty="0">
                <a:latin typeface="HGS創英角ﾎﾟｯﾌﾟ体" panose="040B0A00000000000000" pitchFamily="50" charset="-128"/>
                <a:ea typeface="HGS創英角ﾎﾟｯﾌﾟ体" panose="040B0A00000000000000" pitchFamily="50" charset="-128"/>
              </a:rPr>
              <a:t>％</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返済月額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129,792</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3900" dirty="0">
                <a:solidFill>
                  <a:schemeClr val="accent1"/>
                </a:solidFill>
                <a:latin typeface="HGS創英角ﾎﾟｯﾌﾟ体" panose="040B0A00000000000000" pitchFamily="50" charset="-128"/>
                <a:ea typeface="HGS創英角ﾎﾟｯﾌﾟ体" panose="040B0A00000000000000" pitchFamily="50" charset="-128"/>
              </a:rPr>
              <a:t>-35,839</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円）</a:t>
            </a:r>
            <a:r>
              <a:rPr kumimoji="1"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　</a:t>
            </a:r>
          </a:p>
        </p:txBody>
      </p:sp>
      <p:sp>
        <p:nvSpPr>
          <p:cNvPr id="5" name="スライド番号プレースホルダー 4">
            <a:extLst>
              <a:ext uri="{FF2B5EF4-FFF2-40B4-BE49-F238E27FC236}">
                <a16:creationId xmlns:a16="http://schemas.microsoft.com/office/drawing/2014/main" id="{4D3A289B-7420-EA59-56EB-BA5C769830B9}"/>
              </a:ext>
            </a:extLst>
          </p:cNvPr>
          <p:cNvSpPr>
            <a:spLocks noGrp="1"/>
          </p:cNvSpPr>
          <p:nvPr>
            <p:ph type="sldNum" sz="quarter" idx="12"/>
          </p:nvPr>
        </p:nvSpPr>
        <p:spPr/>
        <p:txBody>
          <a:bodyPr/>
          <a:lstStyle/>
          <a:p>
            <a:fld id="{7053D55C-1BD3-474D-B643-3CCB384A951D}" type="slidenum">
              <a:rPr kumimoji="1" lang="ja-JP" altLang="en-US" smtClean="0"/>
              <a:t>71</a:t>
            </a:fld>
            <a:endParaRPr kumimoji="1" lang="ja-JP" altLang="en-US"/>
          </a:p>
        </p:txBody>
      </p:sp>
    </p:spTree>
    <p:extLst>
      <p:ext uri="{BB962C8B-B14F-4D97-AF65-F5344CB8AC3E}">
        <p14:creationId xmlns:p14="http://schemas.microsoft.com/office/powerpoint/2010/main" val="361627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金利が上がらない前提</a:t>
            </a: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①全期間固定金利　　　年</a:t>
            </a:r>
            <a:r>
              <a:rPr kumimoji="1" lang="en-US" altLang="ja-JP" sz="3900" dirty="0">
                <a:latin typeface="HGS創英角ﾎﾟｯﾌﾟ体" panose="040B0A00000000000000" pitchFamily="50" charset="-128"/>
                <a:ea typeface="HGS創英角ﾎﾟｯﾌﾟ体" panose="040B0A00000000000000" pitchFamily="50" charset="-128"/>
              </a:rPr>
              <a:t>2.0</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69,547,389</a:t>
            </a: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②変動金利（</a:t>
            </a:r>
            <a:r>
              <a:rPr kumimoji="1" lang="en-US" altLang="ja-JP" sz="3900" dirty="0">
                <a:latin typeface="HGS創英角ﾎﾟｯﾌﾟ体" panose="040B0A00000000000000" pitchFamily="50" charset="-128"/>
                <a:ea typeface="HGS創英角ﾎﾟｯﾌﾟ体" panose="040B0A00000000000000" pitchFamily="50" charset="-128"/>
              </a:rPr>
              <a:t>35</a:t>
            </a:r>
            <a:r>
              <a:rPr kumimoji="1" lang="ja-JP" altLang="en-US" sz="3900" dirty="0">
                <a:latin typeface="HGS創英角ﾎﾟｯﾌﾟ体" panose="040B0A00000000000000" pitchFamily="50" charset="-128"/>
                <a:ea typeface="HGS創英角ﾎﾟｯﾌﾟ体" panose="040B0A00000000000000" pitchFamily="50" charset="-128"/>
              </a:rPr>
              <a:t>年固定）年</a:t>
            </a:r>
            <a:r>
              <a:rPr kumimoji="1" lang="en-US" altLang="ja-JP" sz="3900" dirty="0">
                <a:latin typeface="HGS創英角ﾎﾟｯﾌﾟ体" panose="040B0A00000000000000" pitchFamily="50" charset="-128"/>
                <a:ea typeface="HGS創英角ﾎﾟｯﾌﾟ体" panose="040B0A00000000000000" pitchFamily="50" charset="-128"/>
              </a:rPr>
              <a:t>0.5</a:t>
            </a:r>
            <a:r>
              <a:rPr kumimoji="1" lang="ja-JP" altLang="en-US" sz="3900" dirty="0">
                <a:latin typeface="HGS創英角ﾎﾟｯﾌﾟ体" panose="040B0A00000000000000" pitchFamily="50" charset="-128"/>
                <a:ea typeface="HGS創英角ﾎﾟｯﾌﾟ体" panose="040B0A00000000000000" pitchFamily="50" charset="-128"/>
              </a:rPr>
              <a:t>％</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54,512,928</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3900" dirty="0">
                <a:solidFill>
                  <a:schemeClr val="accent1"/>
                </a:solidFill>
                <a:latin typeface="HGS創英角ﾎﾟｯﾌﾟ体" panose="040B0A00000000000000" pitchFamily="50" charset="-128"/>
                <a:ea typeface="HGS創英角ﾎﾟｯﾌﾟ体" panose="040B0A00000000000000" pitchFamily="50" charset="-128"/>
              </a:rPr>
              <a:t>-15,034,461</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円）</a:t>
            </a:r>
            <a:r>
              <a:rPr kumimoji="1"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　</a:t>
            </a:r>
          </a:p>
        </p:txBody>
      </p:sp>
      <p:sp>
        <p:nvSpPr>
          <p:cNvPr id="5" name="スライド番号プレースホルダー 4">
            <a:extLst>
              <a:ext uri="{FF2B5EF4-FFF2-40B4-BE49-F238E27FC236}">
                <a16:creationId xmlns:a16="http://schemas.microsoft.com/office/drawing/2014/main" id="{4D3A289B-7420-EA59-56EB-BA5C769830B9}"/>
              </a:ext>
            </a:extLst>
          </p:cNvPr>
          <p:cNvSpPr>
            <a:spLocks noGrp="1"/>
          </p:cNvSpPr>
          <p:nvPr>
            <p:ph type="sldNum" sz="quarter" idx="12"/>
          </p:nvPr>
        </p:nvSpPr>
        <p:spPr/>
        <p:txBody>
          <a:bodyPr/>
          <a:lstStyle/>
          <a:p>
            <a:fld id="{7053D55C-1BD3-474D-B643-3CCB384A951D}" type="slidenum">
              <a:rPr kumimoji="1" lang="ja-JP" altLang="en-US" smtClean="0"/>
              <a:t>72</a:t>
            </a:fld>
            <a:endParaRPr kumimoji="1" lang="ja-JP" altLang="en-US"/>
          </a:p>
        </p:txBody>
      </p:sp>
    </p:spTree>
    <p:extLst>
      <p:ext uri="{BB962C8B-B14F-4D97-AF65-F5344CB8AC3E}">
        <p14:creationId xmlns:p14="http://schemas.microsoft.com/office/powerpoint/2010/main" val="23844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a:xfrm>
            <a:off x="838200" y="1617306"/>
            <a:ext cx="10515600" cy="4559657"/>
          </a:xfrm>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pPr marL="0" indent="0">
              <a:buNone/>
            </a:pPr>
            <a:endParaRPr kumimoji="1" lang="en-US" altLang="ja-JP" sz="59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zh-TW" altLang="en-US" sz="12800" dirty="0">
                <a:solidFill>
                  <a:schemeClr val="tx1"/>
                </a:solidFill>
                <a:latin typeface="HGS創英角ﾎﾟｯﾌﾟ体" panose="040B0A00000000000000" pitchFamily="50" charset="-128"/>
                <a:ea typeface="HGS創英角ﾎﾟｯﾌﾟ体" panose="040B0A00000000000000" pitchFamily="50" charset="-128"/>
              </a:rPr>
              <a:t>①全期間固定金利　　年</a:t>
            </a:r>
            <a:r>
              <a:rPr lang="en-US" altLang="zh-TW" sz="12800" dirty="0">
                <a:solidFill>
                  <a:schemeClr val="tx1"/>
                </a:solidFill>
                <a:latin typeface="HGS創英角ﾎﾟｯﾌﾟ体" panose="040B0A00000000000000" pitchFamily="50" charset="-128"/>
                <a:ea typeface="HGS創英角ﾎﾟｯﾌﾟ体" panose="040B0A00000000000000" pitchFamily="50" charset="-128"/>
              </a:rPr>
              <a:t>2.0</a:t>
            </a:r>
            <a:r>
              <a:rPr lang="zh-TW" altLang="en-US" sz="12800" dirty="0">
                <a:solidFill>
                  <a:schemeClr val="tx1"/>
                </a:solidFill>
                <a:latin typeface="HGS創英角ﾎﾟｯﾌﾟ体" panose="040B0A00000000000000" pitchFamily="50" charset="-128"/>
                <a:ea typeface="HGS創英角ﾎﾟｯﾌﾟ体" panose="040B0A00000000000000" pitchFamily="50" charset="-128"/>
              </a:rPr>
              <a:t>％</a:t>
            </a:r>
          </a:p>
          <a:p>
            <a:pPr marL="0" indent="0">
              <a:buNone/>
            </a:pPr>
            <a:r>
              <a:rPr lang="zh-TW" altLang="en-US" sz="12800" dirty="0">
                <a:solidFill>
                  <a:schemeClr val="tx1"/>
                </a:solidFill>
                <a:latin typeface="HGS創英角ﾎﾟｯﾌﾟ体" panose="040B0A00000000000000" pitchFamily="50" charset="-128"/>
                <a:ea typeface="HGS創英角ﾎﾟｯﾌﾟ体" panose="040B0A00000000000000" pitchFamily="50" charset="-128"/>
              </a:rPr>
              <a:t>　　　　　　　　　</a:t>
            </a:r>
            <a:r>
              <a:rPr lang="ja-JP" altLang="en-US" sz="12800" dirty="0">
                <a:solidFill>
                  <a:schemeClr val="tx1"/>
                </a:solidFill>
                <a:latin typeface="HGS創英角ﾎﾟｯﾌﾟ体" panose="040B0A00000000000000" pitchFamily="50" charset="-128"/>
                <a:ea typeface="HGS創英角ﾎﾟｯﾌﾟ体" panose="040B0A00000000000000" pitchFamily="50" charset="-128"/>
              </a:rPr>
              <a:t>　　　　　　</a:t>
            </a:r>
            <a:r>
              <a:rPr lang="zh-TW" altLang="en-US" sz="12800" dirty="0">
                <a:solidFill>
                  <a:schemeClr val="tx1"/>
                </a:solidFill>
                <a:latin typeface="HGS創英角ﾎﾟｯﾌﾟ体" panose="040B0A00000000000000" pitchFamily="50" charset="-128"/>
                <a:ea typeface="HGS創英角ﾎﾟｯﾌﾟ体" panose="040B0A00000000000000" pitchFamily="50" charset="-128"/>
              </a:rPr>
              <a:t>返済月額　</a:t>
            </a:r>
            <a:r>
              <a:rPr lang="en-US" altLang="zh-TW" sz="12800" dirty="0">
                <a:solidFill>
                  <a:srgbClr val="FF0000"/>
                </a:solidFill>
                <a:latin typeface="HGS創英角ﾎﾟｯﾌﾟ体" panose="040B0A00000000000000" pitchFamily="50" charset="-128"/>
                <a:ea typeface="HGS創英角ﾎﾟｯﾌﾟ体" panose="040B0A00000000000000" pitchFamily="50" charset="-128"/>
              </a:rPr>
              <a:t>165,631</a:t>
            </a:r>
            <a:r>
              <a:rPr lang="ja-JP" altLang="en-US" sz="128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128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84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12800" dirty="0">
                <a:latin typeface="HGS創英角ﾎﾟｯﾌﾟ体" panose="040B0A00000000000000" pitchFamily="50" charset="-128"/>
                <a:ea typeface="HGS創英角ﾎﾟｯﾌﾟ体" panose="040B0A00000000000000" pitchFamily="50" charset="-128"/>
              </a:rPr>
              <a:t>②変動金利　　　　　年</a:t>
            </a:r>
            <a:r>
              <a:rPr kumimoji="1" lang="en-US" altLang="ja-JP" sz="12800" dirty="0">
                <a:latin typeface="HGS創英角ﾎﾟｯﾌﾟ体" panose="040B0A00000000000000" pitchFamily="50" charset="-128"/>
                <a:ea typeface="HGS創英角ﾎﾟｯﾌﾟ体" panose="040B0A00000000000000" pitchFamily="50" charset="-128"/>
              </a:rPr>
              <a:t>0.5</a:t>
            </a:r>
            <a:r>
              <a:rPr kumimoji="1" lang="ja-JP" altLang="en-US" sz="12800" dirty="0">
                <a:latin typeface="HGS創英角ﾎﾟｯﾌﾟ体" panose="040B0A00000000000000" pitchFamily="50" charset="-128"/>
                <a:ea typeface="HGS創英角ﾎﾟｯﾌﾟ体" panose="040B0A00000000000000" pitchFamily="50" charset="-128"/>
              </a:rPr>
              <a:t>％</a:t>
            </a:r>
            <a:endParaRPr kumimoji="1" lang="en-US" altLang="ja-JP" sz="128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12800" dirty="0">
                <a:latin typeface="HGS創英角ﾎﾟｯﾌﾟ体" panose="040B0A00000000000000" pitchFamily="50" charset="-128"/>
                <a:ea typeface="HGS創英角ﾎﾟｯﾌﾟ体" panose="040B0A00000000000000" pitchFamily="50" charset="-128"/>
              </a:rPr>
              <a:t>　　　　　　　　　　</a:t>
            </a:r>
            <a:r>
              <a:rPr lang="ja-JP" altLang="en-US" sz="11200" dirty="0">
                <a:latin typeface="HGS創英角ﾎﾟｯﾌﾟ体" panose="040B0A00000000000000" pitchFamily="50" charset="-128"/>
                <a:ea typeface="HGS創英角ﾎﾟｯﾌﾟ体" panose="040B0A00000000000000" pitchFamily="50" charset="-128"/>
              </a:rPr>
              <a:t>半</a:t>
            </a:r>
            <a:r>
              <a:rPr kumimoji="1" lang="ja-JP" altLang="en-US" sz="11200" dirty="0">
                <a:latin typeface="HGS創英角ﾎﾟｯﾌﾟ体" panose="040B0A00000000000000" pitchFamily="50" charset="-128"/>
                <a:ea typeface="HGS創英角ﾎﾟｯﾌﾟ体" panose="040B0A00000000000000" pitchFamily="50" charset="-128"/>
              </a:rPr>
              <a:t>年後から半年ごと　</a:t>
            </a:r>
            <a:r>
              <a:rPr kumimoji="1" lang="en-US" altLang="ja-JP" sz="11200" dirty="0">
                <a:latin typeface="HGS創英角ﾎﾟｯﾌﾟ体" panose="040B0A00000000000000" pitchFamily="50" charset="-128"/>
                <a:ea typeface="HGS創英角ﾎﾟｯﾌﾟ体" panose="040B0A00000000000000" pitchFamily="50" charset="-128"/>
              </a:rPr>
              <a:t>0.125</a:t>
            </a:r>
            <a:r>
              <a:rPr kumimoji="1" lang="ja-JP" altLang="en-US" sz="11200" dirty="0">
                <a:latin typeface="HGS創英角ﾎﾟｯﾌﾟ体" panose="040B0A00000000000000" pitchFamily="50" charset="-128"/>
                <a:ea typeface="HGS創英角ﾎﾟｯﾌﾟ体" panose="040B0A00000000000000" pitchFamily="50" charset="-128"/>
              </a:rPr>
              <a:t>％</a:t>
            </a:r>
            <a:r>
              <a:rPr kumimoji="1" lang="en-US" altLang="ja-JP" sz="11200" dirty="0">
                <a:latin typeface="HGS創英角ﾎﾟｯﾌﾟ体" panose="040B0A00000000000000" pitchFamily="50" charset="-128"/>
                <a:ea typeface="HGS創英角ﾎﾟｯﾌﾟ体" panose="040B0A00000000000000" pitchFamily="50" charset="-128"/>
              </a:rPr>
              <a:t>UP</a:t>
            </a:r>
            <a:endParaRPr kumimoji="1" lang="en-US" altLang="ja-JP" sz="9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9600" dirty="0">
                <a:latin typeface="HGS創英角ﾎﾟｯﾌﾟ体" panose="040B0A00000000000000" pitchFamily="50" charset="-128"/>
                <a:ea typeface="HGS創英角ﾎﾟｯﾌﾟ体" panose="040B0A00000000000000" pitchFamily="50" charset="-128"/>
              </a:rPr>
              <a:t>　　　　　　　　　　　　　</a:t>
            </a:r>
            <a:r>
              <a:rPr lang="ja-JP" altLang="en-US" sz="12800" dirty="0">
                <a:solidFill>
                  <a:schemeClr val="accent1"/>
                </a:solidFill>
                <a:latin typeface="HGS創英角ﾎﾟｯﾌﾟ体" panose="040B0A00000000000000" pitchFamily="50" charset="-128"/>
                <a:ea typeface="HGS創英角ﾎﾟｯﾌﾟ体" panose="040B0A00000000000000" pitchFamily="50" charset="-128"/>
              </a:rPr>
              <a:t>７</a:t>
            </a:r>
            <a:r>
              <a:rPr lang="ja-JP" altLang="en-US" sz="9600" dirty="0">
                <a:solidFill>
                  <a:schemeClr val="accent1"/>
                </a:solidFill>
                <a:latin typeface="HGS創英角ﾎﾟｯﾌﾟ体" panose="040B0A00000000000000" pitchFamily="50" charset="-128"/>
                <a:ea typeface="HGS創英角ﾎﾟｯﾌﾟ体" panose="040B0A00000000000000" pitchFamily="50" charset="-128"/>
              </a:rPr>
              <a:t>年半後に金利が　　　年</a:t>
            </a:r>
            <a:r>
              <a:rPr lang="en-US" altLang="ja-JP" sz="9600" dirty="0">
                <a:solidFill>
                  <a:schemeClr val="accent1"/>
                </a:solidFill>
                <a:latin typeface="HGS創英角ﾎﾟｯﾌﾟ体" panose="040B0A00000000000000" pitchFamily="50" charset="-128"/>
                <a:ea typeface="HGS創英角ﾎﾟｯﾌﾟ体" panose="040B0A00000000000000" pitchFamily="50" charset="-128"/>
              </a:rPr>
              <a:t>2.375</a:t>
            </a:r>
            <a:r>
              <a:rPr lang="ja-JP" altLang="en-US" sz="9600" dirty="0">
                <a:solidFill>
                  <a:schemeClr val="accent1"/>
                </a:solidFill>
                <a:latin typeface="HGS創英角ﾎﾟｯﾌﾟ体" panose="040B0A00000000000000" pitchFamily="50" charset="-128"/>
                <a:ea typeface="HGS創英角ﾎﾟｯﾌﾟ体" panose="040B0A00000000000000" pitchFamily="50" charset="-128"/>
              </a:rPr>
              <a:t>％　</a:t>
            </a:r>
            <a:r>
              <a:rPr lang="ja-JP" altLang="en-US" sz="11200" dirty="0">
                <a:solidFill>
                  <a:schemeClr val="accent1"/>
                </a:solidFill>
                <a:latin typeface="HGS創英角ﾎﾟｯﾌﾟ体" panose="040B0A00000000000000" pitchFamily="50" charset="-128"/>
                <a:ea typeface="HGS創英角ﾎﾟｯﾌﾟ体" panose="040B0A00000000000000" pitchFamily="50" charset="-128"/>
              </a:rPr>
              <a:t>　　</a:t>
            </a:r>
            <a:endParaRPr lang="en-US" altLang="ja-JP" sz="11200"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7400" dirty="0">
                <a:solidFill>
                  <a:schemeClr val="accent1"/>
                </a:solidFill>
                <a:latin typeface="HGS創英角ﾎﾟｯﾌﾟ体" panose="040B0A00000000000000" pitchFamily="50" charset="-128"/>
                <a:ea typeface="HGS創英角ﾎﾟｯﾌﾟ体" panose="040B0A00000000000000" pitchFamily="50" charset="-128"/>
              </a:rPr>
              <a:t>　</a:t>
            </a:r>
            <a:endParaRPr lang="en-US" altLang="ja-JP" sz="3700"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lgn="r">
              <a:buNone/>
            </a:pPr>
            <a:r>
              <a:rPr lang="ja-JP" altLang="en-US" sz="7000" dirty="0">
                <a:solidFill>
                  <a:schemeClr val="accent1"/>
                </a:solidFill>
                <a:latin typeface="HGS創英角ﾎﾟｯﾌﾟ体" panose="040B0A00000000000000" pitchFamily="50" charset="-128"/>
                <a:ea typeface="HGS創英角ﾎﾟｯﾌﾟ体" panose="040B0A00000000000000" pitchFamily="50" charset="-128"/>
              </a:rPr>
              <a:t>　　　　　　　　　　　</a:t>
            </a:r>
            <a:r>
              <a:rPr lang="ja-JP" altLang="en-US" sz="11200" dirty="0">
                <a:solidFill>
                  <a:schemeClr val="tx1"/>
                </a:solidFill>
                <a:latin typeface="HGS創英角ﾎﾟｯﾌﾟ体" panose="040B0A00000000000000" pitchFamily="50" charset="-128"/>
                <a:ea typeface="HGS創英角ﾎﾟｯﾌﾟ体" panose="040B0A00000000000000" pitchFamily="50" charset="-128"/>
              </a:rPr>
              <a:t>当初５年間　　　</a:t>
            </a:r>
            <a:r>
              <a:rPr lang="en-US" altLang="ja-JP" sz="11200" dirty="0">
                <a:solidFill>
                  <a:srgbClr val="FF0000"/>
                </a:solidFill>
                <a:latin typeface="HGS創英角ﾎﾟｯﾌﾟ体" panose="040B0A00000000000000" pitchFamily="50" charset="-128"/>
                <a:ea typeface="HGS創英角ﾎﾟｯﾌﾟ体" panose="040B0A00000000000000" pitchFamily="50" charset="-128"/>
              </a:rPr>
              <a:t>129,792</a:t>
            </a:r>
            <a:r>
              <a:rPr lang="ja-JP" altLang="en-US" sz="11200" dirty="0">
                <a:solidFill>
                  <a:srgbClr val="FF0000"/>
                </a:solidFill>
                <a:latin typeface="HGS創英角ﾎﾟｯﾌﾟ体" panose="040B0A00000000000000" pitchFamily="50" charset="-128"/>
                <a:ea typeface="HGS創英角ﾎﾟｯﾌﾟ体" panose="040B0A00000000000000" pitchFamily="50" charset="-128"/>
              </a:rPr>
              <a:t>円</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11200"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11200" dirty="0">
                <a:solidFill>
                  <a:schemeClr val="accent1"/>
                </a:solidFill>
                <a:latin typeface="HGS創英角ﾎﾟｯﾌﾟ体" panose="040B0A00000000000000" pitchFamily="50" charset="-128"/>
                <a:ea typeface="HGS創英角ﾎﾟｯﾌﾟ体" panose="040B0A00000000000000" pitchFamily="50" charset="-128"/>
              </a:rPr>
              <a:t>35,839</a:t>
            </a:r>
            <a:r>
              <a:rPr lang="ja-JP" altLang="en-US" sz="11200" dirty="0">
                <a:solidFill>
                  <a:schemeClr val="accent1"/>
                </a:solidFill>
                <a:latin typeface="HGS創英角ﾎﾟｯﾌﾟ体" panose="040B0A00000000000000" pitchFamily="50" charset="-128"/>
                <a:ea typeface="HGS創英角ﾎﾟｯﾌﾟ体" panose="040B0A00000000000000" pitchFamily="50" charset="-128"/>
              </a:rPr>
              <a:t>円）</a:t>
            </a:r>
          </a:p>
          <a:p>
            <a:pPr marL="0" indent="0" algn="r">
              <a:buNone/>
            </a:pPr>
            <a:r>
              <a:rPr lang="en-US" altLang="ja-JP" sz="11200" dirty="0">
                <a:solidFill>
                  <a:schemeClr val="tx1"/>
                </a:solidFill>
                <a:latin typeface="HGS創英角ﾎﾟｯﾌﾟ体" panose="040B0A00000000000000" pitchFamily="50" charset="-128"/>
                <a:ea typeface="HGS創英角ﾎﾟｯﾌﾟ体" panose="040B0A00000000000000" pitchFamily="50" charset="-128"/>
              </a:rPr>
              <a:t>6</a:t>
            </a:r>
            <a:r>
              <a:rPr lang="ja-JP" altLang="en-US" sz="11200" dirty="0">
                <a:solidFill>
                  <a:schemeClr val="tx1"/>
                </a:solidFill>
                <a:latin typeface="HGS創英角ﾎﾟｯﾌﾟ体" panose="040B0A00000000000000" pitchFamily="50" charset="-128"/>
                <a:ea typeface="HGS創英角ﾎﾟｯﾌﾟ体" panose="040B0A00000000000000" pitchFamily="50" charset="-128"/>
              </a:rPr>
              <a:t>年目　　　</a:t>
            </a:r>
            <a:r>
              <a:rPr lang="en-US" altLang="ja-JP" sz="11200" dirty="0">
                <a:solidFill>
                  <a:srgbClr val="FF0000"/>
                </a:solidFill>
                <a:latin typeface="HGS創英角ﾎﾟｯﾌﾟ体" panose="040B0A00000000000000" pitchFamily="50" charset="-128"/>
                <a:ea typeface="HGS創英角ﾎﾟｯﾌﾟ体" panose="040B0A00000000000000" pitchFamily="50" charset="-128"/>
              </a:rPr>
              <a:t>159,655</a:t>
            </a:r>
            <a:r>
              <a:rPr lang="ja-JP" altLang="en-US" sz="11200" dirty="0">
                <a:solidFill>
                  <a:srgbClr val="FF0000"/>
                </a:solidFill>
                <a:latin typeface="HGS創英角ﾎﾟｯﾌﾟ体" panose="040B0A00000000000000" pitchFamily="50" charset="-128"/>
                <a:ea typeface="HGS創英角ﾎﾟｯﾌﾟ体" panose="040B0A00000000000000" pitchFamily="50" charset="-128"/>
              </a:rPr>
              <a:t>円 　</a:t>
            </a:r>
            <a:r>
              <a:rPr lang="ja-JP" altLang="en-US" sz="11200"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11200" dirty="0">
                <a:solidFill>
                  <a:schemeClr val="accent1"/>
                </a:solidFill>
                <a:latin typeface="HGS創英角ﾎﾟｯﾌﾟ体" panose="040B0A00000000000000" pitchFamily="50" charset="-128"/>
                <a:ea typeface="HGS創英角ﾎﾟｯﾌﾟ体" panose="040B0A00000000000000" pitchFamily="50" charset="-128"/>
              </a:rPr>
              <a:t>5,976</a:t>
            </a:r>
            <a:r>
              <a:rPr lang="ja-JP" altLang="en-US" sz="11200" dirty="0">
                <a:solidFill>
                  <a:schemeClr val="accent1"/>
                </a:solidFill>
                <a:latin typeface="HGS創英角ﾎﾟｯﾌﾟ体" panose="040B0A00000000000000" pitchFamily="50" charset="-128"/>
                <a:ea typeface="HGS創英角ﾎﾟｯﾌﾟ体" panose="040B0A00000000000000" pitchFamily="50" charset="-128"/>
              </a:rPr>
              <a:t>円）</a:t>
            </a:r>
          </a:p>
          <a:p>
            <a:pPr marL="0" indent="0" algn="r">
              <a:buNone/>
            </a:pPr>
            <a:r>
              <a:rPr lang="en-US" altLang="ja-JP" sz="11200" dirty="0">
                <a:solidFill>
                  <a:schemeClr val="tx1"/>
                </a:solidFill>
                <a:latin typeface="HGS創英角ﾎﾟｯﾌﾟ体" panose="040B0A00000000000000" pitchFamily="50" charset="-128"/>
                <a:ea typeface="HGS創英角ﾎﾟｯﾌﾟ体" panose="040B0A00000000000000" pitchFamily="50" charset="-128"/>
              </a:rPr>
              <a:t>11</a:t>
            </a:r>
            <a:r>
              <a:rPr lang="ja-JP" altLang="en-US" sz="11200" dirty="0">
                <a:solidFill>
                  <a:schemeClr val="tx1"/>
                </a:solidFill>
                <a:latin typeface="HGS創英角ﾎﾟｯﾌﾟ体" panose="040B0A00000000000000" pitchFamily="50" charset="-128"/>
                <a:ea typeface="HGS創英角ﾎﾟｯﾌﾟ体" panose="040B0A00000000000000" pitchFamily="50" charset="-128"/>
              </a:rPr>
              <a:t>年目　　　</a:t>
            </a:r>
            <a:r>
              <a:rPr lang="en-US" altLang="ja-JP" sz="11200" dirty="0">
                <a:solidFill>
                  <a:srgbClr val="FF0000"/>
                </a:solidFill>
                <a:latin typeface="HGS創英角ﾎﾟｯﾌﾟ体" panose="040B0A00000000000000" pitchFamily="50" charset="-128"/>
                <a:ea typeface="HGS創英角ﾎﾟｯﾌﾟ体" panose="040B0A00000000000000" pitchFamily="50" charset="-128"/>
              </a:rPr>
              <a:t>175,647</a:t>
            </a:r>
            <a:r>
              <a:rPr lang="ja-JP" altLang="en-US" sz="11200" dirty="0">
                <a:solidFill>
                  <a:srgbClr val="FF0000"/>
                </a:solidFill>
                <a:latin typeface="HGS創英角ﾎﾟｯﾌﾟ体" panose="040B0A00000000000000" pitchFamily="50" charset="-128"/>
                <a:ea typeface="HGS創英角ﾎﾟｯﾌﾟ体" panose="040B0A00000000000000" pitchFamily="50" charset="-128"/>
              </a:rPr>
              <a:t>円</a:t>
            </a:r>
            <a:r>
              <a:rPr lang="ja-JP" altLang="en-US" sz="11200" dirty="0">
                <a:solidFill>
                  <a:schemeClr val="accent1"/>
                </a:solidFill>
                <a:latin typeface="HGS創英角ﾎﾟｯﾌﾟ体" panose="040B0A00000000000000" pitchFamily="50" charset="-128"/>
                <a:ea typeface="HGS創英角ﾎﾟｯﾌﾟ体" panose="040B0A00000000000000" pitchFamily="50" charset="-128"/>
              </a:rPr>
              <a:t>　</a:t>
            </a:r>
            <a:r>
              <a:rPr lang="ja-JP" altLang="en-US" sz="11200" dirty="0">
                <a:solidFill>
                  <a:srgbClr val="FF0000"/>
                </a:solidFill>
                <a:latin typeface="HGS創英角ﾎﾟｯﾌﾟ体" panose="040B0A00000000000000" pitchFamily="50" charset="-128"/>
                <a:ea typeface="HGS創英角ﾎﾟｯﾌﾟ体" panose="040B0A00000000000000" pitchFamily="50" charset="-128"/>
              </a:rPr>
              <a:t>（</a:t>
            </a:r>
            <a:r>
              <a:rPr lang="en-US" altLang="ja-JP" sz="11200" dirty="0">
                <a:solidFill>
                  <a:srgbClr val="FF0000"/>
                </a:solidFill>
                <a:latin typeface="HGS創英角ﾎﾟｯﾌﾟ体" panose="040B0A00000000000000" pitchFamily="50" charset="-128"/>
                <a:ea typeface="HGS創英角ﾎﾟｯﾌﾟ体" panose="040B0A00000000000000" pitchFamily="50" charset="-128"/>
              </a:rPr>
              <a:t>+10,016</a:t>
            </a:r>
            <a:r>
              <a:rPr lang="ja-JP" altLang="en-US" sz="112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112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5CE47EB-E807-9A33-250F-A8C722F1CF28}"/>
              </a:ext>
            </a:extLst>
          </p:cNvPr>
          <p:cNvSpPr>
            <a:spLocks noGrp="1"/>
          </p:cNvSpPr>
          <p:nvPr>
            <p:ph type="sldNum" sz="quarter" idx="12"/>
          </p:nvPr>
        </p:nvSpPr>
        <p:spPr/>
        <p:txBody>
          <a:bodyPr/>
          <a:lstStyle/>
          <a:p>
            <a:fld id="{7053D55C-1BD3-474D-B643-3CCB384A951D}" type="slidenum">
              <a:rPr kumimoji="1" lang="ja-JP" altLang="en-US" smtClean="0"/>
              <a:t>73</a:t>
            </a:fld>
            <a:endParaRPr kumimoji="1" lang="ja-JP" altLang="en-US" dirty="0"/>
          </a:p>
        </p:txBody>
      </p:sp>
    </p:spTree>
    <p:extLst>
      <p:ext uri="{BB962C8B-B14F-4D97-AF65-F5344CB8AC3E}">
        <p14:creationId xmlns:p14="http://schemas.microsoft.com/office/powerpoint/2010/main" val="61605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5C564BE-7358-6030-AD47-A2F3C0503EAD}"/>
              </a:ext>
            </a:extLst>
          </p:cNvPr>
          <p:cNvSpPr>
            <a:spLocks noGrp="1"/>
          </p:cNvSpPr>
          <p:nvPr>
            <p:ph type="sldNum" sz="quarter" idx="12"/>
          </p:nvPr>
        </p:nvSpPr>
        <p:spPr/>
        <p:txBody>
          <a:bodyPr/>
          <a:lstStyle/>
          <a:p>
            <a:fld id="{7053D55C-1BD3-474D-B643-3CCB384A951D}" type="slidenum">
              <a:rPr kumimoji="1" lang="ja-JP" altLang="en-US" smtClean="0"/>
              <a:t>74</a:t>
            </a:fld>
            <a:endParaRPr kumimoji="1" lang="ja-JP" altLang="en-US"/>
          </a:p>
        </p:txBody>
      </p:sp>
      <p:sp>
        <p:nvSpPr>
          <p:cNvPr id="10" name="テキスト ボックス 9">
            <a:extLst>
              <a:ext uri="{FF2B5EF4-FFF2-40B4-BE49-F238E27FC236}">
                <a16:creationId xmlns:a16="http://schemas.microsoft.com/office/drawing/2014/main" id="{7F8495C3-CE04-9808-BDB7-8AFC126FE02B}"/>
              </a:ext>
            </a:extLst>
          </p:cNvPr>
          <p:cNvSpPr txBox="1"/>
          <p:nvPr/>
        </p:nvSpPr>
        <p:spPr>
          <a:xfrm>
            <a:off x="6096000" y="365125"/>
            <a:ext cx="4325007" cy="3016210"/>
          </a:xfrm>
          <a:prstGeom prst="rect">
            <a:avLst/>
          </a:prstGeom>
          <a:noFill/>
        </p:spPr>
        <p:txBody>
          <a:bodyPr wrap="square">
            <a:spAutoFit/>
          </a:bodyPr>
          <a:lstStyle/>
          <a:p>
            <a:r>
              <a:rPr lang="ja-JP" altLang="en-US" b="1" dirty="0"/>
              <a:t>当初５年間　</a:t>
            </a:r>
            <a:r>
              <a:rPr lang="en-US" altLang="ja-JP" b="1" dirty="0"/>
              <a:t>129,792</a:t>
            </a:r>
            <a:r>
              <a:rPr lang="ja-JP" altLang="en-US" b="1" dirty="0"/>
              <a:t>円</a:t>
            </a:r>
          </a:p>
          <a:p>
            <a:endParaRPr lang="ja-JP" altLang="en-US" b="1" dirty="0"/>
          </a:p>
          <a:p>
            <a:r>
              <a:rPr lang="en-US" altLang="ja-JP" b="1" dirty="0"/>
              <a:t>6</a:t>
            </a:r>
            <a:r>
              <a:rPr lang="ja-JP" altLang="en-US" b="1" dirty="0"/>
              <a:t>年目　　　</a:t>
            </a:r>
            <a:r>
              <a:rPr lang="en-US" altLang="ja-JP" b="1" dirty="0"/>
              <a:t>159,655</a:t>
            </a:r>
            <a:r>
              <a:rPr lang="ja-JP" altLang="en-US" b="1" dirty="0"/>
              <a:t>円</a:t>
            </a:r>
          </a:p>
          <a:p>
            <a:endParaRPr lang="ja-JP" altLang="en-US" b="1" dirty="0"/>
          </a:p>
          <a:p>
            <a:r>
              <a:rPr lang="en-US" altLang="ja-JP" b="1" dirty="0"/>
              <a:t>11</a:t>
            </a:r>
            <a:r>
              <a:rPr lang="ja-JP" altLang="en-US" b="1" dirty="0"/>
              <a:t>年目　　　</a:t>
            </a:r>
            <a:r>
              <a:rPr lang="en-US" altLang="ja-JP" b="1" dirty="0"/>
              <a:t>175,647</a:t>
            </a:r>
            <a:r>
              <a:rPr lang="ja-JP" altLang="en-US" b="1" dirty="0"/>
              <a:t>円</a:t>
            </a:r>
          </a:p>
          <a:p>
            <a:endParaRPr lang="ja-JP" altLang="en-US" b="1" dirty="0"/>
          </a:p>
          <a:p>
            <a:endParaRPr lang="ja-JP" altLang="en-US" b="1" dirty="0"/>
          </a:p>
          <a:p>
            <a:r>
              <a:rPr lang="ja-JP" altLang="en-US" sz="2800" b="1" dirty="0">
                <a:solidFill>
                  <a:srgbClr val="FF0000"/>
                </a:solidFill>
              </a:rPr>
              <a:t>総支払額　</a:t>
            </a:r>
            <a:r>
              <a:rPr lang="en-US" altLang="ja-JP" sz="2800" b="1" dirty="0">
                <a:solidFill>
                  <a:srgbClr val="FF0000"/>
                </a:solidFill>
              </a:rPr>
              <a:t>70,056,411</a:t>
            </a:r>
            <a:r>
              <a:rPr lang="ja-JP" altLang="en-US" sz="2800" b="1" dirty="0">
                <a:solidFill>
                  <a:srgbClr val="FF0000"/>
                </a:solidFill>
              </a:rPr>
              <a:t>円　</a:t>
            </a:r>
            <a:r>
              <a:rPr lang="ja-JP" altLang="en-US" b="1" dirty="0"/>
              <a:t>　</a:t>
            </a:r>
          </a:p>
          <a:p>
            <a:endParaRPr lang="ja-JP" altLang="en-US" b="1" dirty="0"/>
          </a:p>
          <a:p>
            <a:r>
              <a:rPr lang="ja-JP" altLang="en-US" b="1" dirty="0"/>
              <a:t>うち利息　　</a:t>
            </a:r>
            <a:r>
              <a:rPr lang="en-US" altLang="ja-JP" b="1" dirty="0"/>
              <a:t>20,056,411</a:t>
            </a:r>
            <a:r>
              <a:rPr lang="ja-JP" altLang="en-US" b="1" dirty="0"/>
              <a:t>円</a:t>
            </a:r>
          </a:p>
        </p:txBody>
      </p:sp>
      <p:pic>
        <p:nvPicPr>
          <p:cNvPr id="14" name="コンテンツ プレースホルダー 13">
            <a:extLst>
              <a:ext uri="{FF2B5EF4-FFF2-40B4-BE49-F238E27FC236}">
                <a16:creationId xmlns:a16="http://schemas.microsoft.com/office/drawing/2014/main" id="{4449E930-F6AF-91A1-AF86-DB42DF25E276}"/>
              </a:ext>
            </a:extLst>
          </p:cNvPr>
          <p:cNvPicPr>
            <a:picLocks noGrp="1" noChangeAspect="1"/>
          </p:cNvPicPr>
          <p:nvPr>
            <p:ph idx="1"/>
          </p:nvPr>
        </p:nvPicPr>
        <p:blipFill>
          <a:blip r:embed="rId3"/>
          <a:stretch>
            <a:fillRect/>
          </a:stretch>
        </p:blipFill>
        <p:spPr>
          <a:xfrm>
            <a:off x="838200" y="491413"/>
            <a:ext cx="4859694" cy="5697894"/>
          </a:xfrm>
        </p:spPr>
      </p:pic>
      <p:sp>
        <p:nvSpPr>
          <p:cNvPr id="2" name="正方形/長方形 1">
            <a:extLst>
              <a:ext uri="{FF2B5EF4-FFF2-40B4-BE49-F238E27FC236}">
                <a16:creationId xmlns:a16="http://schemas.microsoft.com/office/drawing/2014/main" id="{83CF9501-265D-0C7A-B8E5-A511B3089B0F}"/>
              </a:ext>
            </a:extLst>
          </p:cNvPr>
          <p:cNvSpPr/>
          <p:nvPr/>
        </p:nvSpPr>
        <p:spPr>
          <a:xfrm>
            <a:off x="838200" y="860030"/>
            <a:ext cx="1880286" cy="53292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左カーブ 3">
            <a:extLst>
              <a:ext uri="{FF2B5EF4-FFF2-40B4-BE49-F238E27FC236}">
                <a16:creationId xmlns:a16="http://schemas.microsoft.com/office/drawing/2014/main" id="{54DF5E75-7FD7-5863-9586-2FD03048C957}"/>
              </a:ext>
            </a:extLst>
          </p:cNvPr>
          <p:cNvSpPr/>
          <p:nvPr/>
        </p:nvSpPr>
        <p:spPr>
          <a:xfrm>
            <a:off x="2727433" y="993228"/>
            <a:ext cx="179303" cy="340991"/>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FAC010FC-2124-BD9C-26AF-907F8ED00D62}"/>
              </a:ext>
            </a:extLst>
          </p:cNvPr>
          <p:cNvSpPr txBox="1"/>
          <p:nvPr/>
        </p:nvSpPr>
        <p:spPr>
          <a:xfrm>
            <a:off x="3016898" y="1181878"/>
            <a:ext cx="2353888" cy="369332"/>
          </a:xfrm>
          <a:prstGeom prst="rect">
            <a:avLst/>
          </a:prstGeom>
          <a:solidFill>
            <a:schemeClr val="bg1"/>
          </a:solidFill>
        </p:spPr>
        <p:txBody>
          <a:bodyPr wrap="square">
            <a:spAutoFit/>
          </a:bodyPr>
          <a:lstStyle/>
          <a:p>
            <a:r>
              <a:rPr lang="ja-JP" altLang="en-US" b="1" dirty="0">
                <a:solidFill>
                  <a:srgbClr val="FF0000"/>
                </a:solidFill>
              </a:rPr>
              <a:t>半年ごと</a:t>
            </a:r>
            <a:r>
              <a:rPr lang="en-US" altLang="ja-JP" b="1" dirty="0">
                <a:solidFill>
                  <a:srgbClr val="FF0000"/>
                </a:solidFill>
              </a:rPr>
              <a:t>0.125</a:t>
            </a:r>
            <a:r>
              <a:rPr lang="ja-JP" altLang="en-US" b="1" dirty="0">
                <a:solidFill>
                  <a:srgbClr val="FF0000"/>
                </a:solidFill>
              </a:rPr>
              <a:t>％</a:t>
            </a:r>
            <a:r>
              <a:rPr lang="en-US" altLang="ja-JP" b="1" dirty="0">
                <a:solidFill>
                  <a:srgbClr val="FF0000"/>
                </a:solidFill>
              </a:rPr>
              <a:t>UP</a:t>
            </a:r>
          </a:p>
        </p:txBody>
      </p:sp>
      <p:pic>
        <p:nvPicPr>
          <p:cNvPr id="9" name="図 8">
            <a:extLst>
              <a:ext uri="{FF2B5EF4-FFF2-40B4-BE49-F238E27FC236}">
                <a16:creationId xmlns:a16="http://schemas.microsoft.com/office/drawing/2014/main" id="{58CF70BE-4D2C-16DA-D746-1DB4A5064820}"/>
              </a:ext>
            </a:extLst>
          </p:cNvPr>
          <p:cNvPicPr>
            <a:picLocks noChangeAspect="1"/>
          </p:cNvPicPr>
          <p:nvPr/>
        </p:nvPicPr>
        <p:blipFill>
          <a:blip r:embed="rId4"/>
          <a:stretch>
            <a:fillRect/>
          </a:stretch>
        </p:blipFill>
        <p:spPr>
          <a:xfrm>
            <a:off x="2735065" y="1414818"/>
            <a:ext cx="164042" cy="399479"/>
          </a:xfrm>
          <a:prstGeom prst="rect">
            <a:avLst/>
          </a:prstGeom>
        </p:spPr>
      </p:pic>
      <p:pic>
        <p:nvPicPr>
          <p:cNvPr id="11" name="図 10">
            <a:extLst>
              <a:ext uri="{FF2B5EF4-FFF2-40B4-BE49-F238E27FC236}">
                <a16:creationId xmlns:a16="http://schemas.microsoft.com/office/drawing/2014/main" id="{D2E65E78-6060-4C2D-C7BB-0B832F33C13B}"/>
              </a:ext>
            </a:extLst>
          </p:cNvPr>
          <p:cNvPicPr>
            <a:picLocks noChangeAspect="1"/>
          </p:cNvPicPr>
          <p:nvPr/>
        </p:nvPicPr>
        <p:blipFill>
          <a:blip r:embed="rId4"/>
          <a:stretch>
            <a:fillRect/>
          </a:stretch>
        </p:blipFill>
        <p:spPr>
          <a:xfrm>
            <a:off x="2735065" y="1873230"/>
            <a:ext cx="164042" cy="390178"/>
          </a:xfrm>
          <a:prstGeom prst="rect">
            <a:avLst/>
          </a:prstGeom>
        </p:spPr>
      </p:pic>
      <p:pic>
        <p:nvPicPr>
          <p:cNvPr id="16" name="図 15">
            <a:extLst>
              <a:ext uri="{FF2B5EF4-FFF2-40B4-BE49-F238E27FC236}">
                <a16:creationId xmlns:a16="http://schemas.microsoft.com/office/drawing/2014/main" id="{70BF3A4E-163A-36B1-0E51-F9089EC9184D}"/>
              </a:ext>
            </a:extLst>
          </p:cNvPr>
          <p:cNvPicPr>
            <a:picLocks noChangeAspect="1"/>
          </p:cNvPicPr>
          <p:nvPr/>
        </p:nvPicPr>
        <p:blipFill>
          <a:blip r:embed="rId5"/>
          <a:stretch>
            <a:fillRect/>
          </a:stretch>
        </p:blipFill>
        <p:spPr>
          <a:xfrm>
            <a:off x="6222918" y="3476666"/>
            <a:ext cx="4382878" cy="2879684"/>
          </a:xfrm>
          <a:prstGeom prst="rect">
            <a:avLst/>
          </a:prstGeom>
        </p:spPr>
      </p:pic>
    </p:spTree>
    <p:extLst>
      <p:ext uri="{BB962C8B-B14F-4D97-AF65-F5344CB8AC3E}">
        <p14:creationId xmlns:p14="http://schemas.microsoft.com/office/powerpoint/2010/main" val="2762954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5C564BE-7358-6030-AD47-A2F3C0503EAD}"/>
              </a:ext>
            </a:extLst>
          </p:cNvPr>
          <p:cNvSpPr>
            <a:spLocks noGrp="1"/>
          </p:cNvSpPr>
          <p:nvPr>
            <p:ph type="sldNum" sz="quarter" idx="12"/>
          </p:nvPr>
        </p:nvSpPr>
        <p:spPr/>
        <p:txBody>
          <a:bodyPr/>
          <a:lstStyle/>
          <a:p>
            <a:fld id="{7053D55C-1BD3-474D-B643-3CCB384A951D}" type="slidenum">
              <a:rPr kumimoji="1" lang="ja-JP" altLang="en-US" smtClean="0"/>
              <a:t>75</a:t>
            </a:fld>
            <a:endParaRPr kumimoji="1" lang="ja-JP" altLang="en-US"/>
          </a:p>
        </p:txBody>
      </p:sp>
      <p:pic>
        <p:nvPicPr>
          <p:cNvPr id="14" name="コンテンツ プレースホルダー 13">
            <a:extLst>
              <a:ext uri="{FF2B5EF4-FFF2-40B4-BE49-F238E27FC236}">
                <a16:creationId xmlns:a16="http://schemas.microsoft.com/office/drawing/2014/main" id="{4449E930-F6AF-91A1-AF86-DB42DF25E276}"/>
              </a:ext>
            </a:extLst>
          </p:cNvPr>
          <p:cNvPicPr>
            <a:picLocks noGrp="1" noChangeAspect="1"/>
          </p:cNvPicPr>
          <p:nvPr>
            <p:ph idx="1"/>
          </p:nvPr>
        </p:nvPicPr>
        <p:blipFill>
          <a:blip r:embed="rId3"/>
          <a:stretch>
            <a:fillRect/>
          </a:stretch>
        </p:blipFill>
        <p:spPr>
          <a:xfrm>
            <a:off x="838200" y="491413"/>
            <a:ext cx="10688216" cy="5697894"/>
          </a:xfrm>
        </p:spPr>
      </p:pic>
      <p:sp>
        <p:nvSpPr>
          <p:cNvPr id="2" name="正方形/長方形 1">
            <a:extLst>
              <a:ext uri="{FF2B5EF4-FFF2-40B4-BE49-F238E27FC236}">
                <a16:creationId xmlns:a16="http://schemas.microsoft.com/office/drawing/2014/main" id="{83CF9501-265D-0C7A-B8E5-A511B3089B0F}"/>
              </a:ext>
            </a:extLst>
          </p:cNvPr>
          <p:cNvSpPr/>
          <p:nvPr/>
        </p:nvSpPr>
        <p:spPr>
          <a:xfrm>
            <a:off x="895739" y="860030"/>
            <a:ext cx="4031884" cy="53292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左カーブ 3">
            <a:extLst>
              <a:ext uri="{FF2B5EF4-FFF2-40B4-BE49-F238E27FC236}">
                <a16:creationId xmlns:a16="http://schemas.microsoft.com/office/drawing/2014/main" id="{54DF5E75-7FD7-5863-9586-2FD03048C957}"/>
              </a:ext>
            </a:extLst>
          </p:cNvPr>
          <p:cNvSpPr/>
          <p:nvPr/>
        </p:nvSpPr>
        <p:spPr>
          <a:xfrm>
            <a:off x="2727433" y="993228"/>
            <a:ext cx="179303" cy="340991"/>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FAC010FC-2124-BD9C-26AF-907F8ED00D62}"/>
              </a:ext>
            </a:extLst>
          </p:cNvPr>
          <p:cNvSpPr txBox="1"/>
          <p:nvPr/>
        </p:nvSpPr>
        <p:spPr>
          <a:xfrm>
            <a:off x="5063412" y="777551"/>
            <a:ext cx="4149012" cy="584775"/>
          </a:xfrm>
          <a:prstGeom prst="rect">
            <a:avLst/>
          </a:prstGeom>
          <a:solidFill>
            <a:schemeClr val="bg1"/>
          </a:solidFill>
        </p:spPr>
        <p:txBody>
          <a:bodyPr wrap="square">
            <a:spAutoFit/>
          </a:bodyPr>
          <a:lstStyle/>
          <a:p>
            <a:r>
              <a:rPr lang="ja-JP" altLang="en-US" sz="3200" b="1" dirty="0">
                <a:solidFill>
                  <a:srgbClr val="FF0000"/>
                </a:solidFill>
              </a:rPr>
              <a:t>半年ごと</a:t>
            </a:r>
            <a:r>
              <a:rPr lang="en-US" altLang="ja-JP" sz="3200" b="1" dirty="0">
                <a:solidFill>
                  <a:srgbClr val="FF0000"/>
                </a:solidFill>
              </a:rPr>
              <a:t>0.125</a:t>
            </a:r>
            <a:r>
              <a:rPr lang="ja-JP" altLang="en-US" sz="3200" b="1" dirty="0">
                <a:solidFill>
                  <a:srgbClr val="FF0000"/>
                </a:solidFill>
              </a:rPr>
              <a:t>％</a:t>
            </a:r>
            <a:r>
              <a:rPr lang="en-US" altLang="ja-JP" sz="3200" b="1" dirty="0">
                <a:solidFill>
                  <a:srgbClr val="FF0000"/>
                </a:solidFill>
              </a:rPr>
              <a:t>UP</a:t>
            </a:r>
          </a:p>
        </p:txBody>
      </p:sp>
      <p:pic>
        <p:nvPicPr>
          <p:cNvPr id="9" name="図 8">
            <a:extLst>
              <a:ext uri="{FF2B5EF4-FFF2-40B4-BE49-F238E27FC236}">
                <a16:creationId xmlns:a16="http://schemas.microsoft.com/office/drawing/2014/main" id="{58CF70BE-4D2C-16DA-D746-1DB4A5064820}"/>
              </a:ext>
            </a:extLst>
          </p:cNvPr>
          <p:cNvPicPr>
            <a:picLocks noChangeAspect="1"/>
          </p:cNvPicPr>
          <p:nvPr/>
        </p:nvPicPr>
        <p:blipFill>
          <a:blip r:embed="rId4"/>
          <a:stretch>
            <a:fillRect/>
          </a:stretch>
        </p:blipFill>
        <p:spPr>
          <a:xfrm>
            <a:off x="2735065" y="1414818"/>
            <a:ext cx="164042" cy="399479"/>
          </a:xfrm>
          <a:prstGeom prst="rect">
            <a:avLst/>
          </a:prstGeom>
        </p:spPr>
      </p:pic>
      <p:pic>
        <p:nvPicPr>
          <p:cNvPr id="11" name="図 10">
            <a:extLst>
              <a:ext uri="{FF2B5EF4-FFF2-40B4-BE49-F238E27FC236}">
                <a16:creationId xmlns:a16="http://schemas.microsoft.com/office/drawing/2014/main" id="{D2E65E78-6060-4C2D-C7BB-0B832F33C13B}"/>
              </a:ext>
            </a:extLst>
          </p:cNvPr>
          <p:cNvPicPr>
            <a:picLocks noChangeAspect="1"/>
          </p:cNvPicPr>
          <p:nvPr/>
        </p:nvPicPr>
        <p:blipFill>
          <a:blip r:embed="rId4"/>
          <a:stretch>
            <a:fillRect/>
          </a:stretch>
        </p:blipFill>
        <p:spPr>
          <a:xfrm>
            <a:off x="2735065" y="1873230"/>
            <a:ext cx="164042" cy="390178"/>
          </a:xfrm>
          <a:prstGeom prst="rect">
            <a:avLst/>
          </a:prstGeom>
        </p:spPr>
      </p:pic>
    </p:spTree>
    <p:extLst>
      <p:ext uri="{BB962C8B-B14F-4D97-AF65-F5344CB8AC3E}">
        <p14:creationId xmlns:p14="http://schemas.microsoft.com/office/powerpoint/2010/main" val="999933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①全期間固定金利　　年</a:t>
            </a:r>
            <a:r>
              <a:rPr kumimoji="1" lang="en-US" altLang="ja-JP" sz="3900" dirty="0">
                <a:latin typeface="HGS創英角ﾎﾟｯﾌﾟ体" panose="040B0A00000000000000" pitchFamily="50" charset="-128"/>
                <a:ea typeface="HGS創英角ﾎﾟｯﾌﾟ体" panose="040B0A00000000000000" pitchFamily="50" charset="-128"/>
              </a:rPr>
              <a:t>2.0</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69,547,389</a:t>
            </a: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②変動金利　　　　　年</a:t>
            </a:r>
            <a:r>
              <a:rPr kumimoji="1" lang="en-US" altLang="ja-JP" sz="3900" dirty="0">
                <a:latin typeface="HGS創英角ﾎﾟｯﾌﾟ体" panose="040B0A00000000000000" pitchFamily="50" charset="-128"/>
                <a:ea typeface="HGS創英角ﾎﾟｯﾌﾟ体" panose="040B0A00000000000000" pitchFamily="50" charset="-128"/>
              </a:rPr>
              <a:t>0.5</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a:t>
            </a:r>
            <a:r>
              <a:rPr lang="ja-JP" altLang="en-US" dirty="0">
                <a:latin typeface="HGS創英角ﾎﾟｯﾌﾟ体" panose="040B0A00000000000000" pitchFamily="50" charset="-128"/>
                <a:ea typeface="HGS創英角ﾎﾟｯﾌﾟ体" panose="040B0A00000000000000" pitchFamily="50" charset="-128"/>
              </a:rPr>
              <a:t>半</a:t>
            </a:r>
            <a:r>
              <a:rPr kumimoji="1" lang="ja-JP" altLang="en-US" dirty="0">
                <a:latin typeface="HGS創英角ﾎﾟｯﾌﾟ体" panose="040B0A00000000000000" pitchFamily="50" charset="-128"/>
                <a:ea typeface="HGS創英角ﾎﾟｯﾌﾟ体" panose="040B0A00000000000000" pitchFamily="50" charset="-128"/>
              </a:rPr>
              <a:t>年後から半年ごと　</a:t>
            </a:r>
            <a:r>
              <a:rPr kumimoji="1" lang="en-US" altLang="ja-JP" dirty="0">
                <a:latin typeface="HGS創英角ﾎﾟｯﾌﾟ体" panose="040B0A00000000000000" pitchFamily="50" charset="-128"/>
                <a:ea typeface="HGS創英角ﾎﾟｯﾌﾟ体" panose="040B0A00000000000000" pitchFamily="50" charset="-128"/>
              </a:rPr>
              <a:t>0.125</a:t>
            </a:r>
            <a:r>
              <a:rPr kumimoji="1" lang="ja-JP" altLang="en-US" dirty="0">
                <a:latin typeface="HGS創英角ﾎﾟｯﾌﾟ体" panose="040B0A00000000000000" pitchFamily="50" charset="-128"/>
                <a:ea typeface="HGS創英角ﾎﾟｯﾌﾟ体" panose="040B0A00000000000000" pitchFamily="50" charset="-128"/>
              </a:rPr>
              <a:t>％</a:t>
            </a:r>
            <a:r>
              <a:rPr kumimoji="1" lang="en-US" altLang="ja-JP" dirty="0">
                <a:latin typeface="HGS創英角ﾎﾟｯﾌﾟ体" panose="040B0A00000000000000" pitchFamily="50" charset="-128"/>
                <a:ea typeface="HGS創英角ﾎﾟｯﾌﾟ体" panose="040B0A00000000000000" pitchFamily="50" charset="-128"/>
              </a:rPr>
              <a:t>UP</a:t>
            </a: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chemeClr val="accent1"/>
                </a:solidFill>
                <a:latin typeface="HGS創英角ﾎﾟｯﾌﾟ体" panose="040B0A00000000000000" pitchFamily="50" charset="-128"/>
                <a:ea typeface="HGS創英角ﾎﾟｯﾌﾟ体" panose="040B0A00000000000000" pitchFamily="50" charset="-128"/>
              </a:rPr>
              <a:t>7</a:t>
            </a:r>
            <a:r>
              <a:rPr lang="ja-JP" altLang="en-US" dirty="0">
                <a:solidFill>
                  <a:schemeClr val="accent1"/>
                </a:solidFill>
                <a:latin typeface="HGS創英角ﾎﾟｯﾌﾟ体" panose="040B0A00000000000000" pitchFamily="50" charset="-128"/>
                <a:ea typeface="HGS創英角ﾎﾟｯﾌﾟ体" panose="040B0A00000000000000" pitchFamily="50" charset="-128"/>
              </a:rPr>
              <a:t>年半後に金利が　　　年</a:t>
            </a:r>
            <a:r>
              <a:rPr lang="en-US" altLang="ja-JP" dirty="0">
                <a:solidFill>
                  <a:schemeClr val="accent1"/>
                </a:solidFill>
                <a:latin typeface="HGS創英角ﾎﾟｯﾌﾟ体" panose="040B0A00000000000000" pitchFamily="50" charset="-128"/>
                <a:ea typeface="HGS創英角ﾎﾟｯﾌﾟ体" panose="040B0A00000000000000" pitchFamily="50" charset="-128"/>
              </a:rPr>
              <a:t>2.375</a:t>
            </a:r>
            <a:r>
              <a:rPr lang="ja-JP" altLang="en-US" dirty="0">
                <a:solidFill>
                  <a:schemeClr val="accent1"/>
                </a:solidFill>
                <a:latin typeface="HGS創英角ﾎﾟｯﾌﾟ体" panose="040B0A00000000000000" pitchFamily="50" charset="-128"/>
                <a:ea typeface="HGS創英角ﾎﾟｯﾌﾟ体" panose="040B0A00000000000000" pitchFamily="50" charset="-128"/>
              </a:rPr>
              <a:t>％　　</a:t>
            </a:r>
            <a:endParaRPr lang="en-US" altLang="ja-JP"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a:t>
            </a:r>
            <a:r>
              <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rPr>
              <a:t>70,056,411</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　　　　　　　　　　　　　　（</a:t>
            </a:r>
            <a:r>
              <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rPr>
              <a:t>+</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509,022</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p>
        </p:txBody>
      </p:sp>
      <p:sp>
        <p:nvSpPr>
          <p:cNvPr id="5" name="スライド番号プレースホルダー 4">
            <a:extLst>
              <a:ext uri="{FF2B5EF4-FFF2-40B4-BE49-F238E27FC236}">
                <a16:creationId xmlns:a16="http://schemas.microsoft.com/office/drawing/2014/main" id="{25CE47EB-E807-9A33-250F-A8C722F1CF28}"/>
              </a:ext>
            </a:extLst>
          </p:cNvPr>
          <p:cNvSpPr>
            <a:spLocks noGrp="1"/>
          </p:cNvSpPr>
          <p:nvPr>
            <p:ph type="sldNum" sz="quarter" idx="12"/>
          </p:nvPr>
        </p:nvSpPr>
        <p:spPr/>
        <p:txBody>
          <a:bodyPr/>
          <a:lstStyle/>
          <a:p>
            <a:fld id="{7053D55C-1BD3-474D-B643-3CCB384A951D}" type="slidenum">
              <a:rPr kumimoji="1" lang="ja-JP" altLang="en-US" smtClean="0"/>
              <a:t>76</a:t>
            </a:fld>
            <a:endParaRPr kumimoji="1" lang="ja-JP" altLang="en-US"/>
          </a:p>
        </p:txBody>
      </p:sp>
    </p:spTree>
    <p:extLst>
      <p:ext uri="{BB962C8B-B14F-4D97-AF65-F5344CB8AC3E}">
        <p14:creationId xmlns:p14="http://schemas.microsoft.com/office/powerpoint/2010/main" val="338979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AA6D66-C3F1-D88D-36A4-19BFF311FAAC}"/>
              </a:ext>
            </a:extLst>
          </p:cNvPr>
          <p:cNvSpPr>
            <a:spLocks noGrp="1"/>
          </p:cNvSpPr>
          <p:nvPr>
            <p:ph type="title"/>
          </p:nvPr>
        </p:nvSpPr>
        <p:spPr/>
        <p:txBody>
          <a:bodyPr>
            <a:normAutofit/>
          </a:bodyPr>
          <a:lstStyle/>
          <a:p>
            <a:r>
              <a:rPr lang="ja-JP" altLang="en-US" sz="4000" dirty="0">
                <a:latin typeface="HG創英角ﾎﾟｯﾌﾟ体" panose="040B0A09000000000000" pitchFamily="49" charset="-128"/>
                <a:ea typeface="HG創英角ﾎﾟｯﾌﾟ体" panose="040B0A09000000000000" pitchFamily="49" charset="-128"/>
              </a:rPr>
              <a:t>変動金利　</a:t>
            </a:r>
            <a:r>
              <a:rPr lang="en-US" altLang="ja-JP" sz="4000" dirty="0">
                <a:latin typeface="HG創英角ﾎﾟｯﾌﾟ体" panose="040B0A09000000000000" pitchFamily="49" charset="-128"/>
                <a:ea typeface="HG創英角ﾎﾟｯﾌﾟ体" panose="040B0A09000000000000" pitchFamily="49" charset="-128"/>
              </a:rPr>
              <a:t>VS</a:t>
            </a:r>
            <a:r>
              <a:rPr lang="ja-JP" altLang="en-US" sz="4000" dirty="0">
                <a:latin typeface="HG創英角ﾎﾟｯﾌﾟ体" panose="040B0A09000000000000" pitchFamily="49" charset="-128"/>
                <a:ea typeface="HG創英角ﾎﾟｯﾌﾟ体" panose="040B0A09000000000000" pitchFamily="49" charset="-128"/>
              </a:rPr>
              <a:t>　全期間固定金利</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
        <p:nvSpPr>
          <p:cNvPr id="3" name="コンテンツ プレースホルダー 2">
            <a:extLst>
              <a:ext uri="{FF2B5EF4-FFF2-40B4-BE49-F238E27FC236}">
                <a16:creationId xmlns:a16="http://schemas.microsoft.com/office/drawing/2014/main" id="{62ECD0F8-91EB-7CB2-D035-230B8C97D55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a:bodyPr>
          <a:lstStyle/>
          <a:p>
            <a:endParaRPr kumimoji="1" lang="en-US" altLang="ja-JP" sz="2000" dirty="0"/>
          </a:p>
          <a:p>
            <a:pPr marL="0" indent="0">
              <a:buNone/>
            </a:pPr>
            <a:r>
              <a:rPr lang="ja-JP" altLang="en-US" sz="3200" dirty="0">
                <a:latin typeface="HG創英角ﾎﾟｯﾌﾟ体" panose="040B0A09000000000000" pitchFamily="49" charset="-128"/>
                <a:ea typeface="HG創英角ﾎﾟｯﾌﾟ体" panose="040B0A09000000000000" pitchFamily="49" charset="-128"/>
              </a:rPr>
              <a:t>私の計算では、金利が</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年</a:t>
            </a:r>
            <a:r>
              <a:rPr lang="en-US" altLang="ja-JP" sz="3200" dirty="0">
                <a:solidFill>
                  <a:srgbClr val="FF0000"/>
                </a:solidFill>
                <a:latin typeface="HG創英角ﾎﾟｯﾌﾟ体" panose="040B0A09000000000000" pitchFamily="49" charset="-128"/>
                <a:ea typeface="HG創英角ﾎﾟｯﾌﾟ体" panose="040B0A09000000000000" pitchFamily="49" charset="-128"/>
              </a:rPr>
              <a:t>8.5</a:t>
            </a:r>
            <a:r>
              <a:rPr lang="ja-JP" altLang="en-US" sz="3200" dirty="0">
                <a:latin typeface="HG創英角ﾎﾟｯﾌﾟ体" panose="040B0A09000000000000" pitchFamily="49" charset="-128"/>
                <a:ea typeface="HG創英角ﾎﾟｯﾌﾟ体" panose="040B0A09000000000000" pitchFamily="49" charset="-128"/>
              </a:rPr>
              <a:t>％にならなくても</a:t>
            </a:r>
            <a:endParaRPr lang="en-US" altLang="ja-JP" sz="3200" dirty="0">
              <a:latin typeface="HG創英角ﾎﾟｯﾌﾟ体" panose="040B0A09000000000000" pitchFamily="49" charset="-128"/>
              <a:ea typeface="HG創英角ﾎﾟｯﾌﾟ体" panose="040B0A09000000000000" pitchFamily="49" charset="-128"/>
            </a:endParaRPr>
          </a:p>
          <a:p>
            <a:endParaRPr kumimoji="1" lang="en-US" altLang="ja-JP" sz="2000" dirty="0">
              <a:latin typeface="HG創英角ﾎﾟｯﾌﾟ体" panose="040B0A09000000000000" pitchFamily="49" charset="-128"/>
              <a:ea typeface="HG創英角ﾎﾟｯﾌﾟ体" panose="040B0A09000000000000" pitchFamily="49" charset="-128"/>
            </a:endParaRPr>
          </a:p>
          <a:p>
            <a:pPr marL="0" indent="0">
              <a:buNone/>
            </a:pPr>
            <a:r>
              <a:rPr lang="en-US" altLang="ja-JP" sz="3200" dirty="0">
                <a:latin typeface="HG創英角ﾎﾟｯﾌﾟ体" panose="040B0A09000000000000" pitchFamily="49" charset="-128"/>
                <a:ea typeface="HG創英角ﾎﾟｯﾌﾟ体" panose="040B0A09000000000000" pitchFamily="49" charset="-128"/>
              </a:rPr>
              <a:t>8</a:t>
            </a:r>
            <a:r>
              <a:rPr lang="ja-JP" altLang="en-US" sz="3200" dirty="0">
                <a:latin typeface="HG創英角ﾎﾟｯﾌﾟ体" panose="040B0A09000000000000" pitchFamily="49" charset="-128"/>
                <a:ea typeface="HG創英角ﾎﾟｯﾌﾟ体" panose="040B0A09000000000000" pitchFamily="49" charset="-128"/>
              </a:rPr>
              <a:t>年以内に</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年</a:t>
            </a:r>
            <a:r>
              <a:rPr lang="en-US" altLang="ja-JP" sz="3200" dirty="0">
                <a:solidFill>
                  <a:srgbClr val="FF0000"/>
                </a:solidFill>
                <a:latin typeface="HG創英角ﾎﾟｯﾌﾟ体" panose="040B0A09000000000000" pitchFamily="49" charset="-128"/>
                <a:ea typeface="HG創英角ﾎﾟｯﾌﾟ体" panose="040B0A09000000000000" pitchFamily="49" charset="-128"/>
              </a:rPr>
              <a:t>2.375</a:t>
            </a:r>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a:t>
            </a:r>
            <a:r>
              <a:rPr lang="ja-JP" altLang="en-US" sz="3200" dirty="0">
                <a:latin typeface="HG創英角ﾎﾟｯﾌﾟ体" panose="040B0A09000000000000" pitchFamily="49" charset="-128"/>
                <a:ea typeface="HG創英角ﾎﾟｯﾌﾟ体" panose="040B0A09000000000000" pitchFamily="49" charset="-128"/>
              </a:rPr>
              <a:t>程度になれば</a:t>
            </a:r>
            <a:endParaRPr lang="en-US" altLang="ja-JP" sz="3200" dirty="0">
              <a:latin typeface="HG創英角ﾎﾟｯﾌﾟ体" panose="040B0A09000000000000" pitchFamily="49" charset="-128"/>
              <a:ea typeface="HG創英角ﾎﾟｯﾌﾟ体" panose="040B0A09000000000000" pitchFamily="49" charset="-128"/>
            </a:endParaRPr>
          </a:p>
          <a:p>
            <a:endParaRPr kumimoji="1" lang="en-US" altLang="ja-JP" sz="20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3200" dirty="0">
                <a:latin typeface="HG創英角ﾎﾟｯﾌﾟ体" panose="040B0A09000000000000" pitchFamily="49" charset="-128"/>
                <a:ea typeface="HG創英角ﾎﾟｯﾌﾟ体" panose="040B0A09000000000000" pitchFamily="49" charset="-128"/>
              </a:rPr>
              <a:t>固定金利の方がお得になります！</a:t>
            </a:r>
            <a:endParaRPr kumimoji="1" lang="en-US" altLang="ja-JP" sz="3200" dirty="0">
              <a:latin typeface="HG創英角ﾎﾟｯﾌﾟ体" panose="040B0A09000000000000" pitchFamily="49" charset="-128"/>
              <a:ea typeface="HG創英角ﾎﾟｯﾌﾟ体" panose="040B0A09000000000000" pitchFamily="49" charset="-128"/>
            </a:endParaRPr>
          </a:p>
          <a:p>
            <a:pPr marL="0" indent="0">
              <a:buNone/>
            </a:pPr>
            <a:endParaRPr lang="en-US" altLang="ja-JP" sz="20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3600" dirty="0">
                <a:solidFill>
                  <a:srgbClr val="FF0000"/>
                </a:solidFill>
                <a:latin typeface="HG創英角ﾎﾟｯﾌﾟ体" panose="040B0A09000000000000" pitchFamily="49" charset="-128"/>
                <a:ea typeface="HG創英角ﾎﾟｯﾌﾟ体" panose="040B0A09000000000000" pitchFamily="49" charset="-128"/>
              </a:rPr>
              <a:t>変動金利は</a:t>
            </a:r>
            <a:r>
              <a:rPr lang="ja-JP" altLang="en-US" sz="3600" dirty="0">
                <a:solidFill>
                  <a:srgbClr val="FF0000"/>
                </a:solidFill>
                <a:latin typeface="HG創英角ﾎﾟｯﾌﾟ体" panose="040B0A09000000000000" pitchFamily="49" charset="-128"/>
                <a:ea typeface="HG創英角ﾎﾟｯﾌﾟ体" panose="040B0A09000000000000" pitchFamily="49" charset="-128"/>
              </a:rPr>
              <a:t>、将来金利が変動するから</a:t>
            </a:r>
            <a:endParaRPr lang="en-US" altLang="ja-JP" sz="3600" dirty="0">
              <a:solidFill>
                <a:srgbClr val="FF0000"/>
              </a:solidFill>
              <a:latin typeface="HG創英角ﾎﾟｯﾌﾟ体" panose="040B0A09000000000000" pitchFamily="49" charset="-128"/>
              <a:ea typeface="HG創英角ﾎﾟｯﾌﾟ体" panose="040B0A09000000000000" pitchFamily="49" charset="-128"/>
            </a:endParaRPr>
          </a:p>
          <a:p>
            <a:pPr marL="0" indent="0">
              <a:buNone/>
            </a:pPr>
            <a:r>
              <a:rPr lang="ja-JP" altLang="en-US" sz="3600" dirty="0">
                <a:solidFill>
                  <a:srgbClr val="FF0000"/>
                </a:solidFill>
                <a:latin typeface="HG創英角ﾎﾟｯﾌﾟ体" panose="040B0A09000000000000" pitchFamily="49" charset="-128"/>
                <a:ea typeface="HG創英角ﾎﾟｯﾌﾟ体" panose="040B0A09000000000000" pitchFamily="49" charset="-128"/>
              </a:rPr>
              <a:t>　　　　　　　　　　　　　　変動金利と言います！</a:t>
            </a:r>
            <a:endParaRPr kumimoji="1" lang="ja-JP" altLang="en-US" sz="3600" dirty="0">
              <a:solidFill>
                <a:srgbClr val="FF0000"/>
              </a:solidFill>
              <a:latin typeface="HG創英角ﾎﾟｯﾌﾟ体" panose="040B0A09000000000000" pitchFamily="49" charset="-128"/>
              <a:ea typeface="HG創英角ﾎﾟｯﾌﾟ体" panose="040B0A09000000000000" pitchFamily="49" charset="-128"/>
            </a:endParaRPr>
          </a:p>
        </p:txBody>
      </p:sp>
      <p:sp>
        <p:nvSpPr>
          <p:cNvPr id="5" name="スライド番号プレースホルダー 4">
            <a:extLst>
              <a:ext uri="{FF2B5EF4-FFF2-40B4-BE49-F238E27FC236}">
                <a16:creationId xmlns:a16="http://schemas.microsoft.com/office/drawing/2014/main" id="{1CACEDFB-9E97-6DE9-7C35-B56968432E30}"/>
              </a:ext>
            </a:extLst>
          </p:cNvPr>
          <p:cNvSpPr>
            <a:spLocks noGrp="1"/>
          </p:cNvSpPr>
          <p:nvPr>
            <p:ph type="sldNum" sz="quarter" idx="12"/>
          </p:nvPr>
        </p:nvSpPr>
        <p:spPr/>
        <p:txBody>
          <a:bodyPr/>
          <a:lstStyle/>
          <a:p>
            <a:fld id="{7053D55C-1BD3-474D-B643-3CCB384A951D}" type="slidenum">
              <a:rPr kumimoji="1" lang="ja-JP" altLang="en-US" smtClean="0"/>
              <a:t>77</a:t>
            </a:fld>
            <a:endParaRPr kumimoji="1" lang="ja-JP" altLang="en-US"/>
          </a:p>
        </p:txBody>
      </p:sp>
    </p:spTree>
    <p:extLst>
      <p:ext uri="{BB962C8B-B14F-4D97-AF65-F5344CB8AC3E}">
        <p14:creationId xmlns:p14="http://schemas.microsoft.com/office/powerpoint/2010/main" val="20114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46796-74E8-EF08-5BFD-080F4F5655F4}"/>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住宅ローンの金利予測は不可能！</a:t>
            </a:r>
          </a:p>
        </p:txBody>
      </p:sp>
      <p:sp>
        <p:nvSpPr>
          <p:cNvPr id="3" name="コンテンツ プレースホルダー 2">
            <a:extLst>
              <a:ext uri="{FF2B5EF4-FFF2-40B4-BE49-F238E27FC236}">
                <a16:creationId xmlns:a16="http://schemas.microsoft.com/office/drawing/2014/main" id="{3E560194-6A3E-7F44-5F2E-FC8501A7C8B6}"/>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上がるか上がらないかの予測をするより</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sz="1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上がってしまった時に破綻しないか？</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変動金利の適性診断ツール</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3600" dirty="0">
                <a:latin typeface="HGP創英角ﾎﾟｯﾌﾟ体" panose="040B0A00000000000000" pitchFamily="50" charset="-128"/>
                <a:ea typeface="HGP創英角ﾎﾟｯﾌﾟ体" panose="040B0A00000000000000" pitchFamily="50" charset="-128"/>
              </a:rPr>
              <a:t>で診断しませんか？</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ご利用料金は、</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無料</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です。</a:t>
            </a:r>
            <a:endParaRPr lang="en-US" altLang="ja-JP" dirty="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567FE4AB-5D12-A952-18F4-27F8DC978016}"/>
              </a:ext>
            </a:extLst>
          </p:cNvPr>
          <p:cNvSpPr>
            <a:spLocks noGrp="1"/>
          </p:cNvSpPr>
          <p:nvPr>
            <p:ph type="sldNum" sz="quarter" idx="12"/>
          </p:nvPr>
        </p:nvSpPr>
        <p:spPr/>
        <p:txBody>
          <a:bodyPr/>
          <a:lstStyle/>
          <a:p>
            <a:fld id="{7053D55C-1BD3-474D-B643-3CCB384A951D}" type="slidenum">
              <a:rPr kumimoji="1" lang="ja-JP" altLang="en-US" smtClean="0"/>
              <a:t>78</a:t>
            </a:fld>
            <a:endParaRPr kumimoji="1" lang="ja-JP" altLang="en-US"/>
          </a:p>
        </p:txBody>
      </p:sp>
    </p:spTree>
    <p:extLst>
      <p:ext uri="{BB962C8B-B14F-4D97-AF65-F5344CB8AC3E}">
        <p14:creationId xmlns:p14="http://schemas.microsoft.com/office/powerpoint/2010/main" val="59987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872148B-B946-8647-2936-BAB915C1B2B4}"/>
              </a:ext>
            </a:extLst>
          </p:cNvPr>
          <p:cNvSpPr>
            <a:spLocks noGrp="1"/>
          </p:cNvSpPr>
          <p:nvPr>
            <p:ph type="title"/>
          </p:nvPr>
        </p:nvSpPr>
        <p:spPr/>
        <p:txBody>
          <a:bodyPr anchor="ctr"/>
          <a:lstStyle/>
          <a:p>
            <a:pPr algn="ctr"/>
            <a:r>
              <a:rPr lang="ja-JP" altLang="en-US" b="1" dirty="0"/>
              <a:t>金利が上がって</a:t>
            </a:r>
            <a:br>
              <a:rPr lang="en-US" altLang="ja-JP" b="1" dirty="0"/>
            </a:br>
            <a:r>
              <a:rPr lang="ja-JP" altLang="en-US" b="1" dirty="0"/>
              <a:t>家計に問題が起こる？！</a:t>
            </a:r>
          </a:p>
        </p:txBody>
      </p:sp>
      <p:sp>
        <p:nvSpPr>
          <p:cNvPr id="6" name="テキスト プレースホルダー 5">
            <a:extLst>
              <a:ext uri="{FF2B5EF4-FFF2-40B4-BE49-F238E27FC236}">
                <a16:creationId xmlns:a16="http://schemas.microsoft.com/office/drawing/2014/main" id="{CE368871-6A89-BF05-ECA2-31E25151388F}"/>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387EBF93-93B0-059F-7BAC-90F1A639C7CE}"/>
              </a:ext>
            </a:extLst>
          </p:cNvPr>
          <p:cNvSpPr>
            <a:spLocks noGrp="1"/>
          </p:cNvSpPr>
          <p:nvPr>
            <p:ph type="sldNum" sz="quarter" idx="12"/>
          </p:nvPr>
        </p:nvSpPr>
        <p:spPr/>
        <p:txBody>
          <a:bodyPr/>
          <a:lstStyle/>
          <a:p>
            <a:fld id="{7053D55C-1BD3-474D-B643-3CCB384A951D}" type="slidenum">
              <a:rPr kumimoji="1" lang="ja-JP" altLang="en-US" smtClean="0"/>
              <a:t>79</a:t>
            </a:fld>
            <a:endParaRPr kumimoji="1" lang="ja-JP" altLang="en-US"/>
          </a:p>
        </p:txBody>
      </p:sp>
    </p:spTree>
    <p:extLst>
      <p:ext uri="{BB962C8B-B14F-4D97-AF65-F5344CB8AC3E}">
        <p14:creationId xmlns:p14="http://schemas.microsoft.com/office/powerpoint/2010/main" val="139753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6525"/>
            <a:ext cx="10515600" cy="1554163"/>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1013927" y="1424473"/>
            <a:ext cx="10164146" cy="46217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　％</a:t>
            </a:r>
            <a:r>
              <a:rPr kumimoji="1" lang="ja-JP" altLang="en-US" sz="3600" dirty="0">
                <a:latin typeface="HGP創英角ﾎﾟｯﾌﾟ体" pitchFamily="50" charset="-128"/>
                <a:ea typeface="HGP創英角ﾎﾟｯﾌﾟ体" pitchFamily="50" charset="-128"/>
              </a:rPr>
              <a:t>　３５年＝総返済額は？</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dirty="0"/>
          </a:p>
          <a:p>
            <a:pPr marL="0" indent="0">
              <a:buNone/>
            </a:pPr>
            <a:endParaRPr lang="en-US" altLang="ja-JP" dirty="0"/>
          </a:p>
          <a:p>
            <a:pPr marL="0" indent="0">
              <a:buNone/>
            </a:pPr>
            <a:r>
              <a:rPr kumimoji="1" lang="ja-JP" altLang="en-US" dirty="0">
                <a:solidFill>
                  <a:schemeClr val="accent6">
                    <a:lumMod val="75000"/>
                  </a:schemeClr>
                </a:solidFill>
                <a:latin typeface="HGP創英角ﾎﾟｯﾌﾟ体" pitchFamily="50" charset="-128"/>
                <a:ea typeface="HGP創英角ﾎﾟｯﾌﾟ体" pitchFamily="50" charset="-128"/>
              </a:rPr>
              <a:t>　</a:t>
            </a:r>
            <a:endParaRPr kumimoji="1" lang="en-US" altLang="ja-JP" dirty="0">
              <a:solidFill>
                <a:schemeClr val="accent6">
                  <a:lumMod val="75000"/>
                </a:schemeClr>
              </a:solidFill>
              <a:latin typeface="HGP創英角ﾎﾟｯﾌﾟ体" pitchFamily="50" charset="-128"/>
              <a:ea typeface="HGP創英角ﾎﾟｯﾌﾟ体" pitchFamily="50" charset="-128"/>
            </a:endParaRPr>
          </a:p>
          <a:p>
            <a:pPr marL="0" indent="0">
              <a:buNone/>
            </a:pPr>
            <a:r>
              <a:rPr lang="ja-JP" altLang="en-US" dirty="0">
                <a:solidFill>
                  <a:schemeClr val="accent6">
                    <a:lumMod val="75000"/>
                  </a:schemeClr>
                </a:solidFill>
                <a:latin typeface="HGP創英角ﾎﾟｯﾌﾟ体" pitchFamily="50" charset="-128"/>
                <a:ea typeface="HGP創英角ﾎﾟｯﾌﾟ体" pitchFamily="50" charset="-128"/>
              </a:rPr>
              <a:t>　</a:t>
            </a:r>
            <a:r>
              <a:rPr lang="ja-JP" altLang="en-US" sz="3600" dirty="0">
                <a:solidFill>
                  <a:srgbClr val="FF0000"/>
                </a:solidFill>
                <a:latin typeface="HGP創英角ﾎﾟｯﾌﾟ体" pitchFamily="50" charset="-128"/>
                <a:ea typeface="HGP創英角ﾎﾟｯﾌﾟ体" pitchFamily="50" charset="-128"/>
              </a:rPr>
              <a:t>現在　全期間固定金利で借りた場合の金利は？</a:t>
            </a: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r>
              <a:rPr kumimoji="1" lang="ja-JP" altLang="en-US" dirty="0"/>
              <a:t>　</a:t>
            </a:r>
          </a:p>
        </p:txBody>
      </p:sp>
      <p:sp>
        <p:nvSpPr>
          <p:cNvPr id="4" name="上矢印 3"/>
          <p:cNvSpPr/>
          <p:nvPr/>
        </p:nvSpPr>
        <p:spPr>
          <a:xfrm>
            <a:off x="4926564" y="2945977"/>
            <a:ext cx="603380" cy="7660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8</a:t>
            </a:fld>
            <a:endParaRPr kumimoji="1" lang="ja-JP" altLang="en-US" dirty="0"/>
          </a:p>
        </p:txBody>
      </p:sp>
    </p:spTree>
    <p:extLst>
      <p:ext uri="{BB962C8B-B14F-4D97-AF65-F5344CB8AC3E}">
        <p14:creationId xmlns:p14="http://schemas.microsoft.com/office/powerpoint/2010/main" val="42507965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A8465-FB3D-78AC-851D-DF0F8064D777}"/>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家計の失敗は３通り</a:t>
            </a:r>
          </a:p>
        </p:txBody>
      </p:sp>
      <p:sp>
        <p:nvSpPr>
          <p:cNvPr id="3" name="コンテンツ プレースホルダー 2">
            <a:extLst>
              <a:ext uri="{FF2B5EF4-FFF2-40B4-BE49-F238E27FC236}">
                <a16:creationId xmlns:a16="http://schemas.microsoft.com/office/drawing/2014/main" id="{E68758E5-04FF-AD36-12EE-6A08AAF2525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800" dirty="0">
                <a:latin typeface="HGS創英角ﾎﾟｯﾌﾟ体" panose="040B0A00000000000000" pitchFamily="50" charset="-128"/>
                <a:ea typeface="HGS創英角ﾎﾟｯﾌﾟ体" panose="040B0A00000000000000" pitchFamily="50" charset="-128"/>
              </a:rPr>
              <a:t>第</a:t>
            </a:r>
            <a:r>
              <a:rPr lang="en-US" altLang="ja-JP" sz="4800" dirty="0">
                <a:latin typeface="HGS創英角ﾎﾟｯﾌﾟ体" panose="040B0A00000000000000" pitchFamily="50" charset="-128"/>
                <a:ea typeface="HGS創英角ﾎﾟｯﾌﾟ体" panose="040B0A00000000000000" pitchFamily="50" charset="-128"/>
              </a:rPr>
              <a:t>1</a:t>
            </a:r>
            <a:r>
              <a:rPr lang="ja-JP" altLang="en-US" sz="4800" dirty="0">
                <a:latin typeface="HGS創英角ﾎﾟｯﾌﾟ体" panose="040B0A00000000000000" pitchFamily="50" charset="-128"/>
                <a:ea typeface="HGS創英角ﾎﾟｯﾌﾟ体" panose="040B0A00000000000000" pitchFamily="50" charset="-128"/>
              </a:rPr>
              <a:t>　家計破綻</a:t>
            </a:r>
            <a:endParaRPr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800" dirty="0">
                <a:latin typeface="HGS創英角ﾎﾟｯﾌﾟ体" panose="040B0A00000000000000" pitchFamily="50" charset="-128"/>
                <a:ea typeface="HGS創英角ﾎﾟｯﾌﾟ体" panose="040B0A00000000000000" pitchFamily="50" charset="-128"/>
              </a:rPr>
              <a:t>第</a:t>
            </a:r>
            <a:r>
              <a:rPr lang="en-US" altLang="ja-JP" sz="4800" dirty="0">
                <a:latin typeface="HGS創英角ﾎﾟｯﾌﾟ体" panose="040B0A00000000000000" pitchFamily="50" charset="-128"/>
                <a:ea typeface="HGS創英角ﾎﾟｯﾌﾟ体" panose="040B0A00000000000000" pitchFamily="50" charset="-128"/>
              </a:rPr>
              <a:t>2</a:t>
            </a:r>
            <a:r>
              <a:rPr lang="ja-JP" altLang="en-US" sz="4800" dirty="0">
                <a:latin typeface="HGS創英角ﾎﾟｯﾌﾟ体" panose="040B0A00000000000000" pitchFamily="50" charset="-128"/>
                <a:ea typeface="HGS創英角ﾎﾟｯﾌﾟ体" panose="040B0A00000000000000" pitchFamily="50" charset="-128"/>
              </a:rPr>
              <a:t>　老後資金不足</a:t>
            </a:r>
            <a:endParaRPr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800" dirty="0">
                <a:latin typeface="HGS創英角ﾎﾟｯﾌﾟ体" panose="040B0A00000000000000" pitchFamily="50" charset="-128"/>
                <a:ea typeface="HGS創英角ﾎﾟｯﾌﾟ体" panose="040B0A00000000000000" pitchFamily="50" charset="-128"/>
              </a:rPr>
              <a:t>第</a:t>
            </a:r>
            <a:r>
              <a:rPr lang="en-US" altLang="ja-JP" sz="4800" dirty="0">
                <a:latin typeface="HGS創英角ﾎﾟｯﾌﾟ体" panose="040B0A00000000000000" pitchFamily="50" charset="-128"/>
                <a:ea typeface="HGS創英角ﾎﾟｯﾌﾟ体" panose="040B0A00000000000000" pitchFamily="50" charset="-128"/>
              </a:rPr>
              <a:t>3</a:t>
            </a:r>
            <a:r>
              <a:rPr lang="ja-JP" altLang="en-US" sz="4800" dirty="0">
                <a:latin typeface="HGS創英角ﾎﾟｯﾌﾟ体" panose="040B0A00000000000000" pitchFamily="50" charset="-128"/>
                <a:ea typeface="HGS創英角ﾎﾟｯﾌﾟ体" panose="040B0A00000000000000" pitchFamily="50" charset="-128"/>
              </a:rPr>
              <a:t>　買いたいものが買えない</a:t>
            </a:r>
            <a:endParaRPr lang="en-US" altLang="ja-JP" sz="480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7DFE727-6788-3A49-531D-B08425683096}"/>
              </a:ext>
            </a:extLst>
          </p:cNvPr>
          <p:cNvSpPr>
            <a:spLocks noGrp="1"/>
          </p:cNvSpPr>
          <p:nvPr>
            <p:ph type="sldNum" sz="quarter" idx="12"/>
          </p:nvPr>
        </p:nvSpPr>
        <p:spPr/>
        <p:txBody>
          <a:bodyPr/>
          <a:lstStyle/>
          <a:p>
            <a:fld id="{7053D55C-1BD3-474D-B643-3CCB384A951D}" type="slidenum">
              <a:rPr kumimoji="1" lang="ja-JP" altLang="en-US" smtClean="0"/>
              <a:t>80</a:t>
            </a:fld>
            <a:endParaRPr kumimoji="1" lang="ja-JP" altLang="en-US"/>
          </a:p>
        </p:txBody>
      </p:sp>
    </p:spTree>
    <p:extLst>
      <p:ext uri="{BB962C8B-B14F-4D97-AF65-F5344CB8AC3E}">
        <p14:creationId xmlns:p14="http://schemas.microsoft.com/office/powerpoint/2010/main" val="261400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A8465-FB3D-78AC-851D-DF0F8064D777}"/>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人生における</a:t>
            </a:r>
            <a:r>
              <a:rPr lang="en-US" altLang="ja-JP" dirty="0">
                <a:latin typeface="HGS創英角ﾎﾟｯﾌﾟ体" panose="040B0A00000000000000" pitchFamily="50" charset="-128"/>
                <a:ea typeface="HGS創英角ﾎﾟｯﾌﾟ体" panose="040B0A00000000000000" pitchFamily="50" charset="-128"/>
              </a:rPr>
              <a:t>3</a:t>
            </a:r>
            <a:r>
              <a:rPr lang="ja-JP" altLang="en-US" dirty="0">
                <a:latin typeface="HGS創英角ﾎﾟｯﾌﾟ体" panose="040B0A00000000000000" pitchFamily="50" charset="-128"/>
                <a:ea typeface="HGS創英角ﾎﾟｯﾌﾟ体" panose="040B0A00000000000000" pitchFamily="50" charset="-128"/>
              </a:rPr>
              <a:t>大資金</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E68758E5-04FF-AD36-12EE-6A08AAF2525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kumimoji="1"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4000" dirty="0">
                <a:latin typeface="HGS創英角ﾎﾟｯﾌﾟ体" panose="040B0A00000000000000" pitchFamily="50" charset="-128"/>
                <a:ea typeface="HGS創英角ﾎﾟｯﾌﾟ体" panose="040B0A00000000000000" pitchFamily="50" charset="-128"/>
              </a:rPr>
              <a:t>3</a:t>
            </a:r>
            <a:r>
              <a:rPr kumimoji="1" lang="ja-JP" altLang="en-US" sz="4000" dirty="0">
                <a:latin typeface="HGS創英角ﾎﾟｯﾌﾟ体" panose="040B0A00000000000000" pitchFamily="50" charset="-128"/>
                <a:ea typeface="HGS創英角ﾎﾟｯﾌﾟ体" panose="040B0A00000000000000" pitchFamily="50" charset="-128"/>
              </a:rPr>
              <a:t>大資金</a:t>
            </a:r>
            <a:r>
              <a:rPr lang="ja-JP" altLang="en-US" sz="4000" dirty="0">
                <a:latin typeface="HGS創英角ﾎﾟｯﾌﾟ体" panose="040B0A00000000000000" pitchFamily="50" charset="-128"/>
                <a:ea typeface="HGS創英角ﾎﾟｯﾌﾟ体" panose="040B0A00000000000000" pitchFamily="50" charset="-128"/>
              </a:rPr>
              <a:t>（教育、住宅、老後）</a:t>
            </a: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住宅ローンで、失敗をするとリカバリーが難しくなります。</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変動金利適性診断により、将来（老後）のお金の問題がないか？</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今のうちに確認して、</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問題があれば、解決しておきませんか？　</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気づくことが重要！</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7DFE727-6788-3A49-531D-B08425683096}"/>
              </a:ext>
            </a:extLst>
          </p:cNvPr>
          <p:cNvSpPr>
            <a:spLocks noGrp="1"/>
          </p:cNvSpPr>
          <p:nvPr>
            <p:ph type="sldNum" sz="quarter" idx="12"/>
          </p:nvPr>
        </p:nvSpPr>
        <p:spPr/>
        <p:txBody>
          <a:bodyPr/>
          <a:lstStyle/>
          <a:p>
            <a:fld id="{7053D55C-1BD3-474D-B643-3CCB384A951D}" type="slidenum">
              <a:rPr kumimoji="1" lang="ja-JP" altLang="en-US" smtClean="0"/>
              <a:t>81</a:t>
            </a:fld>
            <a:endParaRPr kumimoji="1" lang="ja-JP" altLang="en-US"/>
          </a:p>
        </p:txBody>
      </p:sp>
    </p:spTree>
    <p:extLst>
      <p:ext uri="{BB962C8B-B14F-4D97-AF65-F5344CB8AC3E}">
        <p14:creationId xmlns:p14="http://schemas.microsoft.com/office/powerpoint/2010/main" val="348440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C14100D-492C-43EA-B9EE-CE45397B6D9B}"/>
              </a:ext>
            </a:extLst>
          </p:cNvPr>
          <p:cNvSpPr txBox="1"/>
          <p:nvPr/>
        </p:nvSpPr>
        <p:spPr>
          <a:xfrm>
            <a:off x="1915160" y="449580"/>
            <a:ext cx="4852610" cy="523220"/>
          </a:xfrm>
          <a:prstGeom prst="rect">
            <a:avLst/>
          </a:prstGeom>
          <a:noFill/>
        </p:spPr>
        <p:txBody>
          <a:bodyPr wrap="none" rtlCol="0">
            <a:spAutoFit/>
          </a:bodyPr>
          <a:lstStyle/>
          <a:p>
            <a:pPr defTabSz="457200">
              <a:defRPr/>
            </a:pPr>
            <a:r>
              <a:rPr lang="ja-JP" altLang="en-US" sz="2800" b="1"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■ライフイベントと三大資金</a:t>
            </a:r>
          </a:p>
        </p:txBody>
      </p:sp>
      <p:sp>
        <p:nvSpPr>
          <p:cNvPr id="82" name="正方形/長方形 81">
            <a:extLst>
              <a:ext uri="{FF2B5EF4-FFF2-40B4-BE49-F238E27FC236}">
                <a16:creationId xmlns:a16="http://schemas.microsoft.com/office/drawing/2014/main" id="{5B293F66-BE77-4AC1-9234-E17229AE73C9}"/>
              </a:ext>
            </a:extLst>
          </p:cNvPr>
          <p:cNvSpPr/>
          <p:nvPr/>
        </p:nvSpPr>
        <p:spPr>
          <a:xfrm>
            <a:off x="1964691" y="1056260"/>
            <a:ext cx="8261985" cy="40068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3" name="正方形/長方形 82">
            <a:extLst>
              <a:ext uri="{FF2B5EF4-FFF2-40B4-BE49-F238E27FC236}">
                <a16:creationId xmlns:a16="http://schemas.microsoft.com/office/drawing/2014/main" id="{404A9A05-C088-433A-B3BE-14B9761F76D8}"/>
              </a:ext>
            </a:extLst>
          </p:cNvPr>
          <p:cNvSpPr/>
          <p:nvPr/>
        </p:nvSpPr>
        <p:spPr>
          <a:xfrm>
            <a:off x="1965961" y="1342010"/>
            <a:ext cx="437515" cy="64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4" name="テキスト ボックス 83">
            <a:extLst>
              <a:ext uri="{FF2B5EF4-FFF2-40B4-BE49-F238E27FC236}">
                <a16:creationId xmlns:a16="http://schemas.microsoft.com/office/drawing/2014/main" id="{18379119-4AB5-4646-B4CA-BF9C95EF6BDC}"/>
              </a:ext>
            </a:extLst>
          </p:cNvPr>
          <p:cNvSpPr txBox="1"/>
          <p:nvPr/>
        </p:nvSpPr>
        <p:spPr>
          <a:xfrm>
            <a:off x="2404746" y="1129920"/>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20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5" name="正方形/長方形 84">
            <a:extLst>
              <a:ext uri="{FF2B5EF4-FFF2-40B4-BE49-F238E27FC236}">
                <a16:creationId xmlns:a16="http://schemas.microsoft.com/office/drawing/2014/main" id="{081D2E19-3174-4B61-865E-2863FD975D6B}"/>
              </a:ext>
            </a:extLst>
          </p:cNvPr>
          <p:cNvSpPr/>
          <p:nvPr/>
        </p:nvSpPr>
        <p:spPr>
          <a:xfrm>
            <a:off x="4175760" y="133883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6" name="直角三角形 85">
            <a:extLst>
              <a:ext uri="{FF2B5EF4-FFF2-40B4-BE49-F238E27FC236}">
                <a16:creationId xmlns:a16="http://schemas.microsoft.com/office/drawing/2014/main" id="{7535C2AE-3CB7-4D3B-84A3-C9FE95A03967}"/>
              </a:ext>
            </a:extLst>
          </p:cNvPr>
          <p:cNvSpPr/>
          <p:nvPr/>
        </p:nvSpPr>
        <p:spPr>
          <a:xfrm>
            <a:off x="4670426" y="124612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7" name="テキスト ボックス 86">
            <a:extLst>
              <a:ext uri="{FF2B5EF4-FFF2-40B4-BE49-F238E27FC236}">
                <a16:creationId xmlns:a16="http://schemas.microsoft.com/office/drawing/2014/main" id="{95BFDB0D-2189-4AA1-8B31-11AAE196D50D}"/>
              </a:ext>
            </a:extLst>
          </p:cNvPr>
          <p:cNvSpPr txBox="1"/>
          <p:nvPr/>
        </p:nvSpPr>
        <p:spPr>
          <a:xfrm>
            <a:off x="3608071" y="1129920"/>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30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8" name="正方形/長方形 87">
            <a:extLst>
              <a:ext uri="{FF2B5EF4-FFF2-40B4-BE49-F238E27FC236}">
                <a16:creationId xmlns:a16="http://schemas.microsoft.com/office/drawing/2014/main" id="{C709FF95-445B-4862-A6D8-C202580BC9E8}"/>
              </a:ext>
            </a:extLst>
          </p:cNvPr>
          <p:cNvSpPr/>
          <p:nvPr/>
        </p:nvSpPr>
        <p:spPr>
          <a:xfrm>
            <a:off x="5453380" y="133883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9" name="直角三角形 88">
            <a:extLst>
              <a:ext uri="{FF2B5EF4-FFF2-40B4-BE49-F238E27FC236}">
                <a16:creationId xmlns:a16="http://schemas.microsoft.com/office/drawing/2014/main" id="{A6A2DD76-AB55-45FA-B6A9-F09B087FB024}"/>
              </a:ext>
            </a:extLst>
          </p:cNvPr>
          <p:cNvSpPr/>
          <p:nvPr/>
        </p:nvSpPr>
        <p:spPr>
          <a:xfrm>
            <a:off x="5948681" y="124612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0" name="テキスト ボックス 89">
            <a:extLst>
              <a:ext uri="{FF2B5EF4-FFF2-40B4-BE49-F238E27FC236}">
                <a16:creationId xmlns:a16="http://schemas.microsoft.com/office/drawing/2014/main" id="{3DFC4479-29EB-4D91-B5F8-3DA3CC86D2F8}"/>
              </a:ext>
            </a:extLst>
          </p:cNvPr>
          <p:cNvSpPr txBox="1"/>
          <p:nvPr/>
        </p:nvSpPr>
        <p:spPr>
          <a:xfrm>
            <a:off x="4885691" y="1129920"/>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40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1" name="正方形/長方形 90">
            <a:extLst>
              <a:ext uri="{FF2B5EF4-FFF2-40B4-BE49-F238E27FC236}">
                <a16:creationId xmlns:a16="http://schemas.microsoft.com/office/drawing/2014/main" id="{24F095F0-9430-4862-8343-A5C13642FBB4}"/>
              </a:ext>
            </a:extLst>
          </p:cNvPr>
          <p:cNvSpPr/>
          <p:nvPr/>
        </p:nvSpPr>
        <p:spPr>
          <a:xfrm>
            <a:off x="6732270" y="133502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2" name="直角三角形 91">
            <a:extLst>
              <a:ext uri="{FF2B5EF4-FFF2-40B4-BE49-F238E27FC236}">
                <a16:creationId xmlns:a16="http://schemas.microsoft.com/office/drawing/2014/main" id="{F380B8EF-BFD3-437C-B2F7-6251A3C62F0A}"/>
              </a:ext>
            </a:extLst>
          </p:cNvPr>
          <p:cNvSpPr/>
          <p:nvPr/>
        </p:nvSpPr>
        <p:spPr>
          <a:xfrm>
            <a:off x="7226936" y="124231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3" name="テキスト ボックス 92">
            <a:extLst>
              <a:ext uri="{FF2B5EF4-FFF2-40B4-BE49-F238E27FC236}">
                <a16:creationId xmlns:a16="http://schemas.microsoft.com/office/drawing/2014/main" id="{35FBFC4B-B1F8-4AB0-8AF8-290B1265448A}"/>
              </a:ext>
            </a:extLst>
          </p:cNvPr>
          <p:cNvSpPr txBox="1"/>
          <p:nvPr/>
        </p:nvSpPr>
        <p:spPr>
          <a:xfrm>
            <a:off x="6163946" y="1125475"/>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50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4" name="正方形/長方形 93">
            <a:extLst>
              <a:ext uri="{FF2B5EF4-FFF2-40B4-BE49-F238E27FC236}">
                <a16:creationId xmlns:a16="http://schemas.microsoft.com/office/drawing/2014/main" id="{8C52BA1A-0399-4D37-B82D-96E058919A13}"/>
              </a:ext>
            </a:extLst>
          </p:cNvPr>
          <p:cNvSpPr/>
          <p:nvPr/>
        </p:nvSpPr>
        <p:spPr>
          <a:xfrm>
            <a:off x="7955280" y="133502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5" name="直角三角形 94">
            <a:extLst>
              <a:ext uri="{FF2B5EF4-FFF2-40B4-BE49-F238E27FC236}">
                <a16:creationId xmlns:a16="http://schemas.microsoft.com/office/drawing/2014/main" id="{2870CEEE-002F-40F7-A685-34184DA7CDC2}"/>
              </a:ext>
            </a:extLst>
          </p:cNvPr>
          <p:cNvSpPr/>
          <p:nvPr/>
        </p:nvSpPr>
        <p:spPr>
          <a:xfrm>
            <a:off x="8449946" y="124231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6" name="テキスト ボックス 95">
            <a:extLst>
              <a:ext uri="{FF2B5EF4-FFF2-40B4-BE49-F238E27FC236}">
                <a16:creationId xmlns:a16="http://schemas.microsoft.com/office/drawing/2014/main" id="{B7826DB6-0B26-4F92-81FB-A44B0DED7B95}"/>
              </a:ext>
            </a:extLst>
          </p:cNvPr>
          <p:cNvSpPr txBox="1"/>
          <p:nvPr/>
        </p:nvSpPr>
        <p:spPr>
          <a:xfrm>
            <a:off x="7387591" y="1125475"/>
            <a:ext cx="607695" cy="307777"/>
          </a:xfrm>
          <a:prstGeom prst="rect">
            <a:avLst/>
          </a:prstGeom>
          <a:noFill/>
        </p:spPr>
        <p:txBody>
          <a:bodyPr wrap="squar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60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7" name="正方形/長方形 96">
            <a:extLst>
              <a:ext uri="{FF2B5EF4-FFF2-40B4-BE49-F238E27FC236}">
                <a16:creationId xmlns:a16="http://schemas.microsoft.com/office/drawing/2014/main" id="{F6760D24-65DC-4668-BD13-C82F6171D448}"/>
              </a:ext>
            </a:extLst>
          </p:cNvPr>
          <p:cNvSpPr/>
          <p:nvPr/>
        </p:nvSpPr>
        <p:spPr>
          <a:xfrm>
            <a:off x="9171306" y="1335024"/>
            <a:ext cx="862965"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8" name="直角三角形 97">
            <a:extLst>
              <a:ext uri="{FF2B5EF4-FFF2-40B4-BE49-F238E27FC236}">
                <a16:creationId xmlns:a16="http://schemas.microsoft.com/office/drawing/2014/main" id="{DE842AE8-E2A3-4FF3-8EDD-3AEE17A3BB70}"/>
              </a:ext>
            </a:extLst>
          </p:cNvPr>
          <p:cNvSpPr/>
          <p:nvPr/>
        </p:nvSpPr>
        <p:spPr>
          <a:xfrm>
            <a:off x="10034271" y="124231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9" name="テキスト ボックス 98">
            <a:extLst>
              <a:ext uri="{FF2B5EF4-FFF2-40B4-BE49-F238E27FC236}">
                <a16:creationId xmlns:a16="http://schemas.microsoft.com/office/drawing/2014/main" id="{51045664-6D40-458C-B9B8-6669517ADC82}"/>
              </a:ext>
            </a:extLst>
          </p:cNvPr>
          <p:cNvSpPr txBox="1"/>
          <p:nvPr/>
        </p:nvSpPr>
        <p:spPr>
          <a:xfrm>
            <a:off x="8602981" y="1125475"/>
            <a:ext cx="607695" cy="307777"/>
          </a:xfrm>
          <a:prstGeom prst="rect">
            <a:avLst/>
          </a:prstGeom>
          <a:noFill/>
        </p:spPr>
        <p:txBody>
          <a:bodyPr wrap="squar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70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3" name="正方形/長方形 102">
            <a:extLst>
              <a:ext uri="{FF2B5EF4-FFF2-40B4-BE49-F238E27FC236}">
                <a16:creationId xmlns:a16="http://schemas.microsoft.com/office/drawing/2014/main" id="{FB1EB7A1-4655-47B1-A724-DDFCD453B18D}"/>
              </a:ext>
            </a:extLst>
          </p:cNvPr>
          <p:cNvSpPr/>
          <p:nvPr/>
        </p:nvSpPr>
        <p:spPr>
          <a:xfrm>
            <a:off x="1964690" y="1676273"/>
            <a:ext cx="457200" cy="96901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ラ</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イ</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フ</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イ</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err="1">
                <a:solidFill>
                  <a:prstClr val="white"/>
                </a:solidFill>
                <a:latin typeface="UD デジタル 教科書体 NP-R" panose="02020400000000000000" pitchFamily="18" charset="-128"/>
                <a:ea typeface="UD デジタル 教科書体 NP-R" panose="02020400000000000000" pitchFamily="18" charset="-128"/>
              </a:rPr>
              <a:t>ベ</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ン</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ト</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4" name="正方形/長方形 103">
            <a:extLst>
              <a:ext uri="{FF2B5EF4-FFF2-40B4-BE49-F238E27FC236}">
                <a16:creationId xmlns:a16="http://schemas.microsoft.com/office/drawing/2014/main" id="{28902C6E-DD85-46CB-B5E4-4E15017F5B3C}"/>
              </a:ext>
            </a:extLst>
          </p:cNvPr>
          <p:cNvSpPr/>
          <p:nvPr/>
        </p:nvSpPr>
        <p:spPr>
          <a:xfrm>
            <a:off x="1946275" y="2883330"/>
            <a:ext cx="457200" cy="363224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dirty="0">
                <a:solidFill>
                  <a:prstClr val="white"/>
                </a:solidFill>
                <a:latin typeface="UD デジタル 教科書体 NP-R" panose="02020400000000000000" pitchFamily="18" charset="-128"/>
                <a:ea typeface="UD デジタル 教科書体 NP-R" panose="02020400000000000000" pitchFamily="18" charset="-128"/>
              </a:rPr>
              <a:t>三大資金</a:t>
            </a:r>
          </a:p>
        </p:txBody>
      </p:sp>
      <p:sp>
        <p:nvSpPr>
          <p:cNvPr id="106" name="四角形: 角を丸くする 105">
            <a:extLst>
              <a:ext uri="{FF2B5EF4-FFF2-40B4-BE49-F238E27FC236}">
                <a16:creationId xmlns:a16="http://schemas.microsoft.com/office/drawing/2014/main" id="{4293FFF6-EE2B-4131-8576-0C924344BA8D}"/>
              </a:ext>
            </a:extLst>
          </p:cNvPr>
          <p:cNvSpPr/>
          <p:nvPr/>
        </p:nvSpPr>
        <p:spPr>
          <a:xfrm flipH="1">
            <a:off x="2694305" y="1692783"/>
            <a:ext cx="680720" cy="957580"/>
          </a:xfrm>
          <a:prstGeom prst="roundRect">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7" name="四角形: 角を丸くする 106">
            <a:extLst>
              <a:ext uri="{FF2B5EF4-FFF2-40B4-BE49-F238E27FC236}">
                <a16:creationId xmlns:a16="http://schemas.microsoft.com/office/drawing/2014/main" id="{2FFFB04E-E932-4310-B4F5-E02C38221915}"/>
              </a:ext>
            </a:extLst>
          </p:cNvPr>
          <p:cNvSpPr/>
          <p:nvPr/>
        </p:nvSpPr>
        <p:spPr>
          <a:xfrm flipH="1">
            <a:off x="3668407" y="1692783"/>
            <a:ext cx="457201" cy="957580"/>
          </a:xfrm>
          <a:prstGeom prst="roundRect">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8" name="四角形: 角を丸くする 107">
            <a:extLst>
              <a:ext uri="{FF2B5EF4-FFF2-40B4-BE49-F238E27FC236}">
                <a16:creationId xmlns:a16="http://schemas.microsoft.com/office/drawing/2014/main" id="{AF05A457-CEAF-4970-9762-EF519F92FA60}"/>
              </a:ext>
            </a:extLst>
          </p:cNvPr>
          <p:cNvSpPr/>
          <p:nvPr/>
        </p:nvSpPr>
        <p:spPr>
          <a:xfrm flipH="1">
            <a:off x="4164277" y="1687703"/>
            <a:ext cx="457201"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9" name="四角形: 角を丸くする 108">
            <a:extLst>
              <a:ext uri="{FF2B5EF4-FFF2-40B4-BE49-F238E27FC236}">
                <a16:creationId xmlns:a16="http://schemas.microsoft.com/office/drawing/2014/main" id="{ADBEAD29-30B2-428A-8F5A-417EB05B3DC4}"/>
              </a:ext>
            </a:extLst>
          </p:cNvPr>
          <p:cNvSpPr/>
          <p:nvPr/>
        </p:nvSpPr>
        <p:spPr>
          <a:xfrm flipH="1">
            <a:off x="4659508" y="1687703"/>
            <a:ext cx="680720"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0" name="四角形: 角を丸くする 109">
            <a:extLst>
              <a:ext uri="{FF2B5EF4-FFF2-40B4-BE49-F238E27FC236}">
                <a16:creationId xmlns:a16="http://schemas.microsoft.com/office/drawing/2014/main" id="{5C96FABE-4A4B-497F-B313-90FD3831766F}"/>
              </a:ext>
            </a:extLst>
          </p:cNvPr>
          <p:cNvSpPr/>
          <p:nvPr/>
        </p:nvSpPr>
        <p:spPr>
          <a:xfrm flipH="1">
            <a:off x="5371978" y="1690878"/>
            <a:ext cx="1742562"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2" name="四角形: 角を丸くする 111">
            <a:extLst>
              <a:ext uri="{FF2B5EF4-FFF2-40B4-BE49-F238E27FC236}">
                <a16:creationId xmlns:a16="http://schemas.microsoft.com/office/drawing/2014/main" id="{79BC45E2-CBC9-474F-83BA-2377BE16EC69}"/>
              </a:ext>
            </a:extLst>
          </p:cNvPr>
          <p:cNvSpPr/>
          <p:nvPr/>
        </p:nvSpPr>
        <p:spPr>
          <a:xfrm flipH="1">
            <a:off x="7573010" y="1685798"/>
            <a:ext cx="680720"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4" name="四角形: 角を丸くする 113">
            <a:extLst>
              <a:ext uri="{FF2B5EF4-FFF2-40B4-BE49-F238E27FC236}">
                <a16:creationId xmlns:a16="http://schemas.microsoft.com/office/drawing/2014/main" id="{B6D5318A-A65A-4659-AF8A-1F29ABB169F6}"/>
              </a:ext>
            </a:extLst>
          </p:cNvPr>
          <p:cNvSpPr/>
          <p:nvPr/>
        </p:nvSpPr>
        <p:spPr>
          <a:xfrm flipH="1">
            <a:off x="8292465" y="1681353"/>
            <a:ext cx="1741170" cy="957580"/>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6" name="テキスト ボックス 115">
            <a:extLst>
              <a:ext uri="{FF2B5EF4-FFF2-40B4-BE49-F238E27FC236}">
                <a16:creationId xmlns:a16="http://schemas.microsoft.com/office/drawing/2014/main" id="{A91E2147-E92B-4BA7-8C14-F273F75BEB9B}"/>
              </a:ext>
            </a:extLst>
          </p:cNvPr>
          <p:cNvSpPr txBox="1"/>
          <p:nvPr/>
        </p:nvSpPr>
        <p:spPr>
          <a:xfrm>
            <a:off x="2792731" y="1732788"/>
            <a:ext cx="441325" cy="246380"/>
          </a:xfrm>
          <a:prstGeom prst="rect">
            <a:avLst/>
          </a:prstGeom>
          <a:noFill/>
        </p:spPr>
        <p:txBody>
          <a:bodyPr wrap="none" rtlCol="0">
            <a:spAutoFit/>
          </a:bodyPr>
          <a:lstStyle/>
          <a:p>
            <a:pP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就職</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17" name="テキスト ボックス 116">
            <a:extLst>
              <a:ext uri="{FF2B5EF4-FFF2-40B4-BE49-F238E27FC236}">
                <a16:creationId xmlns:a16="http://schemas.microsoft.com/office/drawing/2014/main" id="{82DA860A-A6FB-4B5A-92CD-E46A0E513CE5}"/>
              </a:ext>
            </a:extLst>
          </p:cNvPr>
          <p:cNvSpPr txBox="1"/>
          <p:nvPr/>
        </p:nvSpPr>
        <p:spPr>
          <a:xfrm>
            <a:off x="3698187" y="1732788"/>
            <a:ext cx="441325" cy="246380"/>
          </a:xfrm>
          <a:prstGeom prst="rect">
            <a:avLst/>
          </a:prstGeom>
          <a:noFill/>
        </p:spPr>
        <p:txBody>
          <a:bodyPr wrap="none" rtlCol="0">
            <a:spAutoFit/>
          </a:bodyPr>
          <a:lstStyle/>
          <a:p>
            <a:pP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結婚</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18" name="テキスト ボックス 117">
            <a:extLst>
              <a:ext uri="{FF2B5EF4-FFF2-40B4-BE49-F238E27FC236}">
                <a16:creationId xmlns:a16="http://schemas.microsoft.com/office/drawing/2014/main" id="{511E38BC-ADF6-4A1A-BF96-478042F0F7ED}"/>
              </a:ext>
            </a:extLst>
          </p:cNvPr>
          <p:cNvSpPr txBox="1"/>
          <p:nvPr/>
        </p:nvSpPr>
        <p:spPr>
          <a:xfrm>
            <a:off x="4214377" y="1731518"/>
            <a:ext cx="441325" cy="246380"/>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出産</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19" name="テキスト ボックス 118">
            <a:extLst>
              <a:ext uri="{FF2B5EF4-FFF2-40B4-BE49-F238E27FC236}">
                <a16:creationId xmlns:a16="http://schemas.microsoft.com/office/drawing/2014/main" id="{46A598F4-5E84-4AFB-899E-DD2E1C2BBC5A}"/>
              </a:ext>
            </a:extLst>
          </p:cNvPr>
          <p:cNvSpPr txBox="1"/>
          <p:nvPr/>
        </p:nvSpPr>
        <p:spPr>
          <a:xfrm>
            <a:off x="4665224" y="1730248"/>
            <a:ext cx="697865" cy="246380"/>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住宅購入</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20" name="テキスト ボックス 119">
            <a:extLst>
              <a:ext uri="{FF2B5EF4-FFF2-40B4-BE49-F238E27FC236}">
                <a16:creationId xmlns:a16="http://schemas.microsoft.com/office/drawing/2014/main" id="{0BDD6642-93D6-4D67-AC81-B29EC74BB265}"/>
              </a:ext>
            </a:extLst>
          </p:cNvPr>
          <p:cNvSpPr txBox="1"/>
          <p:nvPr/>
        </p:nvSpPr>
        <p:spPr>
          <a:xfrm>
            <a:off x="5843604" y="1731518"/>
            <a:ext cx="988060" cy="246380"/>
          </a:xfrm>
          <a:prstGeom prst="rect">
            <a:avLst/>
          </a:prstGeom>
          <a:noFill/>
        </p:spPr>
        <p:txBody>
          <a:bodyPr wrap="squar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教育</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22" name="テキスト ボックス 121">
            <a:extLst>
              <a:ext uri="{FF2B5EF4-FFF2-40B4-BE49-F238E27FC236}">
                <a16:creationId xmlns:a16="http://schemas.microsoft.com/office/drawing/2014/main" id="{98FF5562-A77A-4FF5-B67A-2ACA47A1D3AA}"/>
              </a:ext>
            </a:extLst>
          </p:cNvPr>
          <p:cNvSpPr txBox="1"/>
          <p:nvPr/>
        </p:nvSpPr>
        <p:spPr>
          <a:xfrm>
            <a:off x="7707631" y="1723263"/>
            <a:ext cx="441325" cy="246380"/>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退職</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24" name="テキスト ボックス 123">
            <a:extLst>
              <a:ext uri="{FF2B5EF4-FFF2-40B4-BE49-F238E27FC236}">
                <a16:creationId xmlns:a16="http://schemas.microsoft.com/office/drawing/2014/main" id="{24997414-3B77-4924-BE17-24D58A3D624D}"/>
              </a:ext>
            </a:extLst>
          </p:cNvPr>
          <p:cNvSpPr txBox="1"/>
          <p:nvPr/>
        </p:nvSpPr>
        <p:spPr>
          <a:xfrm>
            <a:off x="8623146" y="1722629"/>
            <a:ext cx="1082348" cy="246221"/>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セカンドライフ</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pic>
        <p:nvPicPr>
          <p:cNvPr id="126" name="図 125">
            <a:extLst>
              <a:ext uri="{FF2B5EF4-FFF2-40B4-BE49-F238E27FC236}">
                <a16:creationId xmlns:a16="http://schemas.microsoft.com/office/drawing/2014/main" id="{575EEACF-64B5-4E5F-BE27-213F463BFC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0660" y="2002028"/>
            <a:ext cx="589280" cy="628650"/>
          </a:xfrm>
          <a:prstGeom prst="rect">
            <a:avLst/>
          </a:prstGeom>
        </p:spPr>
      </p:pic>
      <p:pic>
        <p:nvPicPr>
          <p:cNvPr id="127" name="図 126">
            <a:extLst>
              <a:ext uri="{FF2B5EF4-FFF2-40B4-BE49-F238E27FC236}">
                <a16:creationId xmlns:a16="http://schemas.microsoft.com/office/drawing/2014/main" id="{D0C3F70D-2257-4E19-96F9-7AEB1A1FF8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0428" y="2008378"/>
            <a:ext cx="554355" cy="589280"/>
          </a:xfrm>
          <a:prstGeom prst="rect">
            <a:avLst/>
          </a:prstGeom>
        </p:spPr>
      </p:pic>
      <p:pic>
        <p:nvPicPr>
          <p:cNvPr id="128" name="図 127">
            <a:extLst>
              <a:ext uri="{FF2B5EF4-FFF2-40B4-BE49-F238E27FC236}">
                <a16:creationId xmlns:a16="http://schemas.microsoft.com/office/drawing/2014/main" id="{643C775F-F5BB-4C08-8E7A-6F2F582289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9313" y="1976628"/>
            <a:ext cx="631825" cy="637540"/>
          </a:xfrm>
          <a:prstGeom prst="rect">
            <a:avLst/>
          </a:prstGeom>
        </p:spPr>
      </p:pic>
      <p:pic>
        <p:nvPicPr>
          <p:cNvPr id="129" name="図 128">
            <a:extLst>
              <a:ext uri="{FF2B5EF4-FFF2-40B4-BE49-F238E27FC236}">
                <a16:creationId xmlns:a16="http://schemas.microsoft.com/office/drawing/2014/main" id="{292A0348-54D9-4830-849F-D1B3A9ACD4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2369" y="2050288"/>
            <a:ext cx="647065" cy="513080"/>
          </a:xfrm>
          <a:prstGeom prst="rect">
            <a:avLst/>
          </a:prstGeom>
        </p:spPr>
      </p:pic>
      <p:pic>
        <p:nvPicPr>
          <p:cNvPr id="130" name="図 129">
            <a:extLst>
              <a:ext uri="{FF2B5EF4-FFF2-40B4-BE49-F238E27FC236}">
                <a16:creationId xmlns:a16="http://schemas.microsoft.com/office/drawing/2014/main" id="{C9ADCBE2-FEBC-4418-8DD8-2878DA2091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1254" y="2002029"/>
            <a:ext cx="504190" cy="611505"/>
          </a:xfrm>
          <a:prstGeom prst="rect">
            <a:avLst/>
          </a:prstGeom>
        </p:spPr>
      </p:pic>
      <p:pic>
        <p:nvPicPr>
          <p:cNvPr id="132" name="図 131">
            <a:extLst>
              <a:ext uri="{FF2B5EF4-FFF2-40B4-BE49-F238E27FC236}">
                <a16:creationId xmlns:a16="http://schemas.microsoft.com/office/drawing/2014/main" id="{F3A173B9-B228-40BB-B7E4-F77CEDF67E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16521" y="1958214"/>
            <a:ext cx="426085" cy="669925"/>
          </a:xfrm>
          <a:prstGeom prst="rect">
            <a:avLst/>
          </a:prstGeom>
        </p:spPr>
      </p:pic>
      <p:pic>
        <p:nvPicPr>
          <p:cNvPr id="135" name="図 134">
            <a:extLst>
              <a:ext uri="{FF2B5EF4-FFF2-40B4-BE49-F238E27FC236}">
                <a16:creationId xmlns:a16="http://schemas.microsoft.com/office/drawing/2014/main" id="{59E98C69-94E8-41AA-8D78-3E133EA54D6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49336" y="1987424"/>
            <a:ext cx="539115" cy="349885"/>
          </a:xfrm>
          <a:prstGeom prst="rect">
            <a:avLst/>
          </a:prstGeom>
        </p:spPr>
      </p:pic>
      <p:pic>
        <p:nvPicPr>
          <p:cNvPr id="136" name="図 135">
            <a:extLst>
              <a:ext uri="{FF2B5EF4-FFF2-40B4-BE49-F238E27FC236}">
                <a16:creationId xmlns:a16="http://schemas.microsoft.com/office/drawing/2014/main" id="{D36F96E4-7FA7-4F6F-98DB-6066A39B005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25281" y="2169668"/>
            <a:ext cx="349885" cy="422910"/>
          </a:xfrm>
          <a:prstGeom prst="rect">
            <a:avLst/>
          </a:prstGeom>
        </p:spPr>
      </p:pic>
      <p:sp>
        <p:nvSpPr>
          <p:cNvPr id="139" name="正方形/長方形 138">
            <a:extLst>
              <a:ext uri="{FF2B5EF4-FFF2-40B4-BE49-F238E27FC236}">
                <a16:creationId xmlns:a16="http://schemas.microsoft.com/office/drawing/2014/main" id="{0DA41EB6-20BF-4387-9341-10663D480905}"/>
              </a:ext>
            </a:extLst>
          </p:cNvPr>
          <p:cNvSpPr/>
          <p:nvPr/>
        </p:nvSpPr>
        <p:spPr>
          <a:xfrm>
            <a:off x="2545715" y="2865882"/>
            <a:ext cx="5387340" cy="36530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1400"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40" name="正方形/長方形 139">
            <a:extLst>
              <a:ext uri="{FF2B5EF4-FFF2-40B4-BE49-F238E27FC236}">
                <a16:creationId xmlns:a16="http://schemas.microsoft.com/office/drawing/2014/main" id="{7C67A566-98A9-4951-8D22-84FCA00315CE}"/>
              </a:ext>
            </a:extLst>
          </p:cNvPr>
          <p:cNvSpPr/>
          <p:nvPr/>
        </p:nvSpPr>
        <p:spPr>
          <a:xfrm>
            <a:off x="7933055" y="2872232"/>
            <a:ext cx="2275840" cy="36530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1400"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44" name="正方形/長方形 143">
            <a:extLst>
              <a:ext uri="{FF2B5EF4-FFF2-40B4-BE49-F238E27FC236}">
                <a16:creationId xmlns:a16="http://schemas.microsoft.com/office/drawing/2014/main" id="{F58A797B-E2EE-49E5-A91E-5CDA65823293}"/>
              </a:ext>
            </a:extLst>
          </p:cNvPr>
          <p:cNvSpPr/>
          <p:nvPr/>
        </p:nvSpPr>
        <p:spPr>
          <a:xfrm>
            <a:off x="5032310" y="3082798"/>
            <a:ext cx="2540700" cy="638376"/>
          </a:xfrm>
          <a:prstGeom prst="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子供の教育費</a:t>
            </a:r>
          </a:p>
        </p:txBody>
      </p:sp>
      <p:sp>
        <p:nvSpPr>
          <p:cNvPr id="152" name="正方形/長方形 151">
            <a:extLst>
              <a:ext uri="{FF2B5EF4-FFF2-40B4-BE49-F238E27FC236}">
                <a16:creationId xmlns:a16="http://schemas.microsoft.com/office/drawing/2014/main" id="{BCB4ED20-56A6-455C-975B-FB0FB3CD7CAD}"/>
              </a:ext>
            </a:extLst>
          </p:cNvPr>
          <p:cNvSpPr/>
          <p:nvPr/>
        </p:nvSpPr>
        <p:spPr>
          <a:xfrm>
            <a:off x="2955925" y="133248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53" name="直角三角形 152">
            <a:extLst>
              <a:ext uri="{FF2B5EF4-FFF2-40B4-BE49-F238E27FC236}">
                <a16:creationId xmlns:a16="http://schemas.microsoft.com/office/drawing/2014/main" id="{0BAB8856-1DC5-4351-9844-6748A320F692}"/>
              </a:ext>
            </a:extLst>
          </p:cNvPr>
          <p:cNvSpPr/>
          <p:nvPr/>
        </p:nvSpPr>
        <p:spPr>
          <a:xfrm>
            <a:off x="3450591" y="123977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60" name="正方形/長方形 159">
            <a:extLst>
              <a:ext uri="{FF2B5EF4-FFF2-40B4-BE49-F238E27FC236}">
                <a16:creationId xmlns:a16="http://schemas.microsoft.com/office/drawing/2014/main" id="{1A568D96-B4E9-4EBE-B86E-0CF6801E32A9}"/>
              </a:ext>
            </a:extLst>
          </p:cNvPr>
          <p:cNvSpPr/>
          <p:nvPr/>
        </p:nvSpPr>
        <p:spPr>
          <a:xfrm>
            <a:off x="7939405" y="5040351"/>
            <a:ext cx="2287270" cy="1493165"/>
          </a:xfrm>
          <a:prstGeom prst="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老後の生活費</a:t>
            </a:r>
            <a:endParaRPr lang="en-US" altLang="ja-JP"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a:p>
            <a:pPr algn="ctr" defTabSz="457200">
              <a:spcBef>
                <a:spcPts val="1200"/>
              </a:spcBef>
              <a:defRPr/>
            </a:pPr>
            <a:r>
              <a:rPr lang="ja-JP" altLang="en-US" sz="2800" b="1" dirty="0">
                <a:solidFill>
                  <a:srgbClr val="C00000"/>
                </a:solidFill>
                <a:latin typeface="UD デジタル 教科書体 NP-R" panose="02020400000000000000" pitchFamily="18" charset="-128"/>
                <a:ea typeface="UD デジタル 教科書体 NP-R" panose="02020400000000000000" pitchFamily="18" charset="-128"/>
              </a:rPr>
              <a:t>借入不可</a:t>
            </a:r>
          </a:p>
        </p:txBody>
      </p:sp>
      <p:sp>
        <p:nvSpPr>
          <p:cNvPr id="3" name="スライド番号プレースホルダー 2">
            <a:extLst>
              <a:ext uri="{FF2B5EF4-FFF2-40B4-BE49-F238E27FC236}">
                <a16:creationId xmlns:a16="http://schemas.microsoft.com/office/drawing/2014/main" id="{71B8B8D9-E743-4601-A24C-4A69E971D9D8}"/>
              </a:ext>
            </a:extLst>
          </p:cNvPr>
          <p:cNvSpPr>
            <a:spLocks noGrp="1"/>
          </p:cNvSpPr>
          <p:nvPr>
            <p:ph type="sldNum" sz="quarter" idx="12"/>
          </p:nvPr>
        </p:nvSpPr>
        <p:spPr/>
        <p:txBody>
          <a:bodyPr/>
          <a:lstStyle/>
          <a:p>
            <a:pPr defTabSz="457200">
              <a:defRPr/>
            </a:pPr>
            <a:fld id="{B378FB67-07AC-457B-BADA-E57568912247}" type="slidenum">
              <a:rPr lang="ja-JP" altLang="en-US" sz="1100">
                <a:solidFill>
                  <a:prstClr val="black">
                    <a:lumMod val="50000"/>
                    <a:lumOff val="50000"/>
                  </a:prstClr>
                </a:solidFill>
                <a:latin typeface="Calibri" panose="020F0502020204030204"/>
                <a:ea typeface="BIZ UDPゴシック" panose="020B0400000000000000" pitchFamily="50" charset="-128"/>
              </a:rPr>
              <a:pPr defTabSz="457200">
                <a:defRPr/>
              </a:pPr>
              <a:t>82</a:t>
            </a:fld>
            <a:endParaRPr lang="ja-JP" altLang="en-US" sz="1100" dirty="0">
              <a:solidFill>
                <a:prstClr val="black">
                  <a:lumMod val="50000"/>
                  <a:lumOff val="50000"/>
                </a:prstClr>
              </a:solidFill>
              <a:latin typeface="Calibri" panose="020F0502020204030204"/>
              <a:ea typeface="BIZ UDPゴシック" panose="020B0400000000000000" pitchFamily="50" charset="-128"/>
            </a:endParaRPr>
          </a:p>
        </p:txBody>
      </p:sp>
      <p:sp>
        <p:nvSpPr>
          <p:cNvPr id="54" name="正方形/長方形 53">
            <a:extLst>
              <a:ext uri="{FF2B5EF4-FFF2-40B4-BE49-F238E27FC236}">
                <a16:creationId xmlns:a16="http://schemas.microsoft.com/office/drawing/2014/main" id="{4D9F5E1B-0FFB-498D-8448-2630D39F9DC9}"/>
              </a:ext>
            </a:extLst>
          </p:cNvPr>
          <p:cNvSpPr/>
          <p:nvPr/>
        </p:nvSpPr>
        <p:spPr>
          <a:xfrm>
            <a:off x="3876041" y="3848889"/>
            <a:ext cx="975730" cy="879322"/>
          </a:xfrm>
          <a:prstGeom prst="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家賃</a:t>
            </a:r>
          </a:p>
        </p:txBody>
      </p:sp>
      <p:sp>
        <p:nvSpPr>
          <p:cNvPr id="146" name="正方形/長方形 145">
            <a:extLst>
              <a:ext uri="{FF2B5EF4-FFF2-40B4-BE49-F238E27FC236}">
                <a16:creationId xmlns:a16="http://schemas.microsoft.com/office/drawing/2014/main" id="{DFC0458C-B382-4ACB-A51D-2B9769227FD0}"/>
              </a:ext>
            </a:extLst>
          </p:cNvPr>
          <p:cNvSpPr/>
          <p:nvPr/>
        </p:nvSpPr>
        <p:spPr>
          <a:xfrm>
            <a:off x="4851772" y="3852165"/>
            <a:ext cx="4113606" cy="879322"/>
          </a:xfrm>
          <a:prstGeom prst="rect">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white"/>
                </a:solidFill>
                <a:latin typeface="UD デジタル 教科書体 NP-R" panose="02020400000000000000" pitchFamily="18" charset="-128"/>
                <a:ea typeface="UD デジタル 教科書体 NP-R" panose="02020400000000000000" pitchFamily="18" charset="-128"/>
              </a:rPr>
              <a:t>住宅ローン返済</a:t>
            </a:r>
          </a:p>
        </p:txBody>
      </p:sp>
      <p:cxnSp>
        <p:nvCxnSpPr>
          <p:cNvPr id="5" name="直線コネクタ 4">
            <a:extLst>
              <a:ext uri="{FF2B5EF4-FFF2-40B4-BE49-F238E27FC236}">
                <a16:creationId xmlns:a16="http://schemas.microsoft.com/office/drawing/2014/main" id="{E6243296-7AA2-4D17-B6C1-50AB14A232EE}"/>
              </a:ext>
            </a:extLst>
          </p:cNvPr>
          <p:cNvCxnSpPr/>
          <p:nvPr/>
        </p:nvCxnSpPr>
        <p:spPr>
          <a:xfrm>
            <a:off x="7921626" y="2865882"/>
            <a:ext cx="33655" cy="36758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4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500"/>
                                        <p:tgtEl>
                                          <p:spTgt spid="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fade">
                                      <p:cBhvr>
                                        <p:cTn id="20"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60" grpId="0" animBg="1"/>
      <p:bldP spid="54" grpId="0" animBg="1"/>
      <p:bldP spid="14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0F7B33-C309-B828-5561-BF0DCF46708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　適性診断！</a:t>
            </a:r>
            <a:endParaRPr kumimoji="1" lang="ja-JP" altLang="en-US"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AB264252-04F2-389D-4F0B-21462B56136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1600" dirty="0"/>
          </a:p>
          <a:p>
            <a:pPr marL="0" indent="0">
              <a:buNone/>
            </a:pPr>
            <a:r>
              <a:rPr kumimoji="1" lang="ja-JP" altLang="en-US" sz="3200" dirty="0">
                <a:latin typeface="HGP創英角ﾎﾟｯﾌﾟ体" panose="040B0A00000000000000" pitchFamily="50" charset="-128"/>
                <a:ea typeface="HGP創英角ﾎﾟｯﾌﾟ体" panose="040B0A00000000000000" pitchFamily="50" charset="-128"/>
              </a:rPr>
              <a:t>あなたが、変動金利で払い続けて本当に、大丈夫なのか？</a:t>
            </a:r>
            <a:endParaRPr kumimoji="1" lang="en-US" altLang="ja-JP" sz="3200" dirty="0">
              <a:latin typeface="HGP創英角ﾎﾟｯﾌﾟ体" panose="040B0A00000000000000" pitchFamily="50" charset="-128"/>
              <a:ea typeface="HGP創英角ﾎﾟｯﾌﾟ体" panose="040B0A00000000000000" pitchFamily="50" charset="-128"/>
            </a:endParaRPr>
          </a:p>
          <a:p>
            <a:endParaRPr lang="en-US" altLang="ja-JP" sz="1600" dirty="0">
              <a:latin typeface="HGP創英角ﾎﾟｯﾌﾟ体" panose="040B0A00000000000000" pitchFamily="50" charset="-128"/>
              <a:ea typeface="HGP創英角ﾎﾟｯﾌﾟ体" panose="040B0A00000000000000" pitchFamily="50" charset="-128"/>
            </a:endParaRPr>
          </a:p>
          <a:p>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800" dirty="0">
                <a:solidFill>
                  <a:srgbClr val="FF0000"/>
                </a:solidFill>
                <a:latin typeface="HGP創英角ﾎﾟｯﾌﾟ体" panose="040B0A00000000000000" pitchFamily="50" charset="-128"/>
                <a:ea typeface="HGP創英角ﾎﾟｯﾌﾟ体" panose="040B0A00000000000000" pitchFamily="50" charset="-128"/>
              </a:rPr>
              <a:t>住宅ローンの適性診断いたします！</a:t>
            </a:r>
            <a:endParaRPr kumimoji="1" lang="en-US" altLang="ja-JP" sz="48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200" dirty="0">
                <a:latin typeface="HGP創英角ﾎﾟｯﾌﾟ体" panose="040B0A00000000000000" pitchFamily="50" charset="-128"/>
                <a:ea typeface="HGP創英角ﾎﾟｯﾌﾟ体" panose="040B0A00000000000000" pitchFamily="50" charset="-128"/>
              </a:rPr>
              <a:t>問題点が見つかれば、</a:t>
            </a:r>
            <a:r>
              <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rPr>
              <a:t>具体的な対策</a:t>
            </a:r>
            <a:r>
              <a:rPr kumimoji="1" lang="ja-JP" altLang="en-US" sz="3200" dirty="0">
                <a:latin typeface="HGP創英角ﾎﾟｯﾌﾟ体" panose="040B0A00000000000000" pitchFamily="50" charset="-128"/>
                <a:ea typeface="HGP創英角ﾎﾟｯﾌﾟ体" panose="040B0A00000000000000" pitchFamily="50" charset="-128"/>
              </a:rPr>
              <a:t>をお伝えします！</a:t>
            </a:r>
            <a:endParaRPr kumimoji="1" lang="en-US" altLang="ja-JP" sz="3200" dirty="0">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F57E499A-6423-8E9A-7719-B0D19389F641}"/>
              </a:ext>
            </a:extLst>
          </p:cNvPr>
          <p:cNvSpPr>
            <a:spLocks noGrp="1"/>
          </p:cNvSpPr>
          <p:nvPr>
            <p:ph type="sldNum" sz="quarter" idx="12"/>
          </p:nvPr>
        </p:nvSpPr>
        <p:spPr/>
        <p:txBody>
          <a:bodyPr/>
          <a:lstStyle/>
          <a:p>
            <a:fld id="{7053D55C-1BD3-474D-B643-3CCB384A951D}" type="slidenum">
              <a:rPr kumimoji="1" lang="ja-JP" altLang="en-US" smtClean="0"/>
              <a:t>83</a:t>
            </a:fld>
            <a:endParaRPr kumimoji="1" lang="ja-JP" altLang="en-US"/>
          </a:p>
        </p:txBody>
      </p:sp>
    </p:spTree>
    <p:extLst>
      <p:ext uri="{BB962C8B-B14F-4D97-AF65-F5344CB8AC3E}">
        <p14:creationId xmlns:p14="http://schemas.microsoft.com/office/powerpoint/2010/main" val="7748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0F7B33-C309-B828-5561-BF0DCF46708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　適性診断！</a:t>
            </a:r>
            <a:endParaRPr kumimoji="1" lang="ja-JP" altLang="en-US"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AB264252-04F2-389D-4F0B-21462B56136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400" dirty="0">
                <a:latin typeface="HGP創英角ﾎﾟｯﾌﾟ体" panose="040B0A00000000000000" pitchFamily="50" charset="-128"/>
                <a:ea typeface="HGP創英角ﾎﾟｯﾌﾟ体" panose="040B0A00000000000000" pitchFamily="50" charset="-128"/>
              </a:rPr>
              <a:t>ご準備頂くものは、</a:t>
            </a:r>
            <a:endParaRPr kumimoji="1"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①返済予定表（年</a:t>
            </a:r>
            <a:r>
              <a:rPr lang="en-US" altLang="ja-JP" sz="3200" dirty="0">
                <a:latin typeface="HGP創英角ﾎﾟｯﾌﾟ体" panose="040B0A00000000000000" pitchFamily="50" charset="-128"/>
                <a:ea typeface="HGP創英角ﾎﾟｯﾌﾟ体" panose="040B0A00000000000000" pitchFamily="50" charset="-128"/>
              </a:rPr>
              <a:t>0.775</a:t>
            </a:r>
            <a:r>
              <a:rPr lang="ja-JP" altLang="en-US" sz="3200" dirty="0">
                <a:latin typeface="HGP創英角ﾎﾟｯﾌﾟ体" panose="040B0A00000000000000" pitchFamily="50" charset="-128"/>
                <a:ea typeface="HGP創英角ﾎﾟｯﾌﾟ体" panose="040B0A00000000000000" pitchFamily="50" charset="-128"/>
              </a:rPr>
              <a:t>％以上で借り入れている方は必須）</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②源泉徴収票（ローンの借入限度額を計算するのに必要）</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200" dirty="0">
                <a:latin typeface="HGP創英角ﾎﾟｯﾌﾟ体" panose="040B0A00000000000000" pitchFamily="50" charset="-128"/>
                <a:ea typeface="HGP創英角ﾎﾟｯﾌﾟ体" panose="040B0A00000000000000" pitchFamily="50" charset="-128"/>
              </a:rPr>
              <a:t>③金融資産残高（内訳）の確認　</a:t>
            </a:r>
            <a:r>
              <a:rPr kumimoji="1" lang="en-US" altLang="ja-JP" sz="3200" dirty="0">
                <a:latin typeface="HGP創英角ﾎﾟｯﾌﾟ体" panose="040B0A00000000000000" pitchFamily="50" charset="-128"/>
                <a:ea typeface="HGP創英角ﾎﾟｯﾌﾟ体" panose="040B0A00000000000000" pitchFamily="50" charset="-128"/>
              </a:rPr>
              <a:t>1</a:t>
            </a:r>
            <a:r>
              <a:rPr kumimoji="1" lang="ja-JP" altLang="en-US" sz="3200" dirty="0">
                <a:latin typeface="HGP創英角ﾎﾟｯﾌﾟ体" panose="040B0A00000000000000" pitchFamily="50" charset="-128"/>
                <a:ea typeface="HGP創英角ﾎﾟｯﾌﾟ体" panose="040B0A00000000000000" pitchFamily="50" charset="-128"/>
              </a:rPr>
              <a:t>年間の貯蓄実績</a:t>
            </a:r>
          </a:p>
        </p:txBody>
      </p:sp>
      <p:sp>
        <p:nvSpPr>
          <p:cNvPr id="5" name="スライド番号プレースホルダー 4">
            <a:extLst>
              <a:ext uri="{FF2B5EF4-FFF2-40B4-BE49-F238E27FC236}">
                <a16:creationId xmlns:a16="http://schemas.microsoft.com/office/drawing/2014/main" id="{F57E499A-6423-8E9A-7719-B0D19389F641}"/>
              </a:ext>
            </a:extLst>
          </p:cNvPr>
          <p:cNvSpPr>
            <a:spLocks noGrp="1"/>
          </p:cNvSpPr>
          <p:nvPr>
            <p:ph type="sldNum" sz="quarter" idx="12"/>
          </p:nvPr>
        </p:nvSpPr>
        <p:spPr/>
        <p:txBody>
          <a:bodyPr/>
          <a:lstStyle/>
          <a:p>
            <a:fld id="{7053D55C-1BD3-474D-B643-3CCB384A951D}" type="slidenum">
              <a:rPr kumimoji="1" lang="ja-JP" altLang="en-US" smtClean="0"/>
              <a:t>84</a:t>
            </a:fld>
            <a:endParaRPr kumimoji="1" lang="ja-JP" altLang="en-US"/>
          </a:p>
        </p:txBody>
      </p:sp>
    </p:spTree>
    <p:extLst>
      <p:ext uri="{BB962C8B-B14F-4D97-AF65-F5344CB8AC3E}">
        <p14:creationId xmlns:p14="http://schemas.microsoft.com/office/powerpoint/2010/main" val="34386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ECE64-6A86-C39D-E2E9-27C6A50FB6B9}"/>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変動金利の金利上昇リスク対策！</a:t>
            </a:r>
          </a:p>
        </p:txBody>
      </p:sp>
      <p:sp>
        <p:nvSpPr>
          <p:cNvPr id="3" name="コンテンツ プレースホルダー 2">
            <a:extLst>
              <a:ext uri="{FF2B5EF4-FFF2-40B4-BE49-F238E27FC236}">
                <a16:creationId xmlns:a16="http://schemas.microsoft.com/office/drawing/2014/main" id="{1652A1B1-297A-36A2-1CCF-AA8981697DE0}"/>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buNone/>
            </a:pPr>
            <a:endParaRPr lang="en-US" altLang="ja-JP" sz="300" dirty="0"/>
          </a:p>
          <a:p>
            <a:pPr marL="0" indent="0">
              <a:buNone/>
            </a:pPr>
            <a:r>
              <a:rPr kumimoji="1" lang="ja-JP" altLang="en-US" sz="2200" dirty="0">
                <a:latin typeface="HGS創英角ﾎﾟｯﾌﾟ体" panose="040B0A00000000000000" pitchFamily="50" charset="-128"/>
                <a:ea typeface="HGS創英角ﾎﾟｯﾌﾟ体" panose="040B0A00000000000000" pitchFamily="50" charset="-128"/>
              </a:rPr>
              <a:t>問題が見つかれば、改善策は？</a:t>
            </a:r>
            <a:endParaRPr kumimoji="1" lang="en-US" altLang="ja-JP" sz="22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9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必須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家計の見直し（フリーキャッシュフロー改善）</a:t>
            </a:r>
          </a:p>
          <a:p>
            <a:pPr marL="0" indent="0">
              <a:buNone/>
            </a:pPr>
            <a:r>
              <a:rPr lang="ja-JP" altLang="en-US" sz="3200" dirty="0">
                <a:solidFill>
                  <a:schemeClr val="accent1"/>
                </a:solidFill>
                <a:latin typeface="HGP創英角ﾎﾟｯﾌﾟ体" panose="040B0A00000000000000" pitchFamily="50" charset="-128"/>
                <a:ea typeface="HGP創英角ﾎﾟｯﾌﾟ体" panose="040B0A00000000000000" pitchFamily="50" charset="-128"/>
              </a:rPr>
              <a:t>　　　　　　　　　　　　　　　　</a:t>
            </a:r>
            <a:endParaRPr lang="en-US" altLang="ja-JP" sz="32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対策は</a:t>
            </a:r>
            <a:r>
              <a:rPr lang="en-US" altLang="ja-JP" dirty="0">
                <a:latin typeface="HGP創英角ﾎﾟｯﾌﾟ体" panose="040B0A00000000000000" pitchFamily="50" charset="-128"/>
                <a:ea typeface="HGP創英角ﾎﾟｯﾌﾟ体" panose="040B0A00000000000000" pitchFamily="50" charset="-128"/>
              </a:rPr>
              <a:t>2</a:t>
            </a:r>
            <a:r>
              <a:rPr lang="ja-JP" altLang="en-US" dirty="0">
                <a:latin typeface="HGP創英角ﾎﾟｯﾌﾟ体" panose="040B0A00000000000000" pitchFamily="50" charset="-128"/>
                <a:ea typeface="HGP創英角ﾎﾟｯﾌﾟ体" panose="040B0A00000000000000" pitchFamily="50" charset="-128"/>
              </a:rPr>
              <a:t>つ</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①変動金利を固定金利に借り換える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②変動金利の金利を適正化し、資産運用をする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000" dirty="0">
                <a:solidFill>
                  <a:schemeClr val="accent1"/>
                </a:solidFill>
                <a:latin typeface="HGP創英角ﾎﾟｯﾌﾟ体" panose="040B0A00000000000000" pitchFamily="50" charset="-128"/>
                <a:ea typeface="HGP創英角ﾎﾟｯﾌﾟ体" panose="040B0A00000000000000" pitchFamily="50" charset="-128"/>
              </a:rPr>
              <a:t>　　　　　　　　　　　　　　　　　　　</a:t>
            </a:r>
            <a:endParaRPr kumimoji="1" lang="en-US" altLang="ja-JP" sz="3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ED0FE80A-003C-316A-81FF-276A02D319C8}"/>
              </a:ext>
            </a:extLst>
          </p:cNvPr>
          <p:cNvSpPr>
            <a:spLocks noGrp="1"/>
          </p:cNvSpPr>
          <p:nvPr>
            <p:ph type="sldNum" sz="quarter" idx="12"/>
          </p:nvPr>
        </p:nvSpPr>
        <p:spPr/>
        <p:txBody>
          <a:bodyPr/>
          <a:lstStyle/>
          <a:p>
            <a:fld id="{7053D55C-1BD3-474D-B643-3CCB384A951D}" type="slidenum">
              <a:rPr kumimoji="1" lang="ja-JP" altLang="en-US" smtClean="0"/>
              <a:t>85</a:t>
            </a:fld>
            <a:endParaRPr kumimoji="1" lang="ja-JP" altLang="en-US"/>
          </a:p>
        </p:txBody>
      </p:sp>
    </p:spTree>
    <p:extLst>
      <p:ext uri="{BB962C8B-B14F-4D97-AF65-F5344CB8AC3E}">
        <p14:creationId xmlns:p14="http://schemas.microsoft.com/office/powerpoint/2010/main" val="6868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762609-986D-65D7-C561-200F80B539DA}"/>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事　</a:t>
            </a:r>
            <a:r>
              <a:rPr kumimoji="1" lang="ja-JP" altLang="en-US" dirty="0">
                <a:latin typeface="HGP創英角ﾎﾟｯﾌﾟ体" panose="040B0A00000000000000" pitchFamily="50" charset="-128"/>
                <a:ea typeface="HGP創英角ﾎﾟｯﾌﾟ体" panose="040B0A00000000000000" pitchFamily="50" charset="-128"/>
              </a:rPr>
              <a:t>例</a:t>
            </a:r>
            <a:r>
              <a:rPr kumimoji="1" lang="ja-JP" altLang="en-US" dirty="0"/>
              <a:t>　</a:t>
            </a:r>
          </a:p>
        </p:txBody>
      </p:sp>
      <p:sp>
        <p:nvSpPr>
          <p:cNvPr id="3" name="コンテンツ プレースホルダー 2">
            <a:extLst>
              <a:ext uri="{FF2B5EF4-FFF2-40B4-BE49-F238E27FC236}">
                <a16:creationId xmlns:a16="http://schemas.microsoft.com/office/drawing/2014/main" id="{AC43779B-E6B0-F8D3-426E-5AB3E01CA9B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診断ツールを使って</a:t>
            </a:r>
            <a:endParaRPr kumimoji="1" lang="en-US" altLang="ja-JP" sz="4000" dirty="0">
              <a:latin typeface="HGP創英角ﾎﾟｯﾌﾟ体" panose="040B0A00000000000000" pitchFamily="50" charset="-128"/>
              <a:ea typeface="HGP創英角ﾎﾟｯﾌﾟ体" panose="040B0A00000000000000" pitchFamily="50" charset="-128"/>
            </a:endParaRPr>
          </a:p>
          <a:p>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変動金利の適正化をされた</a:t>
            </a:r>
            <a:r>
              <a:rPr kumimoji="1" lang="en-US" altLang="ja-JP" sz="4000" dirty="0">
                <a:latin typeface="HGP創英角ﾎﾟｯﾌﾟ体" panose="040B0A00000000000000" pitchFamily="50" charset="-128"/>
                <a:ea typeface="HGP創英角ﾎﾟｯﾌﾟ体" panose="040B0A00000000000000" pitchFamily="50" charset="-128"/>
              </a:rPr>
              <a:t>A</a:t>
            </a:r>
            <a:r>
              <a:rPr kumimoji="1" lang="ja-JP" altLang="en-US" sz="4000" dirty="0">
                <a:latin typeface="HGP創英角ﾎﾟｯﾌﾟ体" panose="040B0A00000000000000" pitchFamily="50" charset="-128"/>
                <a:ea typeface="HGP創英角ﾎﾟｯﾌﾟ体" panose="040B0A00000000000000" pitchFamily="50" charset="-128"/>
              </a:rPr>
              <a:t>さんの事例！</a:t>
            </a:r>
          </a:p>
        </p:txBody>
      </p:sp>
      <p:sp>
        <p:nvSpPr>
          <p:cNvPr id="4" name="スライド番号プレースホルダー 3">
            <a:extLst>
              <a:ext uri="{FF2B5EF4-FFF2-40B4-BE49-F238E27FC236}">
                <a16:creationId xmlns:a16="http://schemas.microsoft.com/office/drawing/2014/main" id="{8EA95A4C-9FCA-FF22-5725-40A89901A0B6}"/>
              </a:ext>
            </a:extLst>
          </p:cNvPr>
          <p:cNvSpPr>
            <a:spLocks noGrp="1"/>
          </p:cNvSpPr>
          <p:nvPr>
            <p:ph type="sldNum" sz="quarter" idx="12"/>
          </p:nvPr>
        </p:nvSpPr>
        <p:spPr/>
        <p:txBody>
          <a:bodyPr/>
          <a:lstStyle/>
          <a:p>
            <a:fld id="{7053D55C-1BD3-474D-B643-3CCB384A951D}" type="slidenum">
              <a:rPr kumimoji="1" lang="ja-JP" altLang="en-US" smtClean="0"/>
              <a:t>86</a:t>
            </a:fld>
            <a:endParaRPr kumimoji="1" lang="ja-JP" altLang="en-US"/>
          </a:p>
        </p:txBody>
      </p:sp>
    </p:spTree>
    <p:extLst>
      <p:ext uri="{BB962C8B-B14F-4D97-AF65-F5344CB8AC3E}">
        <p14:creationId xmlns:p14="http://schemas.microsoft.com/office/powerpoint/2010/main" val="23906310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10C05-C4E8-B54A-C2C2-CF47F7E8E4D5}"/>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D17B5195-294D-2908-1368-ECC88E9E9878}"/>
              </a:ext>
            </a:extLst>
          </p:cNvPr>
          <p:cNvPicPr>
            <a:picLocks noGrp="1" noChangeAspect="1"/>
          </p:cNvPicPr>
          <p:nvPr>
            <p:ph idx="1"/>
          </p:nvPr>
        </p:nvPicPr>
        <p:blipFill>
          <a:blip r:embed="rId3"/>
          <a:stretch>
            <a:fillRect/>
          </a:stretch>
        </p:blipFill>
        <p:spPr>
          <a:xfrm>
            <a:off x="838200" y="503853"/>
            <a:ext cx="10515600" cy="5497970"/>
          </a:xfrm>
        </p:spPr>
      </p:pic>
      <p:sp>
        <p:nvSpPr>
          <p:cNvPr id="4" name="スライド番号プレースホルダー 3">
            <a:extLst>
              <a:ext uri="{FF2B5EF4-FFF2-40B4-BE49-F238E27FC236}">
                <a16:creationId xmlns:a16="http://schemas.microsoft.com/office/drawing/2014/main" id="{C1E92313-C5C7-3F3D-DA01-D7FDB17341B7}"/>
              </a:ext>
            </a:extLst>
          </p:cNvPr>
          <p:cNvSpPr>
            <a:spLocks noGrp="1"/>
          </p:cNvSpPr>
          <p:nvPr>
            <p:ph type="sldNum" sz="quarter" idx="12"/>
          </p:nvPr>
        </p:nvSpPr>
        <p:spPr/>
        <p:txBody>
          <a:bodyPr/>
          <a:lstStyle/>
          <a:p>
            <a:fld id="{7053D55C-1BD3-474D-B643-3CCB384A951D}" type="slidenum">
              <a:rPr kumimoji="1" lang="ja-JP" altLang="en-US" smtClean="0"/>
              <a:t>87</a:t>
            </a:fld>
            <a:endParaRPr kumimoji="1" lang="ja-JP" altLang="en-US"/>
          </a:p>
        </p:txBody>
      </p:sp>
    </p:spTree>
    <p:extLst>
      <p:ext uri="{BB962C8B-B14F-4D97-AF65-F5344CB8AC3E}">
        <p14:creationId xmlns:p14="http://schemas.microsoft.com/office/powerpoint/2010/main" val="32826896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C5AC9-4F26-6CA1-5D61-A27C9BDB410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　金利の適正化</a:t>
            </a:r>
          </a:p>
        </p:txBody>
      </p:sp>
      <p:sp>
        <p:nvSpPr>
          <p:cNvPr id="3" name="コンテンツ プレースホルダー 2">
            <a:extLst>
              <a:ext uri="{FF2B5EF4-FFF2-40B4-BE49-F238E27FC236}">
                <a16:creationId xmlns:a16="http://schemas.microsoft.com/office/drawing/2014/main" id="{EDEDD09E-463F-994A-6B83-F887D3EF0AA4}"/>
              </a:ext>
            </a:extLst>
          </p:cNvPr>
          <p:cNvSpPr>
            <a:spLocks noGrp="1"/>
          </p:cNvSpPr>
          <p:nvPr>
            <p:ph idx="1"/>
          </p:nvPr>
        </p:nvSpPr>
        <p:spPr>
          <a:xfrm>
            <a:off x="653143" y="1825625"/>
            <a:ext cx="10700657" cy="4351338"/>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marL="0" indent="0">
              <a:buNone/>
            </a:pPr>
            <a:endParaRPr kumimoji="1" lang="en-US" altLang="ja-JP" sz="1300" dirty="0"/>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A</a:t>
            </a:r>
            <a:r>
              <a:rPr kumimoji="1" lang="ja-JP" altLang="en-US" dirty="0">
                <a:latin typeface="HGP創英角ﾎﾟｯﾌﾟ体" panose="040B0A00000000000000" pitchFamily="50" charset="-128"/>
                <a:ea typeface="HGP創英角ﾎﾟｯﾌﾟ体" panose="040B0A00000000000000" pitchFamily="50" charset="-128"/>
              </a:rPr>
              <a:t>さん　</a:t>
            </a:r>
            <a:r>
              <a:rPr kumimoji="1" lang="en-US" altLang="ja-JP" dirty="0">
                <a:latin typeface="HGP創英角ﾎﾟｯﾌﾟ体" panose="040B0A00000000000000" pitchFamily="50" charset="-128"/>
                <a:ea typeface="HGP創英角ﾎﾟｯﾌﾟ体" panose="040B0A00000000000000" pitchFamily="50" charset="-128"/>
              </a:rPr>
              <a:t>43</a:t>
            </a:r>
            <a:r>
              <a:rPr kumimoji="1" lang="ja-JP" altLang="en-US" dirty="0">
                <a:latin typeface="HGP創英角ﾎﾟｯﾌﾟ体" panose="040B0A00000000000000" pitchFamily="50" charset="-128"/>
                <a:ea typeface="HGP創英角ﾎﾟｯﾌﾟ体" panose="040B0A00000000000000" pitchFamily="50" charset="-128"/>
              </a:rPr>
              <a:t>歳　年収</a:t>
            </a:r>
            <a:r>
              <a:rPr kumimoji="1" lang="en-US" altLang="ja-JP" dirty="0">
                <a:latin typeface="HGP創英角ﾎﾟｯﾌﾟ体" panose="040B0A00000000000000" pitchFamily="50" charset="-128"/>
                <a:ea typeface="HGP創英角ﾎﾟｯﾌﾟ体" panose="040B0A00000000000000" pitchFamily="50" charset="-128"/>
              </a:rPr>
              <a:t>700</a:t>
            </a:r>
            <a:r>
              <a:rPr kumimoji="1" lang="ja-JP" altLang="en-US" dirty="0">
                <a:latin typeface="HGP創英角ﾎﾟｯﾌﾟ体" panose="040B0A00000000000000" pitchFamily="50" charset="-128"/>
                <a:ea typeface="HGP創英角ﾎﾟｯﾌﾟ体" panose="040B0A00000000000000" pitchFamily="50" charset="-128"/>
              </a:rPr>
              <a:t>万円　妻</a:t>
            </a:r>
            <a:r>
              <a:rPr kumimoji="1" lang="en-US" altLang="ja-JP" dirty="0">
                <a:latin typeface="HGP創英角ﾎﾟｯﾌﾟ体" panose="040B0A00000000000000" pitchFamily="50" charset="-128"/>
                <a:ea typeface="HGP創英角ﾎﾟｯﾌﾟ体" panose="040B0A00000000000000" pitchFamily="50" charset="-128"/>
              </a:rPr>
              <a:t>41</a:t>
            </a:r>
            <a:r>
              <a:rPr kumimoji="1" lang="ja-JP" altLang="en-US" dirty="0">
                <a:latin typeface="HGP創英角ﾎﾟｯﾌﾟ体" panose="040B0A00000000000000" pitchFamily="50" charset="-128"/>
                <a:ea typeface="HGP創英角ﾎﾟｯﾌﾟ体" panose="040B0A00000000000000" pitchFamily="50" charset="-128"/>
              </a:rPr>
              <a:t>歳　年収</a:t>
            </a:r>
            <a:r>
              <a:rPr kumimoji="1" lang="en-US" altLang="ja-JP" dirty="0">
                <a:latin typeface="HGP創英角ﾎﾟｯﾌﾟ体" panose="040B0A00000000000000" pitchFamily="50" charset="-128"/>
                <a:ea typeface="HGP創英角ﾎﾟｯﾌﾟ体" panose="040B0A00000000000000" pitchFamily="50" charset="-128"/>
              </a:rPr>
              <a:t>100</a:t>
            </a:r>
            <a:r>
              <a:rPr kumimoji="1" lang="ja-JP" altLang="en-US" dirty="0">
                <a:latin typeface="HGP創英角ﾎﾟｯﾌﾟ体" panose="040B0A00000000000000" pitchFamily="50" charset="-128"/>
                <a:ea typeface="HGP創英角ﾎﾟｯﾌﾟ体" panose="040B0A00000000000000" pitchFamily="50" charset="-128"/>
              </a:rPr>
              <a:t>万円　お子様　</a:t>
            </a:r>
            <a:r>
              <a:rPr kumimoji="1" lang="en-US" altLang="ja-JP" dirty="0">
                <a:latin typeface="HGP創英角ﾎﾟｯﾌﾟ体" panose="040B0A00000000000000" pitchFamily="50" charset="-128"/>
                <a:ea typeface="HGP創英角ﾎﾟｯﾌﾟ体" panose="040B0A00000000000000" pitchFamily="50" charset="-128"/>
              </a:rPr>
              <a:t>10</a:t>
            </a:r>
            <a:r>
              <a:rPr kumimoji="1" lang="ja-JP" altLang="en-US" dirty="0">
                <a:latin typeface="HGP創英角ﾎﾟｯﾌﾟ体" panose="040B0A00000000000000" pitchFamily="50" charset="-128"/>
                <a:ea typeface="HGP創英角ﾎﾟｯﾌﾟ体" panose="040B0A00000000000000" pitchFamily="50" charset="-128"/>
              </a:rPr>
              <a:t>歳　</a:t>
            </a:r>
            <a:r>
              <a:rPr kumimoji="1" lang="en-US" altLang="ja-JP" dirty="0">
                <a:latin typeface="HGP創英角ﾎﾟｯﾌﾟ体" panose="040B0A00000000000000" pitchFamily="50" charset="-128"/>
                <a:ea typeface="HGP創英角ﾎﾟｯﾌﾟ体" panose="040B0A00000000000000" pitchFamily="50" charset="-128"/>
              </a:rPr>
              <a:t>12</a:t>
            </a:r>
            <a:r>
              <a:rPr kumimoji="1" lang="ja-JP" altLang="en-US" dirty="0">
                <a:latin typeface="HGP創英角ﾎﾟｯﾌﾟ体" panose="040B0A00000000000000" pitchFamily="50" charset="-128"/>
                <a:ea typeface="HGP創英角ﾎﾟｯﾌﾟ体" panose="040B0A00000000000000" pitchFamily="50" charset="-128"/>
              </a:rPr>
              <a:t>歳</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2018</a:t>
            </a:r>
            <a:r>
              <a:rPr kumimoji="1" lang="ja-JP" altLang="en-US" dirty="0">
                <a:latin typeface="HGP創英角ﾎﾟｯﾌﾟ体" panose="040B0A00000000000000" pitchFamily="50" charset="-128"/>
                <a:ea typeface="HGP創英角ﾎﾟｯﾌﾟ体" panose="040B0A00000000000000" pitchFamily="50" charset="-128"/>
              </a:rPr>
              <a:t>年</a:t>
            </a:r>
            <a:r>
              <a:rPr kumimoji="1" lang="en-US" altLang="ja-JP" dirty="0">
                <a:latin typeface="HGP創英角ﾎﾟｯﾌﾟ体" panose="040B0A00000000000000" pitchFamily="50" charset="-128"/>
                <a:ea typeface="HGP創英角ﾎﾟｯﾌﾟ体" panose="040B0A00000000000000" pitchFamily="50" charset="-128"/>
              </a:rPr>
              <a:t>7</a:t>
            </a:r>
            <a:r>
              <a:rPr kumimoji="1" lang="ja-JP" altLang="en-US" dirty="0">
                <a:latin typeface="HGP創英角ﾎﾟｯﾌﾟ体" panose="040B0A00000000000000" pitchFamily="50" charset="-128"/>
                <a:ea typeface="HGP創英角ﾎﾟｯﾌﾟ体" panose="040B0A00000000000000" pitchFamily="50" charset="-128"/>
              </a:rPr>
              <a:t>月</a:t>
            </a:r>
            <a:r>
              <a:rPr kumimoji="1" lang="en-US" altLang="ja-JP" dirty="0">
                <a:latin typeface="HGP創英角ﾎﾟｯﾌﾟ体" panose="040B0A00000000000000" pitchFamily="50" charset="-128"/>
                <a:ea typeface="HGP創英角ﾎﾟｯﾌﾟ体" panose="040B0A00000000000000" pitchFamily="50" charset="-128"/>
              </a:rPr>
              <a:t>17</a:t>
            </a:r>
            <a:r>
              <a:rPr kumimoji="1" lang="ja-JP" altLang="en-US" dirty="0">
                <a:latin typeface="HGP創英角ﾎﾟｯﾌﾟ体" panose="040B0A00000000000000" pitchFamily="50" charset="-128"/>
                <a:ea typeface="HGP創英角ﾎﾟｯﾌﾟ体" panose="040B0A00000000000000" pitchFamily="50" charset="-128"/>
              </a:rPr>
              <a:t>日　　変動金利</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29,517,139</a:t>
            </a:r>
            <a:r>
              <a:rPr kumimoji="1" lang="ja-JP" altLang="en-US" dirty="0">
                <a:latin typeface="HGP創英角ﾎﾟｯﾌﾟ体" panose="040B0A00000000000000" pitchFamily="50" charset="-128"/>
                <a:ea typeface="HGP創英角ﾎﾟｯﾌﾟ体" panose="040B0A00000000000000" pitchFamily="50" charset="-128"/>
              </a:rPr>
              <a:t>円　年</a:t>
            </a:r>
            <a:r>
              <a:rPr kumimoji="1" lang="en-US" altLang="ja-JP" dirty="0">
                <a:latin typeface="HGP創英角ﾎﾟｯﾌﾟ体" panose="040B0A00000000000000" pitchFamily="50" charset="-128"/>
                <a:ea typeface="HGP創英角ﾎﾟｯﾌﾟ体" panose="040B0A00000000000000" pitchFamily="50" charset="-128"/>
              </a:rPr>
              <a:t>0.95</a:t>
            </a:r>
            <a:r>
              <a:rPr kumimoji="1" lang="ja-JP" altLang="en-US" dirty="0">
                <a:latin typeface="HGP創英角ﾎﾟｯﾌﾟ体" panose="040B0A00000000000000" pitchFamily="50" charset="-128"/>
                <a:ea typeface="HGP創英角ﾎﾟｯﾌﾟ体" panose="040B0A00000000000000" pitchFamily="50" charset="-128"/>
              </a:rPr>
              <a:t>％　　</a:t>
            </a:r>
            <a:r>
              <a:rPr kumimoji="1" lang="en-US" altLang="ja-JP" dirty="0">
                <a:latin typeface="HGP創英角ﾎﾟｯﾌﾟ体" panose="040B0A00000000000000" pitchFamily="50" charset="-128"/>
                <a:ea typeface="HGP創英角ﾎﾟｯﾌﾟ体" panose="040B0A00000000000000" pitchFamily="50" charset="-128"/>
              </a:rPr>
              <a:t>31</a:t>
            </a:r>
            <a:r>
              <a:rPr kumimoji="1" lang="ja-JP" altLang="en-US" dirty="0">
                <a:latin typeface="HGP創英角ﾎﾟｯﾌﾟ体" panose="040B0A00000000000000" pitchFamily="50" charset="-128"/>
                <a:ea typeface="HGP創英角ﾎﾟｯﾌﾟ体" panose="040B0A00000000000000" pitchFamily="50" charset="-128"/>
              </a:rPr>
              <a:t>年</a:t>
            </a:r>
            <a:r>
              <a:rPr kumimoji="1" lang="en-US" altLang="ja-JP" dirty="0">
                <a:latin typeface="HGP創英角ﾎﾟｯﾌﾟ体" panose="040B0A00000000000000" pitchFamily="50" charset="-128"/>
                <a:ea typeface="HGP創英角ﾎﾟｯﾌﾟ体" panose="040B0A00000000000000" pitchFamily="50" charset="-128"/>
              </a:rPr>
              <a:t>4</a:t>
            </a:r>
            <a:r>
              <a:rPr kumimoji="1" lang="ja-JP" altLang="en-US" dirty="0">
                <a:latin typeface="HGP創英角ﾎﾟｯﾌﾟ体" panose="040B0A00000000000000" pitchFamily="50" charset="-128"/>
                <a:ea typeface="HGP創英角ﾎﾟｯﾌﾟ体" panose="040B0A00000000000000" pitchFamily="50" charset="-128"/>
              </a:rPr>
              <a:t>ヶ月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返済予定表</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2022</a:t>
            </a:r>
            <a:r>
              <a:rPr kumimoji="1" lang="ja-JP" altLang="en-US" dirty="0">
                <a:latin typeface="HGP創英角ﾎﾟｯﾌﾟ体" panose="040B0A00000000000000" pitchFamily="50" charset="-128"/>
                <a:ea typeface="HGP創英角ﾎﾟｯﾌﾟ体" panose="040B0A00000000000000" pitchFamily="50" charset="-128"/>
              </a:rPr>
              <a:t>年　</a:t>
            </a:r>
            <a:r>
              <a:rPr kumimoji="1" lang="en-US" altLang="ja-JP" dirty="0">
                <a:latin typeface="HGP創英角ﾎﾟｯﾌﾟ体" panose="040B0A00000000000000" pitchFamily="50" charset="-128"/>
                <a:ea typeface="HGP創英角ﾎﾟｯﾌﾟ体" panose="040B0A00000000000000" pitchFamily="50" charset="-128"/>
              </a:rPr>
              <a:t>12</a:t>
            </a:r>
            <a:r>
              <a:rPr kumimoji="1" lang="ja-JP" altLang="en-US" dirty="0">
                <a:latin typeface="HGP創英角ﾎﾟｯﾌﾟ体" panose="040B0A00000000000000" pitchFamily="50" charset="-128"/>
                <a:ea typeface="HGP創英角ﾎﾟｯﾌﾟ体" panose="040B0A00000000000000" pitchFamily="50" charset="-128"/>
              </a:rPr>
              <a:t>月</a:t>
            </a:r>
            <a:r>
              <a:rPr kumimoji="1" lang="en-US" altLang="ja-JP" dirty="0">
                <a:latin typeface="HGP創英角ﾎﾟｯﾌﾟ体" panose="040B0A00000000000000" pitchFamily="50" charset="-128"/>
                <a:ea typeface="HGP創英角ﾎﾟｯﾌﾟ体" panose="040B0A00000000000000" pitchFamily="50" charset="-128"/>
              </a:rPr>
              <a:t>15</a:t>
            </a:r>
            <a:r>
              <a:rPr kumimoji="1" lang="ja-JP" altLang="en-US" dirty="0">
                <a:latin typeface="HGP創英角ﾎﾟｯﾌﾟ体" panose="040B0A00000000000000" pitchFamily="50" charset="-128"/>
                <a:ea typeface="HGP創英角ﾎﾟｯﾌﾟ体" panose="040B0A00000000000000" pitchFamily="50" charset="-128"/>
              </a:rPr>
              <a:t>日　残高　</a:t>
            </a:r>
            <a:r>
              <a:rPr kumimoji="1" lang="en-US" altLang="ja-JP" dirty="0">
                <a:latin typeface="HGP創英角ﾎﾟｯﾌﾟ体" panose="040B0A00000000000000" pitchFamily="50" charset="-128"/>
                <a:ea typeface="HGP創英角ﾎﾟｯﾌﾟ体" panose="040B0A00000000000000" pitchFamily="50" charset="-128"/>
              </a:rPr>
              <a:t>25,911,634</a:t>
            </a:r>
            <a:r>
              <a:rPr kumimoji="1" lang="ja-JP" altLang="en-US" dirty="0">
                <a:latin typeface="HGP創英角ﾎﾟｯﾌﾟ体" panose="040B0A00000000000000" pitchFamily="50" charset="-128"/>
                <a:ea typeface="HGP創英角ﾎﾟｯﾌﾟ体" panose="040B0A00000000000000" pitchFamily="50" charset="-128"/>
              </a:rPr>
              <a:t>円</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現在残高不明</a:t>
            </a:r>
          </a:p>
          <a:p>
            <a:pPr marL="0" indent="0">
              <a:buNone/>
            </a:pPr>
            <a:endParaRPr kumimoji="1" lang="ja-JP" altLang="en-US" dirty="0"/>
          </a:p>
        </p:txBody>
      </p:sp>
      <p:sp>
        <p:nvSpPr>
          <p:cNvPr id="5" name="スライド番号プレースホルダー 4">
            <a:extLst>
              <a:ext uri="{FF2B5EF4-FFF2-40B4-BE49-F238E27FC236}">
                <a16:creationId xmlns:a16="http://schemas.microsoft.com/office/drawing/2014/main" id="{A19DC3CB-1B99-EA6D-924F-56A1D0D8F56E}"/>
              </a:ext>
            </a:extLst>
          </p:cNvPr>
          <p:cNvSpPr>
            <a:spLocks noGrp="1"/>
          </p:cNvSpPr>
          <p:nvPr>
            <p:ph type="sldNum" sz="quarter" idx="12"/>
          </p:nvPr>
        </p:nvSpPr>
        <p:spPr/>
        <p:txBody>
          <a:bodyPr/>
          <a:lstStyle/>
          <a:p>
            <a:fld id="{7053D55C-1BD3-474D-B643-3CCB384A951D}" type="slidenum">
              <a:rPr kumimoji="1" lang="ja-JP" altLang="en-US" smtClean="0"/>
              <a:t>88</a:t>
            </a:fld>
            <a:endParaRPr kumimoji="1" lang="ja-JP" altLang="en-US"/>
          </a:p>
        </p:txBody>
      </p:sp>
    </p:spTree>
    <p:extLst>
      <p:ext uri="{BB962C8B-B14F-4D97-AF65-F5344CB8AC3E}">
        <p14:creationId xmlns:p14="http://schemas.microsoft.com/office/powerpoint/2010/main" val="4109595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60212-E8F5-CF14-37BC-DB8981EE5247}"/>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変動</a:t>
            </a:r>
            <a:r>
              <a:rPr kumimoji="1" lang="ja-JP" altLang="en-US" dirty="0">
                <a:latin typeface="HGS創英角ﾎﾟｯﾌﾟ体" panose="040B0A00000000000000" pitchFamily="50" charset="-128"/>
                <a:ea typeface="HGS創英角ﾎﾟｯﾌﾟ体" panose="040B0A00000000000000" pitchFamily="50" charset="-128"/>
              </a:rPr>
              <a:t>金利　年</a:t>
            </a:r>
            <a:r>
              <a:rPr kumimoji="1" lang="en-US" altLang="ja-JP" dirty="0">
                <a:latin typeface="HGS創英角ﾎﾟｯﾌﾟ体" panose="040B0A00000000000000" pitchFamily="50" charset="-128"/>
                <a:ea typeface="HGS創英角ﾎﾟｯﾌﾟ体" panose="040B0A00000000000000" pitchFamily="50" charset="-128"/>
              </a:rPr>
              <a:t>0.95</a:t>
            </a:r>
            <a:r>
              <a:rPr kumimoji="1" lang="ja-JP" altLang="en-US" dirty="0">
                <a:latin typeface="HGS創英角ﾎﾟｯﾌﾟ体" panose="040B0A00000000000000" pitchFamily="50" charset="-128"/>
                <a:ea typeface="HGS創英角ﾎﾟｯﾌﾟ体" panose="040B0A00000000000000" pitchFamily="50" charset="-128"/>
              </a:rPr>
              <a:t>％</a:t>
            </a:r>
          </a:p>
        </p:txBody>
      </p:sp>
      <p:pic>
        <p:nvPicPr>
          <p:cNvPr id="6" name="コンテンツ プレースホルダー 5">
            <a:extLst>
              <a:ext uri="{FF2B5EF4-FFF2-40B4-BE49-F238E27FC236}">
                <a16:creationId xmlns:a16="http://schemas.microsoft.com/office/drawing/2014/main" id="{3AC53977-06B0-5601-4BD6-8F16128133C7}"/>
              </a:ext>
            </a:extLst>
          </p:cNvPr>
          <p:cNvPicPr>
            <a:picLocks noGrp="1" noChangeAspect="1"/>
          </p:cNvPicPr>
          <p:nvPr>
            <p:ph idx="1"/>
          </p:nvPr>
        </p:nvPicPr>
        <p:blipFill>
          <a:blip r:embed="rId3"/>
          <a:stretch>
            <a:fillRect/>
          </a:stretch>
        </p:blipFill>
        <p:spPr>
          <a:xfrm>
            <a:off x="1032588" y="1461408"/>
            <a:ext cx="9666513" cy="4664756"/>
          </a:xfrm>
          <a:prstGeom prst="rect">
            <a:avLst/>
          </a:prstGeom>
        </p:spPr>
      </p:pic>
      <p:sp>
        <p:nvSpPr>
          <p:cNvPr id="5" name="スライド番号プレースホルダー 4">
            <a:extLst>
              <a:ext uri="{FF2B5EF4-FFF2-40B4-BE49-F238E27FC236}">
                <a16:creationId xmlns:a16="http://schemas.microsoft.com/office/drawing/2014/main" id="{2B4829DB-B85A-5AC2-F320-3CEC6EA8E477}"/>
              </a:ext>
            </a:extLst>
          </p:cNvPr>
          <p:cNvSpPr>
            <a:spLocks noGrp="1"/>
          </p:cNvSpPr>
          <p:nvPr>
            <p:ph type="sldNum" sz="quarter" idx="12"/>
          </p:nvPr>
        </p:nvSpPr>
        <p:spPr/>
        <p:txBody>
          <a:bodyPr/>
          <a:lstStyle/>
          <a:p>
            <a:fld id="{428159FB-B171-47E6-97FF-94E4E8E0D996}" type="slidenum">
              <a:rPr kumimoji="1" lang="ja-JP" altLang="en-US" smtClean="0"/>
              <a:t>89</a:t>
            </a:fld>
            <a:endParaRPr kumimoji="1" lang="ja-JP" altLang="en-US"/>
          </a:p>
        </p:txBody>
      </p:sp>
      <p:sp>
        <p:nvSpPr>
          <p:cNvPr id="3" name="正方形/長方形 2">
            <a:extLst>
              <a:ext uri="{FF2B5EF4-FFF2-40B4-BE49-F238E27FC236}">
                <a16:creationId xmlns:a16="http://schemas.microsoft.com/office/drawing/2014/main" id="{ABABFD06-77A5-F7D5-995D-A5A78027A560}"/>
              </a:ext>
            </a:extLst>
          </p:cNvPr>
          <p:cNvSpPr/>
          <p:nvPr/>
        </p:nvSpPr>
        <p:spPr>
          <a:xfrm>
            <a:off x="1076130" y="1772816"/>
            <a:ext cx="1934547" cy="292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E8CA11D-79AD-8279-1EE1-7AA332FEDB61}"/>
              </a:ext>
            </a:extLst>
          </p:cNvPr>
          <p:cNvSpPr/>
          <p:nvPr/>
        </p:nvSpPr>
        <p:spPr>
          <a:xfrm>
            <a:off x="2320212" y="2960914"/>
            <a:ext cx="3178629" cy="130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4E27220-504E-072F-7D67-A2CCDDA50FB0}"/>
              </a:ext>
            </a:extLst>
          </p:cNvPr>
          <p:cNvSpPr/>
          <p:nvPr/>
        </p:nvSpPr>
        <p:spPr>
          <a:xfrm>
            <a:off x="4603102" y="3918857"/>
            <a:ext cx="1026367" cy="130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AD43AC0-1583-431D-FEB5-5D6337AD6AE1}"/>
              </a:ext>
            </a:extLst>
          </p:cNvPr>
          <p:cNvSpPr/>
          <p:nvPr/>
        </p:nvSpPr>
        <p:spPr>
          <a:xfrm>
            <a:off x="8042988" y="1891004"/>
            <a:ext cx="1803918" cy="174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33AC04D9-E11B-9FA7-7E51-00002802F277}"/>
              </a:ext>
            </a:extLst>
          </p:cNvPr>
          <p:cNvCxnSpPr/>
          <p:nvPr/>
        </p:nvCxnSpPr>
        <p:spPr>
          <a:xfrm flipV="1">
            <a:off x="1293845" y="5834743"/>
            <a:ext cx="7078824" cy="55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D3D3F333-38AD-49FF-56D1-1E17CF333F1A}"/>
              </a:ext>
            </a:extLst>
          </p:cNvPr>
          <p:cNvSpPr/>
          <p:nvPr/>
        </p:nvSpPr>
        <p:spPr>
          <a:xfrm>
            <a:off x="2799184" y="3377682"/>
            <a:ext cx="2873828" cy="3057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368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6525"/>
            <a:ext cx="10515600" cy="1554163"/>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838200" y="1424473"/>
            <a:ext cx="10622280" cy="46217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　年</a:t>
            </a:r>
            <a:r>
              <a:rPr kumimoji="1" lang="en-US" altLang="ja-JP" sz="3600" u="sng" dirty="0">
                <a:latin typeface="HGP創英角ﾎﾟｯﾌﾟ体" pitchFamily="50" charset="-128"/>
                <a:ea typeface="HGP創英角ﾎﾟｯﾌﾟ体" pitchFamily="50" charset="-128"/>
              </a:rPr>
              <a:t>2.0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　３５年＝総返済額は？</a:t>
            </a:r>
            <a:endParaRPr kumimoji="1" lang="en-US" altLang="ja-JP" sz="4000" dirty="0">
              <a:latin typeface="HGP創英角ﾎﾟｯﾌﾟ体" pitchFamily="50" charset="-128"/>
              <a:ea typeface="HGP創英角ﾎﾟｯﾌﾟ体" pitchFamily="50" charset="-128"/>
            </a:endParaRPr>
          </a:p>
          <a:p>
            <a:pPr marL="0" indent="0">
              <a:buNone/>
            </a:pPr>
            <a:endParaRPr lang="en-US" altLang="ja-JP" sz="3200" dirty="0"/>
          </a:p>
          <a:p>
            <a:pPr marL="0" indent="0">
              <a:buNone/>
            </a:pPr>
            <a:endParaRPr lang="en-US" altLang="ja-JP" dirty="0"/>
          </a:p>
          <a:p>
            <a:pPr marL="0" indent="0">
              <a:buNone/>
            </a:pPr>
            <a:r>
              <a:rPr kumimoji="1" lang="ja-JP" altLang="en-US" dirty="0">
                <a:solidFill>
                  <a:schemeClr val="accent6">
                    <a:lumMod val="75000"/>
                  </a:schemeClr>
                </a:solidFill>
                <a:latin typeface="HGP創英角ﾎﾟｯﾌﾟ体" pitchFamily="50" charset="-128"/>
                <a:ea typeface="HGP創英角ﾎﾟｯﾌﾟ体" pitchFamily="50" charset="-128"/>
              </a:rPr>
              <a:t>　</a:t>
            </a:r>
            <a:endParaRPr kumimoji="1" lang="en-US" altLang="ja-JP" dirty="0">
              <a:solidFill>
                <a:schemeClr val="accent6">
                  <a:lumMod val="75000"/>
                </a:schemeClr>
              </a:solidFill>
              <a:latin typeface="HGP創英角ﾎﾟｯﾌﾟ体" pitchFamily="50" charset="-128"/>
              <a:ea typeface="HGP創英角ﾎﾟｯﾌﾟ体" pitchFamily="50" charset="-128"/>
            </a:endParaRPr>
          </a:p>
          <a:p>
            <a:pPr marL="0" indent="0">
              <a:buNone/>
            </a:pPr>
            <a:r>
              <a:rPr lang="ja-JP" altLang="en-US" dirty="0">
                <a:solidFill>
                  <a:schemeClr val="accent6">
                    <a:lumMod val="75000"/>
                  </a:schemeClr>
                </a:solidFill>
                <a:latin typeface="HGP創英角ﾎﾟｯﾌﾟ体" pitchFamily="50" charset="-128"/>
                <a:ea typeface="HGP創英角ﾎﾟｯﾌﾟ体" pitchFamily="50" charset="-128"/>
              </a:rPr>
              <a:t>　</a:t>
            </a:r>
            <a:r>
              <a:rPr lang="ja-JP" altLang="en-US" sz="3200" dirty="0">
                <a:solidFill>
                  <a:srgbClr val="FF0000"/>
                </a:solidFill>
                <a:latin typeface="HGP創英角ﾎﾟｯﾌﾟ体" pitchFamily="50" charset="-128"/>
                <a:ea typeface="HGP創英角ﾎﾟｯﾌﾟ体" pitchFamily="50" charset="-128"/>
              </a:rPr>
              <a:t>現在　全期間固定金利で借りた場合の金利は？</a:t>
            </a:r>
            <a:endParaRPr lang="en-US" altLang="ja-JP" sz="3200" dirty="0">
              <a:solidFill>
                <a:srgbClr val="FF0000"/>
              </a:solidFill>
              <a:latin typeface="HGP創英角ﾎﾟｯﾌﾟ体" pitchFamily="50" charset="-128"/>
              <a:ea typeface="HGP創英角ﾎﾟｯﾌﾟ体" pitchFamily="50" charset="-128"/>
            </a:endParaRPr>
          </a:p>
          <a:p>
            <a:pPr marL="0" indent="0">
              <a:buNone/>
            </a:pPr>
            <a:r>
              <a:rPr kumimoji="1" lang="ja-JP" altLang="en-US" sz="2400" dirty="0"/>
              <a:t>　</a:t>
            </a:r>
          </a:p>
        </p:txBody>
      </p:sp>
      <p:sp>
        <p:nvSpPr>
          <p:cNvPr id="4" name="上矢印 3"/>
          <p:cNvSpPr/>
          <p:nvPr/>
        </p:nvSpPr>
        <p:spPr>
          <a:xfrm>
            <a:off x="5277644" y="2978636"/>
            <a:ext cx="553616" cy="7660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9</a:t>
            </a:fld>
            <a:endParaRPr kumimoji="1" lang="ja-JP" altLang="en-US" dirty="0"/>
          </a:p>
        </p:txBody>
      </p:sp>
    </p:spTree>
    <p:extLst>
      <p:ext uri="{BB962C8B-B14F-4D97-AF65-F5344CB8AC3E}">
        <p14:creationId xmlns:p14="http://schemas.microsoft.com/office/powerpoint/2010/main" val="3566989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AA7C2-D857-269D-7B66-9750A13C6A5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14E01F-D07D-0D66-2526-7693B50FA8BD}"/>
              </a:ext>
            </a:extLst>
          </p:cNvPr>
          <p:cNvSpPr>
            <a:spLocks noGrp="1"/>
          </p:cNvSpPr>
          <p:nvPr>
            <p:ph type="sldNum" sz="quarter" idx="12"/>
          </p:nvPr>
        </p:nvSpPr>
        <p:spPr/>
        <p:txBody>
          <a:bodyPr/>
          <a:lstStyle/>
          <a:p>
            <a:fld id="{7053D55C-1BD3-474D-B643-3CCB384A951D}" type="slidenum">
              <a:rPr kumimoji="1" lang="ja-JP" altLang="en-US" smtClean="0"/>
              <a:t>90</a:t>
            </a:fld>
            <a:endParaRPr kumimoji="1" lang="ja-JP" altLang="en-US"/>
          </a:p>
        </p:txBody>
      </p:sp>
      <p:pic>
        <p:nvPicPr>
          <p:cNvPr id="8" name="コンテンツ プレースホルダー 7">
            <a:extLst>
              <a:ext uri="{FF2B5EF4-FFF2-40B4-BE49-F238E27FC236}">
                <a16:creationId xmlns:a16="http://schemas.microsoft.com/office/drawing/2014/main" id="{B083CACF-60A0-829B-7116-D57F16624F0D}"/>
              </a:ext>
            </a:extLst>
          </p:cNvPr>
          <p:cNvPicPr>
            <a:picLocks noGrp="1" noChangeAspect="1"/>
          </p:cNvPicPr>
          <p:nvPr>
            <p:ph idx="1"/>
          </p:nvPr>
        </p:nvPicPr>
        <p:blipFill>
          <a:blip r:embed="rId3"/>
          <a:stretch>
            <a:fillRect/>
          </a:stretch>
        </p:blipFill>
        <p:spPr>
          <a:xfrm>
            <a:off x="914400" y="491412"/>
            <a:ext cx="10307216" cy="5685551"/>
          </a:xfrm>
        </p:spPr>
      </p:pic>
      <p:sp>
        <p:nvSpPr>
          <p:cNvPr id="9" name="テキスト ボックス 8">
            <a:extLst>
              <a:ext uri="{FF2B5EF4-FFF2-40B4-BE49-F238E27FC236}">
                <a16:creationId xmlns:a16="http://schemas.microsoft.com/office/drawing/2014/main" id="{8C20E9E9-4872-6D7D-EB2B-26AD540A790B}"/>
              </a:ext>
            </a:extLst>
          </p:cNvPr>
          <p:cNvSpPr txBox="1"/>
          <p:nvPr/>
        </p:nvSpPr>
        <p:spPr>
          <a:xfrm>
            <a:off x="3365242" y="2600131"/>
            <a:ext cx="4379166" cy="369332"/>
          </a:xfrm>
          <a:prstGeom prst="rect">
            <a:avLst/>
          </a:prstGeom>
          <a:noFill/>
        </p:spPr>
        <p:txBody>
          <a:bodyPr wrap="square" rtlCol="0">
            <a:spAutoFit/>
          </a:bodyPr>
          <a:lstStyle/>
          <a:p>
            <a:r>
              <a:rPr kumimoji="1" lang="ja-JP" altLang="en-US" b="1" dirty="0">
                <a:solidFill>
                  <a:srgbClr val="FF0000"/>
                </a:solidFill>
              </a:rPr>
              <a:t>返済予定表が、最新でなくても</a:t>
            </a:r>
            <a:r>
              <a:rPr kumimoji="1" lang="en-US" altLang="ja-JP" b="1" dirty="0">
                <a:solidFill>
                  <a:srgbClr val="FF0000"/>
                </a:solidFill>
              </a:rPr>
              <a:t>OK</a:t>
            </a:r>
            <a:r>
              <a:rPr kumimoji="1" lang="ja-JP" altLang="en-US" b="1" dirty="0">
                <a:solidFill>
                  <a:srgbClr val="FF0000"/>
                </a:solidFill>
              </a:rPr>
              <a:t>！</a:t>
            </a:r>
          </a:p>
        </p:txBody>
      </p:sp>
      <p:sp>
        <p:nvSpPr>
          <p:cNvPr id="10" name="矢印: 右 9">
            <a:extLst>
              <a:ext uri="{FF2B5EF4-FFF2-40B4-BE49-F238E27FC236}">
                <a16:creationId xmlns:a16="http://schemas.microsoft.com/office/drawing/2014/main" id="{2377E25E-A3B7-BE99-B606-61F0326BEFB2}"/>
              </a:ext>
            </a:extLst>
          </p:cNvPr>
          <p:cNvSpPr/>
          <p:nvPr/>
        </p:nvSpPr>
        <p:spPr>
          <a:xfrm rot="2186395">
            <a:off x="5339478" y="3061609"/>
            <a:ext cx="485192" cy="19267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BCBB2E93-A873-BF93-6044-7DF1C40F5B78}"/>
              </a:ext>
            </a:extLst>
          </p:cNvPr>
          <p:cNvSpPr/>
          <p:nvPr/>
        </p:nvSpPr>
        <p:spPr>
          <a:xfrm>
            <a:off x="5654350" y="3442996"/>
            <a:ext cx="883299"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7894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90015B-399A-2FDE-5D70-FA41E7E9314F}"/>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4EBDC15-7093-6FD8-FB75-0B6E11FBAD1C}"/>
              </a:ext>
            </a:extLst>
          </p:cNvPr>
          <p:cNvSpPr>
            <a:spLocks noGrp="1"/>
          </p:cNvSpPr>
          <p:nvPr>
            <p:ph type="sldNum" sz="quarter" idx="12"/>
          </p:nvPr>
        </p:nvSpPr>
        <p:spPr/>
        <p:txBody>
          <a:bodyPr/>
          <a:lstStyle/>
          <a:p>
            <a:fld id="{7053D55C-1BD3-474D-B643-3CCB384A951D}" type="slidenum">
              <a:rPr kumimoji="1" lang="ja-JP" altLang="en-US" smtClean="0"/>
              <a:t>91</a:t>
            </a:fld>
            <a:endParaRPr kumimoji="1" lang="ja-JP" altLang="en-US"/>
          </a:p>
        </p:txBody>
      </p:sp>
      <p:pic>
        <p:nvPicPr>
          <p:cNvPr id="9" name="コンテンツ プレースホルダー 8">
            <a:extLst>
              <a:ext uri="{FF2B5EF4-FFF2-40B4-BE49-F238E27FC236}">
                <a16:creationId xmlns:a16="http://schemas.microsoft.com/office/drawing/2014/main" id="{AFB3B3B9-C02A-4608-9104-5CBF522C528E}"/>
              </a:ext>
            </a:extLst>
          </p:cNvPr>
          <p:cNvPicPr>
            <a:picLocks noGrp="1" noChangeAspect="1"/>
          </p:cNvPicPr>
          <p:nvPr>
            <p:ph idx="1"/>
          </p:nvPr>
        </p:nvPicPr>
        <p:blipFill>
          <a:blip r:embed="rId3"/>
          <a:stretch>
            <a:fillRect/>
          </a:stretch>
        </p:blipFill>
        <p:spPr>
          <a:xfrm>
            <a:off x="838200" y="365124"/>
            <a:ext cx="9829800" cy="5867725"/>
          </a:xfrm>
        </p:spPr>
      </p:pic>
      <p:sp>
        <p:nvSpPr>
          <p:cNvPr id="7" name="正方形/長方形 6">
            <a:extLst>
              <a:ext uri="{FF2B5EF4-FFF2-40B4-BE49-F238E27FC236}">
                <a16:creationId xmlns:a16="http://schemas.microsoft.com/office/drawing/2014/main" id="{8EE58302-ED6D-D097-5AC9-4ACA52D08E1C}"/>
              </a:ext>
            </a:extLst>
          </p:cNvPr>
          <p:cNvSpPr/>
          <p:nvPr/>
        </p:nvSpPr>
        <p:spPr>
          <a:xfrm>
            <a:off x="5243805" y="5094514"/>
            <a:ext cx="2649894" cy="10512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84982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C8662-5E76-ADCF-C653-24BC46C5E46C}"/>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変動金利の適正化</a:t>
            </a:r>
          </a:p>
        </p:txBody>
      </p:sp>
      <p:sp>
        <p:nvSpPr>
          <p:cNvPr id="3" name="コンテンツ プレースホルダー 2">
            <a:extLst>
              <a:ext uri="{FF2B5EF4-FFF2-40B4-BE49-F238E27FC236}">
                <a16:creationId xmlns:a16="http://schemas.microsoft.com/office/drawing/2014/main" id="{5769900C-22F1-8D5F-9E35-C2178B1385C8}"/>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3600" dirty="0">
                <a:latin typeface="HGS創英角ﾎﾟｯﾌﾟ体" panose="040B0A00000000000000" pitchFamily="50" charset="-128"/>
                <a:ea typeface="HGS創英角ﾎﾟｯﾌﾟ体" panose="040B0A00000000000000" pitchFamily="50" charset="-128"/>
              </a:rPr>
              <a:t>A</a:t>
            </a:r>
            <a:r>
              <a:rPr kumimoji="1" lang="ja-JP" altLang="en-US" sz="3600" dirty="0">
                <a:latin typeface="HGS創英角ﾎﾟｯﾌﾟ体" panose="040B0A00000000000000" pitchFamily="50" charset="-128"/>
                <a:ea typeface="HGS創英角ﾎﾟｯﾌﾟ体" panose="040B0A00000000000000" pitchFamily="50" charset="-128"/>
              </a:rPr>
              <a:t>さんは、</a:t>
            </a:r>
            <a:r>
              <a:rPr lang="en-US" altLang="ja-JP" sz="3600" dirty="0">
                <a:latin typeface="HGS創英角ﾎﾟｯﾌﾟ体" panose="040B0A00000000000000" pitchFamily="50" charset="-128"/>
                <a:ea typeface="HGS創英角ﾎﾟｯﾌﾟ体" panose="040B0A00000000000000" pitchFamily="50" charset="-128"/>
              </a:rPr>
              <a:t>S</a:t>
            </a:r>
            <a:r>
              <a:rPr kumimoji="1" lang="ja-JP" altLang="en-US" sz="3600" dirty="0">
                <a:latin typeface="HGS創英角ﾎﾟｯﾌﾟ体" panose="040B0A00000000000000" pitchFamily="50" charset="-128"/>
                <a:ea typeface="HGS創英角ﾎﾟｯﾌﾟ体" panose="040B0A00000000000000" pitchFamily="50" charset="-128"/>
              </a:rPr>
              <a:t>銀行から</a:t>
            </a:r>
            <a:r>
              <a:rPr kumimoji="1" lang="en-US" altLang="ja-JP" sz="3600" dirty="0">
                <a:latin typeface="HGS創英角ﾎﾟｯﾌﾟ体" panose="040B0A00000000000000" pitchFamily="50" charset="-128"/>
                <a:ea typeface="HGS創英角ﾎﾟｯﾌﾟ体" panose="040B0A00000000000000" pitchFamily="50" charset="-128"/>
              </a:rPr>
              <a:t>A</a:t>
            </a:r>
            <a:r>
              <a:rPr kumimoji="1" lang="ja-JP" altLang="en-US" sz="3600" dirty="0">
                <a:latin typeface="HGS創英角ﾎﾟｯﾌﾟ体" panose="040B0A00000000000000" pitchFamily="50" charset="-128"/>
                <a:ea typeface="HGS創英角ﾎﾟｯﾌﾟ体" panose="040B0A00000000000000" pitchFamily="50" charset="-128"/>
              </a:rPr>
              <a:t>銀行に借り換えた結果！</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（手数料等の費用も含めて借り換え＝手出し現金なし）</a:t>
            </a:r>
            <a:endParaRPr kumimoji="1"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kumimoji="1" lang="en-US" altLang="ja-JP" sz="4000" dirty="0">
                <a:solidFill>
                  <a:srgbClr val="FF0000"/>
                </a:solidFill>
                <a:latin typeface="HGS創英角ﾎﾟｯﾌﾟ体" panose="040B0A00000000000000" pitchFamily="50" charset="-128"/>
                <a:ea typeface="HGS創英角ﾎﾟｯﾌﾟ体" panose="040B0A00000000000000" pitchFamily="50" charset="-128"/>
              </a:rPr>
              <a:t>152</a:t>
            </a:r>
            <a:r>
              <a:rPr kumimoji="1" lang="ja-JP" altLang="en-US" sz="4000" dirty="0">
                <a:solidFill>
                  <a:srgbClr val="FF0000"/>
                </a:solidFill>
                <a:latin typeface="HGS創英角ﾎﾟｯﾌﾟ体" panose="040B0A00000000000000" pitchFamily="50" charset="-128"/>
                <a:ea typeface="HGS創英角ﾎﾟｯﾌﾟ体" panose="040B0A00000000000000" pitchFamily="50" charset="-128"/>
              </a:rPr>
              <a:t>万円</a:t>
            </a:r>
            <a:r>
              <a:rPr kumimoji="1" lang="ja-JP" altLang="en-US" sz="4000" dirty="0">
                <a:latin typeface="HGS創英角ﾎﾟｯﾌﾟ体" panose="040B0A00000000000000" pitchFamily="50" charset="-128"/>
                <a:ea typeface="HGS創英角ﾎﾟｯﾌﾟ体" panose="040B0A00000000000000" pitchFamily="50" charset="-128"/>
              </a:rPr>
              <a:t>のメリットが出ました！</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5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sz="5200" dirty="0">
              <a:latin typeface="HGS創英角ﾎﾟｯﾌﾟ体" panose="040B0A00000000000000" pitchFamily="50" charset="-128"/>
              <a:ea typeface="HGS創英角ﾎﾟｯﾌﾟ体" panose="040B0A00000000000000" pitchFamily="50"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25345A02-6E81-340C-D162-FFF2B5887EBC}"/>
              </a:ext>
            </a:extLst>
          </p:cNvPr>
          <p:cNvSpPr>
            <a:spLocks noGrp="1"/>
          </p:cNvSpPr>
          <p:nvPr>
            <p:ph type="sldNum" sz="quarter" idx="12"/>
          </p:nvPr>
        </p:nvSpPr>
        <p:spPr/>
        <p:txBody>
          <a:bodyPr/>
          <a:lstStyle/>
          <a:p>
            <a:fld id="{7053D55C-1BD3-474D-B643-3CCB384A951D}" type="slidenum">
              <a:rPr kumimoji="1" lang="ja-JP" altLang="en-US" smtClean="0"/>
              <a:t>92</a:t>
            </a:fld>
            <a:endParaRPr kumimoji="1" lang="ja-JP" altLang="en-US"/>
          </a:p>
        </p:txBody>
      </p:sp>
    </p:spTree>
    <p:extLst>
      <p:ext uri="{BB962C8B-B14F-4D97-AF65-F5344CB8AC3E}">
        <p14:creationId xmlns:p14="http://schemas.microsoft.com/office/powerpoint/2010/main" val="25342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C8662-5E76-ADCF-C653-24BC46C5E46C}"/>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変動金利の適正化＋資産運用</a:t>
            </a:r>
          </a:p>
        </p:txBody>
      </p:sp>
      <p:sp>
        <p:nvSpPr>
          <p:cNvPr id="3" name="コンテンツ プレースホルダー 2">
            <a:extLst>
              <a:ext uri="{FF2B5EF4-FFF2-40B4-BE49-F238E27FC236}">
                <a16:creationId xmlns:a16="http://schemas.microsoft.com/office/drawing/2014/main" id="{5769900C-22F1-8D5F-9E35-C2178B1385C8}"/>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200" dirty="0">
                <a:latin typeface="HGS創英角ﾎﾟｯﾌﾟ体" panose="040B0A00000000000000" pitchFamily="50" charset="-128"/>
                <a:ea typeface="HGS創英角ﾎﾟｯﾌﾟ体" panose="040B0A00000000000000" pitchFamily="50" charset="-128"/>
              </a:rPr>
              <a:t>さらに、差額　約</a:t>
            </a:r>
            <a:r>
              <a:rPr kumimoji="1" lang="en-US" altLang="ja-JP" sz="3200" dirty="0">
                <a:latin typeface="HGS創英角ﾎﾟｯﾌﾟ体" panose="040B0A00000000000000" pitchFamily="50" charset="-128"/>
                <a:ea typeface="HGS創英角ﾎﾟｯﾌﾟ体" panose="040B0A00000000000000" pitchFamily="50" charset="-128"/>
              </a:rPr>
              <a:t>3,000</a:t>
            </a:r>
            <a:r>
              <a:rPr kumimoji="1" lang="ja-JP" altLang="en-US" sz="3200" dirty="0">
                <a:latin typeface="HGS創英角ﾎﾟｯﾌﾟ体" panose="040B0A00000000000000" pitchFamily="50" charset="-128"/>
                <a:ea typeface="HGS創英角ﾎﾟｯﾌﾟ体" panose="040B0A00000000000000" pitchFamily="50" charset="-128"/>
              </a:rPr>
              <a:t>円を新</a:t>
            </a:r>
            <a:r>
              <a:rPr kumimoji="1" lang="en-US" altLang="ja-JP" sz="3200" dirty="0">
                <a:latin typeface="HGS創英角ﾎﾟｯﾌﾟ体" panose="040B0A00000000000000" pitchFamily="50" charset="-128"/>
                <a:ea typeface="HGS創英角ﾎﾟｯﾌﾟ体" panose="040B0A00000000000000" pitchFamily="50" charset="-128"/>
              </a:rPr>
              <a:t>NISA</a:t>
            </a:r>
            <a:r>
              <a:rPr kumimoji="1" lang="ja-JP" altLang="en-US" sz="3200" dirty="0">
                <a:latin typeface="HGS創英角ﾎﾟｯﾌﾟ体" panose="040B0A00000000000000" pitchFamily="50" charset="-128"/>
                <a:ea typeface="HGS創英角ﾎﾟｯﾌﾟ体" panose="040B0A00000000000000" pitchFamily="50" charset="-128"/>
              </a:rPr>
              <a:t>で、</a:t>
            </a:r>
            <a:r>
              <a:rPr lang="en-US" altLang="ja-JP" sz="3200" dirty="0">
                <a:solidFill>
                  <a:srgbClr val="FF0000"/>
                </a:solidFill>
                <a:latin typeface="HGS創英角ﾎﾟｯﾌﾟ体" panose="040B0A00000000000000" pitchFamily="50" charset="-128"/>
                <a:ea typeface="HGS創英角ﾎﾟｯﾌﾟ体" panose="040B0A00000000000000" pitchFamily="50" charset="-128"/>
              </a:rPr>
              <a:t>5</a:t>
            </a: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％運用</a:t>
            </a:r>
            <a:r>
              <a:rPr kumimoji="1" lang="ja-JP" altLang="en-US" sz="3200" dirty="0">
                <a:latin typeface="HGS創英角ﾎﾟｯﾌﾟ体" panose="040B0A00000000000000" pitchFamily="50" charset="-128"/>
                <a:ea typeface="HGS創英角ﾎﾟｯﾌﾟ体" panose="040B0A00000000000000" pitchFamily="50" charset="-128"/>
              </a:rPr>
              <a:t>すると</a:t>
            </a:r>
            <a:endParaRPr kumimoji="1"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3600" dirty="0">
                <a:latin typeface="HGS創英角ﾎﾟｯﾌﾟ体" panose="040B0A00000000000000" pitchFamily="50" charset="-128"/>
                <a:ea typeface="HGS創英角ﾎﾟｯﾌﾟ体" panose="040B0A00000000000000" pitchFamily="50" charset="-128"/>
              </a:rPr>
              <a:t>25</a:t>
            </a:r>
            <a:r>
              <a:rPr lang="ja-JP" altLang="en-US" sz="3600" dirty="0">
                <a:latin typeface="HGS創英角ﾎﾟｯﾌﾟ体" panose="040B0A00000000000000" pitchFamily="50" charset="-128"/>
                <a:ea typeface="HGS創英角ﾎﾟｯﾌﾟ体" panose="040B0A00000000000000" pitchFamily="50" charset="-128"/>
              </a:rPr>
              <a:t>年後に</a:t>
            </a:r>
            <a:r>
              <a:rPr lang="en-US" altLang="ja-JP" sz="3600" dirty="0">
                <a:solidFill>
                  <a:srgbClr val="FF0000"/>
                </a:solidFill>
                <a:latin typeface="HGS創英角ﾎﾟｯﾌﾟ体" panose="040B0A00000000000000" pitchFamily="50" charset="-128"/>
                <a:ea typeface="HGS創英角ﾎﾟｯﾌﾟ体" panose="040B0A00000000000000" pitchFamily="50" charset="-128"/>
              </a:rPr>
              <a:t>178</a:t>
            </a:r>
            <a:r>
              <a:rPr lang="ja-JP" altLang="en-US" sz="3600" dirty="0">
                <a:solidFill>
                  <a:srgbClr val="FF0000"/>
                </a:solidFill>
                <a:latin typeface="HGS創英角ﾎﾟｯﾌﾟ体" panose="040B0A00000000000000" pitchFamily="50" charset="-128"/>
                <a:ea typeface="HGS創英角ﾎﾟｯﾌﾟ体" panose="040B0A00000000000000" pitchFamily="50" charset="-128"/>
              </a:rPr>
              <a:t>万円</a:t>
            </a:r>
            <a:r>
              <a:rPr lang="ja-JP" altLang="en-US" sz="3600" dirty="0">
                <a:latin typeface="HGS創英角ﾎﾟｯﾌﾟ体" panose="040B0A00000000000000" pitchFamily="50" charset="-128"/>
                <a:ea typeface="HGS創英角ﾎﾟｯﾌﾟ体" panose="040B0A00000000000000" pitchFamily="50" charset="-128"/>
              </a:rPr>
              <a:t>になります！　</a:t>
            </a:r>
            <a:r>
              <a:rPr lang="en-US" altLang="ja-JP" sz="3600" dirty="0">
                <a:solidFill>
                  <a:srgbClr val="FF0000"/>
                </a:solidFill>
                <a:latin typeface="HGS創英角ﾎﾟｯﾌﾟ体" panose="040B0A00000000000000" pitchFamily="50" charset="-128"/>
                <a:ea typeface="HGS創英角ﾎﾟｯﾌﾟ体" panose="040B0A00000000000000" pitchFamily="50" charset="-128"/>
              </a:rPr>
              <a:t>+88</a:t>
            </a:r>
            <a:r>
              <a:rPr lang="ja-JP" altLang="en-US" sz="3600" dirty="0">
                <a:solidFill>
                  <a:srgbClr val="FF0000"/>
                </a:solidFill>
                <a:latin typeface="HGS創英角ﾎﾟｯﾌﾟ体" panose="040B0A00000000000000" pitchFamily="50" charset="-128"/>
                <a:ea typeface="HGS創英角ﾎﾟｯﾌﾟ体" panose="040B0A00000000000000" pitchFamily="50" charset="-128"/>
              </a:rPr>
              <a:t>万円</a:t>
            </a:r>
            <a:endParaRPr lang="en-US" altLang="ja-JP" sz="3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solidFill>
                  <a:schemeClr val="tx1"/>
                </a:solidFill>
                <a:latin typeface="HGS創英角ﾎﾟｯﾌﾟ体" panose="040B0A00000000000000" pitchFamily="50" charset="-128"/>
                <a:ea typeface="HGS創英角ﾎﾟｯﾌﾟ体" panose="040B0A00000000000000" pitchFamily="50" charset="-128"/>
              </a:rPr>
              <a:t>借り換え＋投資</a:t>
            </a:r>
            <a:endParaRPr lang="en-US" altLang="ja-JP" sz="3200" dirty="0">
              <a:solidFill>
                <a:schemeClr val="tx1"/>
              </a:solidFill>
              <a:latin typeface="HGS創英角ﾎﾟｯﾌﾟ体" panose="040B0A00000000000000" pitchFamily="50" charset="-128"/>
              <a:ea typeface="HGS創英角ﾎﾟｯﾌﾟ体" panose="040B0A00000000000000" pitchFamily="50" charset="-128"/>
            </a:endParaRPr>
          </a:p>
          <a:p>
            <a:pPr marL="0" indent="0">
              <a:buNone/>
            </a:pP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152</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万円</a:t>
            </a: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+88</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万円＝</a:t>
            </a: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240</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万円</a:t>
            </a:r>
            <a:endParaRPr lang="en-US" altLang="ja-JP" sz="5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sz="5200" dirty="0">
              <a:latin typeface="HGS創英角ﾎﾟｯﾌﾟ体" panose="040B0A00000000000000" pitchFamily="50" charset="-128"/>
              <a:ea typeface="HGS創英角ﾎﾟｯﾌﾟ体" panose="040B0A00000000000000" pitchFamily="50"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25345A02-6E81-340C-D162-FFF2B5887EBC}"/>
              </a:ext>
            </a:extLst>
          </p:cNvPr>
          <p:cNvSpPr>
            <a:spLocks noGrp="1"/>
          </p:cNvSpPr>
          <p:nvPr>
            <p:ph type="sldNum" sz="quarter" idx="12"/>
          </p:nvPr>
        </p:nvSpPr>
        <p:spPr/>
        <p:txBody>
          <a:bodyPr/>
          <a:lstStyle/>
          <a:p>
            <a:fld id="{7053D55C-1BD3-474D-B643-3CCB384A951D}" type="slidenum">
              <a:rPr kumimoji="1" lang="ja-JP" altLang="en-US" smtClean="0"/>
              <a:t>93</a:t>
            </a:fld>
            <a:endParaRPr kumimoji="1" lang="ja-JP" altLang="en-US"/>
          </a:p>
        </p:txBody>
      </p:sp>
    </p:spTree>
    <p:extLst>
      <p:ext uri="{BB962C8B-B14F-4D97-AF65-F5344CB8AC3E}">
        <p14:creationId xmlns:p14="http://schemas.microsoft.com/office/powerpoint/2010/main" val="25292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2FD4CEE-F00E-EB36-20C1-4AEFB8A7AA86}"/>
              </a:ext>
            </a:extLst>
          </p:cNvPr>
          <p:cNvSpPr>
            <a:spLocks noGrp="1"/>
          </p:cNvSpPr>
          <p:nvPr>
            <p:ph type="title"/>
          </p:nvPr>
        </p:nvSpPr>
        <p:spPr/>
        <p:txBody>
          <a:bodyPr/>
          <a:lstStyle/>
          <a:p>
            <a:endParaRPr lang="ja-JP" altLang="en-US"/>
          </a:p>
        </p:txBody>
      </p:sp>
      <p:sp>
        <p:nvSpPr>
          <p:cNvPr id="4" name="コンテンツ プレースホルダー 3">
            <a:extLst>
              <a:ext uri="{FF2B5EF4-FFF2-40B4-BE49-F238E27FC236}">
                <a16:creationId xmlns:a16="http://schemas.microsoft.com/office/drawing/2014/main" id="{10D2392D-F0AA-C68D-1D86-E54FF55CAA52}"/>
              </a:ext>
            </a:extLst>
          </p:cNvPr>
          <p:cNvSpPr>
            <a:spLocks noGrp="1"/>
          </p:cNvSpPr>
          <p:nvPr>
            <p:ph idx="1"/>
          </p:nvPr>
        </p:nvSpPr>
        <p:spPr>
          <a:xfrm>
            <a:off x="838199" y="1825625"/>
            <a:ext cx="10780059" cy="4351338"/>
          </a:xfrm>
        </p:spPr>
        <p:txBody>
          <a:bodyPr>
            <a:normAutofit/>
          </a:bodyPr>
          <a:lstStyle/>
          <a:p>
            <a:pPr marL="0" indent="0">
              <a:buNone/>
            </a:pPr>
            <a:r>
              <a:rPr lang="en-US" altLang="ja-JP" sz="6000" dirty="0">
                <a:latin typeface="HGS創英角ﾎﾟｯﾌﾟ体" panose="040B0A00000000000000" pitchFamily="50" charset="-128"/>
                <a:ea typeface="HGS創英角ﾎﾟｯﾌﾟ体" panose="040B0A00000000000000" pitchFamily="50" charset="-128"/>
              </a:rPr>
              <a:t>5</a:t>
            </a:r>
            <a:r>
              <a:rPr lang="ja-JP" altLang="en-US" sz="6000" dirty="0">
                <a:latin typeface="HGS創英角ﾎﾟｯﾌﾟ体" panose="040B0A00000000000000" pitchFamily="50" charset="-128"/>
                <a:ea typeface="HGS創英角ﾎﾟｯﾌﾟ体" panose="040B0A00000000000000" pitchFamily="50" charset="-128"/>
              </a:rPr>
              <a:t>％の運用なんて、できるの？</a:t>
            </a:r>
            <a:endParaRPr lang="en-US" altLang="ja-JP" sz="6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6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6000" dirty="0">
                <a:latin typeface="HGS創英角ﾎﾟｯﾌﾟ体" panose="040B0A00000000000000" pitchFamily="50" charset="-128"/>
                <a:ea typeface="HGS創英角ﾎﾟｯﾌﾟ体" panose="040B0A00000000000000" pitchFamily="50" charset="-128"/>
              </a:rPr>
              <a:t>過去の平均利回りは？</a:t>
            </a:r>
          </a:p>
        </p:txBody>
      </p:sp>
      <p:sp>
        <p:nvSpPr>
          <p:cNvPr id="2" name="スライド番号プレースホルダー 1">
            <a:extLst>
              <a:ext uri="{FF2B5EF4-FFF2-40B4-BE49-F238E27FC236}">
                <a16:creationId xmlns:a16="http://schemas.microsoft.com/office/drawing/2014/main" id="{966D793C-7920-D31E-9E68-4B0C76F36D7F}"/>
              </a:ext>
            </a:extLst>
          </p:cNvPr>
          <p:cNvSpPr>
            <a:spLocks noGrp="1"/>
          </p:cNvSpPr>
          <p:nvPr>
            <p:ph type="sldNum" sz="quarter" idx="12"/>
          </p:nvPr>
        </p:nvSpPr>
        <p:spPr/>
        <p:txBody>
          <a:bodyPr/>
          <a:lstStyle/>
          <a:p>
            <a:fld id="{7053D55C-1BD3-474D-B643-3CCB384A951D}" type="slidenum">
              <a:rPr kumimoji="1" lang="ja-JP" altLang="en-US" smtClean="0"/>
              <a:t>94</a:t>
            </a:fld>
            <a:endParaRPr kumimoji="1" lang="ja-JP" altLang="en-US"/>
          </a:p>
        </p:txBody>
      </p:sp>
    </p:spTree>
    <p:extLst>
      <p:ext uri="{BB962C8B-B14F-4D97-AF65-F5344CB8AC3E}">
        <p14:creationId xmlns:p14="http://schemas.microsoft.com/office/powerpoint/2010/main" val="34887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10;&#10;自動的に生成された説明">
            <a:extLst>
              <a:ext uri="{FF2B5EF4-FFF2-40B4-BE49-F238E27FC236}">
                <a16:creationId xmlns:a16="http://schemas.microsoft.com/office/drawing/2014/main" id="{35550318-65B8-2AEE-C125-8C31F1F7E716}"/>
              </a:ext>
            </a:extLst>
          </p:cNvPr>
          <p:cNvPicPr>
            <a:picLocks noChangeAspect="1"/>
          </p:cNvPicPr>
          <p:nvPr/>
        </p:nvPicPr>
        <p:blipFill rotWithShape="1">
          <a:blip r:embed="rId3">
            <a:extLst>
              <a:ext uri="{28A0092B-C50C-407E-A947-70E740481C1C}">
                <a14:useLocalDpi xmlns:a14="http://schemas.microsoft.com/office/drawing/2010/main" val="0"/>
              </a:ext>
            </a:extLst>
          </a:blip>
          <a:srcRect l="1663" r="1440" b="37027"/>
          <a:stretch/>
        </p:blipFill>
        <p:spPr>
          <a:xfrm>
            <a:off x="1013012" y="992577"/>
            <a:ext cx="10340788" cy="3694946"/>
          </a:xfrm>
          <a:prstGeom prst="rect">
            <a:avLst/>
          </a:prstGeom>
        </p:spPr>
      </p:pic>
      <p:pic>
        <p:nvPicPr>
          <p:cNvPr id="8" name="図 7">
            <a:extLst>
              <a:ext uri="{FF2B5EF4-FFF2-40B4-BE49-F238E27FC236}">
                <a16:creationId xmlns:a16="http://schemas.microsoft.com/office/drawing/2014/main" id="{A5403AA6-4763-9F49-C232-76A29F4167B4}"/>
              </a:ext>
            </a:extLst>
          </p:cNvPr>
          <p:cNvPicPr>
            <a:picLocks noChangeAspect="1"/>
          </p:cNvPicPr>
          <p:nvPr/>
        </p:nvPicPr>
        <p:blipFill rotWithShape="1">
          <a:blip r:embed="rId4"/>
          <a:srcRect t="69302" r="20392" b="276"/>
          <a:stretch/>
        </p:blipFill>
        <p:spPr>
          <a:xfrm>
            <a:off x="1425389" y="4721348"/>
            <a:ext cx="8857130" cy="1638015"/>
          </a:xfrm>
          <a:prstGeom prst="rect">
            <a:avLst/>
          </a:prstGeom>
        </p:spPr>
      </p:pic>
      <p:sp>
        <p:nvSpPr>
          <p:cNvPr id="4" name="テキスト ボックス 3">
            <a:extLst>
              <a:ext uri="{FF2B5EF4-FFF2-40B4-BE49-F238E27FC236}">
                <a16:creationId xmlns:a16="http://schemas.microsoft.com/office/drawing/2014/main" id="{DA2EAB3B-C6E8-4E29-8AB3-021DD078BCB4}"/>
              </a:ext>
            </a:extLst>
          </p:cNvPr>
          <p:cNvSpPr txBox="1"/>
          <p:nvPr/>
        </p:nvSpPr>
        <p:spPr>
          <a:xfrm>
            <a:off x="1797873" y="460783"/>
            <a:ext cx="8772525" cy="461665"/>
          </a:xfrm>
          <a:prstGeom prst="rect">
            <a:avLst/>
          </a:prstGeom>
          <a:noFill/>
        </p:spPr>
        <p:txBody>
          <a:bodyPr wrap="square" rtlCol="0">
            <a:spAutoFit/>
          </a:bodyPr>
          <a:lstStyle/>
          <a:p>
            <a:pPr defTabSz="457200">
              <a:defRPr/>
            </a:pPr>
            <a:r>
              <a:rPr lang="ja-JP" altLang="en-US" sz="2400" dirty="0">
                <a:solidFill>
                  <a:prstClr val="black"/>
                </a:solidFill>
                <a:latin typeface="BIZ UDPゴシック" panose="020B0400000000000000" pitchFamily="50" charset="-128"/>
                <a:ea typeface="BIZ UDPゴシック" panose="020B0400000000000000" pitchFamily="50" charset="-128"/>
              </a:rPr>
              <a:t>■長期の運用になればなるほど、収益の安定が期待</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0A8C079B-5167-4736-B4E1-253EF1EC9958}"/>
              </a:ext>
            </a:extLst>
          </p:cNvPr>
          <p:cNvSpPr/>
          <p:nvPr/>
        </p:nvSpPr>
        <p:spPr>
          <a:xfrm>
            <a:off x="8059270" y="4687523"/>
            <a:ext cx="2338379" cy="1700170"/>
          </a:xfrm>
          <a:prstGeom prst="roundRect">
            <a:avLst>
              <a:gd name="adj" fmla="val 983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Calibri" panose="020F0502020204030204"/>
              <a:ea typeface="BIZ UDPゴシック" panose="020B0400000000000000" pitchFamily="50" charset="-128"/>
            </a:endParaRPr>
          </a:p>
        </p:txBody>
      </p:sp>
      <p:cxnSp>
        <p:nvCxnSpPr>
          <p:cNvPr id="14" name="直線矢印コネクタ 13">
            <a:extLst>
              <a:ext uri="{FF2B5EF4-FFF2-40B4-BE49-F238E27FC236}">
                <a16:creationId xmlns:a16="http://schemas.microsoft.com/office/drawing/2014/main" id="{7DC4556B-ED69-434C-86A7-DBC27F2CA40E}"/>
              </a:ext>
            </a:extLst>
          </p:cNvPr>
          <p:cNvCxnSpPr>
            <a:cxnSpLocks/>
          </p:cNvCxnSpPr>
          <p:nvPr/>
        </p:nvCxnSpPr>
        <p:spPr>
          <a:xfrm>
            <a:off x="9395598" y="2907553"/>
            <a:ext cx="63885" cy="3994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E5AEEA6-BCBF-4E81-9B3A-6047E6700822}"/>
              </a:ext>
            </a:extLst>
          </p:cNvPr>
          <p:cNvCxnSpPr>
            <a:cxnSpLocks/>
          </p:cNvCxnSpPr>
          <p:nvPr/>
        </p:nvCxnSpPr>
        <p:spPr>
          <a:xfrm>
            <a:off x="4174919" y="3432982"/>
            <a:ext cx="509389" cy="4372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D8E0167-F0C7-4695-9004-A59CAC315832}"/>
              </a:ext>
            </a:extLst>
          </p:cNvPr>
          <p:cNvCxnSpPr>
            <a:cxnSpLocks/>
          </p:cNvCxnSpPr>
          <p:nvPr/>
        </p:nvCxnSpPr>
        <p:spPr>
          <a:xfrm>
            <a:off x="7356934" y="3226017"/>
            <a:ext cx="373238" cy="3065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9046F52E-27F5-4588-A6D1-897E657B001D}"/>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95</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EECDF612-8264-4AEC-B4B3-9D533BA4E16D}"/>
              </a:ext>
            </a:extLst>
          </p:cNvPr>
          <p:cNvSpPr/>
          <p:nvPr/>
        </p:nvSpPr>
        <p:spPr>
          <a:xfrm>
            <a:off x="3397624" y="6439535"/>
            <a:ext cx="6465451" cy="230832"/>
          </a:xfrm>
          <a:prstGeom prst="rect">
            <a:avLst/>
          </a:prstGeom>
        </p:spPr>
        <p:txBody>
          <a:bodyPr wrap="square">
            <a:spAutoFit/>
          </a:bodyPr>
          <a:lstStyle/>
          <a:p>
            <a:pPr defTabSz="457200">
              <a:defRPr/>
            </a:pPr>
            <a:r>
              <a:rPr kumimoji="0" lang="ja-JP" altLang="en-US" sz="900" dirty="0">
                <a:solidFill>
                  <a:prstClr val="black">
                    <a:lumMod val="50000"/>
                    <a:lumOff val="50000"/>
                  </a:prstClr>
                </a:solidFill>
                <a:latin typeface="Calibri" panose="020F0502020204030204"/>
                <a:ea typeface="BIZ UDPゴシック" panose="020B0400000000000000" pitchFamily="50" charset="-128"/>
              </a:rPr>
              <a:t>野村アセットマネジメント株式会社　つみたて＆分散シミュレーション「投信アシスト」にて試算</a:t>
            </a:r>
          </a:p>
        </p:txBody>
      </p:sp>
      <p:grpSp>
        <p:nvGrpSpPr>
          <p:cNvPr id="11" name="グループ化 10">
            <a:extLst>
              <a:ext uri="{FF2B5EF4-FFF2-40B4-BE49-F238E27FC236}">
                <a16:creationId xmlns:a16="http://schemas.microsoft.com/office/drawing/2014/main" id="{9576AA55-DD60-634E-509A-3500D6B77BD9}"/>
              </a:ext>
            </a:extLst>
          </p:cNvPr>
          <p:cNvGrpSpPr/>
          <p:nvPr/>
        </p:nvGrpSpPr>
        <p:grpSpPr>
          <a:xfrm>
            <a:off x="3057336" y="2821949"/>
            <a:ext cx="1844688" cy="370660"/>
            <a:chOff x="1454050" y="2388318"/>
            <a:chExt cx="1621604" cy="370660"/>
          </a:xfrm>
        </p:grpSpPr>
        <p:sp>
          <p:nvSpPr>
            <p:cNvPr id="9" name="楕円 8">
              <a:extLst>
                <a:ext uri="{FF2B5EF4-FFF2-40B4-BE49-F238E27FC236}">
                  <a16:creationId xmlns:a16="http://schemas.microsoft.com/office/drawing/2014/main" id="{A9FA7936-8CF7-0172-5B6F-575D70DA6213}"/>
                </a:ext>
              </a:extLst>
            </p:cNvPr>
            <p:cNvSpPr/>
            <p:nvPr/>
          </p:nvSpPr>
          <p:spPr>
            <a:xfrm>
              <a:off x="1454050" y="2388318"/>
              <a:ext cx="1621604" cy="37066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BIZ UDPゴシック"/>
              </a:endParaRPr>
            </a:p>
          </p:txBody>
        </p:sp>
        <p:sp>
          <p:nvSpPr>
            <p:cNvPr id="10" name="テキスト ボックス 9">
              <a:extLst>
                <a:ext uri="{FF2B5EF4-FFF2-40B4-BE49-F238E27FC236}">
                  <a16:creationId xmlns:a16="http://schemas.microsoft.com/office/drawing/2014/main" id="{A7D84B7C-F4A0-6024-5D0F-B36755EB44E9}"/>
                </a:ext>
              </a:extLst>
            </p:cNvPr>
            <p:cNvSpPr txBox="1"/>
            <p:nvPr/>
          </p:nvSpPr>
          <p:spPr>
            <a:xfrm>
              <a:off x="1498066" y="2429284"/>
              <a:ext cx="1577587" cy="307777"/>
            </a:xfrm>
            <a:prstGeom prst="rect">
              <a:avLst/>
            </a:prstGeom>
            <a:noFill/>
          </p:spPr>
          <p:txBody>
            <a:bodyPr wrap="square" rtlCol="0">
              <a:spAutoFit/>
            </a:bodyPr>
            <a:lstStyle/>
            <a:p>
              <a:pPr algn="ctr" defTabSz="457200">
                <a:defRPr/>
              </a:pPr>
              <a:r>
                <a:rPr lang="ja-JP" altLang="en-US" sz="1400" b="1" spc="-150" dirty="0">
                  <a:solidFill>
                    <a:prstClr val="white"/>
                  </a:solidFill>
                  <a:effectLst>
                    <a:outerShdw blurRad="38100" dist="38100" dir="2700000" algn="tl">
                      <a:srgbClr val="000000">
                        <a:alpha val="43137"/>
                      </a:srgbClr>
                    </a:outerShdw>
                  </a:effectLst>
                  <a:latin typeface="Calibri"/>
                  <a:ea typeface="BIZ UDPゴシック"/>
                </a:rPr>
                <a:t>リーマンショック</a:t>
              </a:r>
            </a:p>
          </p:txBody>
        </p:sp>
      </p:grpSp>
      <p:grpSp>
        <p:nvGrpSpPr>
          <p:cNvPr id="13" name="グループ化 12">
            <a:extLst>
              <a:ext uri="{FF2B5EF4-FFF2-40B4-BE49-F238E27FC236}">
                <a16:creationId xmlns:a16="http://schemas.microsoft.com/office/drawing/2014/main" id="{17C5A655-EA44-F2DB-7206-82FD7821F48A}"/>
              </a:ext>
            </a:extLst>
          </p:cNvPr>
          <p:cNvGrpSpPr/>
          <p:nvPr/>
        </p:nvGrpSpPr>
        <p:grpSpPr>
          <a:xfrm>
            <a:off x="8378691" y="2384612"/>
            <a:ext cx="1747956" cy="429779"/>
            <a:chOff x="1454050" y="2388318"/>
            <a:chExt cx="1621604" cy="370660"/>
          </a:xfrm>
        </p:grpSpPr>
        <p:sp>
          <p:nvSpPr>
            <p:cNvPr id="20" name="楕円 19">
              <a:extLst>
                <a:ext uri="{FF2B5EF4-FFF2-40B4-BE49-F238E27FC236}">
                  <a16:creationId xmlns:a16="http://schemas.microsoft.com/office/drawing/2014/main" id="{C25298DF-E226-C8F8-8321-8D2F9B29C9DF}"/>
                </a:ext>
              </a:extLst>
            </p:cNvPr>
            <p:cNvSpPr/>
            <p:nvPr/>
          </p:nvSpPr>
          <p:spPr>
            <a:xfrm>
              <a:off x="1454050" y="2388318"/>
              <a:ext cx="1621604" cy="37066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BIZ UDPゴシック"/>
              </a:endParaRPr>
            </a:p>
          </p:txBody>
        </p:sp>
        <p:sp>
          <p:nvSpPr>
            <p:cNvPr id="22" name="テキスト ボックス 21">
              <a:extLst>
                <a:ext uri="{FF2B5EF4-FFF2-40B4-BE49-F238E27FC236}">
                  <a16:creationId xmlns:a16="http://schemas.microsoft.com/office/drawing/2014/main" id="{BBAAFB98-1325-F9D1-0578-2CB1300D9A5D}"/>
                </a:ext>
              </a:extLst>
            </p:cNvPr>
            <p:cNvSpPr txBox="1"/>
            <p:nvPr/>
          </p:nvSpPr>
          <p:spPr>
            <a:xfrm>
              <a:off x="1498066" y="2429284"/>
              <a:ext cx="1577587" cy="307777"/>
            </a:xfrm>
            <a:prstGeom prst="rect">
              <a:avLst/>
            </a:prstGeom>
            <a:noFill/>
          </p:spPr>
          <p:txBody>
            <a:bodyPr wrap="square" rtlCol="0">
              <a:spAutoFit/>
            </a:bodyPr>
            <a:lstStyle/>
            <a:p>
              <a:pPr algn="ctr" defTabSz="457200">
                <a:defRPr/>
              </a:pPr>
              <a:r>
                <a:rPr lang="ja-JP" altLang="en-US" sz="1400" b="1" spc="-150" dirty="0">
                  <a:solidFill>
                    <a:prstClr val="white"/>
                  </a:solidFill>
                  <a:effectLst>
                    <a:outerShdw blurRad="38100" dist="38100" dir="2700000" algn="tl">
                      <a:srgbClr val="000000">
                        <a:alpha val="43137"/>
                      </a:srgbClr>
                    </a:outerShdw>
                  </a:effectLst>
                  <a:latin typeface="Calibri"/>
                  <a:ea typeface="BIZ UDPゴシック"/>
                </a:rPr>
                <a:t>コロナショック</a:t>
              </a:r>
            </a:p>
          </p:txBody>
        </p:sp>
      </p:grpSp>
      <p:grpSp>
        <p:nvGrpSpPr>
          <p:cNvPr id="23" name="グループ化 22">
            <a:extLst>
              <a:ext uri="{FF2B5EF4-FFF2-40B4-BE49-F238E27FC236}">
                <a16:creationId xmlns:a16="http://schemas.microsoft.com/office/drawing/2014/main" id="{2B5606D4-C007-6EBA-D505-F52265DCAFD8}"/>
              </a:ext>
            </a:extLst>
          </p:cNvPr>
          <p:cNvGrpSpPr/>
          <p:nvPr/>
        </p:nvGrpSpPr>
        <p:grpSpPr>
          <a:xfrm>
            <a:off x="6373906" y="2814391"/>
            <a:ext cx="1685364" cy="370660"/>
            <a:chOff x="1454050" y="2388318"/>
            <a:chExt cx="1763438" cy="370660"/>
          </a:xfrm>
        </p:grpSpPr>
        <p:sp>
          <p:nvSpPr>
            <p:cNvPr id="24" name="楕円 23">
              <a:extLst>
                <a:ext uri="{FF2B5EF4-FFF2-40B4-BE49-F238E27FC236}">
                  <a16:creationId xmlns:a16="http://schemas.microsoft.com/office/drawing/2014/main" id="{99902992-C79B-B9A2-8C73-B561A9FF505A}"/>
                </a:ext>
              </a:extLst>
            </p:cNvPr>
            <p:cNvSpPr/>
            <p:nvPr/>
          </p:nvSpPr>
          <p:spPr>
            <a:xfrm>
              <a:off x="1454050" y="2388318"/>
              <a:ext cx="1621604" cy="37066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BIZ UDPゴシック"/>
              </a:endParaRPr>
            </a:p>
          </p:txBody>
        </p:sp>
        <p:sp>
          <p:nvSpPr>
            <p:cNvPr id="25" name="テキスト ボックス 24">
              <a:extLst>
                <a:ext uri="{FF2B5EF4-FFF2-40B4-BE49-F238E27FC236}">
                  <a16:creationId xmlns:a16="http://schemas.microsoft.com/office/drawing/2014/main" id="{48BF6B65-B76C-922B-35D1-5B88DD7FC993}"/>
                </a:ext>
              </a:extLst>
            </p:cNvPr>
            <p:cNvSpPr txBox="1"/>
            <p:nvPr/>
          </p:nvSpPr>
          <p:spPr>
            <a:xfrm>
              <a:off x="1498066" y="2429284"/>
              <a:ext cx="1719422" cy="307777"/>
            </a:xfrm>
            <a:prstGeom prst="rect">
              <a:avLst/>
            </a:prstGeom>
            <a:noFill/>
          </p:spPr>
          <p:txBody>
            <a:bodyPr wrap="square" rtlCol="0">
              <a:spAutoFit/>
            </a:bodyPr>
            <a:lstStyle/>
            <a:p>
              <a:pPr algn="ctr" defTabSz="457200">
                <a:defRPr/>
              </a:pPr>
              <a:r>
                <a:rPr lang="ja-JP" altLang="en-US" sz="1400" b="1" spc="-150" dirty="0">
                  <a:solidFill>
                    <a:prstClr val="white"/>
                  </a:solidFill>
                  <a:effectLst>
                    <a:outerShdw blurRad="38100" dist="38100" dir="2700000" algn="tl">
                      <a:srgbClr val="000000">
                        <a:alpha val="43137"/>
                      </a:srgbClr>
                    </a:outerShdw>
                  </a:effectLst>
                  <a:latin typeface="Calibri"/>
                  <a:ea typeface="BIZ UDPゴシック"/>
                </a:rPr>
                <a:t>チャイナショック</a:t>
              </a:r>
            </a:p>
          </p:txBody>
        </p:sp>
      </p:grpSp>
      <p:grpSp>
        <p:nvGrpSpPr>
          <p:cNvPr id="19" name="グループ化 18">
            <a:extLst>
              <a:ext uri="{FF2B5EF4-FFF2-40B4-BE49-F238E27FC236}">
                <a16:creationId xmlns:a16="http://schemas.microsoft.com/office/drawing/2014/main" id="{079481D4-F775-D458-D1A5-6742CD45C9DB}"/>
              </a:ext>
            </a:extLst>
          </p:cNvPr>
          <p:cNvGrpSpPr/>
          <p:nvPr/>
        </p:nvGrpSpPr>
        <p:grpSpPr>
          <a:xfrm>
            <a:off x="2067002" y="1787422"/>
            <a:ext cx="9066210" cy="1052023"/>
            <a:chOff x="534496" y="2072612"/>
            <a:chExt cx="8922294" cy="879736"/>
          </a:xfrm>
        </p:grpSpPr>
        <p:sp>
          <p:nvSpPr>
            <p:cNvPr id="16" name="矢印: 右 15">
              <a:extLst>
                <a:ext uri="{FF2B5EF4-FFF2-40B4-BE49-F238E27FC236}">
                  <a16:creationId xmlns:a16="http://schemas.microsoft.com/office/drawing/2014/main" id="{AE930490-0FEF-18D1-E8CF-19F1A35BFA2E}"/>
                </a:ext>
              </a:extLst>
            </p:cNvPr>
            <p:cNvSpPr/>
            <p:nvPr/>
          </p:nvSpPr>
          <p:spPr>
            <a:xfrm rot="20863832">
              <a:off x="534496" y="2720462"/>
              <a:ext cx="8922294" cy="231886"/>
            </a:xfrm>
            <a:prstGeom prst="rightArrow">
              <a:avLst>
                <a:gd name="adj1" fmla="val 100000"/>
                <a:gd name="adj2" fmla="val 1190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Calibri" panose="020F0502020204030204"/>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5942AB3-C307-D204-17C4-6101DD19D2BA}"/>
                </a:ext>
              </a:extLst>
            </p:cNvPr>
            <p:cNvSpPr txBox="1"/>
            <p:nvPr/>
          </p:nvSpPr>
          <p:spPr>
            <a:xfrm>
              <a:off x="4253853" y="2072612"/>
              <a:ext cx="1783080" cy="584775"/>
            </a:xfrm>
            <a:prstGeom prst="rect">
              <a:avLst/>
            </a:prstGeom>
            <a:noFill/>
          </p:spPr>
          <p:txBody>
            <a:bodyPr wrap="square" rtlCol="0">
              <a:spAutoFit/>
            </a:bodyPr>
            <a:lstStyle/>
            <a:p>
              <a:pPr defTabSz="457200">
                <a:defRPr/>
              </a:pPr>
              <a:r>
                <a:rPr lang="ja-JP" altLang="en-US" sz="3200" b="1" dirty="0">
                  <a:solidFill>
                    <a:srgbClr val="C00000"/>
                  </a:solidFill>
                  <a:effectLst>
                    <a:outerShdw blurRad="38100" dist="38100" dir="2700000" algn="tl">
                      <a:srgbClr val="000000">
                        <a:alpha val="43137"/>
                      </a:srgbClr>
                    </a:outerShdw>
                  </a:effectLst>
                  <a:latin typeface="Calibri" panose="020F0502020204030204"/>
                  <a:ea typeface="BIZ UDPゴシック" panose="020B0400000000000000" pitchFamily="50" charset="-128"/>
                </a:rPr>
                <a:t>長期</a:t>
              </a:r>
            </a:p>
          </p:txBody>
        </p:sp>
      </p:grpSp>
    </p:spTree>
    <p:extLst>
      <p:ext uri="{BB962C8B-B14F-4D97-AF65-F5344CB8AC3E}">
        <p14:creationId xmlns:p14="http://schemas.microsoft.com/office/powerpoint/2010/main" val="42678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29BAB-ACF8-19D2-99D1-340A5523058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B2DC034-CE06-FD2D-6610-74D992643041}"/>
              </a:ext>
            </a:extLst>
          </p:cNvPr>
          <p:cNvPicPr>
            <a:picLocks noGrp="1" noChangeAspect="1"/>
          </p:cNvPicPr>
          <p:nvPr>
            <p:ph idx="1"/>
          </p:nvPr>
        </p:nvPicPr>
        <p:blipFill>
          <a:blip r:embed="rId3"/>
          <a:stretch>
            <a:fillRect/>
          </a:stretch>
        </p:blipFill>
        <p:spPr>
          <a:xfrm>
            <a:off x="838201" y="472751"/>
            <a:ext cx="10389636" cy="5704212"/>
          </a:xfrm>
        </p:spPr>
      </p:pic>
      <p:sp>
        <p:nvSpPr>
          <p:cNvPr id="4" name="スライド番号プレースホルダー 3">
            <a:extLst>
              <a:ext uri="{FF2B5EF4-FFF2-40B4-BE49-F238E27FC236}">
                <a16:creationId xmlns:a16="http://schemas.microsoft.com/office/drawing/2014/main" id="{CE0B9CF4-0E1A-D1AE-6D18-05591EFEDFA2}"/>
              </a:ext>
            </a:extLst>
          </p:cNvPr>
          <p:cNvSpPr>
            <a:spLocks noGrp="1"/>
          </p:cNvSpPr>
          <p:nvPr>
            <p:ph type="sldNum" sz="quarter" idx="12"/>
          </p:nvPr>
        </p:nvSpPr>
        <p:spPr/>
        <p:txBody>
          <a:bodyPr/>
          <a:lstStyle/>
          <a:p>
            <a:fld id="{7053D55C-1BD3-474D-B643-3CCB384A951D}" type="slidenum">
              <a:rPr kumimoji="1" lang="ja-JP" altLang="en-US" smtClean="0"/>
              <a:t>96</a:t>
            </a:fld>
            <a:endParaRPr kumimoji="1" lang="ja-JP" altLang="en-US"/>
          </a:p>
        </p:txBody>
      </p:sp>
      <p:sp>
        <p:nvSpPr>
          <p:cNvPr id="7" name="正方形/長方形 6">
            <a:extLst>
              <a:ext uri="{FF2B5EF4-FFF2-40B4-BE49-F238E27FC236}">
                <a16:creationId xmlns:a16="http://schemas.microsoft.com/office/drawing/2014/main" id="{40CBF0FB-DD60-BED6-6B44-361E57C2E958}"/>
              </a:ext>
            </a:extLst>
          </p:cNvPr>
          <p:cNvSpPr/>
          <p:nvPr/>
        </p:nvSpPr>
        <p:spPr>
          <a:xfrm>
            <a:off x="4503576" y="3259494"/>
            <a:ext cx="2450840" cy="8646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4743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22CAE-36B6-1A72-209A-5EBF9420D4A4}"/>
              </a:ext>
            </a:extLst>
          </p:cNvPr>
          <p:cNvSpPr>
            <a:spLocks noGrp="1"/>
          </p:cNvSpPr>
          <p:nvPr>
            <p:ph type="title"/>
          </p:nvPr>
        </p:nvSpPr>
        <p:spPr>
          <a:xfrm>
            <a:off x="838198" y="365125"/>
            <a:ext cx="10515601" cy="1325563"/>
          </a:xfrm>
        </p:spPr>
        <p:txBody>
          <a:bodyPr/>
          <a:lstStyle/>
          <a:p>
            <a:r>
              <a:rPr kumimoji="1" lang="en-US" altLang="ja-JP" dirty="0">
                <a:latin typeface="HGP創英角ﾎﾟｯﾌﾟ体" panose="040B0A00000000000000" pitchFamily="50" charset="-128"/>
                <a:ea typeface="HGP創英角ﾎﾟｯﾌﾟ体" panose="040B0A00000000000000" pitchFamily="50" charset="-128"/>
              </a:rPr>
              <a:t>GPIF</a:t>
            </a:r>
            <a:r>
              <a:rPr kumimoji="1" lang="ja-JP" altLang="en-US" dirty="0">
                <a:latin typeface="HGP創英角ﾎﾟｯﾌﾟ体" panose="040B0A00000000000000" pitchFamily="50" charset="-128"/>
                <a:ea typeface="HGP創英角ﾎﾟｯﾌﾟ体" panose="040B0A00000000000000" pitchFamily="50" charset="-128"/>
              </a:rPr>
              <a:t>のポートフォリオ（実績＋年</a:t>
            </a:r>
            <a:r>
              <a:rPr kumimoji="1" lang="en-US" altLang="ja-JP" dirty="0">
                <a:latin typeface="HGP創英角ﾎﾟｯﾌﾟ体" panose="040B0A00000000000000" pitchFamily="50" charset="-128"/>
                <a:ea typeface="HGP創英角ﾎﾟｯﾌﾟ体" panose="040B0A00000000000000" pitchFamily="50" charset="-128"/>
              </a:rPr>
              <a:t>3.99</a:t>
            </a:r>
            <a:r>
              <a:rPr kumimoji="1" lang="ja-JP" altLang="en-US" dirty="0">
                <a:latin typeface="HGP創英角ﾎﾟｯﾌﾟ体" panose="040B0A00000000000000" pitchFamily="50" charset="-128"/>
                <a:ea typeface="HGP創英角ﾎﾟｯﾌﾟ体" panose="040B0A00000000000000" pitchFamily="50" charset="-128"/>
              </a:rPr>
              <a:t>％）</a:t>
            </a:r>
          </a:p>
        </p:txBody>
      </p:sp>
      <p:pic>
        <p:nvPicPr>
          <p:cNvPr id="6" name="コンテンツ プレースホルダー 5">
            <a:extLst>
              <a:ext uri="{FF2B5EF4-FFF2-40B4-BE49-F238E27FC236}">
                <a16:creationId xmlns:a16="http://schemas.microsoft.com/office/drawing/2014/main" id="{2DBA0E9B-CB5A-FD6D-C3CD-00DC6DC3A914}"/>
              </a:ext>
            </a:extLst>
          </p:cNvPr>
          <p:cNvPicPr>
            <a:picLocks noGrp="1" noChangeAspect="1"/>
          </p:cNvPicPr>
          <p:nvPr>
            <p:ph idx="1"/>
          </p:nvPr>
        </p:nvPicPr>
        <p:blipFill>
          <a:blip r:embed="rId3"/>
          <a:stretch>
            <a:fillRect/>
          </a:stretch>
        </p:blipFill>
        <p:spPr>
          <a:xfrm>
            <a:off x="838200" y="1573764"/>
            <a:ext cx="10515600" cy="4603200"/>
          </a:xfrm>
        </p:spPr>
      </p:pic>
      <p:sp>
        <p:nvSpPr>
          <p:cNvPr id="4" name="スライド番号プレースホルダー 3">
            <a:extLst>
              <a:ext uri="{FF2B5EF4-FFF2-40B4-BE49-F238E27FC236}">
                <a16:creationId xmlns:a16="http://schemas.microsoft.com/office/drawing/2014/main" id="{EDB912B0-32F3-6FA6-AEA4-7C02E8E66341}"/>
              </a:ext>
            </a:extLst>
          </p:cNvPr>
          <p:cNvSpPr>
            <a:spLocks noGrp="1"/>
          </p:cNvSpPr>
          <p:nvPr>
            <p:ph type="sldNum" sz="quarter" idx="12"/>
          </p:nvPr>
        </p:nvSpPr>
        <p:spPr/>
        <p:txBody>
          <a:bodyPr/>
          <a:lstStyle/>
          <a:p>
            <a:fld id="{7053D55C-1BD3-474D-B643-3CCB384A951D}" type="slidenum">
              <a:rPr kumimoji="1" lang="ja-JP" altLang="en-US" smtClean="0"/>
              <a:t>97</a:t>
            </a:fld>
            <a:endParaRPr kumimoji="1" lang="ja-JP" altLang="en-US"/>
          </a:p>
        </p:txBody>
      </p:sp>
    </p:spTree>
    <p:extLst>
      <p:ext uri="{BB962C8B-B14F-4D97-AF65-F5344CB8AC3E}">
        <p14:creationId xmlns:p14="http://schemas.microsoft.com/office/powerpoint/2010/main" val="2128051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A4C8531-70C1-8E50-5957-47CBB90896DB}"/>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資産運用の話</a:t>
            </a:r>
          </a:p>
        </p:txBody>
      </p:sp>
      <p:sp>
        <p:nvSpPr>
          <p:cNvPr id="4" name="コンテンツ プレースホルダー 3">
            <a:extLst>
              <a:ext uri="{FF2B5EF4-FFF2-40B4-BE49-F238E27FC236}">
                <a16:creationId xmlns:a16="http://schemas.microsoft.com/office/drawing/2014/main" id="{FFC5B13A-2BA0-02E3-D743-1351C1C9205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1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投資とか運用とか言うと</a:t>
            </a:r>
            <a:endParaRPr lang="en-US" altLang="ja-JP" sz="4000" dirty="0">
              <a:latin typeface="HGP創英角ﾎﾟｯﾌﾟ体" panose="040B0A00000000000000" pitchFamily="50" charset="-128"/>
              <a:ea typeface="HGP創英角ﾎﾟｯﾌﾟ体" panose="040B0A00000000000000" pitchFamily="50" charset="-128"/>
            </a:endParaRPr>
          </a:p>
          <a:p>
            <a:endParaRPr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よくわからないので、今はちょっと・・・</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2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勉強してから・・・</a:t>
            </a:r>
            <a:endParaRPr lang="en-US" altLang="ja-JP" sz="4000" dirty="0">
              <a:latin typeface="HGP創英角ﾎﾟｯﾌﾟ体" panose="040B0A00000000000000" pitchFamily="50" charset="-128"/>
              <a:ea typeface="HGP創英角ﾎﾟｯﾌﾟ体" panose="040B0A00000000000000" pitchFamily="50" charset="-128"/>
            </a:endParaRPr>
          </a:p>
          <a:p>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という方が多くいらっしゃいます！</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2" name="スライド番号プレースホルダー 1">
            <a:extLst>
              <a:ext uri="{FF2B5EF4-FFF2-40B4-BE49-F238E27FC236}">
                <a16:creationId xmlns:a16="http://schemas.microsoft.com/office/drawing/2014/main" id="{9D4DDF53-6D1A-D13B-E70A-F6CD91D70094}"/>
              </a:ext>
            </a:extLst>
          </p:cNvPr>
          <p:cNvSpPr>
            <a:spLocks noGrp="1"/>
          </p:cNvSpPr>
          <p:nvPr>
            <p:ph type="sldNum" sz="quarter" idx="12"/>
          </p:nvPr>
        </p:nvSpPr>
        <p:spPr/>
        <p:txBody>
          <a:bodyPr/>
          <a:lstStyle/>
          <a:p>
            <a:fld id="{7053D55C-1BD3-474D-B643-3CCB384A951D}" type="slidenum">
              <a:rPr kumimoji="1" lang="ja-JP" altLang="en-US" smtClean="0"/>
              <a:t>98</a:t>
            </a:fld>
            <a:endParaRPr kumimoji="1" lang="ja-JP" altLang="en-US"/>
          </a:p>
        </p:txBody>
      </p:sp>
    </p:spTree>
    <p:extLst>
      <p:ext uri="{BB962C8B-B14F-4D97-AF65-F5344CB8AC3E}">
        <p14:creationId xmlns:p14="http://schemas.microsoft.com/office/powerpoint/2010/main" val="217448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A4C8531-70C1-8E50-5957-47CBB90896DB}"/>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資産運用の話</a:t>
            </a:r>
          </a:p>
        </p:txBody>
      </p:sp>
      <p:sp>
        <p:nvSpPr>
          <p:cNvPr id="4" name="コンテンツ プレースホルダー 3">
            <a:extLst>
              <a:ext uri="{FF2B5EF4-FFF2-40B4-BE49-F238E27FC236}">
                <a16:creationId xmlns:a16="http://schemas.microsoft.com/office/drawing/2014/main" id="{FFC5B13A-2BA0-02E3-D743-1351C1C9205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凄く良くわかります！</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強制もしませんし、やるにしても自己責任です！</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しっかりと、学んでから、納得してから、</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すべきだと私も思います！</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2" name="スライド番号プレースホルダー 1">
            <a:extLst>
              <a:ext uri="{FF2B5EF4-FFF2-40B4-BE49-F238E27FC236}">
                <a16:creationId xmlns:a16="http://schemas.microsoft.com/office/drawing/2014/main" id="{9D4DDF53-6D1A-D13B-E70A-F6CD91D70094}"/>
              </a:ext>
            </a:extLst>
          </p:cNvPr>
          <p:cNvSpPr>
            <a:spLocks noGrp="1"/>
          </p:cNvSpPr>
          <p:nvPr>
            <p:ph type="sldNum" sz="quarter" idx="12"/>
          </p:nvPr>
        </p:nvSpPr>
        <p:spPr/>
        <p:txBody>
          <a:bodyPr/>
          <a:lstStyle/>
          <a:p>
            <a:fld id="{7053D55C-1BD3-474D-B643-3CCB384A951D}" type="slidenum">
              <a:rPr kumimoji="1" lang="ja-JP" altLang="en-US" smtClean="0"/>
              <a:t>99</a:t>
            </a:fld>
            <a:endParaRPr kumimoji="1" lang="ja-JP" altLang="en-US"/>
          </a:p>
        </p:txBody>
      </p:sp>
    </p:spTree>
    <p:extLst>
      <p:ext uri="{BB962C8B-B14F-4D97-AF65-F5344CB8AC3E}">
        <p14:creationId xmlns:p14="http://schemas.microsoft.com/office/powerpoint/2010/main" val="352855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8|0.9|1|1.4|5.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15206</TotalTime>
  <Words>6703</Words>
  <Application>Microsoft Office PowerPoint</Application>
  <PresentationFormat>ワイド画面</PresentationFormat>
  <Paragraphs>1311</Paragraphs>
  <Slides>115</Slides>
  <Notes>106</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115</vt:i4>
      </vt:variant>
    </vt:vector>
  </HeadingPairs>
  <TitlesOfParts>
    <vt:vector size="130" baseType="lpstr">
      <vt:lpstr>BIZ UDPゴシック</vt:lpstr>
      <vt:lpstr>HGP創英角ｺﾞｼｯｸUB</vt:lpstr>
      <vt:lpstr>HGP創英角ﾎﾟｯﾌﾟ体</vt:lpstr>
      <vt:lpstr>HGS創英角ﾎﾟｯﾌﾟ体</vt:lpstr>
      <vt:lpstr>HG丸ｺﾞｼｯｸM-PRO</vt:lpstr>
      <vt:lpstr>HG創英角ﾎﾟｯﾌﾟ体</vt:lpstr>
      <vt:lpstr>ＭＳ Ｐゴシック</vt:lpstr>
      <vt:lpstr>UD デジタル 教科書体 NP-R</vt:lpstr>
      <vt:lpstr>游ゴシック</vt:lpstr>
      <vt:lpstr>游ゴシック Light</vt:lpstr>
      <vt:lpstr>Arial</vt:lpstr>
      <vt:lpstr>Calibri</vt:lpstr>
      <vt:lpstr>Times New Roman</vt:lpstr>
      <vt:lpstr>Office テーマ</vt:lpstr>
      <vt:lpstr>Worksheet</vt:lpstr>
      <vt:lpstr> </vt:lpstr>
      <vt:lpstr>PowerPoint プレゼンテーション</vt:lpstr>
      <vt:lpstr>日経新聞　２０２４年３月１９日</vt:lpstr>
      <vt:lpstr>２０２４年３月１９日</vt:lpstr>
      <vt:lpstr>金利が上がるとどうなるの？</vt:lpstr>
      <vt:lpstr>　</vt:lpstr>
      <vt:lpstr>金利の重さ</vt:lpstr>
      <vt:lpstr>金利の重さ</vt:lpstr>
      <vt:lpstr>金利の重さ</vt:lpstr>
      <vt:lpstr>金利の重さ</vt:lpstr>
      <vt:lpstr>金利の重さ</vt:lpstr>
      <vt:lpstr>金利の重さ</vt:lpstr>
      <vt:lpstr>金利の重さ</vt:lpstr>
      <vt:lpstr>金利の重さ</vt:lpstr>
      <vt:lpstr>金利の重さ</vt:lpstr>
      <vt:lpstr>PowerPoint プレゼンテーション</vt:lpstr>
      <vt:lpstr>『金利の重さ』をご理解頂けたなら！</vt:lpstr>
      <vt:lpstr>PowerPoint プレゼンテーション</vt:lpstr>
      <vt:lpstr>変動金利は大人気！</vt:lpstr>
      <vt:lpstr>PowerPoint プレゼンテーション</vt:lpstr>
      <vt:lpstr>現在の住宅ローン利用者の実情！</vt:lpstr>
      <vt:lpstr>変動金利の選択理由！（実態調査結果）</vt:lpstr>
      <vt:lpstr>5</vt:lpstr>
      <vt:lpstr>変動金利の選択理由！（実態）</vt:lpstr>
      <vt:lpstr>変動金利の選択理由！（実態）</vt:lpstr>
      <vt:lpstr>変動金利神話！（YouTube、ネット情報等）</vt:lpstr>
      <vt:lpstr>変動金利神話！（YouTube、ネット情報等）</vt:lpstr>
      <vt:lpstr>変動金利は大人気　本当の理由！</vt:lpstr>
      <vt:lpstr>変動金利　適性診断ツール</vt:lpstr>
      <vt:lpstr>全国1,000万世帯の家計がピンチ！？</vt:lpstr>
      <vt:lpstr>PowerPoint プレゼンテーション</vt:lpstr>
      <vt:lpstr>日本一住宅ローンに詳しい　淡河　範明氏</vt:lpstr>
      <vt:lpstr>変動金利のことを 理解して選んでいるのか？</vt:lpstr>
      <vt:lpstr>PowerPoint プレゼンテーション</vt:lpstr>
      <vt:lpstr>変動金利の金利リスクに関する理解度！</vt:lpstr>
      <vt:lpstr>変動金利の金利リスクに関する理解度！</vt:lpstr>
      <vt:lpstr>PowerPoint プレゼンテーション</vt:lpstr>
      <vt:lpstr>金利上昇に伴う返済額増加への対応力</vt:lpstr>
      <vt:lpstr>変動金利の基本的ルールや未払い利息</vt:lpstr>
      <vt:lpstr>PowerPoint プレゼンテーション</vt:lpstr>
      <vt:lpstr>変動金利の金利リスクに関する理解度</vt:lpstr>
      <vt:lpstr>変動金利の3基本ルール</vt:lpstr>
      <vt:lpstr>変動金利の3基本ルール</vt:lpstr>
      <vt:lpstr>金利の種類と選び方 ～変動金利型の3つのルール～</vt:lpstr>
      <vt:lpstr>金利の種類と選び方 ～変動金利型の3つのルール～</vt:lpstr>
      <vt:lpstr>未払い利息とは？</vt:lpstr>
      <vt:lpstr>未払い利息とは？</vt:lpstr>
      <vt:lpstr>変動金利の金利リスクに関する理解度</vt:lpstr>
      <vt:lpstr>問題です！　未払い利息の計算！</vt:lpstr>
      <vt:lpstr>未払い利息が発生する金利は何％？</vt:lpstr>
      <vt:lpstr>何％になると未払い利息は発生するか？</vt:lpstr>
      <vt:lpstr>未払い利息の恐怖！</vt:lpstr>
      <vt:lpstr>未払い利息問題！</vt:lpstr>
      <vt:lpstr>4,000万円　年0.5％　35年返済</vt:lpstr>
      <vt:lpstr>将来の金利予測！</vt:lpstr>
      <vt:lpstr>将来の金利予測！</vt:lpstr>
      <vt:lpstr>変動金利推進派の主張！</vt:lpstr>
      <vt:lpstr>変動金利が上がる可能性について！</vt:lpstr>
      <vt:lpstr>みずほリサーチ＆テクノロジーズ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将来の金利予測！</vt:lpstr>
      <vt:lpstr>将来の金利予測！</vt:lpstr>
      <vt:lpstr>変動金利の方がお得？？</vt:lpstr>
      <vt:lpstr>PowerPoint プレゼンテーション</vt:lpstr>
      <vt:lpstr>私の比較　　5,000万円　35年返済</vt:lpstr>
      <vt:lpstr>私の比較　　5,000万円　35年返済</vt:lpstr>
      <vt:lpstr>私の比較　　5,000万円　35年返済</vt:lpstr>
      <vt:lpstr>PowerPoint プレゼンテーション</vt:lpstr>
      <vt:lpstr>PowerPoint プレゼンテーション</vt:lpstr>
      <vt:lpstr>私の比較　　5,000万円　35年返済</vt:lpstr>
      <vt:lpstr>変動金利　VS　全期間固定金利</vt:lpstr>
      <vt:lpstr>住宅ローンの金利予測は不可能！</vt:lpstr>
      <vt:lpstr>金利が上がって 家計に問題が起こる？！</vt:lpstr>
      <vt:lpstr>家計の失敗は３通り</vt:lpstr>
      <vt:lpstr>人生における3大資金</vt:lpstr>
      <vt:lpstr>PowerPoint プレゼンテーション</vt:lpstr>
      <vt:lpstr>変動金利　適性診断！</vt:lpstr>
      <vt:lpstr>変動金利　適性診断！</vt:lpstr>
      <vt:lpstr>変動金利の金利上昇リスク対策！</vt:lpstr>
      <vt:lpstr>事　例　</vt:lpstr>
      <vt:lpstr>PowerPoint プレゼンテーション</vt:lpstr>
      <vt:lpstr>変動金利　金利の適正化</vt:lpstr>
      <vt:lpstr>変動金利　年0.95％</vt:lpstr>
      <vt:lpstr>PowerPoint プレゼンテーション</vt:lpstr>
      <vt:lpstr>PowerPoint プレゼンテーション</vt:lpstr>
      <vt:lpstr>変動金利の適正化</vt:lpstr>
      <vt:lpstr>変動金利の適正化＋資産運用</vt:lpstr>
      <vt:lpstr>PowerPoint プレゼンテーション</vt:lpstr>
      <vt:lpstr>PowerPoint プレゼンテーション</vt:lpstr>
      <vt:lpstr>PowerPoint プレゼンテーション</vt:lpstr>
      <vt:lpstr>GPIFのポートフォリオ（実績＋年3.99％）</vt:lpstr>
      <vt:lpstr>資産運用の話</vt:lpstr>
      <vt:lpstr>資産運用の話</vt:lpstr>
      <vt:lpstr>住宅ローンの見直し</vt:lpstr>
      <vt:lpstr>変動金利の金利上昇リスク対策！</vt:lpstr>
      <vt:lpstr>必須、家計の見直し</vt:lpstr>
      <vt:lpstr>生命保険は、何のために加入していますか？</vt:lpstr>
      <vt:lpstr>PowerPoint プレゼンテーション</vt:lpstr>
      <vt:lpstr>PowerPoint プレゼンテーション</vt:lpstr>
      <vt:lpstr>遺族年金（生命保険文化センター）</vt:lpstr>
      <vt:lpstr>シン団信＝特定疾病特約付き団信</vt:lpstr>
      <vt:lpstr>家計の見直し</vt:lpstr>
      <vt:lpstr>資産運用や家計費の見直しのお手伝い</vt:lpstr>
      <vt:lpstr>変動金利利用者救済運動！</vt:lpstr>
      <vt:lpstr>変動金利　適性診断！</vt:lpstr>
      <vt:lpstr>  　 本日の情報が、皆様にとって 　　　　少しでもお役に立つことが 　　　　　　　　　　　　　出来れば幸いです！   　　　　　　　　　　　　　　　ご清聴ありがとうございました。</vt:lpstr>
      <vt:lpstr>HP　QRコード</vt:lpstr>
      <vt:lpstr>お問い合わせ</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変動金利</dc:title>
  <dc:creator>政弘 鴨藤</dc:creator>
  <cp:lastModifiedBy>直樹 栗山</cp:lastModifiedBy>
  <cp:revision>30</cp:revision>
  <cp:lastPrinted>2024-04-08T18:37:41Z</cp:lastPrinted>
  <dcterms:created xsi:type="dcterms:W3CDTF">2023-10-10T11:16:08Z</dcterms:created>
  <dcterms:modified xsi:type="dcterms:W3CDTF">2024-06-24T04:18:44Z</dcterms:modified>
</cp:coreProperties>
</file>