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1.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charts/chart1.xml" ContentType="application/vnd.openxmlformats-officedocument.drawingml.chart+xml"/>
  <Override PartName="/ppt/notesSlides/notesSlide89.xml" ContentType="application/vnd.openxmlformats-officedocument.presentationml.notesSlide+xml"/>
  <Override PartName="/ppt/charts/chart2.xml" ContentType="application/vnd.openxmlformats-officedocument.drawingml.chart+xml"/>
  <Override PartName="/ppt/notesSlides/notesSlide90.xml" ContentType="application/vnd.openxmlformats-officedocument.presentationml.notesSlide+xml"/>
  <Override PartName="/ppt/charts/chart3.xml" ContentType="application/vnd.openxmlformats-officedocument.drawingml.chart+xml"/>
  <Override PartName="/ppt/notesSlides/notesSlide91.xml" ContentType="application/vnd.openxmlformats-officedocument.presentationml.notesSlide+xml"/>
  <Override PartName="/ppt/charts/chart4.xml" ContentType="application/vnd.openxmlformats-officedocument.drawingml.chart+xml"/>
  <Override PartName="/ppt/notesSlides/notesSlide92.xml" ContentType="application/vnd.openxmlformats-officedocument.presentationml.notesSlide+xml"/>
  <Override PartName="/ppt/charts/chart5.xml" ContentType="application/vnd.openxmlformats-officedocument.drawingml.chart+xml"/>
  <Override PartName="/ppt/notesSlides/notesSlide93.xml" ContentType="application/vnd.openxmlformats-officedocument.presentationml.notesSlide+xml"/>
  <Override PartName="/ppt/charts/chart6.xml" ContentType="application/vnd.openxmlformats-officedocument.drawingml.chart+xml"/>
  <Override PartName="/ppt/notesSlides/notesSlide94.xml" ContentType="application/vnd.openxmlformats-officedocument.presentationml.notesSlide+xml"/>
  <Override PartName="/ppt/charts/chart7.xml" ContentType="application/vnd.openxmlformats-officedocument.drawingml.chart+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164" r:id="rId1"/>
  </p:sldMasterIdLst>
  <p:notesMasterIdLst>
    <p:notesMasterId r:id="rId124"/>
  </p:notesMasterIdLst>
  <p:handoutMasterIdLst>
    <p:handoutMasterId r:id="rId125"/>
  </p:handoutMasterIdLst>
  <p:sldIdLst>
    <p:sldId id="3357" r:id="rId2"/>
    <p:sldId id="1563" r:id="rId3"/>
    <p:sldId id="3358" r:id="rId4"/>
    <p:sldId id="3328" r:id="rId5"/>
    <p:sldId id="3359" r:id="rId6"/>
    <p:sldId id="1633" r:id="rId7"/>
    <p:sldId id="1634" r:id="rId8"/>
    <p:sldId id="1635" r:id="rId9"/>
    <p:sldId id="1636" r:id="rId10"/>
    <p:sldId id="2939" r:id="rId11"/>
    <p:sldId id="3360" r:id="rId12"/>
    <p:sldId id="2797" r:id="rId13"/>
    <p:sldId id="2798" r:id="rId14"/>
    <p:sldId id="2799" r:id="rId15"/>
    <p:sldId id="2800" r:id="rId16"/>
    <p:sldId id="1644" r:id="rId17"/>
    <p:sldId id="1645" r:id="rId18"/>
    <p:sldId id="3361" r:id="rId19"/>
    <p:sldId id="2620" r:id="rId20"/>
    <p:sldId id="3234" r:id="rId21"/>
    <p:sldId id="3235" r:id="rId22"/>
    <p:sldId id="2623" r:id="rId23"/>
    <p:sldId id="3349" r:id="rId24"/>
    <p:sldId id="3362" r:id="rId25"/>
    <p:sldId id="3271" r:id="rId26"/>
    <p:sldId id="3399" r:id="rId27"/>
    <p:sldId id="2663" r:id="rId28"/>
    <p:sldId id="2616" r:id="rId29"/>
    <p:sldId id="3363" r:id="rId30"/>
    <p:sldId id="3277" r:id="rId31"/>
    <p:sldId id="2694" r:id="rId32"/>
    <p:sldId id="2358" r:id="rId33"/>
    <p:sldId id="3262" r:id="rId34"/>
    <p:sldId id="969" r:id="rId35"/>
    <p:sldId id="970" r:id="rId36"/>
    <p:sldId id="939" r:id="rId37"/>
    <p:sldId id="940" r:id="rId38"/>
    <p:sldId id="971" r:id="rId39"/>
    <p:sldId id="2630" r:id="rId40"/>
    <p:sldId id="943" r:id="rId41"/>
    <p:sldId id="2651" r:id="rId42"/>
    <p:sldId id="2671" r:id="rId43"/>
    <p:sldId id="2628" r:id="rId44"/>
    <p:sldId id="2678" r:id="rId45"/>
    <p:sldId id="2699" r:id="rId46"/>
    <p:sldId id="3364" r:id="rId47"/>
    <p:sldId id="2676" r:id="rId48"/>
    <p:sldId id="948" r:id="rId49"/>
    <p:sldId id="3365" r:id="rId50"/>
    <p:sldId id="2680" r:id="rId51"/>
    <p:sldId id="2659" r:id="rId52"/>
    <p:sldId id="2654" r:id="rId53"/>
    <p:sldId id="2658" r:id="rId54"/>
    <p:sldId id="2761" r:id="rId55"/>
    <p:sldId id="3366" r:id="rId56"/>
    <p:sldId id="3367" r:id="rId57"/>
    <p:sldId id="3368" r:id="rId58"/>
    <p:sldId id="3369" r:id="rId59"/>
    <p:sldId id="3370" r:id="rId60"/>
    <p:sldId id="3371" r:id="rId61"/>
    <p:sldId id="3372" r:id="rId62"/>
    <p:sldId id="3373" r:id="rId63"/>
    <p:sldId id="3374" r:id="rId64"/>
    <p:sldId id="3375" r:id="rId65"/>
    <p:sldId id="3317" r:id="rId66"/>
    <p:sldId id="3376" r:id="rId67"/>
    <p:sldId id="3321" r:id="rId68"/>
    <p:sldId id="3377" r:id="rId69"/>
    <p:sldId id="3378" r:id="rId70"/>
    <p:sldId id="3379" r:id="rId71"/>
    <p:sldId id="3380" r:id="rId72"/>
    <p:sldId id="3381" r:id="rId73"/>
    <p:sldId id="3228" r:id="rId74"/>
    <p:sldId id="3382" r:id="rId75"/>
    <p:sldId id="3383" r:id="rId76"/>
    <p:sldId id="3384" r:id="rId77"/>
    <p:sldId id="2635" r:id="rId78"/>
    <p:sldId id="3385" r:id="rId79"/>
    <p:sldId id="3386" r:id="rId80"/>
    <p:sldId id="2692" r:id="rId81"/>
    <p:sldId id="2652" r:id="rId82"/>
    <p:sldId id="2645" r:id="rId83"/>
    <p:sldId id="2687" r:id="rId84"/>
    <p:sldId id="2689" r:id="rId85"/>
    <p:sldId id="3282" r:id="rId86"/>
    <p:sldId id="3279" r:id="rId87"/>
    <p:sldId id="3275" r:id="rId88"/>
    <p:sldId id="2607" r:id="rId89"/>
    <p:sldId id="3284" r:id="rId90"/>
    <p:sldId id="3285" r:id="rId91"/>
    <p:sldId id="3286" r:id="rId92"/>
    <p:sldId id="3387" r:id="rId93"/>
    <p:sldId id="3388" r:id="rId94"/>
    <p:sldId id="3389" r:id="rId95"/>
    <p:sldId id="3390" r:id="rId96"/>
    <p:sldId id="2717" r:id="rId97"/>
    <p:sldId id="2737" r:id="rId98"/>
    <p:sldId id="2738" r:id="rId99"/>
    <p:sldId id="2739" r:id="rId100"/>
    <p:sldId id="2740" r:id="rId101"/>
    <p:sldId id="2741" r:id="rId102"/>
    <p:sldId id="2719" r:id="rId103"/>
    <p:sldId id="3391" r:id="rId104"/>
    <p:sldId id="2724" r:id="rId105"/>
    <p:sldId id="3290" r:id="rId106"/>
    <p:sldId id="3291" r:id="rId107"/>
    <p:sldId id="3392" r:id="rId108"/>
    <p:sldId id="3393" r:id="rId109"/>
    <p:sldId id="3394" r:id="rId110"/>
    <p:sldId id="3342" r:id="rId111"/>
    <p:sldId id="3343" r:id="rId112"/>
    <p:sldId id="3293" r:id="rId113"/>
    <p:sldId id="902" r:id="rId114"/>
    <p:sldId id="903" r:id="rId115"/>
    <p:sldId id="904" r:id="rId116"/>
    <p:sldId id="3395" r:id="rId117"/>
    <p:sldId id="2075" r:id="rId118"/>
    <p:sldId id="3344" r:id="rId119"/>
    <p:sldId id="908" r:id="rId120"/>
    <p:sldId id="3396" r:id="rId121"/>
    <p:sldId id="3294" r:id="rId122"/>
    <p:sldId id="3283" r:id="rId123"/>
  </p:sldIdLst>
  <p:sldSz cx="12192000" cy="6858000"/>
  <p:notesSz cx="7104063" cy="1023461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52FB437-9B56-44A6-9D4D-AA8599C61A9C}" v="1036" dt="2024-04-18T21:20:48.99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99" autoAdjust="0"/>
    <p:restoredTop sz="91981" autoAdjust="0"/>
  </p:normalViewPr>
  <p:slideViewPr>
    <p:cSldViewPr snapToGrid="0">
      <p:cViewPr varScale="1">
        <p:scale>
          <a:sx n="102" d="100"/>
          <a:sy n="102" d="100"/>
        </p:scale>
        <p:origin x="882"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theme" Target="theme/theme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notesMaster" Target="notesMasters/notesMaster1.xml"/><Relationship Id="rId129" Type="http://schemas.openxmlformats.org/officeDocument/2006/relationships/tableStyles" Target="tableStyle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microsoft.com/office/2015/10/relationships/revisionInfo" Target="revisionInfo.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1497126912958975E-2"/>
          <c:y val="2.3753038943433287E-2"/>
          <c:w val="0.88335925349922284"/>
          <c:h val="0.92207084152751118"/>
        </c:manualLayout>
      </c:layout>
      <c:lineChart>
        <c:grouping val="standard"/>
        <c:varyColors val="0"/>
        <c:ser>
          <c:idx val="7"/>
          <c:order val="0"/>
          <c:tx>
            <c:strRef>
              <c:f>従業員別!$E$13</c:f>
              <c:strCache>
                <c:ptCount val="1"/>
                <c:pt idx="0">
                  <c:v>0.0%運用</c:v>
                </c:pt>
              </c:strCache>
              <c:extLst xmlns:c15="http://schemas.microsoft.com/office/drawing/2012/chart"/>
            </c:strRef>
          </c:tx>
          <c:spPr>
            <a:ln w="29995">
              <a:noFill/>
              <a:prstDash val="solid"/>
            </a:ln>
          </c:spPr>
          <c:marker>
            <c:symbol val="circle"/>
            <c:size val="3"/>
            <c:spPr>
              <a:noFill/>
              <a:ln w="29995">
                <a:noFill/>
                <a:prstDash val="solid"/>
              </a:ln>
            </c:spPr>
          </c:marker>
          <c:cat>
            <c:numRef>
              <c:f>従業員別!$C$14:$C$56</c:f>
              <c:numCache>
                <c:formatCode>0"年後"</c:formatCode>
                <c:ptCount val="36"/>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numCache>
              <c:extLst xmlns:c15="http://schemas.microsoft.com/office/drawing/2012/chart"/>
            </c:numRef>
          </c:cat>
          <c:val>
            <c:numRef>
              <c:f>従業員別!$E$14:$E$56</c:f>
              <c:numCache>
                <c:formatCode>#,##0_);\(#,##0\)</c:formatCode>
                <c:ptCount val="36"/>
                <c:pt idx="0">
                  <c:v>0</c:v>
                </c:pt>
                <c:pt idx="1">
                  <c:v>360000</c:v>
                </c:pt>
                <c:pt idx="2">
                  <c:v>720000</c:v>
                </c:pt>
                <c:pt idx="3">
                  <c:v>1080000</c:v>
                </c:pt>
                <c:pt idx="4">
                  <c:v>1440000</c:v>
                </c:pt>
                <c:pt idx="5">
                  <c:v>1800000</c:v>
                </c:pt>
                <c:pt idx="6">
                  <c:v>2160000</c:v>
                </c:pt>
                <c:pt idx="7">
                  <c:v>2520000</c:v>
                </c:pt>
                <c:pt idx="8">
                  <c:v>2880000</c:v>
                </c:pt>
                <c:pt idx="9">
                  <c:v>3240000</c:v>
                </c:pt>
                <c:pt idx="10">
                  <c:v>3600000</c:v>
                </c:pt>
                <c:pt idx="11">
                  <c:v>3960000</c:v>
                </c:pt>
                <c:pt idx="12">
                  <c:v>4320000</c:v>
                </c:pt>
                <c:pt idx="13">
                  <c:v>4680000</c:v>
                </c:pt>
                <c:pt idx="14">
                  <c:v>5040000</c:v>
                </c:pt>
                <c:pt idx="15">
                  <c:v>5400000</c:v>
                </c:pt>
                <c:pt idx="16">
                  <c:v>5760000</c:v>
                </c:pt>
                <c:pt idx="17">
                  <c:v>6120000</c:v>
                </c:pt>
                <c:pt idx="18">
                  <c:v>6480000</c:v>
                </c:pt>
                <c:pt idx="19">
                  <c:v>6840000</c:v>
                </c:pt>
                <c:pt idx="20">
                  <c:v>7200000</c:v>
                </c:pt>
                <c:pt idx="21">
                  <c:v>7560000</c:v>
                </c:pt>
                <c:pt idx="22">
                  <c:v>7920000</c:v>
                </c:pt>
                <c:pt idx="23">
                  <c:v>8280000</c:v>
                </c:pt>
                <c:pt idx="24">
                  <c:v>8640000</c:v>
                </c:pt>
                <c:pt idx="25">
                  <c:v>9000000</c:v>
                </c:pt>
                <c:pt idx="26">
                  <c:v>9360000</c:v>
                </c:pt>
                <c:pt idx="27">
                  <c:v>9720000</c:v>
                </c:pt>
                <c:pt idx="28">
                  <c:v>10080000</c:v>
                </c:pt>
                <c:pt idx="29">
                  <c:v>10440000</c:v>
                </c:pt>
                <c:pt idx="30">
                  <c:v>10800000</c:v>
                </c:pt>
                <c:pt idx="31">
                  <c:v>11160000</c:v>
                </c:pt>
                <c:pt idx="32">
                  <c:v>11520000</c:v>
                </c:pt>
                <c:pt idx="33">
                  <c:v>11880000</c:v>
                </c:pt>
                <c:pt idx="34">
                  <c:v>12240000</c:v>
                </c:pt>
                <c:pt idx="35">
                  <c:v>12600000</c:v>
                </c:pt>
              </c:numCache>
              <c:extLst xmlns:c15="http://schemas.microsoft.com/office/drawing/2012/chart"/>
            </c:numRef>
          </c:val>
          <c:smooth val="0"/>
          <c:extLst xmlns:c15="http://schemas.microsoft.com/office/drawing/2012/chart">
            <c:ext xmlns:c16="http://schemas.microsoft.com/office/drawing/2014/chart" uri="{C3380CC4-5D6E-409C-BE32-E72D297353CC}">
              <c16:uniqueId val="{00000004-3955-4801-87C2-C1BED1E511BA}"/>
            </c:ext>
          </c:extLst>
        </c:ser>
        <c:dLbls>
          <c:showLegendKey val="0"/>
          <c:showVal val="0"/>
          <c:showCatName val="0"/>
          <c:showSerName val="0"/>
          <c:showPercent val="0"/>
          <c:showBubbleSize val="0"/>
        </c:dLbls>
        <c:marker val="1"/>
        <c:smooth val="0"/>
        <c:axId val="789136240"/>
        <c:axId val="1"/>
        <c:extLst>
          <c:ext xmlns:c15="http://schemas.microsoft.com/office/drawing/2012/chart" uri="{02D57815-91ED-43cb-92C2-25804820EDAC}">
            <c15:filteredLineSeries>
              <c15:ser>
                <c:idx val="9"/>
                <c:order val="1"/>
                <c:tx>
                  <c:strRef>
                    <c:extLst>
                      <c:ext uri="{02D57815-91ED-43cb-92C2-25804820EDAC}">
                        <c15:formulaRef>
                          <c15:sqref>従業員別!$H$13</c15:sqref>
                        </c15:formulaRef>
                      </c:ext>
                    </c:extLst>
                    <c:strCache>
                      <c:ptCount val="1"/>
                      <c:pt idx="0">
                        <c:v>3.0%運用</c:v>
                      </c:pt>
                    </c:strCache>
                  </c:strRef>
                </c:tx>
                <c:spPr>
                  <a:ln w="34925">
                    <a:solidFill>
                      <a:srgbClr val="FF0000"/>
                    </a:solidFill>
                    <a:prstDash val="solid"/>
                  </a:ln>
                </c:spPr>
                <c:marker>
                  <c:symbol val="diamond"/>
                  <c:size val="3"/>
                  <c:spPr>
                    <a:noFill/>
                    <a:ln w="37494">
                      <a:noFill/>
                      <a:prstDash val="solid"/>
                    </a:ln>
                  </c:spPr>
                </c:marker>
                <c:cat>
                  <c:numRef>
                    <c:extLst>
                      <c:ext uri="{02D57815-91ED-43cb-92C2-25804820EDAC}">
                        <c15:formulaRef>
                          <c15:sqref>従業員別!$C$14:$C$56</c15:sqref>
                        </c15:formulaRef>
                      </c:ext>
                    </c:extLst>
                    <c:numCache>
                      <c:formatCode>0"年後"</c:formatCode>
                      <c:ptCount val="36"/>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numCache>
                  </c:numRef>
                </c:cat>
                <c:val>
                  <c:numRef>
                    <c:extLst>
                      <c:ext uri="{02D57815-91ED-43cb-92C2-25804820EDAC}">
                        <c15:formulaRef>
                          <c15:sqref>従業員別!$H$14:$H$56</c15:sqref>
                        </c15:formulaRef>
                      </c:ext>
                    </c:extLst>
                    <c:numCache>
                      <c:formatCode>#,##0_);\(#,##0\)</c:formatCode>
                      <c:ptCount val="36"/>
                      <c:pt idx="0">
                        <c:v>0</c:v>
                      </c:pt>
                      <c:pt idx="1">
                        <c:v>364991.48296208086</c:v>
                      </c:pt>
                      <c:pt idx="2">
                        <c:v>741084.5311437333</c:v>
                      </c:pt>
                      <c:pt idx="3">
                        <c:v>1128616.8092743484</c:v>
                      </c:pt>
                      <c:pt idx="4">
                        <c:v>1527936.2524791774</c:v>
                      </c:pt>
                      <c:pt idx="5">
                        <c:v>1939401.3786632498</c:v>
                      </c:pt>
                      <c:pt idx="6">
                        <c:v>2363381.6103967475</c:v>
                      </c:pt>
                      <c:pt idx="7">
                        <c:v>2800257.6065908298</c:v>
                      </c:pt>
                      <c:pt idx="8">
                        <c:v>3250421.6042616968</c:v>
                      </c:pt>
                      <c:pt idx="9">
                        <c:v>3714277.7706897329</c:v>
                      </c:pt>
                      <c:pt idx="10">
                        <c:v>4192242.5662899083</c:v>
                      </c:pt>
                      <c:pt idx="11">
                        <c:v>4684745.1185192326</c:v>
                      </c:pt>
                      <c:pt idx="12">
                        <c:v>5192227.6071569556</c:v>
                      </c:pt>
                      <c:pt idx="13">
                        <c:v>5715145.6613034429</c:v>
                      </c:pt>
                      <c:pt idx="14">
                        <c:v>6253968.7684541447</c:v>
                      </c:pt>
                      <c:pt idx="15">
                        <c:v>6809180.6960159438</c:v>
                      </c:pt>
                      <c:pt idx="16">
                        <c:v>7381279.9256443279</c:v>
                      </c:pt>
                      <c:pt idx="17">
                        <c:v>7970780.1007913388</c:v>
                      </c:pt>
                      <c:pt idx="18">
                        <c:v>8578210.487866126</c:v>
                      </c:pt>
                      <c:pt idx="19">
                        <c:v>9204116.4514221344</c:v>
                      </c:pt>
                      <c:pt idx="20">
                        <c:v>9849059.9437975697</c:v>
                      </c:pt>
                      <c:pt idx="21">
                        <c:v>10513620.009648742</c:v>
                      </c:pt>
                      <c:pt idx="22">
                        <c:v>11198393.305829281</c:v>
                      </c:pt>
                      <c:pt idx="23">
                        <c:v>11903994.637081968</c:v>
                      </c:pt>
                      <c:pt idx="24">
                        <c:v>12631057.508024149</c:v>
                      </c:pt>
                      <c:pt idx="25">
                        <c:v>13380234.691922318</c:v>
                      </c:pt>
                      <c:pt idx="26">
                        <c:v>14152198.816766517</c:v>
                      </c:pt>
                      <c:pt idx="27">
                        <c:v>14947642.969170749</c:v>
                      </c:pt>
                      <c:pt idx="28">
                        <c:v>15767281.31664161</c:v>
                      </c:pt>
                      <c:pt idx="29">
                        <c:v>16611849.748773802</c:v>
                      </c:pt>
                      <c:pt idx="30">
                        <c:v>17482106.537948232</c:v>
                      </c:pt>
                      <c:pt idx="31">
                        <c:v>18378833.020125881</c:v>
                      </c:pt>
                      <c:pt idx="32">
                        <c:v>19302834.296348643</c:v>
                      </c:pt>
                      <c:pt idx="33">
                        <c:v>20254939.955577023</c:v>
                      </c:pt>
                      <c:pt idx="34">
                        <c:v>21236004.8195136</c:v>
                      </c:pt>
                      <c:pt idx="35">
                        <c:v>22246909.710081026</c:v>
                      </c:pt>
                    </c:numCache>
                  </c:numRef>
                </c:val>
                <c:smooth val="0"/>
                <c:extLst>
                  <c:ext xmlns:c16="http://schemas.microsoft.com/office/drawing/2014/chart" uri="{C3380CC4-5D6E-409C-BE32-E72D297353CC}">
                    <c16:uniqueId val="{00000000-3955-4801-87C2-C1BED1E511BA}"/>
                  </c:ext>
                </c:extLst>
              </c15:ser>
            </c15:filteredLineSeries>
            <c15:filteredLineSeries>
              <c15:ser>
                <c:idx val="11"/>
                <c:order val="2"/>
                <c:tx>
                  <c:strRef>
                    <c:extLst xmlns:c15="http://schemas.microsoft.com/office/drawing/2012/chart">
                      <c:ext xmlns:c15="http://schemas.microsoft.com/office/drawing/2012/chart" uri="{02D57815-91ED-43cb-92C2-25804820EDAC}">
                        <c15:formulaRef>
                          <c15:sqref>従業員別!$I$13</c15:sqref>
                        </c15:formulaRef>
                      </c:ext>
                    </c:extLst>
                    <c:strCache>
                      <c:ptCount val="1"/>
                      <c:pt idx="0">
                        <c:v>5.0%運用</c:v>
                      </c:pt>
                    </c:strCache>
                  </c:strRef>
                </c:tx>
                <c:spPr>
                  <a:ln w="29995">
                    <a:solidFill>
                      <a:schemeClr val="accent2"/>
                    </a:solidFill>
                    <a:prstDash val="solid"/>
                  </a:ln>
                </c:spPr>
                <c:marker>
                  <c:symbol val="triangle"/>
                  <c:size val="3"/>
                  <c:spPr>
                    <a:noFill/>
                    <a:ln w="37494">
                      <a:noFill/>
                      <a:prstDash val="solid"/>
                    </a:ln>
                  </c:spPr>
                </c:marker>
                <c:cat>
                  <c:numRef>
                    <c:extLst xmlns:c15="http://schemas.microsoft.com/office/drawing/2012/chart">
                      <c:ext xmlns:c15="http://schemas.microsoft.com/office/drawing/2012/chart" uri="{02D57815-91ED-43cb-92C2-25804820EDAC}">
                        <c15:formulaRef>
                          <c15:sqref>従業員別!$C$14:$C$56</c15:sqref>
                        </c15:formulaRef>
                      </c:ext>
                    </c:extLst>
                    <c:numCache>
                      <c:formatCode>0"年後"</c:formatCode>
                      <c:ptCount val="36"/>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numCache>
                  </c:numRef>
                </c:cat>
                <c:val>
                  <c:numRef>
                    <c:extLst xmlns:c15="http://schemas.microsoft.com/office/drawing/2012/chart">
                      <c:ext xmlns:c15="http://schemas.microsoft.com/office/drawing/2012/chart" uri="{02D57815-91ED-43cb-92C2-25804820EDAC}">
                        <c15:formulaRef>
                          <c15:sqref>従業員別!$I$14:$I$56</c15:sqref>
                        </c15:formulaRef>
                      </c:ext>
                    </c:extLst>
                    <c:numCache>
                      <c:formatCode>#,##0_);\(#,##0\)</c:formatCode>
                      <c:ptCount val="36"/>
                      <c:pt idx="0">
                        <c:v>0</c:v>
                      </c:pt>
                      <c:pt idx="1">
                        <c:v>368365.6647484806</c:v>
                      </c:pt>
                      <c:pt idx="2">
                        <c:v>755577.61601995979</c:v>
                      </c:pt>
                      <c:pt idx="3">
                        <c:v>1162600.0656009773</c:v>
                      </c:pt>
                      <c:pt idx="4">
                        <c:v>1590446.5561830315</c:v>
                      </c:pt>
                      <c:pt idx="5">
                        <c:v>2040182.4852253029</c:v>
                      </c:pt>
                      <c:pt idx="6">
                        <c:v>2512927.7579429816</c:v>
                      </c:pt>
                      <c:pt idx="7">
                        <c:v>3009859.5760275144</c:v>
                      </c:pt>
                      <c:pt idx="8">
                        <c:v>3532215.3690430722</c:v>
                      </c:pt>
                      <c:pt idx="9">
                        <c:v>4081295.8757988238</c:v>
                      </c:pt>
                      <c:pt idx="10">
                        <c:v>4658468.3833700633</c:v>
                      </c:pt>
                      <c:pt idx="11">
                        <c:v>5265170.1318338066</c:v>
                      </c:pt>
                      <c:pt idx="12">
                        <c:v>5902911.8931971211</c:v>
                      </c:pt>
                      <c:pt idx="13">
                        <c:v>6573281.7334302226</c:v>
                      </c:pt>
                      <c:pt idx="14">
                        <c:v>7277948.9669723241</c:v>
                      </c:pt>
                      <c:pt idx="15">
                        <c:v>8018668.3135575103</c:v>
                      </c:pt>
                      <c:pt idx="16">
                        <c:v>8797284.267711712</c:v>
                      </c:pt>
                      <c:pt idx="17">
                        <c:v>9615735.69180144</c:v>
                      </c:pt>
                      <c:pt idx="18">
                        <c:v>10476060.644071605</c:v>
                      </c:pt>
                      <c:pt idx="19">
                        <c:v>11380401.453694923</c:v>
                      </c:pt>
                      <c:pt idx="20">
                        <c:v>12331010.055470474</c:v>
                      </c:pt>
                      <c:pt idx="21">
                        <c:v>13330253.597455563</c:v>
                      </c:pt>
                      <c:pt idx="22">
                        <c:v>14380620.335494675</c:v>
                      </c:pt>
                      <c:pt idx="23">
                        <c:v>15484725.829323713</c:v>
                      </c:pt>
                      <c:pt idx="24">
                        <c:v>16645319.455678692</c:v>
                      </c:pt>
                      <c:pt idx="25">
                        <c:v>17865291.254627436</c:v>
                      </c:pt>
                      <c:pt idx="26">
                        <c:v>19147679.126172591</c:v>
                      </c:pt>
                      <c:pt idx="27">
                        <c:v>20495676.395046514</c:v>
                      </c:pt>
                      <c:pt idx="28">
                        <c:v>21912639.762535419</c:v>
                      </c:pt>
                      <c:pt idx="29">
                        <c:v>23402097.665133949</c:v>
                      </c:pt>
                      <c:pt idx="30">
                        <c:v>24967759.060844366</c:v>
                      </c:pt>
                      <c:pt idx="31">
                        <c:v>26613522.664999492</c:v>
                      </c:pt>
                      <c:pt idx="32">
                        <c:v>28343486.658607878</c:v>
                      </c:pt>
                      <c:pt idx="33">
                        <c:v>30161958.893396329</c:v>
                      </c:pt>
                      <c:pt idx="34">
                        <c:v>32073467.618961796</c:v>
                      </c:pt>
                      <c:pt idx="35">
                        <c:v>34082772.758744687</c:v>
                      </c:pt>
                    </c:numCache>
                  </c:numRef>
                </c:val>
                <c:smooth val="0"/>
                <c:extLst xmlns:c15="http://schemas.microsoft.com/office/drawing/2012/chart">
                  <c:ext xmlns:c16="http://schemas.microsoft.com/office/drawing/2014/chart" uri="{C3380CC4-5D6E-409C-BE32-E72D297353CC}">
                    <c16:uniqueId val="{00000001-3955-4801-87C2-C1BED1E511BA}"/>
                  </c:ext>
                </c:extLst>
              </c15:ser>
            </c15:filteredLineSeries>
            <c15:filteredLineSeries>
              <c15:ser>
                <c:idx val="0"/>
                <c:order val="3"/>
                <c:tx>
                  <c:strRef>
                    <c:extLst xmlns:c15="http://schemas.microsoft.com/office/drawing/2012/chart">
                      <c:ext xmlns:c15="http://schemas.microsoft.com/office/drawing/2012/chart" uri="{02D57815-91ED-43cb-92C2-25804820EDAC}">
                        <c15:formulaRef>
                          <c15:sqref>従業員別!$F$13</c15:sqref>
                        </c15:formulaRef>
                      </c:ext>
                    </c:extLst>
                    <c:strCache>
                      <c:ptCount val="1"/>
                      <c:pt idx="0">
                        <c:v>0.002%運用</c:v>
                      </c:pt>
                    </c:strCache>
                  </c:strRef>
                </c:tx>
                <c:spPr>
                  <a:ln w="34925">
                    <a:solidFill>
                      <a:schemeClr val="accent6"/>
                    </a:solidFill>
                  </a:ln>
                </c:spPr>
                <c:marker>
                  <c:spPr>
                    <a:noFill/>
                    <a:ln>
                      <a:noFill/>
                    </a:ln>
                  </c:spPr>
                </c:marker>
                <c:val>
                  <c:numRef>
                    <c:extLst xmlns:c15="http://schemas.microsoft.com/office/drawing/2012/chart">
                      <c:ext xmlns:c15="http://schemas.microsoft.com/office/drawing/2012/chart" uri="{02D57815-91ED-43cb-92C2-25804820EDAC}">
                        <c15:formulaRef>
                          <c15:sqref>従業員別!$F$14:$F$49</c15:sqref>
                        </c15:formulaRef>
                      </c:ext>
                    </c:extLst>
                    <c:numCache>
                      <c:formatCode>#,##0_);\(#,##0\)</c:formatCode>
                      <c:ptCount val="36"/>
                      <c:pt idx="0">
                        <c:v>0</c:v>
                      </c:pt>
                      <c:pt idx="1">
                        <c:v>360003.30001861864</c:v>
                      </c:pt>
                      <c:pt idx="2">
                        <c:v>720013.80016923859</c:v>
                      </c:pt>
                      <c:pt idx="3">
                        <c:v>1080031.5005958639</c:v>
                      </c:pt>
                      <c:pt idx="4">
                        <c:v>1440056.4014425012</c:v>
                      </c:pt>
                      <c:pt idx="5">
                        <c:v>1800088.5028531605</c:v>
                      </c:pt>
                      <c:pt idx="6">
                        <c:v>2160127.8049718542</c:v>
                      </c:pt>
                      <c:pt idx="7">
                        <c:v>2520174.3079425981</c:v>
                      </c:pt>
                      <c:pt idx="8">
                        <c:v>2880228.0119094104</c:v>
                      </c:pt>
                      <c:pt idx="9">
                        <c:v>3240288.917016312</c:v>
                      </c:pt>
                      <c:pt idx="10">
                        <c:v>3600357.0234073275</c:v>
                      </c:pt>
                      <c:pt idx="11">
                        <c:v>3960432.3312264835</c:v>
                      </c:pt>
                      <c:pt idx="12">
                        <c:v>4320514.8406178104</c:v>
                      </c:pt>
                      <c:pt idx="13">
                        <c:v>4680604.5517253401</c:v>
                      </c:pt>
                      <c:pt idx="14">
                        <c:v>5040701.4646931095</c:v>
                      </c:pt>
                      <c:pt idx="15">
                        <c:v>5400805.5796651561</c:v>
                      </c:pt>
                      <c:pt idx="16">
                        <c:v>5760916.8967855219</c:v>
                      </c:pt>
                      <c:pt idx="17">
                        <c:v>6121035.4161982508</c:v>
                      </c:pt>
                      <c:pt idx="18">
                        <c:v>6481161.1380473897</c:v>
                      </c:pt>
                      <c:pt idx="19">
                        <c:v>6841294.0624769889</c:v>
                      </c:pt>
                      <c:pt idx="20">
                        <c:v>7201434.1896311017</c:v>
                      </c:pt>
                      <c:pt idx="21">
                        <c:v>7561581.5196537832</c:v>
                      </c:pt>
                      <c:pt idx="22">
                        <c:v>7921736.0526890932</c:v>
                      </c:pt>
                      <c:pt idx="23">
                        <c:v>8281897.7888810923</c:v>
                      </c:pt>
                      <c:pt idx="24">
                        <c:v>8642066.7283738442</c:v>
                      </c:pt>
                      <c:pt idx="25">
                        <c:v>9002242.8713114168</c:v>
                      </c:pt>
                      <c:pt idx="26">
                        <c:v>9362426.2178378813</c:v>
                      </c:pt>
                      <c:pt idx="27">
                        <c:v>9722616.7680973113</c:v>
                      </c:pt>
                      <c:pt idx="28">
                        <c:v>10082814.52223378</c:v>
                      </c:pt>
                      <c:pt idx="29">
                        <c:v>10443019.48039137</c:v>
                      </c:pt>
                      <c:pt idx="30">
                        <c:v>10803231.64271416</c:v>
                      </c:pt>
                      <c:pt idx="31">
                        <c:v>11163451.009346236</c:v>
                      </c:pt>
                      <c:pt idx="32">
                        <c:v>11523677.580431685</c:v>
                      </c:pt>
                      <c:pt idx="33">
                        <c:v>11883911.356114598</c:v>
                      </c:pt>
                      <c:pt idx="34">
                        <c:v>12244152.336539067</c:v>
                      </c:pt>
                      <c:pt idx="35">
                        <c:v>12604400.521849191</c:v>
                      </c:pt>
                    </c:numCache>
                  </c:numRef>
                </c:val>
                <c:smooth val="0"/>
                <c:extLst xmlns:c15="http://schemas.microsoft.com/office/drawing/2012/chart">
                  <c:ext xmlns:c16="http://schemas.microsoft.com/office/drawing/2014/chart" uri="{C3380CC4-5D6E-409C-BE32-E72D297353CC}">
                    <c16:uniqueId val="{00000002-3955-4801-87C2-C1BED1E511BA}"/>
                  </c:ext>
                </c:extLst>
              </c15:ser>
            </c15:filteredLineSeries>
            <c15:filteredLineSeries>
              <c15:ser>
                <c:idx val="1"/>
                <c:order val="4"/>
                <c:tx>
                  <c:strRef>
                    <c:extLst xmlns:c15="http://schemas.microsoft.com/office/drawing/2012/chart">
                      <c:ext xmlns:c15="http://schemas.microsoft.com/office/drawing/2012/chart" uri="{02D57815-91ED-43cb-92C2-25804820EDAC}">
                        <c15:formulaRef>
                          <c15:sqref>従業員別!$G$13</c15:sqref>
                        </c15:formulaRef>
                      </c:ext>
                    </c:extLst>
                    <c:strCache>
                      <c:ptCount val="1"/>
                      <c:pt idx="0">
                        <c:v>0.1%運用</c:v>
                      </c:pt>
                    </c:strCache>
                  </c:strRef>
                </c:tx>
                <c:spPr>
                  <a:ln w="38100">
                    <a:solidFill>
                      <a:srgbClr val="0070C0"/>
                    </a:solidFill>
                  </a:ln>
                </c:spPr>
                <c:marker>
                  <c:spPr>
                    <a:noFill/>
                    <a:ln>
                      <a:noFill/>
                    </a:ln>
                  </c:spPr>
                </c:marker>
                <c:val>
                  <c:numRef>
                    <c:extLst xmlns:c15="http://schemas.microsoft.com/office/drawing/2012/chart">
                      <c:ext xmlns:c15="http://schemas.microsoft.com/office/drawing/2012/chart" uri="{02D57815-91ED-43cb-92C2-25804820EDAC}">
                        <c15:formulaRef>
                          <c15:sqref>従業員別!$G$14:$G$49</c15:sqref>
                        </c15:formulaRef>
                      </c:ext>
                    </c:extLst>
                    <c:numCache>
                      <c:formatCode>#,##0_);\(#,##0\)</c:formatCode>
                      <c:ptCount val="36"/>
                      <c:pt idx="0">
                        <c:v>0</c:v>
                      </c:pt>
                      <c:pt idx="1">
                        <c:v>360165.04584215349</c:v>
                      </c:pt>
                      <c:pt idx="2">
                        <c:v>720690.42185165826</c:v>
                      </c:pt>
                      <c:pt idx="3">
                        <c:v>1081576.4885238791</c:v>
                      </c:pt>
                      <c:pt idx="4">
                        <c:v>1442823.606714841</c:v>
                      </c:pt>
                      <c:pt idx="5">
                        <c:v>1804432.1376415906</c:v>
                      </c:pt>
                      <c:pt idx="6">
                        <c:v>2166402.4428825574</c:v>
                      </c:pt>
                      <c:pt idx="7">
                        <c:v>2528734.8843779145</c:v>
                      </c:pt>
                      <c:pt idx="8">
                        <c:v>2891429.8244299418</c:v>
                      </c:pt>
                      <c:pt idx="9">
                        <c:v>3254487.6257033874</c:v>
                      </c:pt>
                      <c:pt idx="10">
                        <c:v>3617908.6512258304</c:v>
                      </c:pt>
                      <c:pt idx="11">
                        <c:v>3981693.2643880434</c:v>
                      </c:pt>
                      <c:pt idx="12">
                        <c:v>4345841.8289443571</c:v>
                      </c:pt>
                      <c:pt idx="13">
                        <c:v>4710354.7090130225</c:v>
                      </c:pt>
                      <c:pt idx="14">
                        <c:v>5075232.2690765765</c:v>
                      </c:pt>
                      <c:pt idx="15">
                        <c:v>5440474.873982206</c:v>
                      </c:pt>
                      <c:pt idx="16">
                        <c:v>5806082.8889421113</c:v>
                      </c:pt>
                      <c:pt idx="17">
                        <c:v>6172056.6795338728</c:v>
                      </c:pt>
                      <c:pt idx="18">
                        <c:v>6538396.6117008179</c:v>
                      </c:pt>
                      <c:pt idx="19">
                        <c:v>6905103.051752381</c:v>
                      </c:pt>
                      <c:pt idx="20">
                        <c:v>7272176.3663644772</c:v>
                      </c:pt>
                      <c:pt idx="21">
                        <c:v>7639616.922579864</c:v>
                      </c:pt>
                      <c:pt idx="22">
                        <c:v>8007425.0878085103</c:v>
                      </c:pt>
                      <c:pt idx="23">
                        <c:v>8375601.2298279647</c:v>
                      </c:pt>
                      <c:pt idx="24">
                        <c:v>8744145.7167837191</c:v>
                      </c:pt>
                      <c:pt idx="25">
                        <c:v>9113058.9171895832</c:v>
                      </c:pt>
                      <c:pt idx="26">
                        <c:v>9482341.1999280471</c:v>
                      </c:pt>
                      <c:pt idx="27">
                        <c:v>9851992.9342506547</c:v>
                      </c:pt>
                      <c:pt idx="28">
                        <c:v>10222014.489778366</c:v>
                      </c:pt>
                      <c:pt idx="29">
                        <c:v>10592406.236501938</c:v>
                      </c:pt>
                      <c:pt idx="30">
                        <c:v>10963168.544782281</c:v>
                      </c:pt>
                      <c:pt idx="31">
                        <c:v>11334301.785350842</c:v>
                      </c:pt>
                      <c:pt idx="32">
                        <c:v>11705806.329309968</c:v>
                      </c:pt>
                      <c:pt idx="33">
                        <c:v>12077682.548133276</c:v>
                      </c:pt>
                      <c:pt idx="34">
                        <c:v>12449930.813666029</c:v>
                      </c:pt>
                      <c:pt idx="35">
                        <c:v>12822551.498125505</c:v>
                      </c:pt>
                    </c:numCache>
                  </c:numRef>
                </c:val>
                <c:smooth val="0"/>
                <c:extLst xmlns:c15="http://schemas.microsoft.com/office/drawing/2012/chart">
                  <c:ext xmlns:c16="http://schemas.microsoft.com/office/drawing/2014/chart" uri="{C3380CC4-5D6E-409C-BE32-E72D297353CC}">
                    <c16:uniqueId val="{00000003-3955-4801-87C2-C1BED1E511BA}"/>
                  </c:ext>
                </c:extLst>
              </c15:ser>
            </c15:filteredLineSeries>
          </c:ext>
        </c:extLst>
      </c:lineChart>
      <c:catAx>
        <c:axId val="789136240"/>
        <c:scaling>
          <c:orientation val="minMax"/>
        </c:scaling>
        <c:delete val="0"/>
        <c:axPos val="b"/>
        <c:numFmt formatCode="0&quot;年後&quot;" sourceLinked="0"/>
        <c:majorTickMark val="out"/>
        <c:minorTickMark val="none"/>
        <c:tickLblPos val="nextTo"/>
        <c:spPr>
          <a:ln w="2343">
            <a:solidFill>
              <a:srgbClr val="000000"/>
            </a:solidFill>
            <a:prstDash val="solid"/>
          </a:ln>
        </c:spPr>
        <c:txPr>
          <a:bodyPr rot="0" vert="horz"/>
          <a:lstStyle/>
          <a:p>
            <a:pPr>
              <a:defRPr lang="ja-JP" sz="1100" b="1" i="0" u="none" strike="noStrike" baseline="0">
                <a:solidFill>
                  <a:srgbClr val="000000"/>
                </a:solidFill>
                <a:latin typeface="ＭＳ Ｐゴシック"/>
                <a:ea typeface="ＭＳ Ｐゴシック"/>
                <a:cs typeface="ＭＳ Ｐゴシック"/>
              </a:defRPr>
            </a:pPr>
            <a:endParaRPr lang="ja-JP"/>
          </a:p>
        </c:txPr>
        <c:crossAx val="1"/>
        <c:crosses val="autoZero"/>
        <c:auto val="1"/>
        <c:lblAlgn val="ctr"/>
        <c:lblOffset val="100"/>
        <c:tickLblSkip val="5"/>
        <c:tickMarkSkip val="1"/>
        <c:noMultiLvlLbl val="0"/>
      </c:catAx>
      <c:valAx>
        <c:axId val="1"/>
        <c:scaling>
          <c:orientation val="minMax"/>
          <c:max val="35000000"/>
        </c:scaling>
        <c:delete val="0"/>
        <c:axPos val="l"/>
        <c:majorGridlines>
          <c:spPr>
            <a:ln w="2343">
              <a:solidFill>
                <a:srgbClr val="000000"/>
              </a:solidFill>
              <a:prstDash val="solid"/>
            </a:ln>
          </c:spPr>
        </c:majorGridlines>
        <c:numFmt formatCode="#,##0_);\(#,##0\)" sourceLinked="1"/>
        <c:majorTickMark val="out"/>
        <c:minorTickMark val="none"/>
        <c:tickLblPos val="nextTo"/>
        <c:spPr>
          <a:ln w="2343">
            <a:solidFill>
              <a:srgbClr val="000000"/>
            </a:solidFill>
            <a:prstDash val="solid"/>
          </a:ln>
        </c:spPr>
        <c:txPr>
          <a:bodyPr rot="0" vert="horz"/>
          <a:lstStyle/>
          <a:p>
            <a:pPr>
              <a:defRPr lang="ja-JP" sz="1299" b="1" i="0" u="none" strike="noStrike" baseline="0">
                <a:solidFill>
                  <a:srgbClr val="000000"/>
                </a:solidFill>
                <a:latin typeface="ＭＳ Ｐゴシック"/>
                <a:ea typeface="ＭＳ Ｐゴシック"/>
                <a:cs typeface="ＭＳ Ｐゴシック"/>
              </a:defRPr>
            </a:pPr>
            <a:endParaRPr lang="ja-JP"/>
          </a:p>
        </c:txPr>
        <c:crossAx val="789136240"/>
        <c:crosses val="autoZero"/>
        <c:crossBetween val="midCat"/>
        <c:dispUnits>
          <c:builtInUnit val="tenThousands"/>
          <c:dispUnitsLbl>
            <c:layout>
              <c:manualLayout>
                <c:xMode val="edge"/>
                <c:yMode val="edge"/>
                <c:x val="3.8394672020511153E-2"/>
                <c:y val="3.3865265111787529E-2"/>
              </c:manualLayout>
            </c:layout>
            <c:tx>
              <c:rich>
                <a:bodyPr rot="0" vert="horz"/>
                <a:lstStyle/>
                <a:p>
                  <a:pPr>
                    <a:defRPr/>
                  </a:pPr>
                  <a:r>
                    <a:rPr lang="ja-JP" altLang="en-US" sz="1000" dirty="0"/>
                    <a:t>万円</a:t>
                  </a:r>
                  <a:endParaRPr lang="en-US" altLang="ja-JP" sz="1000" dirty="0"/>
                </a:p>
              </c:rich>
            </c:tx>
          </c:dispUnitsLbl>
        </c:dispUnits>
      </c:valAx>
      <c:spPr>
        <a:solidFill>
          <a:schemeClr val="bg1"/>
        </a:solidFill>
        <a:ln w="9373">
          <a:solidFill>
            <a:srgbClr val="808080"/>
          </a:solidFill>
          <a:prstDash val="solid"/>
        </a:ln>
      </c:spPr>
    </c:plotArea>
    <c:plotVisOnly val="1"/>
    <c:dispBlanksAs val="gap"/>
    <c:showDLblsOverMax val="0"/>
  </c:chart>
  <c:spPr>
    <a:solidFill>
      <a:srgbClr val="FFFFFF"/>
    </a:solidFill>
    <a:ln>
      <a:noFill/>
    </a:ln>
  </c:spPr>
  <c:txPr>
    <a:bodyPr/>
    <a:lstStyle/>
    <a:p>
      <a:pPr>
        <a:defRPr sz="886" b="0" i="0" u="none" strike="noStrike" baseline="0">
          <a:solidFill>
            <a:srgbClr val="000000"/>
          </a:solidFill>
          <a:latin typeface="ＭＳ Ｐゴシック"/>
          <a:ea typeface="ＭＳ Ｐゴシック"/>
          <a:cs typeface="ＭＳ Ｐゴシック"/>
        </a:defRPr>
      </a:pPr>
      <a:endParaRPr lang="ja-JP"/>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4598901237018936E-2"/>
          <c:y val="2.3753038943433287E-2"/>
          <c:w val="0.88335925349922284"/>
          <c:h val="0.92207084152751118"/>
        </c:manualLayout>
      </c:layout>
      <c:lineChart>
        <c:grouping val="standard"/>
        <c:varyColors val="0"/>
        <c:ser>
          <c:idx val="7"/>
          <c:order val="0"/>
          <c:tx>
            <c:strRef>
              <c:f>従業員別!$E$13</c:f>
              <c:strCache>
                <c:ptCount val="1"/>
                <c:pt idx="0">
                  <c:v>0.0%運用</c:v>
                </c:pt>
              </c:strCache>
              <c:extLst xmlns:c15="http://schemas.microsoft.com/office/drawing/2012/chart"/>
            </c:strRef>
          </c:tx>
          <c:spPr>
            <a:ln w="29995">
              <a:solidFill>
                <a:schemeClr val="bg1">
                  <a:lumMod val="50000"/>
                </a:schemeClr>
              </a:solidFill>
              <a:prstDash val="solid"/>
            </a:ln>
          </c:spPr>
          <c:marker>
            <c:symbol val="circle"/>
            <c:size val="3"/>
            <c:spPr>
              <a:noFill/>
              <a:ln w="29995">
                <a:noFill/>
                <a:prstDash val="solid"/>
              </a:ln>
            </c:spPr>
          </c:marker>
          <c:cat>
            <c:numRef>
              <c:f>従業員別!$C$14:$C$56</c:f>
              <c:numCache>
                <c:formatCode>0"年後"</c:formatCode>
                <c:ptCount val="36"/>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numCache>
              <c:extLst xmlns:c15="http://schemas.microsoft.com/office/drawing/2012/chart"/>
            </c:numRef>
          </c:cat>
          <c:val>
            <c:numRef>
              <c:f>従業員別!$E$14:$E$56</c:f>
              <c:numCache>
                <c:formatCode>#,##0_);\(#,##0\)</c:formatCode>
                <c:ptCount val="36"/>
                <c:pt idx="0">
                  <c:v>0</c:v>
                </c:pt>
                <c:pt idx="1">
                  <c:v>360000</c:v>
                </c:pt>
                <c:pt idx="2">
                  <c:v>720000</c:v>
                </c:pt>
                <c:pt idx="3">
                  <c:v>1080000</c:v>
                </c:pt>
                <c:pt idx="4">
                  <c:v>1440000</c:v>
                </c:pt>
                <c:pt idx="5">
                  <c:v>1800000</c:v>
                </c:pt>
                <c:pt idx="6">
                  <c:v>2160000</c:v>
                </c:pt>
                <c:pt idx="7">
                  <c:v>2520000</c:v>
                </c:pt>
                <c:pt idx="8">
                  <c:v>2880000</c:v>
                </c:pt>
                <c:pt idx="9">
                  <c:v>3240000</c:v>
                </c:pt>
                <c:pt idx="10">
                  <c:v>3600000</c:v>
                </c:pt>
                <c:pt idx="11">
                  <c:v>3960000</c:v>
                </c:pt>
                <c:pt idx="12">
                  <c:v>4320000</c:v>
                </c:pt>
                <c:pt idx="13">
                  <c:v>4680000</c:v>
                </c:pt>
                <c:pt idx="14">
                  <c:v>5040000</c:v>
                </c:pt>
                <c:pt idx="15">
                  <c:v>5400000</c:v>
                </c:pt>
                <c:pt idx="16">
                  <c:v>5760000</c:v>
                </c:pt>
                <c:pt idx="17">
                  <c:v>6120000</c:v>
                </c:pt>
                <c:pt idx="18">
                  <c:v>6480000</c:v>
                </c:pt>
                <c:pt idx="19">
                  <c:v>6840000</c:v>
                </c:pt>
                <c:pt idx="20">
                  <c:v>7200000</c:v>
                </c:pt>
                <c:pt idx="21">
                  <c:v>7560000</c:v>
                </c:pt>
                <c:pt idx="22">
                  <c:v>7920000</c:v>
                </c:pt>
                <c:pt idx="23">
                  <c:v>8280000</c:v>
                </c:pt>
                <c:pt idx="24">
                  <c:v>8640000</c:v>
                </c:pt>
                <c:pt idx="25">
                  <c:v>9000000</c:v>
                </c:pt>
                <c:pt idx="26">
                  <c:v>9360000</c:v>
                </c:pt>
                <c:pt idx="27">
                  <c:v>9720000</c:v>
                </c:pt>
                <c:pt idx="28">
                  <c:v>10080000</c:v>
                </c:pt>
                <c:pt idx="29">
                  <c:v>10440000</c:v>
                </c:pt>
                <c:pt idx="30">
                  <c:v>10800000</c:v>
                </c:pt>
                <c:pt idx="31">
                  <c:v>11160000</c:v>
                </c:pt>
                <c:pt idx="32">
                  <c:v>11520000</c:v>
                </c:pt>
                <c:pt idx="33">
                  <c:v>11880000</c:v>
                </c:pt>
                <c:pt idx="34">
                  <c:v>12240000</c:v>
                </c:pt>
                <c:pt idx="35">
                  <c:v>12600000</c:v>
                </c:pt>
              </c:numCache>
              <c:extLst xmlns:c15="http://schemas.microsoft.com/office/drawing/2012/chart"/>
            </c:numRef>
          </c:val>
          <c:smooth val="0"/>
          <c:extLst xmlns:c15="http://schemas.microsoft.com/office/drawing/2012/chart">
            <c:ext xmlns:c16="http://schemas.microsoft.com/office/drawing/2014/chart" uri="{C3380CC4-5D6E-409C-BE32-E72D297353CC}">
              <c16:uniqueId val="{00000004-3955-4801-87C2-C1BED1E511BA}"/>
            </c:ext>
          </c:extLst>
        </c:ser>
        <c:dLbls>
          <c:showLegendKey val="0"/>
          <c:showVal val="0"/>
          <c:showCatName val="0"/>
          <c:showSerName val="0"/>
          <c:showPercent val="0"/>
          <c:showBubbleSize val="0"/>
        </c:dLbls>
        <c:marker val="1"/>
        <c:smooth val="0"/>
        <c:axId val="789136240"/>
        <c:axId val="1"/>
        <c:extLst>
          <c:ext xmlns:c15="http://schemas.microsoft.com/office/drawing/2012/chart" uri="{02D57815-91ED-43cb-92C2-25804820EDAC}">
            <c15:filteredLineSeries>
              <c15:ser>
                <c:idx val="9"/>
                <c:order val="1"/>
                <c:tx>
                  <c:strRef>
                    <c:extLst>
                      <c:ext uri="{02D57815-91ED-43cb-92C2-25804820EDAC}">
                        <c15:formulaRef>
                          <c15:sqref>従業員別!$H$13</c15:sqref>
                        </c15:formulaRef>
                      </c:ext>
                    </c:extLst>
                    <c:strCache>
                      <c:ptCount val="1"/>
                      <c:pt idx="0">
                        <c:v>3.0%運用</c:v>
                      </c:pt>
                    </c:strCache>
                  </c:strRef>
                </c:tx>
                <c:spPr>
                  <a:ln w="34925">
                    <a:solidFill>
                      <a:srgbClr val="FF0000"/>
                    </a:solidFill>
                    <a:prstDash val="solid"/>
                  </a:ln>
                </c:spPr>
                <c:marker>
                  <c:symbol val="diamond"/>
                  <c:size val="3"/>
                  <c:spPr>
                    <a:noFill/>
                    <a:ln w="37494">
                      <a:noFill/>
                      <a:prstDash val="solid"/>
                    </a:ln>
                  </c:spPr>
                </c:marker>
                <c:cat>
                  <c:numRef>
                    <c:extLst>
                      <c:ext uri="{02D57815-91ED-43cb-92C2-25804820EDAC}">
                        <c15:formulaRef>
                          <c15:sqref>従業員別!$C$14:$C$56</c15:sqref>
                        </c15:formulaRef>
                      </c:ext>
                    </c:extLst>
                    <c:numCache>
                      <c:formatCode>0"年後"</c:formatCode>
                      <c:ptCount val="36"/>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numCache>
                  </c:numRef>
                </c:cat>
                <c:val>
                  <c:numRef>
                    <c:extLst>
                      <c:ext uri="{02D57815-91ED-43cb-92C2-25804820EDAC}">
                        <c15:formulaRef>
                          <c15:sqref>従業員別!$H$14:$H$56</c15:sqref>
                        </c15:formulaRef>
                      </c:ext>
                    </c:extLst>
                    <c:numCache>
                      <c:formatCode>#,##0_);\(#,##0\)</c:formatCode>
                      <c:ptCount val="36"/>
                      <c:pt idx="0">
                        <c:v>0</c:v>
                      </c:pt>
                      <c:pt idx="1">
                        <c:v>364991.48296208086</c:v>
                      </c:pt>
                      <c:pt idx="2">
                        <c:v>741084.5311437333</c:v>
                      </c:pt>
                      <c:pt idx="3">
                        <c:v>1128616.8092743484</c:v>
                      </c:pt>
                      <c:pt idx="4">
                        <c:v>1527936.2524791774</c:v>
                      </c:pt>
                      <c:pt idx="5">
                        <c:v>1939401.3786632498</c:v>
                      </c:pt>
                      <c:pt idx="6">
                        <c:v>2363381.6103967475</c:v>
                      </c:pt>
                      <c:pt idx="7">
                        <c:v>2800257.6065908298</c:v>
                      </c:pt>
                      <c:pt idx="8">
                        <c:v>3250421.6042616968</c:v>
                      </c:pt>
                      <c:pt idx="9">
                        <c:v>3714277.7706897329</c:v>
                      </c:pt>
                      <c:pt idx="10">
                        <c:v>4192242.5662899083</c:v>
                      </c:pt>
                      <c:pt idx="11">
                        <c:v>4684745.1185192326</c:v>
                      </c:pt>
                      <c:pt idx="12">
                        <c:v>5192227.6071569556</c:v>
                      </c:pt>
                      <c:pt idx="13">
                        <c:v>5715145.6613034429</c:v>
                      </c:pt>
                      <c:pt idx="14">
                        <c:v>6253968.7684541447</c:v>
                      </c:pt>
                      <c:pt idx="15">
                        <c:v>6809180.6960159438</c:v>
                      </c:pt>
                      <c:pt idx="16">
                        <c:v>7381279.9256443279</c:v>
                      </c:pt>
                      <c:pt idx="17">
                        <c:v>7970780.1007913388</c:v>
                      </c:pt>
                      <c:pt idx="18">
                        <c:v>8578210.487866126</c:v>
                      </c:pt>
                      <c:pt idx="19">
                        <c:v>9204116.4514221344</c:v>
                      </c:pt>
                      <c:pt idx="20">
                        <c:v>9849059.9437975697</c:v>
                      </c:pt>
                      <c:pt idx="21">
                        <c:v>10513620.009648742</c:v>
                      </c:pt>
                      <c:pt idx="22">
                        <c:v>11198393.305829281</c:v>
                      </c:pt>
                      <c:pt idx="23">
                        <c:v>11903994.637081968</c:v>
                      </c:pt>
                      <c:pt idx="24">
                        <c:v>12631057.508024149</c:v>
                      </c:pt>
                      <c:pt idx="25">
                        <c:v>13380234.691922318</c:v>
                      </c:pt>
                      <c:pt idx="26">
                        <c:v>14152198.816766517</c:v>
                      </c:pt>
                      <c:pt idx="27">
                        <c:v>14947642.969170749</c:v>
                      </c:pt>
                      <c:pt idx="28">
                        <c:v>15767281.31664161</c:v>
                      </c:pt>
                      <c:pt idx="29">
                        <c:v>16611849.748773802</c:v>
                      </c:pt>
                      <c:pt idx="30">
                        <c:v>17482106.537948232</c:v>
                      </c:pt>
                      <c:pt idx="31">
                        <c:v>18378833.020125881</c:v>
                      </c:pt>
                      <c:pt idx="32">
                        <c:v>19302834.296348643</c:v>
                      </c:pt>
                      <c:pt idx="33">
                        <c:v>20254939.955577023</c:v>
                      </c:pt>
                      <c:pt idx="34">
                        <c:v>21236004.8195136</c:v>
                      </c:pt>
                      <c:pt idx="35">
                        <c:v>22246909.710081026</c:v>
                      </c:pt>
                    </c:numCache>
                  </c:numRef>
                </c:val>
                <c:smooth val="0"/>
                <c:extLst>
                  <c:ext xmlns:c16="http://schemas.microsoft.com/office/drawing/2014/chart" uri="{C3380CC4-5D6E-409C-BE32-E72D297353CC}">
                    <c16:uniqueId val="{00000000-3955-4801-87C2-C1BED1E511BA}"/>
                  </c:ext>
                </c:extLst>
              </c15:ser>
            </c15:filteredLineSeries>
            <c15:filteredLineSeries>
              <c15:ser>
                <c:idx val="11"/>
                <c:order val="2"/>
                <c:tx>
                  <c:strRef>
                    <c:extLst xmlns:c15="http://schemas.microsoft.com/office/drawing/2012/chart">
                      <c:ext xmlns:c15="http://schemas.microsoft.com/office/drawing/2012/chart" uri="{02D57815-91ED-43cb-92C2-25804820EDAC}">
                        <c15:formulaRef>
                          <c15:sqref>従業員別!$I$13</c15:sqref>
                        </c15:formulaRef>
                      </c:ext>
                    </c:extLst>
                    <c:strCache>
                      <c:ptCount val="1"/>
                      <c:pt idx="0">
                        <c:v>5.0%運用</c:v>
                      </c:pt>
                    </c:strCache>
                  </c:strRef>
                </c:tx>
                <c:spPr>
                  <a:ln w="29995">
                    <a:solidFill>
                      <a:schemeClr val="accent2"/>
                    </a:solidFill>
                    <a:prstDash val="solid"/>
                  </a:ln>
                </c:spPr>
                <c:marker>
                  <c:symbol val="triangle"/>
                  <c:size val="3"/>
                  <c:spPr>
                    <a:noFill/>
                    <a:ln w="37494">
                      <a:noFill/>
                      <a:prstDash val="solid"/>
                    </a:ln>
                  </c:spPr>
                </c:marker>
                <c:cat>
                  <c:numRef>
                    <c:extLst xmlns:c15="http://schemas.microsoft.com/office/drawing/2012/chart">
                      <c:ext xmlns:c15="http://schemas.microsoft.com/office/drawing/2012/chart" uri="{02D57815-91ED-43cb-92C2-25804820EDAC}">
                        <c15:formulaRef>
                          <c15:sqref>従業員別!$C$14:$C$56</c15:sqref>
                        </c15:formulaRef>
                      </c:ext>
                    </c:extLst>
                    <c:numCache>
                      <c:formatCode>0"年後"</c:formatCode>
                      <c:ptCount val="36"/>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numCache>
                  </c:numRef>
                </c:cat>
                <c:val>
                  <c:numRef>
                    <c:extLst xmlns:c15="http://schemas.microsoft.com/office/drawing/2012/chart">
                      <c:ext xmlns:c15="http://schemas.microsoft.com/office/drawing/2012/chart" uri="{02D57815-91ED-43cb-92C2-25804820EDAC}">
                        <c15:formulaRef>
                          <c15:sqref>従業員別!$I$14:$I$56</c15:sqref>
                        </c15:formulaRef>
                      </c:ext>
                    </c:extLst>
                    <c:numCache>
                      <c:formatCode>#,##0_);\(#,##0\)</c:formatCode>
                      <c:ptCount val="36"/>
                      <c:pt idx="0">
                        <c:v>0</c:v>
                      </c:pt>
                      <c:pt idx="1">
                        <c:v>368365.6647484806</c:v>
                      </c:pt>
                      <c:pt idx="2">
                        <c:v>755577.61601995979</c:v>
                      </c:pt>
                      <c:pt idx="3">
                        <c:v>1162600.0656009773</c:v>
                      </c:pt>
                      <c:pt idx="4">
                        <c:v>1590446.5561830315</c:v>
                      </c:pt>
                      <c:pt idx="5">
                        <c:v>2040182.4852253029</c:v>
                      </c:pt>
                      <c:pt idx="6">
                        <c:v>2512927.7579429816</c:v>
                      </c:pt>
                      <c:pt idx="7">
                        <c:v>3009859.5760275144</c:v>
                      </c:pt>
                      <c:pt idx="8">
                        <c:v>3532215.3690430722</c:v>
                      </c:pt>
                      <c:pt idx="9">
                        <c:v>4081295.8757988238</c:v>
                      </c:pt>
                      <c:pt idx="10">
                        <c:v>4658468.3833700633</c:v>
                      </c:pt>
                      <c:pt idx="11">
                        <c:v>5265170.1318338066</c:v>
                      </c:pt>
                      <c:pt idx="12">
                        <c:v>5902911.8931971211</c:v>
                      </c:pt>
                      <c:pt idx="13">
                        <c:v>6573281.7334302226</c:v>
                      </c:pt>
                      <c:pt idx="14">
                        <c:v>7277948.9669723241</c:v>
                      </c:pt>
                      <c:pt idx="15">
                        <c:v>8018668.3135575103</c:v>
                      </c:pt>
                      <c:pt idx="16">
                        <c:v>8797284.267711712</c:v>
                      </c:pt>
                      <c:pt idx="17">
                        <c:v>9615735.69180144</c:v>
                      </c:pt>
                      <c:pt idx="18">
                        <c:v>10476060.644071605</c:v>
                      </c:pt>
                      <c:pt idx="19">
                        <c:v>11380401.453694923</c:v>
                      </c:pt>
                      <c:pt idx="20">
                        <c:v>12331010.055470474</c:v>
                      </c:pt>
                      <c:pt idx="21">
                        <c:v>13330253.597455563</c:v>
                      </c:pt>
                      <c:pt idx="22">
                        <c:v>14380620.335494675</c:v>
                      </c:pt>
                      <c:pt idx="23">
                        <c:v>15484725.829323713</c:v>
                      </c:pt>
                      <c:pt idx="24">
                        <c:v>16645319.455678692</c:v>
                      </c:pt>
                      <c:pt idx="25">
                        <c:v>17865291.254627436</c:v>
                      </c:pt>
                      <c:pt idx="26">
                        <c:v>19147679.126172591</c:v>
                      </c:pt>
                      <c:pt idx="27">
                        <c:v>20495676.395046514</c:v>
                      </c:pt>
                      <c:pt idx="28">
                        <c:v>21912639.762535419</c:v>
                      </c:pt>
                      <c:pt idx="29">
                        <c:v>23402097.665133949</c:v>
                      </c:pt>
                      <c:pt idx="30">
                        <c:v>24967759.060844366</c:v>
                      </c:pt>
                      <c:pt idx="31">
                        <c:v>26613522.664999492</c:v>
                      </c:pt>
                      <c:pt idx="32">
                        <c:v>28343486.658607878</c:v>
                      </c:pt>
                      <c:pt idx="33">
                        <c:v>30161958.893396329</c:v>
                      </c:pt>
                      <c:pt idx="34">
                        <c:v>32073467.618961796</c:v>
                      </c:pt>
                      <c:pt idx="35">
                        <c:v>34082772.758744687</c:v>
                      </c:pt>
                    </c:numCache>
                  </c:numRef>
                </c:val>
                <c:smooth val="0"/>
                <c:extLst xmlns:c15="http://schemas.microsoft.com/office/drawing/2012/chart">
                  <c:ext xmlns:c16="http://schemas.microsoft.com/office/drawing/2014/chart" uri="{C3380CC4-5D6E-409C-BE32-E72D297353CC}">
                    <c16:uniqueId val="{00000001-3955-4801-87C2-C1BED1E511BA}"/>
                  </c:ext>
                </c:extLst>
              </c15:ser>
            </c15:filteredLineSeries>
            <c15:filteredLineSeries>
              <c15:ser>
                <c:idx val="0"/>
                <c:order val="3"/>
                <c:tx>
                  <c:strRef>
                    <c:extLst xmlns:c15="http://schemas.microsoft.com/office/drawing/2012/chart">
                      <c:ext xmlns:c15="http://schemas.microsoft.com/office/drawing/2012/chart" uri="{02D57815-91ED-43cb-92C2-25804820EDAC}">
                        <c15:formulaRef>
                          <c15:sqref>従業員別!$F$13</c15:sqref>
                        </c15:formulaRef>
                      </c:ext>
                    </c:extLst>
                    <c:strCache>
                      <c:ptCount val="1"/>
                      <c:pt idx="0">
                        <c:v>0.002%運用</c:v>
                      </c:pt>
                    </c:strCache>
                  </c:strRef>
                </c:tx>
                <c:spPr>
                  <a:ln w="34925">
                    <a:solidFill>
                      <a:schemeClr val="accent6"/>
                    </a:solidFill>
                  </a:ln>
                </c:spPr>
                <c:marker>
                  <c:spPr>
                    <a:noFill/>
                    <a:ln>
                      <a:noFill/>
                    </a:ln>
                  </c:spPr>
                </c:marker>
                <c:val>
                  <c:numRef>
                    <c:extLst xmlns:c15="http://schemas.microsoft.com/office/drawing/2012/chart">
                      <c:ext xmlns:c15="http://schemas.microsoft.com/office/drawing/2012/chart" uri="{02D57815-91ED-43cb-92C2-25804820EDAC}">
                        <c15:formulaRef>
                          <c15:sqref>従業員別!$F$14:$F$49</c15:sqref>
                        </c15:formulaRef>
                      </c:ext>
                    </c:extLst>
                    <c:numCache>
                      <c:formatCode>#,##0_);\(#,##0\)</c:formatCode>
                      <c:ptCount val="36"/>
                      <c:pt idx="0">
                        <c:v>0</c:v>
                      </c:pt>
                      <c:pt idx="1">
                        <c:v>360003.30001861864</c:v>
                      </c:pt>
                      <c:pt idx="2">
                        <c:v>720013.80016923859</c:v>
                      </c:pt>
                      <c:pt idx="3">
                        <c:v>1080031.5005958639</c:v>
                      </c:pt>
                      <c:pt idx="4">
                        <c:v>1440056.4014425012</c:v>
                      </c:pt>
                      <c:pt idx="5">
                        <c:v>1800088.5028531605</c:v>
                      </c:pt>
                      <c:pt idx="6">
                        <c:v>2160127.8049718542</c:v>
                      </c:pt>
                      <c:pt idx="7">
                        <c:v>2520174.3079425981</c:v>
                      </c:pt>
                      <c:pt idx="8">
                        <c:v>2880228.0119094104</c:v>
                      </c:pt>
                      <c:pt idx="9">
                        <c:v>3240288.917016312</c:v>
                      </c:pt>
                      <c:pt idx="10">
                        <c:v>3600357.0234073275</c:v>
                      </c:pt>
                      <c:pt idx="11">
                        <c:v>3960432.3312264835</c:v>
                      </c:pt>
                      <c:pt idx="12">
                        <c:v>4320514.8406178104</c:v>
                      </c:pt>
                      <c:pt idx="13">
                        <c:v>4680604.5517253401</c:v>
                      </c:pt>
                      <c:pt idx="14">
                        <c:v>5040701.4646931095</c:v>
                      </c:pt>
                      <c:pt idx="15">
                        <c:v>5400805.5796651561</c:v>
                      </c:pt>
                      <c:pt idx="16">
                        <c:v>5760916.8967855219</c:v>
                      </c:pt>
                      <c:pt idx="17">
                        <c:v>6121035.4161982508</c:v>
                      </c:pt>
                      <c:pt idx="18">
                        <c:v>6481161.1380473897</c:v>
                      </c:pt>
                      <c:pt idx="19">
                        <c:v>6841294.0624769889</c:v>
                      </c:pt>
                      <c:pt idx="20">
                        <c:v>7201434.1896311017</c:v>
                      </c:pt>
                      <c:pt idx="21">
                        <c:v>7561581.5196537832</c:v>
                      </c:pt>
                      <c:pt idx="22">
                        <c:v>7921736.0526890932</c:v>
                      </c:pt>
                      <c:pt idx="23">
                        <c:v>8281897.7888810923</c:v>
                      </c:pt>
                      <c:pt idx="24">
                        <c:v>8642066.7283738442</c:v>
                      </c:pt>
                      <c:pt idx="25">
                        <c:v>9002242.8713114168</c:v>
                      </c:pt>
                      <c:pt idx="26">
                        <c:v>9362426.2178378813</c:v>
                      </c:pt>
                      <c:pt idx="27">
                        <c:v>9722616.7680973113</c:v>
                      </c:pt>
                      <c:pt idx="28">
                        <c:v>10082814.52223378</c:v>
                      </c:pt>
                      <c:pt idx="29">
                        <c:v>10443019.48039137</c:v>
                      </c:pt>
                      <c:pt idx="30">
                        <c:v>10803231.64271416</c:v>
                      </c:pt>
                      <c:pt idx="31">
                        <c:v>11163451.009346236</c:v>
                      </c:pt>
                      <c:pt idx="32">
                        <c:v>11523677.580431685</c:v>
                      </c:pt>
                      <c:pt idx="33">
                        <c:v>11883911.356114598</c:v>
                      </c:pt>
                      <c:pt idx="34">
                        <c:v>12244152.336539067</c:v>
                      </c:pt>
                      <c:pt idx="35">
                        <c:v>12604400.521849191</c:v>
                      </c:pt>
                    </c:numCache>
                  </c:numRef>
                </c:val>
                <c:smooth val="0"/>
                <c:extLst xmlns:c15="http://schemas.microsoft.com/office/drawing/2012/chart">
                  <c:ext xmlns:c16="http://schemas.microsoft.com/office/drawing/2014/chart" uri="{C3380CC4-5D6E-409C-BE32-E72D297353CC}">
                    <c16:uniqueId val="{00000002-3955-4801-87C2-C1BED1E511BA}"/>
                  </c:ext>
                </c:extLst>
              </c15:ser>
            </c15:filteredLineSeries>
            <c15:filteredLineSeries>
              <c15:ser>
                <c:idx val="1"/>
                <c:order val="4"/>
                <c:tx>
                  <c:strRef>
                    <c:extLst xmlns:c15="http://schemas.microsoft.com/office/drawing/2012/chart">
                      <c:ext xmlns:c15="http://schemas.microsoft.com/office/drawing/2012/chart" uri="{02D57815-91ED-43cb-92C2-25804820EDAC}">
                        <c15:formulaRef>
                          <c15:sqref>従業員別!$G$13</c15:sqref>
                        </c15:formulaRef>
                      </c:ext>
                    </c:extLst>
                    <c:strCache>
                      <c:ptCount val="1"/>
                      <c:pt idx="0">
                        <c:v>0.1%運用</c:v>
                      </c:pt>
                    </c:strCache>
                  </c:strRef>
                </c:tx>
                <c:spPr>
                  <a:ln w="38100">
                    <a:solidFill>
                      <a:srgbClr val="0070C0"/>
                    </a:solidFill>
                  </a:ln>
                </c:spPr>
                <c:marker>
                  <c:spPr>
                    <a:noFill/>
                    <a:ln>
                      <a:noFill/>
                    </a:ln>
                  </c:spPr>
                </c:marker>
                <c:val>
                  <c:numRef>
                    <c:extLst xmlns:c15="http://schemas.microsoft.com/office/drawing/2012/chart">
                      <c:ext xmlns:c15="http://schemas.microsoft.com/office/drawing/2012/chart" uri="{02D57815-91ED-43cb-92C2-25804820EDAC}">
                        <c15:formulaRef>
                          <c15:sqref>従業員別!$G$14:$G$49</c15:sqref>
                        </c15:formulaRef>
                      </c:ext>
                    </c:extLst>
                    <c:numCache>
                      <c:formatCode>#,##0_);\(#,##0\)</c:formatCode>
                      <c:ptCount val="36"/>
                      <c:pt idx="0">
                        <c:v>0</c:v>
                      </c:pt>
                      <c:pt idx="1">
                        <c:v>360165.04584215349</c:v>
                      </c:pt>
                      <c:pt idx="2">
                        <c:v>720690.42185165826</c:v>
                      </c:pt>
                      <c:pt idx="3">
                        <c:v>1081576.4885238791</c:v>
                      </c:pt>
                      <c:pt idx="4">
                        <c:v>1442823.606714841</c:v>
                      </c:pt>
                      <c:pt idx="5">
                        <c:v>1804432.1376415906</c:v>
                      </c:pt>
                      <c:pt idx="6">
                        <c:v>2166402.4428825574</c:v>
                      </c:pt>
                      <c:pt idx="7">
                        <c:v>2528734.8843779145</c:v>
                      </c:pt>
                      <c:pt idx="8">
                        <c:v>2891429.8244299418</c:v>
                      </c:pt>
                      <c:pt idx="9">
                        <c:v>3254487.6257033874</c:v>
                      </c:pt>
                      <c:pt idx="10">
                        <c:v>3617908.6512258304</c:v>
                      </c:pt>
                      <c:pt idx="11">
                        <c:v>3981693.2643880434</c:v>
                      </c:pt>
                      <c:pt idx="12">
                        <c:v>4345841.8289443571</c:v>
                      </c:pt>
                      <c:pt idx="13">
                        <c:v>4710354.7090130225</c:v>
                      </c:pt>
                      <c:pt idx="14">
                        <c:v>5075232.2690765765</c:v>
                      </c:pt>
                      <c:pt idx="15">
                        <c:v>5440474.873982206</c:v>
                      </c:pt>
                      <c:pt idx="16">
                        <c:v>5806082.8889421113</c:v>
                      </c:pt>
                      <c:pt idx="17">
                        <c:v>6172056.6795338728</c:v>
                      </c:pt>
                      <c:pt idx="18">
                        <c:v>6538396.6117008179</c:v>
                      </c:pt>
                      <c:pt idx="19">
                        <c:v>6905103.051752381</c:v>
                      </c:pt>
                      <c:pt idx="20">
                        <c:v>7272176.3663644772</c:v>
                      </c:pt>
                      <c:pt idx="21">
                        <c:v>7639616.922579864</c:v>
                      </c:pt>
                      <c:pt idx="22">
                        <c:v>8007425.0878085103</c:v>
                      </c:pt>
                      <c:pt idx="23">
                        <c:v>8375601.2298279647</c:v>
                      </c:pt>
                      <c:pt idx="24">
                        <c:v>8744145.7167837191</c:v>
                      </c:pt>
                      <c:pt idx="25">
                        <c:v>9113058.9171895832</c:v>
                      </c:pt>
                      <c:pt idx="26">
                        <c:v>9482341.1999280471</c:v>
                      </c:pt>
                      <c:pt idx="27">
                        <c:v>9851992.9342506547</c:v>
                      </c:pt>
                      <c:pt idx="28">
                        <c:v>10222014.489778366</c:v>
                      </c:pt>
                      <c:pt idx="29">
                        <c:v>10592406.236501938</c:v>
                      </c:pt>
                      <c:pt idx="30">
                        <c:v>10963168.544782281</c:v>
                      </c:pt>
                      <c:pt idx="31">
                        <c:v>11334301.785350842</c:v>
                      </c:pt>
                      <c:pt idx="32">
                        <c:v>11705806.329309968</c:v>
                      </c:pt>
                      <c:pt idx="33">
                        <c:v>12077682.548133276</c:v>
                      </c:pt>
                      <c:pt idx="34">
                        <c:v>12449930.813666029</c:v>
                      </c:pt>
                      <c:pt idx="35">
                        <c:v>12822551.498125505</c:v>
                      </c:pt>
                    </c:numCache>
                  </c:numRef>
                </c:val>
                <c:smooth val="0"/>
                <c:extLst xmlns:c15="http://schemas.microsoft.com/office/drawing/2012/chart">
                  <c:ext xmlns:c16="http://schemas.microsoft.com/office/drawing/2014/chart" uri="{C3380CC4-5D6E-409C-BE32-E72D297353CC}">
                    <c16:uniqueId val="{00000003-3955-4801-87C2-C1BED1E511BA}"/>
                  </c:ext>
                </c:extLst>
              </c15:ser>
            </c15:filteredLineSeries>
          </c:ext>
        </c:extLst>
      </c:lineChart>
      <c:catAx>
        <c:axId val="789136240"/>
        <c:scaling>
          <c:orientation val="minMax"/>
        </c:scaling>
        <c:delete val="0"/>
        <c:axPos val="b"/>
        <c:numFmt formatCode="0&quot;年後&quot;" sourceLinked="0"/>
        <c:majorTickMark val="out"/>
        <c:minorTickMark val="none"/>
        <c:tickLblPos val="nextTo"/>
        <c:spPr>
          <a:ln w="2343">
            <a:solidFill>
              <a:srgbClr val="000000"/>
            </a:solidFill>
            <a:prstDash val="solid"/>
          </a:ln>
        </c:spPr>
        <c:txPr>
          <a:bodyPr rot="0" vert="horz"/>
          <a:lstStyle/>
          <a:p>
            <a:pPr>
              <a:defRPr lang="ja-JP" sz="1100" b="1" i="0" u="none" strike="noStrike" baseline="0">
                <a:solidFill>
                  <a:srgbClr val="000000"/>
                </a:solidFill>
                <a:latin typeface="ＭＳ Ｐゴシック"/>
                <a:ea typeface="ＭＳ Ｐゴシック"/>
                <a:cs typeface="ＭＳ Ｐゴシック"/>
              </a:defRPr>
            </a:pPr>
            <a:endParaRPr lang="ja-JP"/>
          </a:p>
        </c:txPr>
        <c:crossAx val="1"/>
        <c:crosses val="autoZero"/>
        <c:auto val="1"/>
        <c:lblAlgn val="ctr"/>
        <c:lblOffset val="100"/>
        <c:tickLblSkip val="5"/>
        <c:tickMarkSkip val="1"/>
        <c:noMultiLvlLbl val="0"/>
      </c:catAx>
      <c:valAx>
        <c:axId val="1"/>
        <c:scaling>
          <c:orientation val="minMax"/>
          <c:max val="35000000"/>
        </c:scaling>
        <c:delete val="0"/>
        <c:axPos val="l"/>
        <c:majorGridlines>
          <c:spPr>
            <a:ln w="2343">
              <a:solidFill>
                <a:srgbClr val="000000"/>
              </a:solidFill>
              <a:prstDash val="solid"/>
            </a:ln>
          </c:spPr>
        </c:majorGridlines>
        <c:numFmt formatCode="#,##0_);\(#,##0\)" sourceLinked="1"/>
        <c:majorTickMark val="out"/>
        <c:minorTickMark val="none"/>
        <c:tickLblPos val="nextTo"/>
        <c:spPr>
          <a:ln w="2343">
            <a:solidFill>
              <a:srgbClr val="000000"/>
            </a:solidFill>
            <a:prstDash val="solid"/>
          </a:ln>
        </c:spPr>
        <c:txPr>
          <a:bodyPr rot="0" vert="horz"/>
          <a:lstStyle/>
          <a:p>
            <a:pPr>
              <a:defRPr lang="ja-JP" sz="1299" b="1" i="0" u="none" strike="noStrike" baseline="0">
                <a:solidFill>
                  <a:srgbClr val="000000"/>
                </a:solidFill>
                <a:latin typeface="ＭＳ Ｐゴシック"/>
                <a:ea typeface="ＭＳ Ｐゴシック"/>
                <a:cs typeface="ＭＳ Ｐゴシック"/>
              </a:defRPr>
            </a:pPr>
            <a:endParaRPr lang="ja-JP"/>
          </a:p>
        </c:txPr>
        <c:crossAx val="789136240"/>
        <c:crosses val="autoZero"/>
        <c:crossBetween val="midCat"/>
        <c:dispUnits>
          <c:builtInUnit val="tenThousands"/>
          <c:dispUnitsLbl>
            <c:layout>
              <c:manualLayout>
                <c:xMode val="edge"/>
                <c:yMode val="edge"/>
                <c:x val="3.8394672020511153E-2"/>
                <c:y val="3.3865265111787529E-2"/>
              </c:manualLayout>
            </c:layout>
            <c:tx>
              <c:rich>
                <a:bodyPr rot="0" vert="horz"/>
                <a:lstStyle/>
                <a:p>
                  <a:pPr>
                    <a:defRPr/>
                  </a:pPr>
                  <a:r>
                    <a:rPr lang="ja-JP" altLang="en-US" sz="1000" dirty="0"/>
                    <a:t>万円</a:t>
                  </a:r>
                  <a:endParaRPr lang="en-US" altLang="ja-JP" sz="1000" dirty="0"/>
                </a:p>
              </c:rich>
            </c:tx>
          </c:dispUnitsLbl>
        </c:dispUnits>
      </c:valAx>
      <c:spPr>
        <a:solidFill>
          <a:schemeClr val="bg1"/>
        </a:solidFill>
        <a:ln w="9373">
          <a:solidFill>
            <a:srgbClr val="808080"/>
          </a:solidFill>
          <a:prstDash val="solid"/>
        </a:ln>
      </c:spPr>
    </c:plotArea>
    <c:plotVisOnly val="1"/>
    <c:dispBlanksAs val="gap"/>
    <c:showDLblsOverMax val="0"/>
  </c:chart>
  <c:spPr>
    <a:solidFill>
      <a:srgbClr val="FFFFFF"/>
    </a:solidFill>
    <a:ln>
      <a:noFill/>
    </a:ln>
  </c:spPr>
  <c:txPr>
    <a:bodyPr/>
    <a:lstStyle/>
    <a:p>
      <a:pPr>
        <a:defRPr sz="886" b="0" i="0" u="none" strike="noStrike" baseline="0">
          <a:solidFill>
            <a:srgbClr val="000000"/>
          </a:solidFill>
          <a:latin typeface="ＭＳ Ｐゴシック"/>
          <a:ea typeface="ＭＳ Ｐゴシック"/>
          <a:cs typeface="ＭＳ Ｐゴシック"/>
        </a:defRPr>
      </a:pPr>
      <a:endParaRPr lang="ja-JP"/>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646967340591132E-2"/>
          <c:y val="2.3753065172751813E-2"/>
          <c:w val="0.88335925349922284"/>
          <c:h val="0.92207084152751118"/>
        </c:manualLayout>
      </c:layout>
      <c:lineChart>
        <c:grouping val="standard"/>
        <c:varyColors val="0"/>
        <c:ser>
          <c:idx val="7"/>
          <c:order val="0"/>
          <c:tx>
            <c:strRef>
              <c:f>従業員別!$E$13</c:f>
              <c:strCache>
                <c:ptCount val="1"/>
                <c:pt idx="0">
                  <c:v>0.0%運用</c:v>
                </c:pt>
              </c:strCache>
              <c:extLst xmlns:c15="http://schemas.microsoft.com/office/drawing/2012/chart"/>
            </c:strRef>
          </c:tx>
          <c:spPr>
            <a:ln w="29995">
              <a:solidFill>
                <a:schemeClr val="bg1">
                  <a:lumMod val="50000"/>
                </a:schemeClr>
              </a:solidFill>
              <a:prstDash val="solid"/>
            </a:ln>
          </c:spPr>
          <c:marker>
            <c:symbol val="circle"/>
            <c:size val="3"/>
            <c:spPr>
              <a:noFill/>
              <a:ln w="29995">
                <a:noFill/>
                <a:prstDash val="solid"/>
              </a:ln>
            </c:spPr>
          </c:marker>
          <c:cat>
            <c:numRef>
              <c:f>従業員別!$C$14:$C$56</c:f>
              <c:numCache>
                <c:formatCode>0"年後"</c:formatCode>
                <c:ptCount val="36"/>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numCache>
              <c:extLst xmlns:c15="http://schemas.microsoft.com/office/drawing/2012/chart"/>
            </c:numRef>
          </c:cat>
          <c:val>
            <c:numRef>
              <c:f>従業員別!$E$14:$E$56</c:f>
              <c:numCache>
                <c:formatCode>#,##0_);\(#,##0\)</c:formatCode>
                <c:ptCount val="36"/>
                <c:pt idx="0">
                  <c:v>0</c:v>
                </c:pt>
                <c:pt idx="1">
                  <c:v>360000</c:v>
                </c:pt>
                <c:pt idx="2">
                  <c:v>720000</c:v>
                </c:pt>
                <c:pt idx="3">
                  <c:v>1080000</c:v>
                </c:pt>
                <c:pt idx="4">
                  <c:v>1440000</c:v>
                </c:pt>
                <c:pt idx="5">
                  <c:v>1800000</c:v>
                </c:pt>
                <c:pt idx="6">
                  <c:v>2160000</c:v>
                </c:pt>
                <c:pt idx="7">
                  <c:v>2520000</c:v>
                </c:pt>
                <c:pt idx="8">
                  <c:v>2880000</c:v>
                </c:pt>
                <c:pt idx="9">
                  <c:v>3240000</c:v>
                </c:pt>
                <c:pt idx="10">
                  <c:v>3600000</c:v>
                </c:pt>
                <c:pt idx="11">
                  <c:v>3960000</c:v>
                </c:pt>
                <c:pt idx="12">
                  <c:v>4320000</c:v>
                </c:pt>
                <c:pt idx="13">
                  <c:v>4680000</c:v>
                </c:pt>
                <c:pt idx="14">
                  <c:v>5040000</c:v>
                </c:pt>
                <c:pt idx="15">
                  <c:v>5400000</c:v>
                </c:pt>
                <c:pt idx="16">
                  <c:v>5760000</c:v>
                </c:pt>
                <c:pt idx="17">
                  <c:v>6120000</c:v>
                </c:pt>
                <c:pt idx="18">
                  <c:v>6480000</c:v>
                </c:pt>
                <c:pt idx="19">
                  <c:v>6840000</c:v>
                </c:pt>
                <c:pt idx="20">
                  <c:v>7200000</c:v>
                </c:pt>
                <c:pt idx="21">
                  <c:v>7560000</c:v>
                </c:pt>
                <c:pt idx="22">
                  <c:v>7920000</c:v>
                </c:pt>
                <c:pt idx="23">
                  <c:v>8280000</c:v>
                </c:pt>
                <c:pt idx="24">
                  <c:v>8640000</c:v>
                </c:pt>
                <c:pt idx="25">
                  <c:v>9000000</c:v>
                </c:pt>
                <c:pt idx="26">
                  <c:v>9360000</c:v>
                </c:pt>
                <c:pt idx="27">
                  <c:v>9720000</c:v>
                </c:pt>
                <c:pt idx="28">
                  <c:v>10080000</c:v>
                </c:pt>
                <c:pt idx="29">
                  <c:v>10440000</c:v>
                </c:pt>
                <c:pt idx="30">
                  <c:v>10800000</c:v>
                </c:pt>
                <c:pt idx="31">
                  <c:v>11160000</c:v>
                </c:pt>
                <c:pt idx="32">
                  <c:v>11520000</c:v>
                </c:pt>
                <c:pt idx="33">
                  <c:v>11880000</c:v>
                </c:pt>
                <c:pt idx="34">
                  <c:v>12240000</c:v>
                </c:pt>
                <c:pt idx="35">
                  <c:v>12600000</c:v>
                </c:pt>
              </c:numCache>
              <c:extLst xmlns:c15="http://schemas.microsoft.com/office/drawing/2012/chart"/>
            </c:numRef>
          </c:val>
          <c:smooth val="0"/>
          <c:extLst xmlns:c15="http://schemas.microsoft.com/office/drawing/2012/chart">
            <c:ext xmlns:c16="http://schemas.microsoft.com/office/drawing/2014/chart" uri="{C3380CC4-5D6E-409C-BE32-E72D297353CC}">
              <c16:uniqueId val="{00000004-3955-4801-87C2-C1BED1E511BA}"/>
            </c:ext>
          </c:extLst>
        </c:ser>
        <c:ser>
          <c:idx val="0"/>
          <c:order val="3"/>
          <c:tx>
            <c:strRef>
              <c:f>従業員別!$F$13</c:f>
              <c:strCache>
                <c:ptCount val="1"/>
                <c:pt idx="0">
                  <c:v>0.025%運用</c:v>
                </c:pt>
              </c:strCache>
            </c:strRef>
          </c:tx>
          <c:spPr>
            <a:ln w="34925">
              <a:solidFill>
                <a:schemeClr val="accent6"/>
              </a:solidFill>
            </a:ln>
          </c:spPr>
          <c:marker>
            <c:spPr>
              <a:noFill/>
              <a:ln>
                <a:noFill/>
              </a:ln>
            </c:spPr>
          </c:marker>
          <c:val>
            <c:numRef>
              <c:f>従業員別!$F$14:$F$49</c:f>
              <c:numCache>
                <c:formatCode>#,##0_);\(#,##0\)</c:formatCode>
                <c:ptCount val="36"/>
                <c:pt idx="0">
                  <c:v>0</c:v>
                </c:pt>
                <c:pt idx="1">
                  <c:v>360041.25286428491</c:v>
                </c:pt>
                <c:pt idx="2">
                  <c:v>720172.52635618369</c:v>
                </c:pt>
                <c:pt idx="3">
                  <c:v>1080393.8429834323</c:v>
                </c:pt>
                <c:pt idx="4">
                  <c:v>1440705.2252593942</c:v>
                </c:pt>
                <c:pt idx="5">
                  <c:v>1801106.6957030613</c:v>
                </c:pt>
                <c:pt idx="6">
                  <c:v>2161598.276839057</c:v>
                </c:pt>
                <c:pt idx="7">
                  <c:v>2522179.9911976354</c:v>
                </c:pt>
                <c:pt idx="8">
                  <c:v>2882851.8613146842</c:v>
                </c:pt>
                <c:pt idx="9">
                  <c:v>3243613.9097317257</c:v>
                </c:pt>
                <c:pt idx="10">
                  <c:v>3604466.1589959189</c:v>
                </c:pt>
                <c:pt idx="11">
                  <c:v>3965408.6316600591</c:v>
                </c:pt>
                <c:pt idx="12">
                  <c:v>4326441.3502825815</c:v>
                </c:pt>
                <c:pt idx="13">
                  <c:v>4687564.3374275602</c:v>
                </c:pt>
                <c:pt idx="14">
                  <c:v>5048777.6156647131</c:v>
                </c:pt>
                <c:pt idx="15">
                  <c:v>5410081.207569398</c:v>
                </c:pt>
                <c:pt idx="16">
                  <c:v>5771475.1357226204</c:v>
                </c:pt>
                <c:pt idx="17">
                  <c:v>6132959.4227110315</c:v>
                </c:pt>
                <c:pt idx="18">
                  <c:v>6494534.0911269262</c:v>
                </c:pt>
                <c:pt idx="19">
                  <c:v>6856199.1635682527</c:v>
                </c:pt>
                <c:pt idx="20">
                  <c:v>7217954.6626386065</c:v>
                </c:pt>
                <c:pt idx="21">
                  <c:v>7579800.6109472346</c:v>
                </c:pt>
                <c:pt idx="22">
                  <c:v>7941737.0311090387</c:v>
                </c:pt>
                <c:pt idx="23">
                  <c:v>8303763.9457445722</c:v>
                </c:pt>
                <c:pt idx="24">
                  <c:v>8665881.3774800487</c:v>
                </c:pt>
                <c:pt idx="25">
                  <c:v>9028089.3489473332</c:v>
                </c:pt>
                <c:pt idx="26">
                  <c:v>9390387.882783955</c:v>
                </c:pt>
                <c:pt idx="27">
                  <c:v>9752777.0016331002</c:v>
                </c:pt>
                <c:pt idx="28">
                  <c:v>10115256.728143616</c:v>
                </c:pt>
                <c:pt idx="29">
                  <c:v>10477827.084970014</c:v>
                </c:pt>
                <c:pt idx="30">
                  <c:v>10840488.094772471</c:v>
                </c:pt>
                <c:pt idx="31">
                  <c:v>11203239.780216826</c:v>
                </c:pt>
                <c:pt idx="32">
                  <c:v>11566082.163974589</c:v>
                </c:pt>
                <c:pt idx="33">
                  <c:v>11929015.268722935</c:v>
                </c:pt>
                <c:pt idx="34">
                  <c:v>12292039.117144711</c:v>
                </c:pt>
                <c:pt idx="35">
                  <c:v>12655153.731928436</c:v>
                </c:pt>
              </c:numCache>
            </c:numRef>
          </c:val>
          <c:smooth val="0"/>
          <c:extLst>
            <c:ext xmlns:c16="http://schemas.microsoft.com/office/drawing/2014/chart" uri="{C3380CC4-5D6E-409C-BE32-E72D297353CC}">
              <c16:uniqueId val="{00000002-3955-4801-87C2-C1BED1E511BA}"/>
            </c:ext>
          </c:extLst>
        </c:ser>
        <c:dLbls>
          <c:showLegendKey val="0"/>
          <c:showVal val="0"/>
          <c:showCatName val="0"/>
          <c:showSerName val="0"/>
          <c:showPercent val="0"/>
          <c:showBubbleSize val="0"/>
        </c:dLbls>
        <c:marker val="1"/>
        <c:smooth val="0"/>
        <c:axId val="789136240"/>
        <c:axId val="1"/>
        <c:extLst>
          <c:ext xmlns:c15="http://schemas.microsoft.com/office/drawing/2012/chart" uri="{02D57815-91ED-43cb-92C2-25804820EDAC}">
            <c15:filteredLineSeries>
              <c15:ser>
                <c:idx val="9"/>
                <c:order val="1"/>
                <c:tx>
                  <c:strRef>
                    <c:extLst>
                      <c:ext uri="{02D57815-91ED-43cb-92C2-25804820EDAC}">
                        <c15:formulaRef>
                          <c15:sqref>従業員別!$H$13</c15:sqref>
                        </c15:formulaRef>
                      </c:ext>
                    </c:extLst>
                    <c:strCache>
                      <c:ptCount val="1"/>
                      <c:pt idx="0">
                        <c:v>3.0%運用</c:v>
                      </c:pt>
                    </c:strCache>
                  </c:strRef>
                </c:tx>
                <c:spPr>
                  <a:ln w="34925">
                    <a:solidFill>
                      <a:srgbClr val="FF0000"/>
                    </a:solidFill>
                    <a:prstDash val="solid"/>
                  </a:ln>
                </c:spPr>
                <c:marker>
                  <c:symbol val="diamond"/>
                  <c:size val="3"/>
                  <c:spPr>
                    <a:noFill/>
                    <a:ln w="37494">
                      <a:noFill/>
                      <a:prstDash val="solid"/>
                    </a:ln>
                  </c:spPr>
                </c:marker>
                <c:cat>
                  <c:numRef>
                    <c:extLst>
                      <c:ext uri="{02D57815-91ED-43cb-92C2-25804820EDAC}">
                        <c15:formulaRef>
                          <c15:sqref>従業員別!$C$14:$C$56</c15:sqref>
                        </c15:formulaRef>
                      </c:ext>
                    </c:extLst>
                    <c:numCache>
                      <c:formatCode>0"年後"</c:formatCode>
                      <c:ptCount val="36"/>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numCache>
                  </c:numRef>
                </c:cat>
                <c:val>
                  <c:numRef>
                    <c:extLst>
                      <c:ext uri="{02D57815-91ED-43cb-92C2-25804820EDAC}">
                        <c15:formulaRef>
                          <c15:sqref>従業員別!$H$14:$H$56</c15:sqref>
                        </c15:formulaRef>
                      </c:ext>
                    </c:extLst>
                    <c:numCache>
                      <c:formatCode>#,##0_);\(#,##0\)</c:formatCode>
                      <c:ptCount val="36"/>
                      <c:pt idx="0">
                        <c:v>0</c:v>
                      </c:pt>
                      <c:pt idx="1">
                        <c:v>364991.48296208086</c:v>
                      </c:pt>
                      <c:pt idx="2">
                        <c:v>741084.5311437333</c:v>
                      </c:pt>
                      <c:pt idx="3">
                        <c:v>1128616.8092743484</c:v>
                      </c:pt>
                      <c:pt idx="4">
                        <c:v>1527936.2524791774</c:v>
                      </c:pt>
                      <c:pt idx="5">
                        <c:v>1939401.3786632498</c:v>
                      </c:pt>
                      <c:pt idx="6">
                        <c:v>2363381.6103967475</c:v>
                      </c:pt>
                      <c:pt idx="7">
                        <c:v>2800257.6065908298</c:v>
                      </c:pt>
                      <c:pt idx="8">
                        <c:v>3250421.6042616968</c:v>
                      </c:pt>
                      <c:pt idx="9">
                        <c:v>3714277.7706897329</c:v>
                      </c:pt>
                      <c:pt idx="10">
                        <c:v>4192242.5662899083</c:v>
                      </c:pt>
                      <c:pt idx="11">
                        <c:v>4684745.1185192326</c:v>
                      </c:pt>
                      <c:pt idx="12">
                        <c:v>5192227.6071569556</c:v>
                      </c:pt>
                      <c:pt idx="13">
                        <c:v>5715145.6613034429</c:v>
                      </c:pt>
                      <c:pt idx="14">
                        <c:v>6253968.7684541447</c:v>
                      </c:pt>
                      <c:pt idx="15">
                        <c:v>6809180.6960159438</c:v>
                      </c:pt>
                      <c:pt idx="16">
                        <c:v>7381279.9256443279</c:v>
                      </c:pt>
                      <c:pt idx="17">
                        <c:v>7970780.1007913388</c:v>
                      </c:pt>
                      <c:pt idx="18">
                        <c:v>8578210.487866126</c:v>
                      </c:pt>
                      <c:pt idx="19">
                        <c:v>9204116.4514221344</c:v>
                      </c:pt>
                      <c:pt idx="20">
                        <c:v>9849059.9437975697</c:v>
                      </c:pt>
                      <c:pt idx="21">
                        <c:v>10513620.009648742</c:v>
                      </c:pt>
                      <c:pt idx="22">
                        <c:v>11198393.305829281</c:v>
                      </c:pt>
                      <c:pt idx="23">
                        <c:v>11903994.637081968</c:v>
                      </c:pt>
                      <c:pt idx="24">
                        <c:v>12631057.508024149</c:v>
                      </c:pt>
                      <c:pt idx="25">
                        <c:v>13380234.691922318</c:v>
                      </c:pt>
                      <c:pt idx="26">
                        <c:v>14152198.816766517</c:v>
                      </c:pt>
                      <c:pt idx="27">
                        <c:v>14947642.969170749</c:v>
                      </c:pt>
                      <c:pt idx="28">
                        <c:v>15767281.31664161</c:v>
                      </c:pt>
                      <c:pt idx="29">
                        <c:v>16611849.748773802</c:v>
                      </c:pt>
                      <c:pt idx="30">
                        <c:v>17482106.537948232</c:v>
                      </c:pt>
                      <c:pt idx="31">
                        <c:v>18378833.020125881</c:v>
                      </c:pt>
                      <c:pt idx="32">
                        <c:v>19302834.296348643</c:v>
                      </c:pt>
                      <c:pt idx="33">
                        <c:v>20254939.955577023</c:v>
                      </c:pt>
                      <c:pt idx="34">
                        <c:v>21236004.8195136</c:v>
                      </c:pt>
                      <c:pt idx="35">
                        <c:v>22246909.710081026</c:v>
                      </c:pt>
                    </c:numCache>
                  </c:numRef>
                </c:val>
                <c:smooth val="0"/>
                <c:extLst>
                  <c:ext xmlns:c16="http://schemas.microsoft.com/office/drawing/2014/chart" uri="{C3380CC4-5D6E-409C-BE32-E72D297353CC}">
                    <c16:uniqueId val="{00000000-3955-4801-87C2-C1BED1E511BA}"/>
                  </c:ext>
                </c:extLst>
              </c15:ser>
            </c15:filteredLineSeries>
            <c15:filteredLineSeries>
              <c15:ser>
                <c:idx val="11"/>
                <c:order val="2"/>
                <c:tx>
                  <c:strRef>
                    <c:extLst xmlns:c15="http://schemas.microsoft.com/office/drawing/2012/chart">
                      <c:ext xmlns:c15="http://schemas.microsoft.com/office/drawing/2012/chart" uri="{02D57815-91ED-43cb-92C2-25804820EDAC}">
                        <c15:formulaRef>
                          <c15:sqref>従業員別!$I$13</c15:sqref>
                        </c15:formulaRef>
                      </c:ext>
                    </c:extLst>
                    <c:strCache>
                      <c:ptCount val="1"/>
                      <c:pt idx="0">
                        <c:v>5.0%運用</c:v>
                      </c:pt>
                    </c:strCache>
                  </c:strRef>
                </c:tx>
                <c:spPr>
                  <a:ln w="29995">
                    <a:solidFill>
                      <a:schemeClr val="accent2"/>
                    </a:solidFill>
                    <a:prstDash val="solid"/>
                  </a:ln>
                </c:spPr>
                <c:marker>
                  <c:symbol val="triangle"/>
                  <c:size val="3"/>
                  <c:spPr>
                    <a:noFill/>
                    <a:ln w="37494">
                      <a:noFill/>
                      <a:prstDash val="solid"/>
                    </a:ln>
                  </c:spPr>
                </c:marker>
                <c:cat>
                  <c:numRef>
                    <c:extLst xmlns:c15="http://schemas.microsoft.com/office/drawing/2012/chart">
                      <c:ext xmlns:c15="http://schemas.microsoft.com/office/drawing/2012/chart" uri="{02D57815-91ED-43cb-92C2-25804820EDAC}">
                        <c15:formulaRef>
                          <c15:sqref>従業員別!$C$14:$C$56</c15:sqref>
                        </c15:formulaRef>
                      </c:ext>
                    </c:extLst>
                    <c:numCache>
                      <c:formatCode>0"年後"</c:formatCode>
                      <c:ptCount val="36"/>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numCache>
                  </c:numRef>
                </c:cat>
                <c:val>
                  <c:numRef>
                    <c:extLst xmlns:c15="http://schemas.microsoft.com/office/drawing/2012/chart">
                      <c:ext xmlns:c15="http://schemas.microsoft.com/office/drawing/2012/chart" uri="{02D57815-91ED-43cb-92C2-25804820EDAC}">
                        <c15:formulaRef>
                          <c15:sqref>従業員別!$I$14:$I$56</c15:sqref>
                        </c15:formulaRef>
                      </c:ext>
                    </c:extLst>
                    <c:numCache>
                      <c:formatCode>#,##0_);\(#,##0\)</c:formatCode>
                      <c:ptCount val="36"/>
                      <c:pt idx="0">
                        <c:v>0</c:v>
                      </c:pt>
                      <c:pt idx="1">
                        <c:v>368365.6647484806</c:v>
                      </c:pt>
                      <c:pt idx="2">
                        <c:v>755577.61601995979</c:v>
                      </c:pt>
                      <c:pt idx="3">
                        <c:v>1162600.0656009773</c:v>
                      </c:pt>
                      <c:pt idx="4">
                        <c:v>1590446.5561830315</c:v>
                      </c:pt>
                      <c:pt idx="5">
                        <c:v>2040182.4852253029</c:v>
                      </c:pt>
                      <c:pt idx="6">
                        <c:v>2512927.7579429816</c:v>
                      </c:pt>
                      <c:pt idx="7">
                        <c:v>3009859.5760275144</c:v>
                      </c:pt>
                      <c:pt idx="8">
                        <c:v>3532215.3690430722</c:v>
                      </c:pt>
                      <c:pt idx="9">
                        <c:v>4081295.8757988238</c:v>
                      </c:pt>
                      <c:pt idx="10">
                        <c:v>4658468.3833700633</c:v>
                      </c:pt>
                      <c:pt idx="11">
                        <c:v>5265170.1318338066</c:v>
                      </c:pt>
                      <c:pt idx="12">
                        <c:v>5902911.8931971211</c:v>
                      </c:pt>
                      <c:pt idx="13">
                        <c:v>6573281.7334302226</c:v>
                      </c:pt>
                      <c:pt idx="14">
                        <c:v>7277948.9669723241</c:v>
                      </c:pt>
                      <c:pt idx="15">
                        <c:v>8018668.3135575103</c:v>
                      </c:pt>
                      <c:pt idx="16">
                        <c:v>8797284.267711712</c:v>
                      </c:pt>
                      <c:pt idx="17">
                        <c:v>9615735.69180144</c:v>
                      </c:pt>
                      <c:pt idx="18">
                        <c:v>10476060.644071605</c:v>
                      </c:pt>
                      <c:pt idx="19">
                        <c:v>11380401.453694923</c:v>
                      </c:pt>
                      <c:pt idx="20">
                        <c:v>12331010.055470474</c:v>
                      </c:pt>
                      <c:pt idx="21">
                        <c:v>13330253.597455563</c:v>
                      </c:pt>
                      <c:pt idx="22">
                        <c:v>14380620.335494675</c:v>
                      </c:pt>
                      <c:pt idx="23">
                        <c:v>15484725.829323713</c:v>
                      </c:pt>
                      <c:pt idx="24">
                        <c:v>16645319.455678692</c:v>
                      </c:pt>
                      <c:pt idx="25">
                        <c:v>17865291.254627436</c:v>
                      </c:pt>
                      <c:pt idx="26">
                        <c:v>19147679.126172591</c:v>
                      </c:pt>
                      <c:pt idx="27">
                        <c:v>20495676.395046514</c:v>
                      </c:pt>
                      <c:pt idx="28">
                        <c:v>21912639.762535419</c:v>
                      </c:pt>
                      <c:pt idx="29">
                        <c:v>23402097.665133949</c:v>
                      </c:pt>
                      <c:pt idx="30">
                        <c:v>24967759.060844366</c:v>
                      </c:pt>
                      <c:pt idx="31">
                        <c:v>26613522.664999492</c:v>
                      </c:pt>
                      <c:pt idx="32">
                        <c:v>28343486.658607878</c:v>
                      </c:pt>
                      <c:pt idx="33">
                        <c:v>30161958.893396329</c:v>
                      </c:pt>
                      <c:pt idx="34">
                        <c:v>32073467.618961796</c:v>
                      </c:pt>
                      <c:pt idx="35">
                        <c:v>34082772.758744687</c:v>
                      </c:pt>
                    </c:numCache>
                  </c:numRef>
                </c:val>
                <c:smooth val="0"/>
                <c:extLst xmlns:c15="http://schemas.microsoft.com/office/drawing/2012/chart">
                  <c:ext xmlns:c16="http://schemas.microsoft.com/office/drawing/2014/chart" uri="{C3380CC4-5D6E-409C-BE32-E72D297353CC}">
                    <c16:uniqueId val="{00000001-3955-4801-87C2-C1BED1E511BA}"/>
                  </c:ext>
                </c:extLst>
              </c15:ser>
            </c15:filteredLineSeries>
            <c15:filteredLineSeries>
              <c15:ser>
                <c:idx val="1"/>
                <c:order val="4"/>
                <c:tx>
                  <c:strRef>
                    <c:extLst xmlns:c15="http://schemas.microsoft.com/office/drawing/2012/chart">
                      <c:ext xmlns:c15="http://schemas.microsoft.com/office/drawing/2012/chart" uri="{02D57815-91ED-43cb-92C2-25804820EDAC}">
                        <c15:formulaRef>
                          <c15:sqref>従業員別!$G$13</c15:sqref>
                        </c15:formulaRef>
                      </c:ext>
                    </c:extLst>
                    <c:strCache>
                      <c:ptCount val="1"/>
                      <c:pt idx="0">
                        <c:v>0.1%運用</c:v>
                      </c:pt>
                    </c:strCache>
                  </c:strRef>
                </c:tx>
                <c:spPr>
                  <a:ln w="38100">
                    <a:solidFill>
                      <a:srgbClr val="0070C0"/>
                    </a:solidFill>
                  </a:ln>
                </c:spPr>
                <c:marker>
                  <c:spPr>
                    <a:noFill/>
                    <a:ln>
                      <a:noFill/>
                    </a:ln>
                  </c:spPr>
                </c:marker>
                <c:val>
                  <c:numRef>
                    <c:extLst xmlns:c15="http://schemas.microsoft.com/office/drawing/2012/chart">
                      <c:ext xmlns:c15="http://schemas.microsoft.com/office/drawing/2012/chart" uri="{02D57815-91ED-43cb-92C2-25804820EDAC}">
                        <c15:formulaRef>
                          <c15:sqref>従業員別!$G$14:$G$49</c15:sqref>
                        </c15:formulaRef>
                      </c:ext>
                    </c:extLst>
                    <c:numCache>
                      <c:formatCode>#,##0_);\(#,##0\)</c:formatCode>
                      <c:ptCount val="36"/>
                      <c:pt idx="0">
                        <c:v>0</c:v>
                      </c:pt>
                      <c:pt idx="1">
                        <c:v>360165.04584215349</c:v>
                      </c:pt>
                      <c:pt idx="2">
                        <c:v>720690.42185165826</c:v>
                      </c:pt>
                      <c:pt idx="3">
                        <c:v>1081576.4885238791</c:v>
                      </c:pt>
                      <c:pt idx="4">
                        <c:v>1442823.606714841</c:v>
                      </c:pt>
                      <c:pt idx="5">
                        <c:v>1804432.1376415906</c:v>
                      </c:pt>
                      <c:pt idx="6">
                        <c:v>2166402.4428825574</c:v>
                      </c:pt>
                      <c:pt idx="7">
                        <c:v>2528734.8843779145</c:v>
                      </c:pt>
                      <c:pt idx="8">
                        <c:v>2891429.8244299418</c:v>
                      </c:pt>
                      <c:pt idx="9">
                        <c:v>3254487.6257033874</c:v>
                      </c:pt>
                      <c:pt idx="10">
                        <c:v>3617908.6512258304</c:v>
                      </c:pt>
                      <c:pt idx="11">
                        <c:v>3981693.2643880434</c:v>
                      </c:pt>
                      <c:pt idx="12">
                        <c:v>4345841.8289443571</c:v>
                      </c:pt>
                      <c:pt idx="13">
                        <c:v>4710354.7090130225</c:v>
                      </c:pt>
                      <c:pt idx="14">
                        <c:v>5075232.2690765765</c:v>
                      </c:pt>
                      <c:pt idx="15">
                        <c:v>5440474.873982206</c:v>
                      </c:pt>
                      <c:pt idx="16">
                        <c:v>5806082.8889421113</c:v>
                      </c:pt>
                      <c:pt idx="17">
                        <c:v>6172056.6795338728</c:v>
                      </c:pt>
                      <c:pt idx="18">
                        <c:v>6538396.6117008179</c:v>
                      </c:pt>
                      <c:pt idx="19">
                        <c:v>6905103.051752381</c:v>
                      </c:pt>
                      <c:pt idx="20">
                        <c:v>7272176.3663644772</c:v>
                      </c:pt>
                      <c:pt idx="21">
                        <c:v>7639616.922579864</c:v>
                      </c:pt>
                      <c:pt idx="22">
                        <c:v>8007425.0878085103</c:v>
                      </c:pt>
                      <c:pt idx="23">
                        <c:v>8375601.2298279647</c:v>
                      </c:pt>
                      <c:pt idx="24">
                        <c:v>8744145.7167837191</c:v>
                      </c:pt>
                      <c:pt idx="25">
                        <c:v>9113058.9171895832</c:v>
                      </c:pt>
                      <c:pt idx="26">
                        <c:v>9482341.1999280471</c:v>
                      </c:pt>
                      <c:pt idx="27">
                        <c:v>9851992.9342506547</c:v>
                      </c:pt>
                      <c:pt idx="28">
                        <c:v>10222014.489778366</c:v>
                      </c:pt>
                      <c:pt idx="29">
                        <c:v>10592406.236501938</c:v>
                      </c:pt>
                      <c:pt idx="30">
                        <c:v>10963168.544782281</c:v>
                      </c:pt>
                      <c:pt idx="31">
                        <c:v>11334301.785350842</c:v>
                      </c:pt>
                      <c:pt idx="32">
                        <c:v>11705806.329309968</c:v>
                      </c:pt>
                      <c:pt idx="33">
                        <c:v>12077682.548133276</c:v>
                      </c:pt>
                      <c:pt idx="34">
                        <c:v>12449930.813666029</c:v>
                      </c:pt>
                      <c:pt idx="35">
                        <c:v>12822551.498125505</c:v>
                      </c:pt>
                    </c:numCache>
                  </c:numRef>
                </c:val>
                <c:smooth val="0"/>
                <c:extLst xmlns:c15="http://schemas.microsoft.com/office/drawing/2012/chart">
                  <c:ext xmlns:c16="http://schemas.microsoft.com/office/drawing/2014/chart" uri="{C3380CC4-5D6E-409C-BE32-E72D297353CC}">
                    <c16:uniqueId val="{00000003-3955-4801-87C2-C1BED1E511BA}"/>
                  </c:ext>
                </c:extLst>
              </c15:ser>
            </c15:filteredLineSeries>
          </c:ext>
        </c:extLst>
      </c:lineChart>
      <c:catAx>
        <c:axId val="789136240"/>
        <c:scaling>
          <c:orientation val="minMax"/>
        </c:scaling>
        <c:delete val="0"/>
        <c:axPos val="b"/>
        <c:numFmt formatCode="0&quot;年後&quot;" sourceLinked="0"/>
        <c:majorTickMark val="out"/>
        <c:minorTickMark val="none"/>
        <c:tickLblPos val="nextTo"/>
        <c:spPr>
          <a:ln w="2343">
            <a:solidFill>
              <a:srgbClr val="000000"/>
            </a:solidFill>
            <a:prstDash val="solid"/>
          </a:ln>
        </c:spPr>
        <c:txPr>
          <a:bodyPr rot="0" vert="horz"/>
          <a:lstStyle/>
          <a:p>
            <a:pPr>
              <a:defRPr lang="ja-JP" sz="1100" b="1" i="0" u="none" strike="noStrike" baseline="0">
                <a:solidFill>
                  <a:srgbClr val="000000"/>
                </a:solidFill>
                <a:latin typeface="ＭＳ Ｐゴシック"/>
                <a:ea typeface="ＭＳ Ｐゴシック"/>
                <a:cs typeface="ＭＳ Ｐゴシック"/>
              </a:defRPr>
            </a:pPr>
            <a:endParaRPr lang="ja-JP"/>
          </a:p>
        </c:txPr>
        <c:crossAx val="1"/>
        <c:crosses val="autoZero"/>
        <c:auto val="1"/>
        <c:lblAlgn val="ctr"/>
        <c:lblOffset val="100"/>
        <c:tickLblSkip val="5"/>
        <c:tickMarkSkip val="1"/>
        <c:noMultiLvlLbl val="0"/>
      </c:catAx>
      <c:valAx>
        <c:axId val="1"/>
        <c:scaling>
          <c:orientation val="minMax"/>
          <c:max val="35000000"/>
        </c:scaling>
        <c:delete val="0"/>
        <c:axPos val="l"/>
        <c:majorGridlines>
          <c:spPr>
            <a:ln w="2343">
              <a:solidFill>
                <a:srgbClr val="000000"/>
              </a:solidFill>
              <a:prstDash val="solid"/>
            </a:ln>
          </c:spPr>
        </c:majorGridlines>
        <c:numFmt formatCode="#,##0_);\(#,##0\)" sourceLinked="1"/>
        <c:majorTickMark val="out"/>
        <c:minorTickMark val="none"/>
        <c:tickLblPos val="nextTo"/>
        <c:spPr>
          <a:ln w="2343">
            <a:solidFill>
              <a:srgbClr val="000000"/>
            </a:solidFill>
            <a:prstDash val="solid"/>
          </a:ln>
        </c:spPr>
        <c:txPr>
          <a:bodyPr rot="0" vert="horz"/>
          <a:lstStyle/>
          <a:p>
            <a:pPr>
              <a:defRPr lang="ja-JP" sz="1299" b="1" i="0" u="none" strike="noStrike" baseline="0">
                <a:solidFill>
                  <a:srgbClr val="000000"/>
                </a:solidFill>
                <a:latin typeface="ＭＳ Ｐゴシック"/>
                <a:ea typeface="ＭＳ Ｐゴシック"/>
                <a:cs typeface="ＭＳ Ｐゴシック"/>
              </a:defRPr>
            </a:pPr>
            <a:endParaRPr lang="ja-JP"/>
          </a:p>
        </c:txPr>
        <c:crossAx val="789136240"/>
        <c:crosses val="autoZero"/>
        <c:crossBetween val="midCat"/>
        <c:dispUnits>
          <c:builtInUnit val="tenThousands"/>
          <c:dispUnitsLbl>
            <c:layout>
              <c:manualLayout>
                <c:xMode val="edge"/>
                <c:yMode val="edge"/>
                <c:x val="3.8394672020511153E-2"/>
                <c:y val="3.3865265111787529E-2"/>
              </c:manualLayout>
            </c:layout>
            <c:tx>
              <c:rich>
                <a:bodyPr rot="0" vert="horz"/>
                <a:lstStyle/>
                <a:p>
                  <a:pPr>
                    <a:defRPr/>
                  </a:pPr>
                  <a:r>
                    <a:rPr lang="ja-JP" altLang="en-US" sz="1000" dirty="0"/>
                    <a:t>万円</a:t>
                  </a:r>
                  <a:endParaRPr lang="en-US" altLang="ja-JP" sz="1000" dirty="0"/>
                </a:p>
              </c:rich>
            </c:tx>
          </c:dispUnitsLbl>
        </c:dispUnits>
      </c:valAx>
      <c:spPr>
        <a:solidFill>
          <a:schemeClr val="bg1"/>
        </a:solidFill>
        <a:ln w="9373">
          <a:solidFill>
            <a:srgbClr val="808080"/>
          </a:solidFill>
          <a:prstDash val="solid"/>
        </a:ln>
      </c:spPr>
    </c:plotArea>
    <c:plotVisOnly val="1"/>
    <c:dispBlanksAs val="gap"/>
    <c:showDLblsOverMax val="0"/>
  </c:chart>
  <c:spPr>
    <a:solidFill>
      <a:srgbClr val="FFFFFF"/>
    </a:solidFill>
    <a:ln>
      <a:noFill/>
    </a:ln>
  </c:spPr>
  <c:txPr>
    <a:bodyPr/>
    <a:lstStyle/>
    <a:p>
      <a:pPr>
        <a:defRPr sz="886" b="0" i="0" u="none" strike="noStrike" baseline="0">
          <a:solidFill>
            <a:srgbClr val="000000"/>
          </a:solidFill>
          <a:latin typeface="ＭＳ Ｐゴシック"/>
          <a:ea typeface="ＭＳ Ｐゴシック"/>
          <a:cs typeface="ＭＳ Ｐゴシック"/>
        </a:defRPr>
      </a:pPr>
      <a:endParaRPr lang="ja-JP"/>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8.8646967340591132E-2"/>
          <c:y val="2.3753065172751813E-2"/>
          <c:w val="0.88335925349922284"/>
          <c:h val="0.92207084152751118"/>
        </c:manualLayout>
      </c:layout>
      <c:lineChart>
        <c:grouping val="standard"/>
        <c:varyColors val="0"/>
        <c:ser>
          <c:idx val="7"/>
          <c:order val="0"/>
          <c:tx>
            <c:strRef>
              <c:f>従業員別!$E$13</c:f>
              <c:strCache>
                <c:ptCount val="1"/>
                <c:pt idx="0">
                  <c:v>0.0%運用</c:v>
                </c:pt>
              </c:strCache>
              <c:extLst xmlns:c15="http://schemas.microsoft.com/office/drawing/2012/chart"/>
            </c:strRef>
          </c:tx>
          <c:spPr>
            <a:ln w="29995">
              <a:solidFill>
                <a:schemeClr val="bg1">
                  <a:lumMod val="50000"/>
                </a:schemeClr>
              </a:solidFill>
              <a:prstDash val="solid"/>
            </a:ln>
          </c:spPr>
          <c:marker>
            <c:symbol val="circle"/>
            <c:size val="3"/>
            <c:spPr>
              <a:noFill/>
              <a:ln w="29995">
                <a:noFill/>
                <a:prstDash val="solid"/>
              </a:ln>
            </c:spPr>
          </c:marker>
          <c:cat>
            <c:numRef>
              <c:f>従業員別!$C$14:$C$56</c:f>
              <c:numCache>
                <c:formatCode>0"年後"</c:formatCode>
                <c:ptCount val="36"/>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numCache>
              <c:extLst xmlns:c15="http://schemas.microsoft.com/office/drawing/2012/chart"/>
            </c:numRef>
          </c:cat>
          <c:val>
            <c:numRef>
              <c:f>従業員別!$E$14:$E$56</c:f>
              <c:numCache>
                <c:formatCode>#,##0_);\(#,##0\)</c:formatCode>
                <c:ptCount val="36"/>
                <c:pt idx="0">
                  <c:v>0</c:v>
                </c:pt>
                <c:pt idx="1">
                  <c:v>360000</c:v>
                </c:pt>
                <c:pt idx="2">
                  <c:v>720000</c:v>
                </c:pt>
                <c:pt idx="3">
                  <c:v>1080000</c:v>
                </c:pt>
                <c:pt idx="4">
                  <c:v>1440000</c:v>
                </c:pt>
                <c:pt idx="5">
                  <c:v>1800000</c:v>
                </c:pt>
                <c:pt idx="6">
                  <c:v>2160000</c:v>
                </c:pt>
                <c:pt idx="7">
                  <c:v>2520000</c:v>
                </c:pt>
                <c:pt idx="8">
                  <c:v>2880000</c:v>
                </c:pt>
                <c:pt idx="9">
                  <c:v>3240000</c:v>
                </c:pt>
                <c:pt idx="10">
                  <c:v>3600000</c:v>
                </c:pt>
                <c:pt idx="11">
                  <c:v>3960000</c:v>
                </c:pt>
                <c:pt idx="12">
                  <c:v>4320000</c:v>
                </c:pt>
                <c:pt idx="13">
                  <c:v>4680000</c:v>
                </c:pt>
                <c:pt idx="14">
                  <c:v>5040000</c:v>
                </c:pt>
                <c:pt idx="15">
                  <c:v>5400000</c:v>
                </c:pt>
                <c:pt idx="16">
                  <c:v>5760000</c:v>
                </c:pt>
                <c:pt idx="17">
                  <c:v>6120000</c:v>
                </c:pt>
                <c:pt idx="18">
                  <c:v>6480000</c:v>
                </c:pt>
                <c:pt idx="19">
                  <c:v>6840000</c:v>
                </c:pt>
                <c:pt idx="20">
                  <c:v>7200000</c:v>
                </c:pt>
                <c:pt idx="21">
                  <c:v>7560000</c:v>
                </c:pt>
                <c:pt idx="22">
                  <c:v>7920000</c:v>
                </c:pt>
                <c:pt idx="23">
                  <c:v>8280000</c:v>
                </c:pt>
                <c:pt idx="24">
                  <c:v>8640000</c:v>
                </c:pt>
                <c:pt idx="25">
                  <c:v>9000000</c:v>
                </c:pt>
                <c:pt idx="26">
                  <c:v>9360000</c:v>
                </c:pt>
                <c:pt idx="27">
                  <c:v>9720000</c:v>
                </c:pt>
                <c:pt idx="28">
                  <c:v>10080000</c:v>
                </c:pt>
                <c:pt idx="29">
                  <c:v>10440000</c:v>
                </c:pt>
                <c:pt idx="30">
                  <c:v>10800000</c:v>
                </c:pt>
                <c:pt idx="31">
                  <c:v>11160000</c:v>
                </c:pt>
                <c:pt idx="32">
                  <c:v>11520000</c:v>
                </c:pt>
                <c:pt idx="33">
                  <c:v>11880000</c:v>
                </c:pt>
                <c:pt idx="34">
                  <c:v>12240000</c:v>
                </c:pt>
                <c:pt idx="35">
                  <c:v>12600000</c:v>
                </c:pt>
              </c:numCache>
              <c:extLst xmlns:c15="http://schemas.microsoft.com/office/drawing/2012/chart"/>
            </c:numRef>
          </c:val>
          <c:smooth val="0"/>
          <c:extLst xmlns:c15="http://schemas.microsoft.com/office/drawing/2012/chart">
            <c:ext xmlns:c16="http://schemas.microsoft.com/office/drawing/2014/chart" uri="{C3380CC4-5D6E-409C-BE32-E72D297353CC}">
              <c16:uniqueId val="{00000003-EEBB-4CC7-ACA2-43BF062EA28C}"/>
            </c:ext>
          </c:extLst>
        </c:ser>
        <c:ser>
          <c:idx val="0"/>
          <c:order val="3"/>
          <c:tx>
            <c:strRef>
              <c:f>従業員別!$F$13</c:f>
              <c:strCache>
                <c:ptCount val="1"/>
                <c:pt idx="0">
                  <c:v>0.025%運用</c:v>
                </c:pt>
              </c:strCache>
            </c:strRef>
          </c:tx>
          <c:spPr>
            <a:ln w="34925">
              <a:solidFill>
                <a:schemeClr val="accent6"/>
              </a:solidFill>
            </a:ln>
          </c:spPr>
          <c:marker>
            <c:spPr>
              <a:noFill/>
              <a:ln>
                <a:noFill/>
              </a:ln>
            </c:spPr>
          </c:marker>
          <c:val>
            <c:numRef>
              <c:f>従業員別!$F$14:$F$49</c:f>
              <c:numCache>
                <c:formatCode>#,##0_);\(#,##0\)</c:formatCode>
                <c:ptCount val="36"/>
                <c:pt idx="0">
                  <c:v>0</c:v>
                </c:pt>
                <c:pt idx="1">
                  <c:v>360041.25286428491</c:v>
                </c:pt>
                <c:pt idx="2">
                  <c:v>720172.52635618369</c:v>
                </c:pt>
                <c:pt idx="3">
                  <c:v>1080393.8429834323</c:v>
                </c:pt>
                <c:pt idx="4">
                  <c:v>1440705.2252593942</c:v>
                </c:pt>
                <c:pt idx="5">
                  <c:v>1801106.6957030613</c:v>
                </c:pt>
                <c:pt idx="6">
                  <c:v>2161598.276839057</c:v>
                </c:pt>
                <c:pt idx="7">
                  <c:v>2522179.9911976354</c:v>
                </c:pt>
                <c:pt idx="8">
                  <c:v>2882851.8613146842</c:v>
                </c:pt>
                <c:pt idx="9">
                  <c:v>3243613.9097317257</c:v>
                </c:pt>
                <c:pt idx="10">
                  <c:v>3604466.1589959189</c:v>
                </c:pt>
                <c:pt idx="11">
                  <c:v>3965408.6316600591</c:v>
                </c:pt>
                <c:pt idx="12">
                  <c:v>4326441.3502825815</c:v>
                </c:pt>
                <c:pt idx="13">
                  <c:v>4687564.3374275602</c:v>
                </c:pt>
                <c:pt idx="14">
                  <c:v>5048777.6156647131</c:v>
                </c:pt>
                <c:pt idx="15">
                  <c:v>5410081.207569398</c:v>
                </c:pt>
                <c:pt idx="16">
                  <c:v>5771475.1357226204</c:v>
                </c:pt>
                <c:pt idx="17">
                  <c:v>6132959.4227110315</c:v>
                </c:pt>
                <c:pt idx="18">
                  <c:v>6494534.0911269262</c:v>
                </c:pt>
                <c:pt idx="19">
                  <c:v>6856199.1635682527</c:v>
                </c:pt>
                <c:pt idx="20">
                  <c:v>7217954.6626386065</c:v>
                </c:pt>
                <c:pt idx="21">
                  <c:v>7579800.6109472346</c:v>
                </c:pt>
                <c:pt idx="22">
                  <c:v>7941737.0311090387</c:v>
                </c:pt>
                <c:pt idx="23">
                  <c:v>8303763.9457445722</c:v>
                </c:pt>
                <c:pt idx="24">
                  <c:v>8665881.3774800487</c:v>
                </c:pt>
                <c:pt idx="25">
                  <c:v>9028089.3489473332</c:v>
                </c:pt>
                <c:pt idx="26">
                  <c:v>9390387.882783955</c:v>
                </c:pt>
                <c:pt idx="27">
                  <c:v>9752777.0016331002</c:v>
                </c:pt>
                <c:pt idx="28">
                  <c:v>10115256.728143616</c:v>
                </c:pt>
                <c:pt idx="29">
                  <c:v>10477827.084970014</c:v>
                </c:pt>
                <c:pt idx="30">
                  <c:v>10840488.094772471</c:v>
                </c:pt>
                <c:pt idx="31">
                  <c:v>11203239.780216826</c:v>
                </c:pt>
                <c:pt idx="32">
                  <c:v>11566082.163974589</c:v>
                </c:pt>
                <c:pt idx="33">
                  <c:v>11929015.268722935</c:v>
                </c:pt>
                <c:pt idx="34">
                  <c:v>12292039.117144711</c:v>
                </c:pt>
                <c:pt idx="35">
                  <c:v>12655153.731928436</c:v>
                </c:pt>
              </c:numCache>
            </c:numRef>
          </c:val>
          <c:smooth val="0"/>
          <c:extLst>
            <c:ext xmlns:c16="http://schemas.microsoft.com/office/drawing/2014/chart" uri="{C3380CC4-5D6E-409C-BE32-E72D297353CC}">
              <c16:uniqueId val="{00000001-EEBB-4CC7-ACA2-43BF062EA28C}"/>
            </c:ext>
          </c:extLst>
        </c:ser>
        <c:ser>
          <c:idx val="1"/>
          <c:order val="4"/>
          <c:tx>
            <c:strRef>
              <c:f>従業員別!$G$13</c:f>
              <c:strCache>
                <c:ptCount val="1"/>
                <c:pt idx="0">
                  <c:v>0.5%運用</c:v>
                </c:pt>
              </c:strCache>
            </c:strRef>
          </c:tx>
          <c:spPr>
            <a:ln w="38100">
              <a:solidFill>
                <a:srgbClr val="0070C0"/>
              </a:solidFill>
            </a:ln>
          </c:spPr>
          <c:marker>
            <c:spPr>
              <a:noFill/>
              <a:ln>
                <a:noFill/>
              </a:ln>
            </c:spPr>
          </c:marker>
          <c:val>
            <c:numRef>
              <c:f>従業員別!$G$14:$G$49</c:f>
              <c:numCache>
                <c:formatCode>#,##0_);\(#,##0\)</c:formatCode>
                <c:ptCount val="36"/>
                <c:pt idx="0">
                  <c:v>0</c:v>
                </c:pt>
                <c:pt idx="1">
                  <c:v>360826.14690830006</c:v>
                </c:pt>
                <c:pt idx="2">
                  <c:v>723460.56476510968</c:v>
                </c:pt>
                <c:pt idx="3">
                  <c:v>1087912.3156737471</c:v>
                </c:pt>
                <c:pt idx="4">
                  <c:v>1454190.5071520284</c:v>
                </c:pt>
                <c:pt idx="5">
                  <c:v>1822304.2923598601</c:v>
                </c:pt>
                <c:pt idx="6">
                  <c:v>2192262.8703279751</c:v>
                </c:pt>
                <c:pt idx="7">
                  <c:v>2564075.486187811</c:v>
                </c:pt>
                <c:pt idx="8">
                  <c:v>2937751.431402544</c:v>
                </c:pt>
                <c:pt idx="9">
                  <c:v>3313300.0439992789</c:v>
                </c:pt>
                <c:pt idx="10">
                  <c:v>3690730.7088024034</c:v>
                </c:pt>
                <c:pt idx="11">
                  <c:v>4070052.8576681106</c:v>
                </c:pt>
                <c:pt idx="12">
                  <c:v>4451275.9697200982</c:v>
                </c:pt>
                <c:pt idx="13">
                  <c:v>4834409.5715864487</c:v>
                </c:pt>
                <c:pt idx="14">
                  <c:v>5219463.2376376949</c:v>
                </c:pt>
                <c:pt idx="15">
                  <c:v>5606446.5902260831</c:v>
                </c:pt>
                <c:pt idx="16">
                  <c:v>5995369.2999260286</c:v>
                </c:pt>
                <c:pt idx="17">
                  <c:v>6386241.0857757814</c:v>
                </c:pt>
                <c:pt idx="18">
                  <c:v>6779071.7155203028</c:v>
                </c:pt>
                <c:pt idx="19">
                  <c:v>7173871.0058553563</c:v>
                </c:pt>
                <c:pt idx="20">
                  <c:v>7570648.8226728225</c:v>
                </c:pt>
                <c:pt idx="21">
                  <c:v>7969415.0813072463</c:v>
                </c:pt>
                <c:pt idx="22">
                  <c:v>8370179.746783616</c:v>
                </c:pt>
                <c:pt idx="23">
                  <c:v>8772952.8340663854</c:v>
                </c:pt>
                <c:pt idx="24">
                  <c:v>9177744.4083097465</c:v>
                </c:pt>
                <c:pt idx="25">
                  <c:v>9584564.5851091519</c:v>
                </c:pt>
                <c:pt idx="26">
                  <c:v>9993423.5307541005</c:v>
                </c:pt>
                <c:pt idx="27">
                  <c:v>10404331.462482188</c:v>
                </c:pt>
                <c:pt idx="28">
                  <c:v>10817298.648734435</c:v>
                </c:pt>
                <c:pt idx="29">
                  <c:v>11232335.40941189</c:v>
                </c:pt>
                <c:pt idx="30">
                  <c:v>11649452.11613352</c:v>
                </c:pt>
                <c:pt idx="31">
                  <c:v>12068659.192495393</c:v>
                </c:pt>
                <c:pt idx="32">
                  <c:v>12489967.114331158</c:v>
                </c:pt>
                <c:pt idx="33">
                  <c:v>12913386.409973839</c:v>
                </c:pt>
                <c:pt idx="34">
                  <c:v>13338927.660518929</c:v>
                </c:pt>
                <c:pt idx="35">
                  <c:v>13766601.500088807</c:v>
                </c:pt>
              </c:numCache>
            </c:numRef>
          </c:val>
          <c:smooth val="0"/>
          <c:extLst>
            <c:ext xmlns:c16="http://schemas.microsoft.com/office/drawing/2014/chart" uri="{C3380CC4-5D6E-409C-BE32-E72D297353CC}">
              <c16:uniqueId val="{00000002-EEBB-4CC7-ACA2-43BF062EA28C}"/>
            </c:ext>
          </c:extLst>
        </c:ser>
        <c:dLbls>
          <c:showLegendKey val="0"/>
          <c:showVal val="0"/>
          <c:showCatName val="0"/>
          <c:showSerName val="0"/>
          <c:showPercent val="0"/>
          <c:showBubbleSize val="0"/>
        </c:dLbls>
        <c:marker val="1"/>
        <c:smooth val="0"/>
        <c:axId val="789136240"/>
        <c:axId val="1"/>
        <c:extLst>
          <c:ext xmlns:c15="http://schemas.microsoft.com/office/drawing/2012/chart" uri="{02D57815-91ED-43cb-92C2-25804820EDAC}">
            <c15:filteredLineSeries>
              <c15:ser>
                <c:idx val="9"/>
                <c:order val="1"/>
                <c:tx>
                  <c:strRef>
                    <c:extLst>
                      <c:ext uri="{02D57815-91ED-43cb-92C2-25804820EDAC}">
                        <c15:formulaRef>
                          <c15:sqref>従業員別!$H$13</c15:sqref>
                        </c15:formulaRef>
                      </c:ext>
                    </c:extLst>
                    <c:strCache>
                      <c:ptCount val="1"/>
                      <c:pt idx="0">
                        <c:v>3.0%運用</c:v>
                      </c:pt>
                    </c:strCache>
                  </c:strRef>
                </c:tx>
                <c:spPr>
                  <a:ln w="34925">
                    <a:solidFill>
                      <a:srgbClr val="FF0000"/>
                    </a:solidFill>
                    <a:prstDash val="solid"/>
                  </a:ln>
                </c:spPr>
                <c:marker>
                  <c:symbol val="diamond"/>
                  <c:size val="3"/>
                  <c:spPr>
                    <a:noFill/>
                    <a:ln w="37494">
                      <a:noFill/>
                      <a:prstDash val="solid"/>
                    </a:ln>
                  </c:spPr>
                </c:marker>
                <c:cat>
                  <c:numRef>
                    <c:extLst>
                      <c:ext uri="{02D57815-91ED-43cb-92C2-25804820EDAC}">
                        <c15:formulaRef>
                          <c15:sqref>従業員別!$C$14:$C$56</c15:sqref>
                        </c15:formulaRef>
                      </c:ext>
                    </c:extLst>
                    <c:numCache>
                      <c:formatCode>0"年後"</c:formatCode>
                      <c:ptCount val="36"/>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numCache>
                  </c:numRef>
                </c:cat>
                <c:val>
                  <c:numRef>
                    <c:extLst>
                      <c:ext uri="{02D57815-91ED-43cb-92C2-25804820EDAC}">
                        <c15:formulaRef>
                          <c15:sqref>従業員別!$H$14:$H$56</c15:sqref>
                        </c15:formulaRef>
                      </c:ext>
                    </c:extLst>
                    <c:numCache>
                      <c:formatCode>#,##0_);\(#,##0\)</c:formatCode>
                      <c:ptCount val="36"/>
                      <c:pt idx="0">
                        <c:v>0</c:v>
                      </c:pt>
                      <c:pt idx="1">
                        <c:v>364991.48296208086</c:v>
                      </c:pt>
                      <c:pt idx="2">
                        <c:v>741084.5311437333</c:v>
                      </c:pt>
                      <c:pt idx="3">
                        <c:v>1128616.8092743484</c:v>
                      </c:pt>
                      <c:pt idx="4">
                        <c:v>1527936.2524791774</c:v>
                      </c:pt>
                      <c:pt idx="5">
                        <c:v>1939401.3786632498</c:v>
                      </c:pt>
                      <c:pt idx="6">
                        <c:v>2363381.6103967475</c:v>
                      </c:pt>
                      <c:pt idx="7">
                        <c:v>2800257.6065908298</c:v>
                      </c:pt>
                      <c:pt idx="8">
                        <c:v>3250421.6042616968</c:v>
                      </c:pt>
                      <c:pt idx="9">
                        <c:v>3714277.7706897329</c:v>
                      </c:pt>
                      <c:pt idx="10">
                        <c:v>4192242.5662899083</c:v>
                      </c:pt>
                      <c:pt idx="11">
                        <c:v>4684745.1185192326</c:v>
                      </c:pt>
                      <c:pt idx="12">
                        <c:v>5192227.6071569556</c:v>
                      </c:pt>
                      <c:pt idx="13">
                        <c:v>5715145.6613034429</c:v>
                      </c:pt>
                      <c:pt idx="14">
                        <c:v>6253968.7684541447</c:v>
                      </c:pt>
                      <c:pt idx="15">
                        <c:v>6809180.6960159438</c:v>
                      </c:pt>
                      <c:pt idx="16">
                        <c:v>7381279.9256443279</c:v>
                      </c:pt>
                      <c:pt idx="17">
                        <c:v>7970780.1007913388</c:v>
                      </c:pt>
                      <c:pt idx="18">
                        <c:v>8578210.487866126</c:v>
                      </c:pt>
                      <c:pt idx="19">
                        <c:v>9204116.4514221344</c:v>
                      </c:pt>
                      <c:pt idx="20">
                        <c:v>9849059.9437975697</c:v>
                      </c:pt>
                      <c:pt idx="21">
                        <c:v>10513620.009648742</c:v>
                      </c:pt>
                      <c:pt idx="22">
                        <c:v>11198393.305829281</c:v>
                      </c:pt>
                      <c:pt idx="23">
                        <c:v>11903994.637081968</c:v>
                      </c:pt>
                      <c:pt idx="24">
                        <c:v>12631057.508024149</c:v>
                      </c:pt>
                      <c:pt idx="25">
                        <c:v>13380234.691922318</c:v>
                      </c:pt>
                      <c:pt idx="26">
                        <c:v>14152198.816766517</c:v>
                      </c:pt>
                      <c:pt idx="27">
                        <c:v>14947642.969170749</c:v>
                      </c:pt>
                      <c:pt idx="28">
                        <c:v>15767281.31664161</c:v>
                      </c:pt>
                      <c:pt idx="29">
                        <c:v>16611849.748773802</c:v>
                      </c:pt>
                      <c:pt idx="30">
                        <c:v>17482106.537948232</c:v>
                      </c:pt>
                      <c:pt idx="31">
                        <c:v>18378833.020125881</c:v>
                      </c:pt>
                      <c:pt idx="32">
                        <c:v>19302834.296348643</c:v>
                      </c:pt>
                      <c:pt idx="33">
                        <c:v>20254939.955577023</c:v>
                      </c:pt>
                      <c:pt idx="34">
                        <c:v>21236004.8195136</c:v>
                      </c:pt>
                      <c:pt idx="35">
                        <c:v>22246909.710081026</c:v>
                      </c:pt>
                    </c:numCache>
                  </c:numRef>
                </c:val>
                <c:smooth val="0"/>
                <c:extLst>
                  <c:ext xmlns:c16="http://schemas.microsoft.com/office/drawing/2014/chart" uri="{C3380CC4-5D6E-409C-BE32-E72D297353CC}">
                    <c16:uniqueId val="{00000000-EEBB-4CC7-ACA2-43BF062EA28C}"/>
                  </c:ext>
                </c:extLst>
              </c15:ser>
            </c15:filteredLineSeries>
            <c15:filteredLineSeries>
              <c15:ser>
                <c:idx val="11"/>
                <c:order val="2"/>
                <c:tx>
                  <c:strRef>
                    <c:extLst xmlns:c15="http://schemas.microsoft.com/office/drawing/2012/chart">
                      <c:ext xmlns:c15="http://schemas.microsoft.com/office/drawing/2012/chart" uri="{02D57815-91ED-43cb-92C2-25804820EDAC}">
                        <c15:formulaRef>
                          <c15:sqref>従業員別!$I$13</c15:sqref>
                        </c15:formulaRef>
                      </c:ext>
                    </c:extLst>
                    <c:strCache>
                      <c:ptCount val="1"/>
                      <c:pt idx="0">
                        <c:v>5.0%運用</c:v>
                      </c:pt>
                    </c:strCache>
                  </c:strRef>
                </c:tx>
                <c:spPr>
                  <a:ln w="29995">
                    <a:solidFill>
                      <a:schemeClr val="accent2"/>
                    </a:solidFill>
                    <a:prstDash val="solid"/>
                  </a:ln>
                </c:spPr>
                <c:marker>
                  <c:symbol val="triangle"/>
                  <c:size val="3"/>
                  <c:spPr>
                    <a:noFill/>
                    <a:ln w="37494">
                      <a:noFill/>
                      <a:prstDash val="solid"/>
                    </a:ln>
                  </c:spPr>
                </c:marker>
                <c:cat>
                  <c:numRef>
                    <c:extLst xmlns:c15="http://schemas.microsoft.com/office/drawing/2012/chart">
                      <c:ext xmlns:c15="http://schemas.microsoft.com/office/drawing/2012/chart" uri="{02D57815-91ED-43cb-92C2-25804820EDAC}">
                        <c15:formulaRef>
                          <c15:sqref>従業員別!$C$14:$C$56</c15:sqref>
                        </c15:formulaRef>
                      </c:ext>
                    </c:extLst>
                    <c:numCache>
                      <c:formatCode>0"年後"</c:formatCode>
                      <c:ptCount val="36"/>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numCache>
                  </c:numRef>
                </c:cat>
                <c:val>
                  <c:numRef>
                    <c:extLst xmlns:c15="http://schemas.microsoft.com/office/drawing/2012/chart">
                      <c:ext xmlns:c15="http://schemas.microsoft.com/office/drawing/2012/chart" uri="{02D57815-91ED-43cb-92C2-25804820EDAC}">
                        <c15:formulaRef>
                          <c15:sqref>従業員別!$I$14:$I$56</c15:sqref>
                        </c15:formulaRef>
                      </c:ext>
                    </c:extLst>
                    <c:numCache>
                      <c:formatCode>#,##0_);\(#,##0\)</c:formatCode>
                      <c:ptCount val="36"/>
                      <c:pt idx="0">
                        <c:v>0</c:v>
                      </c:pt>
                      <c:pt idx="1">
                        <c:v>368365.6647484806</c:v>
                      </c:pt>
                      <c:pt idx="2">
                        <c:v>755577.61601995979</c:v>
                      </c:pt>
                      <c:pt idx="3">
                        <c:v>1162600.0656009773</c:v>
                      </c:pt>
                      <c:pt idx="4">
                        <c:v>1590446.5561830315</c:v>
                      </c:pt>
                      <c:pt idx="5">
                        <c:v>2040182.4852253029</c:v>
                      </c:pt>
                      <c:pt idx="6">
                        <c:v>2512927.7579429816</c:v>
                      </c:pt>
                      <c:pt idx="7">
                        <c:v>3009859.5760275144</c:v>
                      </c:pt>
                      <c:pt idx="8">
                        <c:v>3532215.3690430722</c:v>
                      </c:pt>
                      <c:pt idx="9">
                        <c:v>4081295.8757988238</c:v>
                      </c:pt>
                      <c:pt idx="10">
                        <c:v>4658468.3833700633</c:v>
                      </c:pt>
                      <c:pt idx="11">
                        <c:v>5265170.1318338066</c:v>
                      </c:pt>
                      <c:pt idx="12">
                        <c:v>5902911.8931971211</c:v>
                      </c:pt>
                      <c:pt idx="13">
                        <c:v>6573281.7334302226</c:v>
                      </c:pt>
                      <c:pt idx="14">
                        <c:v>7277948.9669723241</c:v>
                      </c:pt>
                      <c:pt idx="15">
                        <c:v>8018668.3135575103</c:v>
                      </c:pt>
                      <c:pt idx="16">
                        <c:v>8797284.267711712</c:v>
                      </c:pt>
                      <c:pt idx="17">
                        <c:v>9615735.69180144</c:v>
                      </c:pt>
                      <c:pt idx="18">
                        <c:v>10476060.644071605</c:v>
                      </c:pt>
                      <c:pt idx="19">
                        <c:v>11380401.453694923</c:v>
                      </c:pt>
                      <c:pt idx="20">
                        <c:v>12331010.055470474</c:v>
                      </c:pt>
                      <c:pt idx="21">
                        <c:v>13330253.597455563</c:v>
                      </c:pt>
                      <c:pt idx="22">
                        <c:v>14380620.335494675</c:v>
                      </c:pt>
                      <c:pt idx="23">
                        <c:v>15484725.829323713</c:v>
                      </c:pt>
                      <c:pt idx="24">
                        <c:v>16645319.455678692</c:v>
                      </c:pt>
                      <c:pt idx="25">
                        <c:v>17865291.254627436</c:v>
                      </c:pt>
                      <c:pt idx="26">
                        <c:v>19147679.126172591</c:v>
                      </c:pt>
                      <c:pt idx="27">
                        <c:v>20495676.395046514</c:v>
                      </c:pt>
                      <c:pt idx="28">
                        <c:v>21912639.762535419</c:v>
                      </c:pt>
                      <c:pt idx="29">
                        <c:v>23402097.665133949</c:v>
                      </c:pt>
                      <c:pt idx="30">
                        <c:v>24967759.060844366</c:v>
                      </c:pt>
                      <c:pt idx="31">
                        <c:v>26613522.664999492</c:v>
                      </c:pt>
                      <c:pt idx="32">
                        <c:v>28343486.658607878</c:v>
                      </c:pt>
                      <c:pt idx="33">
                        <c:v>30161958.893396329</c:v>
                      </c:pt>
                      <c:pt idx="34">
                        <c:v>32073467.618961796</c:v>
                      </c:pt>
                      <c:pt idx="35">
                        <c:v>34082772.758744687</c:v>
                      </c:pt>
                    </c:numCache>
                  </c:numRef>
                </c:val>
                <c:smooth val="0"/>
                <c:extLst xmlns:c15="http://schemas.microsoft.com/office/drawing/2012/chart">
                  <c:ext xmlns:c16="http://schemas.microsoft.com/office/drawing/2014/chart" uri="{C3380CC4-5D6E-409C-BE32-E72D297353CC}">
                    <c16:uniqueId val="{00000004-EEBB-4CC7-ACA2-43BF062EA28C}"/>
                  </c:ext>
                </c:extLst>
              </c15:ser>
            </c15:filteredLineSeries>
          </c:ext>
        </c:extLst>
      </c:lineChart>
      <c:catAx>
        <c:axId val="789136240"/>
        <c:scaling>
          <c:orientation val="minMax"/>
        </c:scaling>
        <c:delete val="0"/>
        <c:axPos val="b"/>
        <c:numFmt formatCode="0&quot;年後&quot;" sourceLinked="0"/>
        <c:majorTickMark val="out"/>
        <c:minorTickMark val="none"/>
        <c:tickLblPos val="nextTo"/>
        <c:spPr>
          <a:ln w="2343">
            <a:solidFill>
              <a:srgbClr val="000000"/>
            </a:solidFill>
            <a:prstDash val="solid"/>
          </a:ln>
        </c:spPr>
        <c:txPr>
          <a:bodyPr rot="0" vert="horz"/>
          <a:lstStyle/>
          <a:p>
            <a:pPr>
              <a:defRPr lang="ja-JP" sz="1100" b="1" i="0" u="none" strike="noStrike" baseline="0">
                <a:solidFill>
                  <a:srgbClr val="000000"/>
                </a:solidFill>
                <a:latin typeface="ＭＳ Ｐゴシック"/>
                <a:ea typeface="ＭＳ Ｐゴシック"/>
                <a:cs typeface="ＭＳ Ｐゴシック"/>
              </a:defRPr>
            </a:pPr>
            <a:endParaRPr lang="ja-JP"/>
          </a:p>
        </c:txPr>
        <c:crossAx val="1"/>
        <c:crosses val="autoZero"/>
        <c:auto val="1"/>
        <c:lblAlgn val="ctr"/>
        <c:lblOffset val="100"/>
        <c:tickLblSkip val="5"/>
        <c:tickMarkSkip val="1"/>
        <c:noMultiLvlLbl val="0"/>
      </c:catAx>
      <c:valAx>
        <c:axId val="1"/>
        <c:scaling>
          <c:orientation val="minMax"/>
          <c:max val="35000000"/>
        </c:scaling>
        <c:delete val="0"/>
        <c:axPos val="l"/>
        <c:majorGridlines>
          <c:spPr>
            <a:ln w="2343">
              <a:solidFill>
                <a:srgbClr val="000000"/>
              </a:solidFill>
              <a:prstDash val="solid"/>
            </a:ln>
          </c:spPr>
        </c:majorGridlines>
        <c:numFmt formatCode="#,##0_);\(#,##0\)" sourceLinked="1"/>
        <c:majorTickMark val="out"/>
        <c:minorTickMark val="none"/>
        <c:tickLblPos val="nextTo"/>
        <c:spPr>
          <a:ln w="2343">
            <a:solidFill>
              <a:srgbClr val="000000"/>
            </a:solidFill>
            <a:prstDash val="solid"/>
          </a:ln>
        </c:spPr>
        <c:txPr>
          <a:bodyPr rot="0" vert="horz"/>
          <a:lstStyle/>
          <a:p>
            <a:pPr>
              <a:defRPr lang="ja-JP" sz="1299" b="1" i="0" u="none" strike="noStrike" baseline="0">
                <a:solidFill>
                  <a:srgbClr val="000000"/>
                </a:solidFill>
                <a:latin typeface="ＭＳ Ｐゴシック"/>
                <a:ea typeface="ＭＳ Ｐゴシック"/>
                <a:cs typeface="ＭＳ Ｐゴシック"/>
              </a:defRPr>
            </a:pPr>
            <a:endParaRPr lang="ja-JP"/>
          </a:p>
        </c:txPr>
        <c:crossAx val="789136240"/>
        <c:crosses val="autoZero"/>
        <c:crossBetween val="midCat"/>
        <c:dispUnits>
          <c:builtInUnit val="tenThousands"/>
          <c:dispUnitsLbl>
            <c:layout>
              <c:manualLayout>
                <c:xMode val="edge"/>
                <c:yMode val="edge"/>
                <c:x val="3.8394672020511153E-2"/>
                <c:y val="3.3865265111787529E-2"/>
              </c:manualLayout>
            </c:layout>
            <c:tx>
              <c:rich>
                <a:bodyPr rot="0" vert="horz"/>
                <a:lstStyle/>
                <a:p>
                  <a:pPr>
                    <a:defRPr/>
                  </a:pPr>
                  <a:r>
                    <a:rPr lang="ja-JP" altLang="en-US" sz="1000" dirty="0"/>
                    <a:t>万円</a:t>
                  </a:r>
                  <a:endParaRPr lang="en-US" altLang="ja-JP" sz="1000" dirty="0"/>
                </a:p>
              </c:rich>
            </c:tx>
          </c:dispUnitsLbl>
        </c:dispUnits>
      </c:valAx>
      <c:spPr>
        <a:solidFill>
          <a:schemeClr val="bg1"/>
        </a:solidFill>
        <a:ln w="9373">
          <a:solidFill>
            <a:srgbClr val="808080"/>
          </a:solidFill>
          <a:prstDash val="solid"/>
        </a:ln>
      </c:spPr>
    </c:plotArea>
    <c:plotVisOnly val="1"/>
    <c:dispBlanksAs val="gap"/>
    <c:showDLblsOverMax val="0"/>
  </c:chart>
  <c:spPr>
    <a:solidFill>
      <a:srgbClr val="FFFFFF"/>
    </a:solidFill>
    <a:ln>
      <a:noFill/>
    </a:ln>
  </c:spPr>
  <c:txPr>
    <a:bodyPr/>
    <a:lstStyle/>
    <a:p>
      <a:pPr>
        <a:defRPr sz="886" b="0" i="0" u="none" strike="noStrike" baseline="0">
          <a:solidFill>
            <a:srgbClr val="000000"/>
          </a:solidFill>
          <a:latin typeface="ＭＳ Ｐゴシック"/>
          <a:ea typeface="ＭＳ Ｐゴシック"/>
          <a:cs typeface="ＭＳ Ｐゴシック"/>
        </a:defRPr>
      </a:pPr>
      <a:endParaRPr lang="ja-JP"/>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8.8646967340591132E-2"/>
          <c:y val="2.3753065172751813E-2"/>
          <c:w val="0.88335925349922284"/>
          <c:h val="0.92207084152751118"/>
        </c:manualLayout>
      </c:layout>
      <c:lineChart>
        <c:grouping val="standard"/>
        <c:varyColors val="0"/>
        <c:ser>
          <c:idx val="9"/>
          <c:order val="1"/>
          <c:tx>
            <c:strRef>
              <c:f>従業員別!$H$13</c:f>
              <c:strCache>
                <c:ptCount val="1"/>
                <c:pt idx="0">
                  <c:v>3.0%運用</c:v>
                </c:pt>
              </c:strCache>
            </c:strRef>
          </c:tx>
          <c:spPr>
            <a:ln w="34925">
              <a:solidFill>
                <a:srgbClr val="FF0000"/>
              </a:solidFill>
              <a:prstDash val="solid"/>
            </a:ln>
          </c:spPr>
          <c:marker>
            <c:symbol val="diamond"/>
            <c:size val="3"/>
            <c:spPr>
              <a:noFill/>
              <a:ln w="37494">
                <a:noFill/>
                <a:prstDash val="solid"/>
              </a:ln>
            </c:spPr>
          </c:marker>
          <c:cat>
            <c:numRef>
              <c:f>従業員別!$C$14:$C$56</c:f>
              <c:numCache>
                <c:formatCode>0"年後"</c:formatCode>
                <c:ptCount val="36"/>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numCache>
            </c:numRef>
          </c:cat>
          <c:val>
            <c:numRef>
              <c:f>従業員別!$H$14:$H$56</c:f>
              <c:numCache>
                <c:formatCode>#,##0_);\(#,##0\)</c:formatCode>
                <c:ptCount val="36"/>
                <c:pt idx="0">
                  <c:v>0</c:v>
                </c:pt>
                <c:pt idx="1">
                  <c:v>364991.48296208086</c:v>
                </c:pt>
                <c:pt idx="2">
                  <c:v>741084.5311437333</c:v>
                </c:pt>
                <c:pt idx="3">
                  <c:v>1128616.8092743484</c:v>
                </c:pt>
                <c:pt idx="4">
                  <c:v>1527936.2524791774</c:v>
                </c:pt>
                <c:pt idx="5">
                  <c:v>1939401.3786632498</c:v>
                </c:pt>
                <c:pt idx="6">
                  <c:v>2363381.6103967475</c:v>
                </c:pt>
                <c:pt idx="7">
                  <c:v>2800257.6065908298</c:v>
                </c:pt>
                <c:pt idx="8">
                  <c:v>3250421.6042616968</c:v>
                </c:pt>
                <c:pt idx="9">
                  <c:v>3714277.7706897329</c:v>
                </c:pt>
                <c:pt idx="10">
                  <c:v>4192242.5662899083</c:v>
                </c:pt>
                <c:pt idx="11">
                  <c:v>4684745.1185192326</c:v>
                </c:pt>
                <c:pt idx="12">
                  <c:v>5192227.6071569556</c:v>
                </c:pt>
                <c:pt idx="13">
                  <c:v>5715145.6613034429</c:v>
                </c:pt>
                <c:pt idx="14">
                  <c:v>6253968.7684541447</c:v>
                </c:pt>
                <c:pt idx="15">
                  <c:v>6809180.6960159438</c:v>
                </c:pt>
                <c:pt idx="16">
                  <c:v>7381279.9256443279</c:v>
                </c:pt>
                <c:pt idx="17">
                  <c:v>7970780.1007913388</c:v>
                </c:pt>
                <c:pt idx="18">
                  <c:v>8578210.487866126</c:v>
                </c:pt>
                <c:pt idx="19">
                  <c:v>9204116.4514221344</c:v>
                </c:pt>
                <c:pt idx="20">
                  <c:v>9849059.9437975697</c:v>
                </c:pt>
                <c:pt idx="21">
                  <c:v>10513620.009648742</c:v>
                </c:pt>
                <c:pt idx="22">
                  <c:v>11198393.305829281</c:v>
                </c:pt>
                <c:pt idx="23">
                  <c:v>11903994.637081968</c:v>
                </c:pt>
                <c:pt idx="24">
                  <c:v>12631057.508024149</c:v>
                </c:pt>
                <c:pt idx="25">
                  <c:v>13380234.691922318</c:v>
                </c:pt>
                <c:pt idx="26">
                  <c:v>14152198.816766517</c:v>
                </c:pt>
                <c:pt idx="27">
                  <c:v>14947642.969170749</c:v>
                </c:pt>
                <c:pt idx="28">
                  <c:v>15767281.31664161</c:v>
                </c:pt>
                <c:pt idx="29">
                  <c:v>16611849.748773802</c:v>
                </c:pt>
                <c:pt idx="30">
                  <c:v>17482106.537948232</c:v>
                </c:pt>
                <c:pt idx="31">
                  <c:v>18378833.020125881</c:v>
                </c:pt>
                <c:pt idx="32">
                  <c:v>19302834.296348643</c:v>
                </c:pt>
                <c:pt idx="33">
                  <c:v>20254939.955577023</c:v>
                </c:pt>
                <c:pt idx="34">
                  <c:v>21236004.8195136</c:v>
                </c:pt>
                <c:pt idx="35">
                  <c:v>22246909.710081026</c:v>
                </c:pt>
              </c:numCache>
            </c:numRef>
          </c:val>
          <c:smooth val="0"/>
          <c:extLst>
            <c:ext xmlns:c16="http://schemas.microsoft.com/office/drawing/2014/chart" uri="{C3380CC4-5D6E-409C-BE32-E72D297353CC}">
              <c16:uniqueId val="{00000000-3955-4801-87C2-C1BED1E511BA}"/>
            </c:ext>
          </c:extLst>
        </c:ser>
        <c:ser>
          <c:idx val="0"/>
          <c:order val="3"/>
          <c:tx>
            <c:strRef>
              <c:f>従業員別!$F$13</c:f>
              <c:strCache>
                <c:ptCount val="1"/>
                <c:pt idx="0">
                  <c:v>0.025%運用</c:v>
                </c:pt>
              </c:strCache>
            </c:strRef>
          </c:tx>
          <c:spPr>
            <a:ln w="34925">
              <a:solidFill>
                <a:schemeClr val="accent6"/>
              </a:solidFill>
            </a:ln>
          </c:spPr>
          <c:marker>
            <c:spPr>
              <a:noFill/>
              <a:ln>
                <a:noFill/>
              </a:ln>
            </c:spPr>
          </c:marker>
          <c:val>
            <c:numRef>
              <c:f>従業員別!$F$14:$F$49</c:f>
              <c:numCache>
                <c:formatCode>#,##0_);\(#,##0\)</c:formatCode>
                <c:ptCount val="36"/>
                <c:pt idx="0">
                  <c:v>0</c:v>
                </c:pt>
                <c:pt idx="1">
                  <c:v>360041.25286428491</c:v>
                </c:pt>
                <c:pt idx="2">
                  <c:v>720172.52635618369</c:v>
                </c:pt>
                <c:pt idx="3">
                  <c:v>1080393.8429834323</c:v>
                </c:pt>
                <c:pt idx="4">
                  <c:v>1440705.2252593942</c:v>
                </c:pt>
                <c:pt idx="5">
                  <c:v>1801106.6957030613</c:v>
                </c:pt>
                <c:pt idx="6">
                  <c:v>2161598.276839057</c:v>
                </c:pt>
                <c:pt idx="7">
                  <c:v>2522179.9911976354</c:v>
                </c:pt>
                <c:pt idx="8">
                  <c:v>2882851.8613146842</c:v>
                </c:pt>
                <c:pt idx="9">
                  <c:v>3243613.9097317257</c:v>
                </c:pt>
                <c:pt idx="10">
                  <c:v>3604466.1589959189</c:v>
                </c:pt>
                <c:pt idx="11">
                  <c:v>3965408.6316600591</c:v>
                </c:pt>
                <c:pt idx="12">
                  <c:v>4326441.3502825815</c:v>
                </c:pt>
                <c:pt idx="13">
                  <c:v>4687564.3374275602</c:v>
                </c:pt>
                <c:pt idx="14">
                  <c:v>5048777.6156647131</c:v>
                </c:pt>
                <c:pt idx="15">
                  <c:v>5410081.207569398</c:v>
                </c:pt>
                <c:pt idx="16">
                  <c:v>5771475.1357226204</c:v>
                </c:pt>
                <c:pt idx="17">
                  <c:v>6132959.4227110315</c:v>
                </c:pt>
                <c:pt idx="18">
                  <c:v>6494534.0911269262</c:v>
                </c:pt>
                <c:pt idx="19">
                  <c:v>6856199.1635682527</c:v>
                </c:pt>
                <c:pt idx="20">
                  <c:v>7217954.6626386065</c:v>
                </c:pt>
                <c:pt idx="21">
                  <c:v>7579800.6109472346</c:v>
                </c:pt>
                <c:pt idx="22">
                  <c:v>7941737.0311090387</c:v>
                </c:pt>
                <c:pt idx="23">
                  <c:v>8303763.9457445722</c:v>
                </c:pt>
                <c:pt idx="24">
                  <c:v>8665881.3774800487</c:v>
                </c:pt>
                <c:pt idx="25">
                  <c:v>9028089.3489473332</c:v>
                </c:pt>
                <c:pt idx="26">
                  <c:v>9390387.882783955</c:v>
                </c:pt>
                <c:pt idx="27">
                  <c:v>9752777.0016331002</c:v>
                </c:pt>
                <c:pt idx="28">
                  <c:v>10115256.728143616</c:v>
                </c:pt>
                <c:pt idx="29">
                  <c:v>10477827.084970014</c:v>
                </c:pt>
                <c:pt idx="30">
                  <c:v>10840488.094772471</c:v>
                </c:pt>
                <c:pt idx="31">
                  <c:v>11203239.780216826</c:v>
                </c:pt>
                <c:pt idx="32">
                  <c:v>11566082.163974589</c:v>
                </c:pt>
                <c:pt idx="33">
                  <c:v>11929015.268722935</c:v>
                </c:pt>
                <c:pt idx="34">
                  <c:v>12292039.117144711</c:v>
                </c:pt>
                <c:pt idx="35">
                  <c:v>12655153.731928436</c:v>
                </c:pt>
              </c:numCache>
            </c:numRef>
          </c:val>
          <c:smooth val="0"/>
          <c:extLst>
            <c:ext xmlns:c16="http://schemas.microsoft.com/office/drawing/2014/chart" uri="{C3380CC4-5D6E-409C-BE32-E72D297353CC}">
              <c16:uniqueId val="{00000002-3955-4801-87C2-C1BED1E511BA}"/>
            </c:ext>
          </c:extLst>
        </c:ser>
        <c:ser>
          <c:idx val="1"/>
          <c:order val="4"/>
          <c:tx>
            <c:strRef>
              <c:f>従業員別!$G$13</c:f>
              <c:strCache>
                <c:ptCount val="1"/>
                <c:pt idx="0">
                  <c:v>0.5%運用</c:v>
                </c:pt>
              </c:strCache>
            </c:strRef>
          </c:tx>
          <c:spPr>
            <a:ln w="38100">
              <a:solidFill>
                <a:srgbClr val="0070C0"/>
              </a:solidFill>
            </a:ln>
          </c:spPr>
          <c:marker>
            <c:spPr>
              <a:noFill/>
              <a:ln>
                <a:noFill/>
              </a:ln>
            </c:spPr>
          </c:marker>
          <c:val>
            <c:numRef>
              <c:f>従業員別!$G$14:$G$49</c:f>
              <c:numCache>
                <c:formatCode>#,##0_);\(#,##0\)</c:formatCode>
                <c:ptCount val="36"/>
                <c:pt idx="0">
                  <c:v>0</c:v>
                </c:pt>
                <c:pt idx="1">
                  <c:v>360826.14690830006</c:v>
                </c:pt>
                <c:pt idx="2">
                  <c:v>723460.56476510968</c:v>
                </c:pt>
                <c:pt idx="3">
                  <c:v>1087912.3156737471</c:v>
                </c:pt>
                <c:pt idx="4">
                  <c:v>1454190.5071520284</c:v>
                </c:pt>
                <c:pt idx="5">
                  <c:v>1822304.2923598601</c:v>
                </c:pt>
                <c:pt idx="6">
                  <c:v>2192262.8703279751</c:v>
                </c:pt>
                <c:pt idx="7">
                  <c:v>2564075.486187811</c:v>
                </c:pt>
                <c:pt idx="8">
                  <c:v>2937751.431402544</c:v>
                </c:pt>
                <c:pt idx="9">
                  <c:v>3313300.0439992789</c:v>
                </c:pt>
                <c:pt idx="10">
                  <c:v>3690730.7088024034</c:v>
                </c:pt>
                <c:pt idx="11">
                  <c:v>4070052.8576681106</c:v>
                </c:pt>
                <c:pt idx="12">
                  <c:v>4451275.9697200982</c:v>
                </c:pt>
                <c:pt idx="13">
                  <c:v>4834409.5715864487</c:v>
                </c:pt>
                <c:pt idx="14">
                  <c:v>5219463.2376376949</c:v>
                </c:pt>
                <c:pt idx="15">
                  <c:v>5606446.5902260831</c:v>
                </c:pt>
                <c:pt idx="16">
                  <c:v>5995369.2999260286</c:v>
                </c:pt>
                <c:pt idx="17">
                  <c:v>6386241.0857757814</c:v>
                </c:pt>
                <c:pt idx="18">
                  <c:v>6779071.7155203028</c:v>
                </c:pt>
                <c:pt idx="19">
                  <c:v>7173871.0058553563</c:v>
                </c:pt>
                <c:pt idx="20">
                  <c:v>7570648.8226728225</c:v>
                </c:pt>
                <c:pt idx="21">
                  <c:v>7969415.0813072463</c:v>
                </c:pt>
                <c:pt idx="22">
                  <c:v>8370179.746783616</c:v>
                </c:pt>
                <c:pt idx="23">
                  <c:v>8772952.8340663854</c:v>
                </c:pt>
                <c:pt idx="24">
                  <c:v>9177744.4083097465</c:v>
                </c:pt>
                <c:pt idx="25">
                  <c:v>9584564.5851091519</c:v>
                </c:pt>
                <c:pt idx="26">
                  <c:v>9993423.5307541005</c:v>
                </c:pt>
                <c:pt idx="27">
                  <c:v>10404331.462482188</c:v>
                </c:pt>
                <c:pt idx="28">
                  <c:v>10817298.648734435</c:v>
                </c:pt>
                <c:pt idx="29">
                  <c:v>11232335.40941189</c:v>
                </c:pt>
                <c:pt idx="30">
                  <c:v>11649452.11613352</c:v>
                </c:pt>
                <c:pt idx="31">
                  <c:v>12068659.192495393</c:v>
                </c:pt>
                <c:pt idx="32">
                  <c:v>12489967.114331158</c:v>
                </c:pt>
                <c:pt idx="33">
                  <c:v>12913386.409973839</c:v>
                </c:pt>
                <c:pt idx="34">
                  <c:v>13338927.660518929</c:v>
                </c:pt>
                <c:pt idx="35">
                  <c:v>13766601.500088807</c:v>
                </c:pt>
              </c:numCache>
            </c:numRef>
          </c:val>
          <c:smooth val="0"/>
          <c:extLst>
            <c:ext xmlns:c16="http://schemas.microsoft.com/office/drawing/2014/chart" uri="{C3380CC4-5D6E-409C-BE32-E72D297353CC}">
              <c16:uniqueId val="{00000003-3955-4801-87C2-C1BED1E511BA}"/>
            </c:ext>
          </c:extLst>
        </c:ser>
        <c:dLbls>
          <c:showLegendKey val="0"/>
          <c:showVal val="0"/>
          <c:showCatName val="0"/>
          <c:showSerName val="0"/>
          <c:showPercent val="0"/>
          <c:showBubbleSize val="0"/>
        </c:dLbls>
        <c:marker val="1"/>
        <c:smooth val="0"/>
        <c:axId val="789136240"/>
        <c:axId val="1"/>
        <c:extLst>
          <c:ext xmlns:c15="http://schemas.microsoft.com/office/drawing/2012/chart" uri="{02D57815-91ED-43cb-92C2-25804820EDAC}">
            <c15:filteredLineSeries>
              <c15:ser>
                <c:idx val="7"/>
                <c:order val="0"/>
                <c:tx>
                  <c:strRef>
                    <c:extLst>
                      <c:ext uri="{02D57815-91ED-43cb-92C2-25804820EDAC}">
                        <c15:formulaRef>
                          <c15:sqref>従業員別!$E$13</c15:sqref>
                        </c15:formulaRef>
                      </c:ext>
                    </c:extLst>
                    <c:strCache>
                      <c:ptCount val="1"/>
                      <c:pt idx="0">
                        <c:v>0.0%運用</c:v>
                      </c:pt>
                    </c:strCache>
                  </c:strRef>
                </c:tx>
                <c:spPr>
                  <a:ln w="29995">
                    <a:solidFill>
                      <a:schemeClr val="bg1">
                        <a:lumMod val="50000"/>
                      </a:schemeClr>
                    </a:solidFill>
                    <a:prstDash val="solid"/>
                  </a:ln>
                </c:spPr>
                <c:marker>
                  <c:symbol val="circle"/>
                  <c:size val="3"/>
                  <c:spPr>
                    <a:noFill/>
                    <a:ln w="29995">
                      <a:noFill/>
                      <a:prstDash val="solid"/>
                    </a:ln>
                  </c:spPr>
                </c:marker>
                <c:cat>
                  <c:numRef>
                    <c:extLst>
                      <c:ext uri="{02D57815-91ED-43cb-92C2-25804820EDAC}">
                        <c15:formulaRef>
                          <c15:sqref>従業員別!$C$14:$C$56</c15:sqref>
                        </c15:formulaRef>
                      </c:ext>
                    </c:extLst>
                    <c:numCache>
                      <c:formatCode>0"年後"</c:formatCode>
                      <c:ptCount val="36"/>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numCache>
                  </c:numRef>
                </c:cat>
                <c:val>
                  <c:numRef>
                    <c:extLst>
                      <c:ext uri="{02D57815-91ED-43cb-92C2-25804820EDAC}">
                        <c15:formulaRef>
                          <c15:sqref>従業員別!$E$14:$E$56</c15:sqref>
                        </c15:formulaRef>
                      </c:ext>
                    </c:extLst>
                    <c:numCache>
                      <c:formatCode>#,##0_);\(#,##0\)</c:formatCode>
                      <c:ptCount val="36"/>
                      <c:pt idx="0">
                        <c:v>0</c:v>
                      </c:pt>
                      <c:pt idx="1">
                        <c:v>360000</c:v>
                      </c:pt>
                      <c:pt idx="2">
                        <c:v>720000</c:v>
                      </c:pt>
                      <c:pt idx="3">
                        <c:v>1080000</c:v>
                      </c:pt>
                      <c:pt idx="4">
                        <c:v>1440000</c:v>
                      </c:pt>
                      <c:pt idx="5">
                        <c:v>1800000</c:v>
                      </c:pt>
                      <c:pt idx="6">
                        <c:v>2160000</c:v>
                      </c:pt>
                      <c:pt idx="7">
                        <c:v>2520000</c:v>
                      </c:pt>
                      <c:pt idx="8">
                        <c:v>2880000</c:v>
                      </c:pt>
                      <c:pt idx="9">
                        <c:v>3240000</c:v>
                      </c:pt>
                      <c:pt idx="10">
                        <c:v>3600000</c:v>
                      </c:pt>
                      <c:pt idx="11">
                        <c:v>3960000</c:v>
                      </c:pt>
                      <c:pt idx="12">
                        <c:v>4320000</c:v>
                      </c:pt>
                      <c:pt idx="13">
                        <c:v>4680000</c:v>
                      </c:pt>
                      <c:pt idx="14">
                        <c:v>5040000</c:v>
                      </c:pt>
                      <c:pt idx="15">
                        <c:v>5400000</c:v>
                      </c:pt>
                      <c:pt idx="16">
                        <c:v>5760000</c:v>
                      </c:pt>
                      <c:pt idx="17">
                        <c:v>6120000</c:v>
                      </c:pt>
                      <c:pt idx="18">
                        <c:v>6480000</c:v>
                      </c:pt>
                      <c:pt idx="19">
                        <c:v>6840000</c:v>
                      </c:pt>
                      <c:pt idx="20">
                        <c:v>7200000</c:v>
                      </c:pt>
                      <c:pt idx="21">
                        <c:v>7560000</c:v>
                      </c:pt>
                      <c:pt idx="22">
                        <c:v>7920000</c:v>
                      </c:pt>
                      <c:pt idx="23">
                        <c:v>8280000</c:v>
                      </c:pt>
                      <c:pt idx="24">
                        <c:v>8640000</c:v>
                      </c:pt>
                      <c:pt idx="25">
                        <c:v>9000000</c:v>
                      </c:pt>
                      <c:pt idx="26">
                        <c:v>9360000</c:v>
                      </c:pt>
                      <c:pt idx="27">
                        <c:v>9720000</c:v>
                      </c:pt>
                      <c:pt idx="28">
                        <c:v>10080000</c:v>
                      </c:pt>
                      <c:pt idx="29">
                        <c:v>10440000</c:v>
                      </c:pt>
                      <c:pt idx="30">
                        <c:v>10800000</c:v>
                      </c:pt>
                      <c:pt idx="31">
                        <c:v>11160000</c:v>
                      </c:pt>
                      <c:pt idx="32">
                        <c:v>11520000</c:v>
                      </c:pt>
                      <c:pt idx="33">
                        <c:v>11880000</c:v>
                      </c:pt>
                      <c:pt idx="34">
                        <c:v>12240000</c:v>
                      </c:pt>
                      <c:pt idx="35">
                        <c:v>12600000</c:v>
                      </c:pt>
                    </c:numCache>
                  </c:numRef>
                </c:val>
                <c:smooth val="0"/>
                <c:extLst>
                  <c:ext xmlns:c16="http://schemas.microsoft.com/office/drawing/2014/chart" uri="{C3380CC4-5D6E-409C-BE32-E72D297353CC}">
                    <c16:uniqueId val="{00000004-3955-4801-87C2-C1BED1E511BA}"/>
                  </c:ext>
                </c:extLst>
              </c15:ser>
            </c15:filteredLineSeries>
            <c15:filteredLineSeries>
              <c15:ser>
                <c:idx val="11"/>
                <c:order val="2"/>
                <c:tx>
                  <c:strRef>
                    <c:extLst xmlns:c15="http://schemas.microsoft.com/office/drawing/2012/chart">
                      <c:ext xmlns:c15="http://schemas.microsoft.com/office/drawing/2012/chart" uri="{02D57815-91ED-43cb-92C2-25804820EDAC}">
                        <c15:formulaRef>
                          <c15:sqref>従業員別!$I$13</c15:sqref>
                        </c15:formulaRef>
                      </c:ext>
                    </c:extLst>
                    <c:strCache>
                      <c:ptCount val="1"/>
                      <c:pt idx="0">
                        <c:v>5.0%運用</c:v>
                      </c:pt>
                    </c:strCache>
                  </c:strRef>
                </c:tx>
                <c:spPr>
                  <a:ln w="29995">
                    <a:solidFill>
                      <a:schemeClr val="accent2"/>
                    </a:solidFill>
                    <a:prstDash val="solid"/>
                  </a:ln>
                </c:spPr>
                <c:marker>
                  <c:symbol val="triangle"/>
                  <c:size val="3"/>
                  <c:spPr>
                    <a:noFill/>
                    <a:ln w="37494">
                      <a:noFill/>
                      <a:prstDash val="solid"/>
                    </a:ln>
                  </c:spPr>
                </c:marker>
                <c:cat>
                  <c:numRef>
                    <c:extLst xmlns:c15="http://schemas.microsoft.com/office/drawing/2012/chart">
                      <c:ext xmlns:c15="http://schemas.microsoft.com/office/drawing/2012/chart" uri="{02D57815-91ED-43cb-92C2-25804820EDAC}">
                        <c15:formulaRef>
                          <c15:sqref>従業員別!$C$14:$C$56</c15:sqref>
                        </c15:formulaRef>
                      </c:ext>
                    </c:extLst>
                    <c:numCache>
                      <c:formatCode>0"年後"</c:formatCode>
                      <c:ptCount val="36"/>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numCache>
                  </c:numRef>
                </c:cat>
                <c:val>
                  <c:numRef>
                    <c:extLst xmlns:c15="http://schemas.microsoft.com/office/drawing/2012/chart">
                      <c:ext xmlns:c15="http://schemas.microsoft.com/office/drawing/2012/chart" uri="{02D57815-91ED-43cb-92C2-25804820EDAC}">
                        <c15:formulaRef>
                          <c15:sqref>従業員別!$I$14:$I$56</c15:sqref>
                        </c15:formulaRef>
                      </c:ext>
                    </c:extLst>
                    <c:numCache>
                      <c:formatCode>#,##0_);\(#,##0\)</c:formatCode>
                      <c:ptCount val="36"/>
                      <c:pt idx="0">
                        <c:v>0</c:v>
                      </c:pt>
                      <c:pt idx="1">
                        <c:v>368365.6647484806</c:v>
                      </c:pt>
                      <c:pt idx="2">
                        <c:v>755577.61601995979</c:v>
                      </c:pt>
                      <c:pt idx="3">
                        <c:v>1162600.0656009773</c:v>
                      </c:pt>
                      <c:pt idx="4">
                        <c:v>1590446.5561830315</c:v>
                      </c:pt>
                      <c:pt idx="5">
                        <c:v>2040182.4852253029</c:v>
                      </c:pt>
                      <c:pt idx="6">
                        <c:v>2512927.7579429816</c:v>
                      </c:pt>
                      <c:pt idx="7">
                        <c:v>3009859.5760275144</c:v>
                      </c:pt>
                      <c:pt idx="8">
                        <c:v>3532215.3690430722</c:v>
                      </c:pt>
                      <c:pt idx="9">
                        <c:v>4081295.8757988238</c:v>
                      </c:pt>
                      <c:pt idx="10">
                        <c:v>4658468.3833700633</c:v>
                      </c:pt>
                      <c:pt idx="11">
                        <c:v>5265170.1318338066</c:v>
                      </c:pt>
                      <c:pt idx="12">
                        <c:v>5902911.8931971211</c:v>
                      </c:pt>
                      <c:pt idx="13">
                        <c:v>6573281.7334302226</c:v>
                      </c:pt>
                      <c:pt idx="14">
                        <c:v>7277948.9669723241</c:v>
                      </c:pt>
                      <c:pt idx="15">
                        <c:v>8018668.3135575103</c:v>
                      </c:pt>
                      <c:pt idx="16">
                        <c:v>8797284.267711712</c:v>
                      </c:pt>
                      <c:pt idx="17">
                        <c:v>9615735.69180144</c:v>
                      </c:pt>
                      <c:pt idx="18">
                        <c:v>10476060.644071605</c:v>
                      </c:pt>
                      <c:pt idx="19">
                        <c:v>11380401.453694923</c:v>
                      </c:pt>
                      <c:pt idx="20">
                        <c:v>12331010.055470474</c:v>
                      </c:pt>
                      <c:pt idx="21">
                        <c:v>13330253.597455563</c:v>
                      </c:pt>
                      <c:pt idx="22">
                        <c:v>14380620.335494675</c:v>
                      </c:pt>
                      <c:pt idx="23">
                        <c:v>15484725.829323713</c:v>
                      </c:pt>
                      <c:pt idx="24">
                        <c:v>16645319.455678692</c:v>
                      </c:pt>
                      <c:pt idx="25">
                        <c:v>17865291.254627436</c:v>
                      </c:pt>
                      <c:pt idx="26">
                        <c:v>19147679.126172591</c:v>
                      </c:pt>
                      <c:pt idx="27">
                        <c:v>20495676.395046514</c:v>
                      </c:pt>
                      <c:pt idx="28">
                        <c:v>21912639.762535419</c:v>
                      </c:pt>
                      <c:pt idx="29">
                        <c:v>23402097.665133949</c:v>
                      </c:pt>
                      <c:pt idx="30">
                        <c:v>24967759.060844366</c:v>
                      </c:pt>
                      <c:pt idx="31">
                        <c:v>26613522.664999492</c:v>
                      </c:pt>
                      <c:pt idx="32">
                        <c:v>28343486.658607878</c:v>
                      </c:pt>
                      <c:pt idx="33">
                        <c:v>30161958.893396329</c:v>
                      </c:pt>
                      <c:pt idx="34">
                        <c:v>32073467.618961796</c:v>
                      </c:pt>
                      <c:pt idx="35">
                        <c:v>34082772.758744687</c:v>
                      </c:pt>
                    </c:numCache>
                  </c:numRef>
                </c:val>
                <c:smooth val="0"/>
                <c:extLst xmlns:c15="http://schemas.microsoft.com/office/drawing/2012/chart">
                  <c:ext xmlns:c16="http://schemas.microsoft.com/office/drawing/2014/chart" uri="{C3380CC4-5D6E-409C-BE32-E72D297353CC}">
                    <c16:uniqueId val="{00000001-3955-4801-87C2-C1BED1E511BA}"/>
                  </c:ext>
                </c:extLst>
              </c15:ser>
            </c15:filteredLineSeries>
          </c:ext>
        </c:extLst>
      </c:lineChart>
      <c:catAx>
        <c:axId val="789136240"/>
        <c:scaling>
          <c:orientation val="minMax"/>
        </c:scaling>
        <c:delete val="0"/>
        <c:axPos val="b"/>
        <c:numFmt formatCode="0&quot;年後&quot;" sourceLinked="0"/>
        <c:majorTickMark val="out"/>
        <c:minorTickMark val="none"/>
        <c:tickLblPos val="nextTo"/>
        <c:spPr>
          <a:ln w="2343">
            <a:solidFill>
              <a:srgbClr val="000000"/>
            </a:solidFill>
            <a:prstDash val="solid"/>
          </a:ln>
        </c:spPr>
        <c:txPr>
          <a:bodyPr rot="0" vert="horz"/>
          <a:lstStyle/>
          <a:p>
            <a:pPr>
              <a:defRPr lang="ja-JP" sz="1100" b="1" i="0" u="none" strike="noStrike" baseline="0">
                <a:solidFill>
                  <a:srgbClr val="000000"/>
                </a:solidFill>
                <a:latin typeface="ＭＳ Ｐゴシック"/>
                <a:ea typeface="ＭＳ Ｐゴシック"/>
                <a:cs typeface="ＭＳ Ｐゴシック"/>
              </a:defRPr>
            </a:pPr>
            <a:endParaRPr lang="ja-JP"/>
          </a:p>
        </c:txPr>
        <c:crossAx val="1"/>
        <c:crosses val="autoZero"/>
        <c:auto val="1"/>
        <c:lblAlgn val="ctr"/>
        <c:lblOffset val="100"/>
        <c:tickLblSkip val="5"/>
        <c:tickMarkSkip val="1"/>
        <c:noMultiLvlLbl val="0"/>
      </c:catAx>
      <c:valAx>
        <c:axId val="1"/>
        <c:scaling>
          <c:orientation val="minMax"/>
          <c:max val="35000000"/>
        </c:scaling>
        <c:delete val="0"/>
        <c:axPos val="l"/>
        <c:majorGridlines>
          <c:spPr>
            <a:ln w="2343">
              <a:solidFill>
                <a:srgbClr val="000000"/>
              </a:solidFill>
              <a:prstDash val="solid"/>
            </a:ln>
          </c:spPr>
        </c:majorGridlines>
        <c:numFmt formatCode="#,##0_);\(#,##0\)" sourceLinked="1"/>
        <c:majorTickMark val="out"/>
        <c:minorTickMark val="none"/>
        <c:tickLblPos val="nextTo"/>
        <c:spPr>
          <a:ln w="2343">
            <a:solidFill>
              <a:srgbClr val="000000"/>
            </a:solidFill>
            <a:prstDash val="solid"/>
          </a:ln>
        </c:spPr>
        <c:txPr>
          <a:bodyPr rot="0" vert="horz"/>
          <a:lstStyle/>
          <a:p>
            <a:pPr>
              <a:defRPr lang="ja-JP" sz="1299" b="1" i="0" u="none" strike="noStrike" baseline="0">
                <a:solidFill>
                  <a:srgbClr val="000000"/>
                </a:solidFill>
                <a:latin typeface="ＭＳ Ｐゴシック"/>
                <a:ea typeface="ＭＳ Ｐゴシック"/>
                <a:cs typeface="ＭＳ Ｐゴシック"/>
              </a:defRPr>
            </a:pPr>
            <a:endParaRPr lang="ja-JP"/>
          </a:p>
        </c:txPr>
        <c:crossAx val="789136240"/>
        <c:crosses val="autoZero"/>
        <c:crossBetween val="midCat"/>
        <c:dispUnits>
          <c:builtInUnit val="tenThousands"/>
          <c:dispUnitsLbl>
            <c:layout>
              <c:manualLayout>
                <c:xMode val="edge"/>
                <c:yMode val="edge"/>
                <c:x val="3.8394672020511153E-2"/>
                <c:y val="3.3865265111787529E-2"/>
              </c:manualLayout>
            </c:layout>
            <c:tx>
              <c:rich>
                <a:bodyPr rot="0" vert="horz"/>
                <a:lstStyle/>
                <a:p>
                  <a:pPr>
                    <a:defRPr/>
                  </a:pPr>
                  <a:r>
                    <a:rPr lang="ja-JP" altLang="en-US" sz="1000" dirty="0"/>
                    <a:t>万円</a:t>
                  </a:r>
                  <a:endParaRPr lang="en-US" altLang="ja-JP" sz="1000" dirty="0"/>
                </a:p>
              </c:rich>
            </c:tx>
          </c:dispUnitsLbl>
        </c:dispUnits>
      </c:valAx>
      <c:spPr>
        <a:solidFill>
          <a:schemeClr val="bg1"/>
        </a:solidFill>
        <a:ln w="9373">
          <a:solidFill>
            <a:srgbClr val="808080"/>
          </a:solidFill>
          <a:prstDash val="solid"/>
        </a:ln>
      </c:spPr>
    </c:plotArea>
    <c:plotVisOnly val="1"/>
    <c:dispBlanksAs val="gap"/>
    <c:showDLblsOverMax val="0"/>
  </c:chart>
  <c:spPr>
    <a:solidFill>
      <a:srgbClr val="FFFFFF"/>
    </a:solidFill>
    <a:ln>
      <a:noFill/>
    </a:ln>
  </c:spPr>
  <c:txPr>
    <a:bodyPr/>
    <a:lstStyle/>
    <a:p>
      <a:pPr>
        <a:defRPr sz="886" b="0" i="0" u="none" strike="noStrike" baseline="0">
          <a:solidFill>
            <a:srgbClr val="000000"/>
          </a:solidFill>
          <a:latin typeface="ＭＳ Ｐゴシック"/>
          <a:ea typeface="ＭＳ Ｐゴシック"/>
          <a:cs typeface="ＭＳ Ｐゴシック"/>
        </a:defRPr>
      </a:pPr>
      <a:endParaRPr lang="ja-JP"/>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8.8646967340591132E-2"/>
          <c:y val="2.3753065172751813E-2"/>
          <c:w val="0.88335925349922284"/>
          <c:h val="0.92207084152751118"/>
        </c:manualLayout>
      </c:layout>
      <c:lineChart>
        <c:grouping val="standard"/>
        <c:varyColors val="0"/>
        <c:ser>
          <c:idx val="9"/>
          <c:order val="1"/>
          <c:tx>
            <c:strRef>
              <c:f>従業員別!$H$13</c:f>
              <c:strCache>
                <c:ptCount val="1"/>
                <c:pt idx="0">
                  <c:v>3.0%運用</c:v>
                </c:pt>
              </c:strCache>
            </c:strRef>
          </c:tx>
          <c:spPr>
            <a:ln w="34925">
              <a:solidFill>
                <a:srgbClr val="FF0000"/>
              </a:solidFill>
              <a:prstDash val="solid"/>
            </a:ln>
          </c:spPr>
          <c:marker>
            <c:symbol val="diamond"/>
            <c:size val="3"/>
            <c:spPr>
              <a:noFill/>
              <a:ln w="37494">
                <a:noFill/>
                <a:prstDash val="solid"/>
              </a:ln>
            </c:spPr>
          </c:marker>
          <c:cat>
            <c:numRef>
              <c:f>従業員別!$C$14:$C$56</c:f>
              <c:numCache>
                <c:formatCode>0"年後"</c:formatCode>
                <c:ptCount val="36"/>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numCache>
            </c:numRef>
          </c:cat>
          <c:val>
            <c:numRef>
              <c:f>従業員別!$H$14:$H$56</c:f>
              <c:numCache>
                <c:formatCode>#,##0_);\(#,##0\)</c:formatCode>
                <c:ptCount val="36"/>
                <c:pt idx="0">
                  <c:v>0</c:v>
                </c:pt>
                <c:pt idx="1">
                  <c:v>364991.48296208086</c:v>
                </c:pt>
                <c:pt idx="2">
                  <c:v>741084.5311437333</c:v>
                </c:pt>
                <c:pt idx="3">
                  <c:v>1128616.8092743484</c:v>
                </c:pt>
                <c:pt idx="4">
                  <c:v>1527936.2524791774</c:v>
                </c:pt>
                <c:pt idx="5">
                  <c:v>1939401.3786632498</c:v>
                </c:pt>
                <c:pt idx="6">
                  <c:v>2363381.6103967475</c:v>
                </c:pt>
                <c:pt idx="7">
                  <c:v>2800257.6065908298</c:v>
                </c:pt>
                <c:pt idx="8">
                  <c:v>3250421.6042616968</c:v>
                </c:pt>
                <c:pt idx="9">
                  <c:v>3714277.7706897329</c:v>
                </c:pt>
                <c:pt idx="10">
                  <c:v>4192242.5662899083</c:v>
                </c:pt>
                <c:pt idx="11">
                  <c:v>4684745.1185192326</c:v>
                </c:pt>
                <c:pt idx="12">
                  <c:v>5192227.6071569556</c:v>
                </c:pt>
                <c:pt idx="13">
                  <c:v>5715145.6613034429</c:v>
                </c:pt>
                <c:pt idx="14">
                  <c:v>6253968.7684541447</c:v>
                </c:pt>
                <c:pt idx="15">
                  <c:v>6809180.6960159438</c:v>
                </c:pt>
                <c:pt idx="16">
                  <c:v>7381279.9256443279</c:v>
                </c:pt>
                <c:pt idx="17">
                  <c:v>7970780.1007913388</c:v>
                </c:pt>
                <c:pt idx="18">
                  <c:v>8578210.487866126</c:v>
                </c:pt>
                <c:pt idx="19">
                  <c:v>9204116.4514221344</c:v>
                </c:pt>
                <c:pt idx="20">
                  <c:v>9849059.9437975697</c:v>
                </c:pt>
                <c:pt idx="21">
                  <c:v>10513620.009648742</c:v>
                </c:pt>
                <c:pt idx="22">
                  <c:v>11198393.305829281</c:v>
                </c:pt>
                <c:pt idx="23">
                  <c:v>11903994.637081968</c:v>
                </c:pt>
                <c:pt idx="24">
                  <c:v>12631057.508024149</c:v>
                </c:pt>
                <c:pt idx="25">
                  <c:v>13380234.691922318</c:v>
                </c:pt>
                <c:pt idx="26">
                  <c:v>14152198.816766517</c:v>
                </c:pt>
                <c:pt idx="27">
                  <c:v>14947642.969170749</c:v>
                </c:pt>
                <c:pt idx="28">
                  <c:v>15767281.31664161</c:v>
                </c:pt>
                <c:pt idx="29">
                  <c:v>16611849.748773802</c:v>
                </c:pt>
                <c:pt idx="30">
                  <c:v>17482106.537948232</c:v>
                </c:pt>
                <c:pt idx="31">
                  <c:v>18378833.020125881</c:v>
                </c:pt>
                <c:pt idx="32">
                  <c:v>19302834.296348643</c:v>
                </c:pt>
                <c:pt idx="33">
                  <c:v>20254939.955577023</c:v>
                </c:pt>
                <c:pt idx="34">
                  <c:v>21236004.8195136</c:v>
                </c:pt>
                <c:pt idx="35">
                  <c:v>22246909.710081026</c:v>
                </c:pt>
              </c:numCache>
            </c:numRef>
          </c:val>
          <c:smooth val="0"/>
          <c:extLst>
            <c:ext xmlns:c16="http://schemas.microsoft.com/office/drawing/2014/chart" uri="{C3380CC4-5D6E-409C-BE32-E72D297353CC}">
              <c16:uniqueId val="{00000000-3955-4801-87C2-C1BED1E511BA}"/>
            </c:ext>
          </c:extLst>
        </c:ser>
        <c:ser>
          <c:idx val="11"/>
          <c:order val="2"/>
          <c:tx>
            <c:strRef>
              <c:f>従業員別!$I$13</c:f>
              <c:strCache>
                <c:ptCount val="1"/>
                <c:pt idx="0">
                  <c:v>5.0%運用</c:v>
                </c:pt>
              </c:strCache>
            </c:strRef>
          </c:tx>
          <c:spPr>
            <a:ln w="29995">
              <a:solidFill>
                <a:schemeClr val="accent2"/>
              </a:solidFill>
              <a:prstDash val="solid"/>
            </a:ln>
          </c:spPr>
          <c:marker>
            <c:symbol val="triangle"/>
            <c:size val="3"/>
            <c:spPr>
              <a:noFill/>
              <a:ln w="37494">
                <a:noFill/>
                <a:prstDash val="solid"/>
              </a:ln>
            </c:spPr>
          </c:marker>
          <c:cat>
            <c:numRef>
              <c:f>従業員別!$C$14:$C$56</c:f>
              <c:numCache>
                <c:formatCode>0"年後"</c:formatCode>
                <c:ptCount val="36"/>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numCache>
            </c:numRef>
          </c:cat>
          <c:val>
            <c:numRef>
              <c:f>従業員別!$I$14:$I$56</c:f>
              <c:numCache>
                <c:formatCode>#,##0_);\(#,##0\)</c:formatCode>
                <c:ptCount val="36"/>
                <c:pt idx="0">
                  <c:v>0</c:v>
                </c:pt>
                <c:pt idx="1">
                  <c:v>368365.6647484806</c:v>
                </c:pt>
                <c:pt idx="2">
                  <c:v>755577.61601995979</c:v>
                </c:pt>
                <c:pt idx="3">
                  <c:v>1162600.0656009773</c:v>
                </c:pt>
                <c:pt idx="4">
                  <c:v>1590446.5561830315</c:v>
                </c:pt>
                <c:pt idx="5">
                  <c:v>2040182.4852253029</c:v>
                </c:pt>
                <c:pt idx="6">
                  <c:v>2512927.7579429816</c:v>
                </c:pt>
                <c:pt idx="7">
                  <c:v>3009859.5760275144</c:v>
                </c:pt>
                <c:pt idx="8">
                  <c:v>3532215.3690430722</c:v>
                </c:pt>
                <c:pt idx="9">
                  <c:v>4081295.8757988238</c:v>
                </c:pt>
                <c:pt idx="10">
                  <c:v>4658468.3833700633</c:v>
                </c:pt>
                <c:pt idx="11">
                  <c:v>5265170.1318338066</c:v>
                </c:pt>
                <c:pt idx="12">
                  <c:v>5902911.8931971211</c:v>
                </c:pt>
                <c:pt idx="13">
                  <c:v>6573281.7334302226</c:v>
                </c:pt>
                <c:pt idx="14">
                  <c:v>7277948.9669723241</c:v>
                </c:pt>
                <c:pt idx="15">
                  <c:v>8018668.3135575103</c:v>
                </c:pt>
                <c:pt idx="16">
                  <c:v>8797284.267711712</c:v>
                </c:pt>
                <c:pt idx="17">
                  <c:v>9615735.69180144</c:v>
                </c:pt>
                <c:pt idx="18">
                  <c:v>10476060.644071605</c:v>
                </c:pt>
                <c:pt idx="19">
                  <c:v>11380401.453694923</c:v>
                </c:pt>
                <c:pt idx="20">
                  <c:v>12331010.055470474</c:v>
                </c:pt>
                <c:pt idx="21">
                  <c:v>13330253.597455563</c:v>
                </c:pt>
                <c:pt idx="22">
                  <c:v>14380620.335494675</c:v>
                </c:pt>
                <c:pt idx="23">
                  <c:v>15484725.829323713</c:v>
                </c:pt>
                <c:pt idx="24">
                  <c:v>16645319.455678692</c:v>
                </c:pt>
                <c:pt idx="25">
                  <c:v>17865291.254627436</c:v>
                </c:pt>
                <c:pt idx="26">
                  <c:v>19147679.126172591</c:v>
                </c:pt>
                <c:pt idx="27">
                  <c:v>20495676.395046514</c:v>
                </c:pt>
                <c:pt idx="28">
                  <c:v>21912639.762535419</c:v>
                </c:pt>
                <c:pt idx="29">
                  <c:v>23402097.665133949</c:v>
                </c:pt>
                <c:pt idx="30">
                  <c:v>24967759.060844366</c:v>
                </c:pt>
                <c:pt idx="31">
                  <c:v>26613522.664999492</c:v>
                </c:pt>
                <c:pt idx="32">
                  <c:v>28343486.658607878</c:v>
                </c:pt>
                <c:pt idx="33">
                  <c:v>30161958.893396329</c:v>
                </c:pt>
                <c:pt idx="34">
                  <c:v>32073467.618961796</c:v>
                </c:pt>
                <c:pt idx="35">
                  <c:v>34082772.758744687</c:v>
                </c:pt>
              </c:numCache>
            </c:numRef>
          </c:val>
          <c:smooth val="0"/>
          <c:extLst>
            <c:ext xmlns:c16="http://schemas.microsoft.com/office/drawing/2014/chart" uri="{C3380CC4-5D6E-409C-BE32-E72D297353CC}">
              <c16:uniqueId val="{00000001-3955-4801-87C2-C1BED1E511BA}"/>
            </c:ext>
          </c:extLst>
        </c:ser>
        <c:ser>
          <c:idx val="0"/>
          <c:order val="3"/>
          <c:tx>
            <c:strRef>
              <c:f>従業員別!$F$13</c:f>
              <c:strCache>
                <c:ptCount val="1"/>
                <c:pt idx="0">
                  <c:v>0.025%運用</c:v>
                </c:pt>
              </c:strCache>
            </c:strRef>
          </c:tx>
          <c:spPr>
            <a:ln w="34925">
              <a:solidFill>
                <a:schemeClr val="accent6"/>
              </a:solidFill>
            </a:ln>
          </c:spPr>
          <c:marker>
            <c:spPr>
              <a:noFill/>
              <a:ln>
                <a:noFill/>
              </a:ln>
            </c:spPr>
          </c:marker>
          <c:val>
            <c:numRef>
              <c:f>従業員別!$F$14:$F$49</c:f>
              <c:numCache>
                <c:formatCode>#,##0_);\(#,##0\)</c:formatCode>
                <c:ptCount val="36"/>
                <c:pt idx="0">
                  <c:v>0</c:v>
                </c:pt>
                <c:pt idx="1">
                  <c:v>360041.25286428491</c:v>
                </c:pt>
                <c:pt idx="2">
                  <c:v>720172.52635618369</c:v>
                </c:pt>
                <c:pt idx="3">
                  <c:v>1080393.8429834323</c:v>
                </c:pt>
                <c:pt idx="4">
                  <c:v>1440705.2252593942</c:v>
                </c:pt>
                <c:pt idx="5">
                  <c:v>1801106.6957030613</c:v>
                </c:pt>
                <c:pt idx="6">
                  <c:v>2161598.276839057</c:v>
                </c:pt>
                <c:pt idx="7">
                  <c:v>2522179.9911976354</c:v>
                </c:pt>
                <c:pt idx="8">
                  <c:v>2882851.8613146842</c:v>
                </c:pt>
                <c:pt idx="9">
                  <c:v>3243613.9097317257</c:v>
                </c:pt>
                <c:pt idx="10">
                  <c:v>3604466.1589959189</c:v>
                </c:pt>
                <c:pt idx="11">
                  <c:v>3965408.6316600591</c:v>
                </c:pt>
                <c:pt idx="12">
                  <c:v>4326441.3502825815</c:v>
                </c:pt>
                <c:pt idx="13">
                  <c:v>4687564.3374275602</c:v>
                </c:pt>
                <c:pt idx="14">
                  <c:v>5048777.6156647131</c:v>
                </c:pt>
                <c:pt idx="15">
                  <c:v>5410081.207569398</c:v>
                </c:pt>
                <c:pt idx="16">
                  <c:v>5771475.1357226204</c:v>
                </c:pt>
                <c:pt idx="17">
                  <c:v>6132959.4227110315</c:v>
                </c:pt>
                <c:pt idx="18">
                  <c:v>6494534.0911269262</c:v>
                </c:pt>
                <c:pt idx="19">
                  <c:v>6856199.1635682527</c:v>
                </c:pt>
                <c:pt idx="20">
                  <c:v>7217954.6626386065</c:v>
                </c:pt>
                <c:pt idx="21">
                  <c:v>7579800.6109472346</c:v>
                </c:pt>
                <c:pt idx="22">
                  <c:v>7941737.0311090387</c:v>
                </c:pt>
                <c:pt idx="23">
                  <c:v>8303763.9457445722</c:v>
                </c:pt>
                <c:pt idx="24">
                  <c:v>8665881.3774800487</c:v>
                </c:pt>
                <c:pt idx="25">
                  <c:v>9028089.3489473332</c:v>
                </c:pt>
                <c:pt idx="26">
                  <c:v>9390387.882783955</c:v>
                </c:pt>
                <c:pt idx="27">
                  <c:v>9752777.0016331002</c:v>
                </c:pt>
                <c:pt idx="28">
                  <c:v>10115256.728143616</c:v>
                </c:pt>
                <c:pt idx="29">
                  <c:v>10477827.084970014</c:v>
                </c:pt>
                <c:pt idx="30">
                  <c:v>10840488.094772471</c:v>
                </c:pt>
                <c:pt idx="31">
                  <c:v>11203239.780216826</c:v>
                </c:pt>
                <c:pt idx="32">
                  <c:v>11566082.163974589</c:v>
                </c:pt>
                <c:pt idx="33">
                  <c:v>11929015.268722935</c:v>
                </c:pt>
                <c:pt idx="34">
                  <c:v>12292039.117144711</c:v>
                </c:pt>
                <c:pt idx="35">
                  <c:v>12655153.731928436</c:v>
                </c:pt>
              </c:numCache>
            </c:numRef>
          </c:val>
          <c:smooth val="0"/>
          <c:extLst>
            <c:ext xmlns:c16="http://schemas.microsoft.com/office/drawing/2014/chart" uri="{C3380CC4-5D6E-409C-BE32-E72D297353CC}">
              <c16:uniqueId val="{00000002-3955-4801-87C2-C1BED1E511BA}"/>
            </c:ext>
          </c:extLst>
        </c:ser>
        <c:ser>
          <c:idx val="1"/>
          <c:order val="4"/>
          <c:tx>
            <c:strRef>
              <c:f>従業員別!$G$13</c:f>
              <c:strCache>
                <c:ptCount val="1"/>
                <c:pt idx="0">
                  <c:v>0.5%運用</c:v>
                </c:pt>
              </c:strCache>
            </c:strRef>
          </c:tx>
          <c:spPr>
            <a:ln w="38100">
              <a:solidFill>
                <a:srgbClr val="0070C0"/>
              </a:solidFill>
            </a:ln>
          </c:spPr>
          <c:marker>
            <c:spPr>
              <a:noFill/>
              <a:ln>
                <a:noFill/>
              </a:ln>
            </c:spPr>
          </c:marker>
          <c:val>
            <c:numRef>
              <c:f>従業員別!$G$14:$G$49</c:f>
              <c:numCache>
                <c:formatCode>#,##0_);\(#,##0\)</c:formatCode>
                <c:ptCount val="36"/>
                <c:pt idx="0">
                  <c:v>0</c:v>
                </c:pt>
                <c:pt idx="1">
                  <c:v>360826.14690830006</c:v>
                </c:pt>
                <c:pt idx="2">
                  <c:v>723460.56476510968</c:v>
                </c:pt>
                <c:pt idx="3">
                  <c:v>1087912.3156737471</c:v>
                </c:pt>
                <c:pt idx="4">
                  <c:v>1454190.5071520284</c:v>
                </c:pt>
                <c:pt idx="5">
                  <c:v>1822304.2923598601</c:v>
                </c:pt>
                <c:pt idx="6">
                  <c:v>2192262.8703279751</c:v>
                </c:pt>
                <c:pt idx="7">
                  <c:v>2564075.486187811</c:v>
                </c:pt>
                <c:pt idx="8">
                  <c:v>2937751.431402544</c:v>
                </c:pt>
                <c:pt idx="9">
                  <c:v>3313300.0439992789</c:v>
                </c:pt>
                <c:pt idx="10">
                  <c:v>3690730.7088024034</c:v>
                </c:pt>
                <c:pt idx="11">
                  <c:v>4070052.8576681106</c:v>
                </c:pt>
                <c:pt idx="12">
                  <c:v>4451275.9697200982</c:v>
                </c:pt>
                <c:pt idx="13">
                  <c:v>4834409.5715864487</c:v>
                </c:pt>
                <c:pt idx="14">
                  <c:v>5219463.2376376949</c:v>
                </c:pt>
                <c:pt idx="15">
                  <c:v>5606446.5902260831</c:v>
                </c:pt>
                <c:pt idx="16">
                  <c:v>5995369.2999260286</c:v>
                </c:pt>
                <c:pt idx="17">
                  <c:v>6386241.0857757814</c:v>
                </c:pt>
                <c:pt idx="18">
                  <c:v>6779071.7155203028</c:v>
                </c:pt>
                <c:pt idx="19">
                  <c:v>7173871.0058553563</c:v>
                </c:pt>
                <c:pt idx="20">
                  <c:v>7570648.8226728225</c:v>
                </c:pt>
                <c:pt idx="21">
                  <c:v>7969415.0813072463</c:v>
                </c:pt>
                <c:pt idx="22">
                  <c:v>8370179.746783616</c:v>
                </c:pt>
                <c:pt idx="23">
                  <c:v>8772952.8340663854</c:v>
                </c:pt>
                <c:pt idx="24">
                  <c:v>9177744.4083097465</c:v>
                </c:pt>
                <c:pt idx="25">
                  <c:v>9584564.5851091519</c:v>
                </c:pt>
                <c:pt idx="26">
                  <c:v>9993423.5307541005</c:v>
                </c:pt>
                <c:pt idx="27">
                  <c:v>10404331.462482188</c:v>
                </c:pt>
                <c:pt idx="28">
                  <c:v>10817298.648734435</c:v>
                </c:pt>
                <c:pt idx="29">
                  <c:v>11232335.40941189</c:v>
                </c:pt>
                <c:pt idx="30">
                  <c:v>11649452.11613352</c:v>
                </c:pt>
                <c:pt idx="31">
                  <c:v>12068659.192495393</c:v>
                </c:pt>
                <c:pt idx="32">
                  <c:v>12489967.114331158</c:v>
                </c:pt>
                <c:pt idx="33">
                  <c:v>12913386.409973839</c:v>
                </c:pt>
                <c:pt idx="34">
                  <c:v>13338927.660518929</c:v>
                </c:pt>
                <c:pt idx="35">
                  <c:v>13766601.500088807</c:v>
                </c:pt>
              </c:numCache>
            </c:numRef>
          </c:val>
          <c:smooth val="0"/>
          <c:extLst>
            <c:ext xmlns:c16="http://schemas.microsoft.com/office/drawing/2014/chart" uri="{C3380CC4-5D6E-409C-BE32-E72D297353CC}">
              <c16:uniqueId val="{00000003-3955-4801-87C2-C1BED1E511BA}"/>
            </c:ext>
          </c:extLst>
        </c:ser>
        <c:dLbls>
          <c:showLegendKey val="0"/>
          <c:showVal val="0"/>
          <c:showCatName val="0"/>
          <c:showSerName val="0"/>
          <c:showPercent val="0"/>
          <c:showBubbleSize val="0"/>
        </c:dLbls>
        <c:marker val="1"/>
        <c:smooth val="0"/>
        <c:axId val="789136240"/>
        <c:axId val="1"/>
        <c:extLst>
          <c:ext xmlns:c15="http://schemas.microsoft.com/office/drawing/2012/chart" uri="{02D57815-91ED-43cb-92C2-25804820EDAC}">
            <c15:filteredLineSeries>
              <c15:ser>
                <c:idx val="7"/>
                <c:order val="0"/>
                <c:tx>
                  <c:strRef>
                    <c:extLst>
                      <c:ext uri="{02D57815-91ED-43cb-92C2-25804820EDAC}">
                        <c15:formulaRef>
                          <c15:sqref>従業員別!$E$13</c15:sqref>
                        </c15:formulaRef>
                      </c:ext>
                    </c:extLst>
                    <c:strCache>
                      <c:ptCount val="1"/>
                      <c:pt idx="0">
                        <c:v>0.0%運用</c:v>
                      </c:pt>
                    </c:strCache>
                  </c:strRef>
                </c:tx>
                <c:spPr>
                  <a:ln w="29995">
                    <a:solidFill>
                      <a:schemeClr val="bg1">
                        <a:lumMod val="50000"/>
                      </a:schemeClr>
                    </a:solidFill>
                    <a:prstDash val="solid"/>
                  </a:ln>
                </c:spPr>
                <c:marker>
                  <c:symbol val="circle"/>
                  <c:size val="3"/>
                  <c:spPr>
                    <a:noFill/>
                    <a:ln w="29995">
                      <a:noFill/>
                      <a:prstDash val="solid"/>
                    </a:ln>
                  </c:spPr>
                </c:marker>
                <c:cat>
                  <c:numRef>
                    <c:extLst>
                      <c:ext uri="{02D57815-91ED-43cb-92C2-25804820EDAC}">
                        <c15:formulaRef>
                          <c15:sqref>従業員別!$C$14:$C$56</c15:sqref>
                        </c15:formulaRef>
                      </c:ext>
                    </c:extLst>
                    <c:numCache>
                      <c:formatCode>0"年後"</c:formatCode>
                      <c:ptCount val="36"/>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numCache>
                  </c:numRef>
                </c:cat>
                <c:val>
                  <c:numRef>
                    <c:extLst>
                      <c:ext uri="{02D57815-91ED-43cb-92C2-25804820EDAC}">
                        <c15:formulaRef>
                          <c15:sqref>従業員別!$E$14:$E$56</c15:sqref>
                        </c15:formulaRef>
                      </c:ext>
                    </c:extLst>
                    <c:numCache>
                      <c:formatCode>#,##0_);\(#,##0\)</c:formatCode>
                      <c:ptCount val="36"/>
                      <c:pt idx="0">
                        <c:v>0</c:v>
                      </c:pt>
                      <c:pt idx="1">
                        <c:v>360000</c:v>
                      </c:pt>
                      <c:pt idx="2">
                        <c:v>720000</c:v>
                      </c:pt>
                      <c:pt idx="3">
                        <c:v>1080000</c:v>
                      </c:pt>
                      <c:pt idx="4">
                        <c:v>1440000</c:v>
                      </c:pt>
                      <c:pt idx="5">
                        <c:v>1800000</c:v>
                      </c:pt>
                      <c:pt idx="6">
                        <c:v>2160000</c:v>
                      </c:pt>
                      <c:pt idx="7">
                        <c:v>2520000</c:v>
                      </c:pt>
                      <c:pt idx="8">
                        <c:v>2880000</c:v>
                      </c:pt>
                      <c:pt idx="9">
                        <c:v>3240000</c:v>
                      </c:pt>
                      <c:pt idx="10">
                        <c:v>3600000</c:v>
                      </c:pt>
                      <c:pt idx="11">
                        <c:v>3960000</c:v>
                      </c:pt>
                      <c:pt idx="12">
                        <c:v>4320000</c:v>
                      </c:pt>
                      <c:pt idx="13">
                        <c:v>4680000</c:v>
                      </c:pt>
                      <c:pt idx="14">
                        <c:v>5040000</c:v>
                      </c:pt>
                      <c:pt idx="15">
                        <c:v>5400000</c:v>
                      </c:pt>
                      <c:pt idx="16">
                        <c:v>5760000</c:v>
                      </c:pt>
                      <c:pt idx="17">
                        <c:v>6120000</c:v>
                      </c:pt>
                      <c:pt idx="18">
                        <c:v>6480000</c:v>
                      </c:pt>
                      <c:pt idx="19">
                        <c:v>6840000</c:v>
                      </c:pt>
                      <c:pt idx="20">
                        <c:v>7200000</c:v>
                      </c:pt>
                      <c:pt idx="21">
                        <c:v>7560000</c:v>
                      </c:pt>
                      <c:pt idx="22">
                        <c:v>7920000</c:v>
                      </c:pt>
                      <c:pt idx="23">
                        <c:v>8280000</c:v>
                      </c:pt>
                      <c:pt idx="24">
                        <c:v>8640000</c:v>
                      </c:pt>
                      <c:pt idx="25">
                        <c:v>9000000</c:v>
                      </c:pt>
                      <c:pt idx="26">
                        <c:v>9360000</c:v>
                      </c:pt>
                      <c:pt idx="27">
                        <c:v>9720000</c:v>
                      </c:pt>
                      <c:pt idx="28">
                        <c:v>10080000</c:v>
                      </c:pt>
                      <c:pt idx="29">
                        <c:v>10440000</c:v>
                      </c:pt>
                      <c:pt idx="30">
                        <c:v>10800000</c:v>
                      </c:pt>
                      <c:pt idx="31">
                        <c:v>11160000</c:v>
                      </c:pt>
                      <c:pt idx="32">
                        <c:v>11520000</c:v>
                      </c:pt>
                      <c:pt idx="33">
                        <c:v>11880000</c:v>
                      </c:pt>
                      <c:pt idx="34">
                        <c:v>12240000</c:v>
                      </c:pt>
                      <c:pt idx="35">
                        <c:v>12600000</c:v>
                      </c:pt>
                    </c:numCache>
                  </c:numRef>
                </c:val>
                <c:smooth val="0"/>
                <c:extLst>
                  <c:ext xmlns:c16="http://schemas.microsoft.com/office/drawing/2014/chart" uri="{C3380CC4-5D6E-409C-BE32-E72D297353CC}">
                    <c16:uniqueId val="{00000004-3955-4801-87C2-C1BED1E511BA}"/>
                  </c:ext>
                </c:extLst>
              </c15:ser>
            </c15:filteredLineSeries>
          </c:ext>
        </c:extLst>
      </c:lineChart>
      <c:catAx>
        <c:axId val="789136240"/>
        <c:scaling>
          <c:orientation val="minMax"/>
        </c:scaling>
        <c:delete val="0"/>
        <c:axPos val="b"/>
        <c:numFmt formatCode="0&quot;年後&quot;" sourceLinked="0"/>
        <c:majorTickMark val="out"/>
        <c:minorTickMark val="none"/>
        <c:tickLblPos val="nextTo"/>
        <c:spPr>
          <a:ln w="2343">
            <a:solidFill>
              <a:srgbClr val="000000"/>
            </a:solidFill>
            <a:prstDash val="solid"/>
          </a:ln>
        </c:spPr>
        <c:txPr>
          <a:bodyPr rot="0" vert="horz"/>
          <a:lstStyle/>
          <a:p>
            <a:pPr>
              <a:defRPr lang="ja-JP" sz="1100" b="1" i="0" u="none" strike="noStrike" baseline="0">
                <a:solidFill>
                  <a:srgbClr val="000000"/>
                </a:solidFill>
                <a:latin typeface="ＭＳ Ｐゴシック"/>
                <a:ea typeface="ＭＳ Ｐゴシック"/>
                <a:cs typeface="ＭＳ Ｐゴシック"/>
              </a:defRPr>
            </a:pPr>
            <a:endParaRPr lang="ja-JP"/>
          </a:p>
        </c:txPr>
        <c:crossAx val="1"/>
        <c:crosses val="autoZero"/>
        <c:auto val="1"/>
        <c:lblAlgn val="ctr"/>
        <c:lblOffset val="100"/>
        <c:tickLblSkip val="5"/>
        <c:tickMarkSkip val="1"/>
        <c:noMultiLvlLbl val="0"/>
      </c:catAx>
      <c:valAx>
        <c:axId val="1"/>
        <c:scaling>
          <c:orientation val="minMax"/>
          <c:max val="35000000"/>
        </c:scaling>
        <c:delete val="0"/>
        <c:axPos val="l"/>
        <c:majorGridlines>
          <c:spPr>
            <a:ln w="2343">
              <a:solidFill>
                <a:srgbClr val="000000"/>
              </a:solidFill>
              <a:prstDash val="solid"/>
            </a:ln>
          </c:spPr>
        </c:majorGridlines>
        <c:numFmt formatCode="#,##0_);\(#,##0\)" sourceLinked="1"/>
        <c:majorTickMark val="out"/>
        <c:minorTickMark val="none"/>
        <c:tickLblPos val="nextTo"/>
        <c:spPr>
          <a:ln w="2343">
            <a:solidFill>
              <a:srgbClr val="000000"/>
            </a:solidFill>
            <a:prstDash val="solid"/>
          </a:ln>
        </c:spPr>
        <c:txPr>
          <a:bodyPr rot="0" vert="horz"/>
          <a:lstStyle/>
          <a:p>
            <a:pPr>
              <a:defRPr lang="ja-JP" sz="1299" b="1" i="0" u="none" strike="noStrike" baseline="0">
                <a:solidFill>
                  <a:srgbClr val="000000"/>
                </a:solidFill>
                <a:latin typeface="ＭＳ Ｐゴシック"/>
                <a:ea typeface="ＭＳ Ｐゴシック"/>
                <a:cs typeface="ＭＳ Ｐゴシック"/>
              </a:defRPr>
            </a:pPr>
            <a:endParaRPr lang="ja-JP"/>
          </a:p>
        </c:txPr>
        <c:crossAx val="789136240"/>
        <c:crosses val="autoZero"/>
        <c:crossBetween val="midCat"/>
        <c:dispUnits>
          <c:builtInUnit val="tenThousands"/>
          <c:dispUnitsLbl>
            <c:layout>
              <c:manualLayout>
                <c:xMode val="edge"/>
                <c:yMode val="edge"/>
                <c:x val="3.8394672020511153E-2"/>
                <c:y val="3.3865265111787529E-2"/>
              </c:manualLayout>
            </c:layout>
            <c:tx>
              <c:rich>
                <a:bodyPr rot="0" vert="horz"/>
                <a:lstStyle/>
                <a:p>
                  <a:pPr>
                    <a:defRPr/>
                  </a:pPr>
                  <a:r>
                    <a:rPr lang="ja-JP" altLang="en-US" sz="1000" dirty="0"/>
                    <a:t>万円</a:t>
                  </a:r>
                  <a:endParaRPr lang="en-US" altLang="ja-JP" sz="1000" dirty="0"/>
                </a:p>
              </c:rich>
            </c:tx>
          </c:dispUnitsLbl>
        </c:dispUnits>
      </c:valAx>
      <c:spPr>
        <a:solidFill>
          <a:schemeClr val="bg1"/>
        </a:solidFill>
        <a:ln w="9373">
          <a:solidFill>
            <a:srgbClr val="808080"/>
          </a:solidFill>
          <a:prstDash val="solid"/>
        </a:ln>
      </c:spPr>
    </c:plotArea>
    <c:plotVisOnly val="1"/>
    <c:dispBlanksAs val="gap"/>
    <c:showDLblsOverMax val="0"/>
  </c:chart>
  <c:spPr>
    <a:solidFill>
      <a:srgbClr val="FFFFFF"/>
    </a:solidFill>
    <a:ln>
      <a:noFill/>
    </a:ln>
  </c:spPr>
  <c:txPr>
    <a:bodyPr/>
    <a:lstStyle/>
    <a:p>
      <a:pPr>
        <a:defRPr sz="886" b="0" i="0" u="none" strike="noStrike" baseline="0">
          <a:solidFill>
            <a:srgbClr val="000000"/>
          </a:solidFill>
          <a:latin typeface="ＭＳ Ｐゴシック"/>
          <a:ea typeface="ＭＳ Ｐゴシック"/>
          <a:cs typeface="ＭＳ Ｐゴシック"/>
        </a:defRPr>
      </a:pPr>
      <a:endParaRPr lang="ja-JP"/>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7595091937127672E-2"/>
          <c:y val="2.3753038943433287E-2"/>
          <c:w val="0.88335925349922284"/>
          <c:h val="0.92207084152751118"/>
        </c:manualLayout>
      </c:layout>
      <c:lineChart>
        <c:grouping val="standard"/>
        <c:varyColors val="0"/>
        <c:ser>
          <c:idx val="9"/>
          <c:order val="1"/>
          <c:tx>
            <c:strRef>
              <c:f>従業員別!$H$13</c:f>
              <c:strCache>
                <c:ptCount val="1"/>
                <c:pt idx="0">
                  <c:v>3.0%運用</c:v>
                </c:pt>
              </c:strCache>
            </c:strRef>
          </c:tx>
          <c:spPr>
            <a:ln w="34925">
              <a:solidFill>
                <a:srgbClr val="FF0000"/>
              </a:solidFill>
              <a:prstDash val="solid"/>
            </a:ln>
          </c:spPr>
          <c:marker>
            <c:symbol val="diamond"/>
            <c:size val="3"/>
            <c:spPr>
              <a:noFill/>
              <a:ln w="37494">
                <a:noFill/>
                <a:prstDash val="solid"/>
              </a:ln>
            </c:spPr>
          </c:marker>
          <c:cat>
            <c:numRef>
              <c:f>従業員別!$C$14:$C$56</c:f>
              <c:numCache>
                <c:formatCode>0"年後"</c:formatCode>
                <c:ptCount val="36"/>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numCache>
            </c:numRef>
          </c:cat>
          <c:val>
            <c:numRef>
              <c:f>従業員別!$H$14:$H$56</c:f>
              <c:numCache>
                <c:formatCode>#,##0_);\(#,##0\)</c:formatCode>
                <c:ptCount val="36"/>
                <c:pt idx="0">
                  <c:v>0</c:v>
                </c:pt>
                <c:pt idx="1">
                  <c:v>364991.48296208086</c:v>
                </c:pt>
                <c:pt idx="2">
                  <c:v>741084.5311437333</c:v>
                </c:pt>
                <c:pt idx="3">
                  <c:v>1128616.8092743484</c:v>
                </c:pt>
                <c:pt idx="4">
                  <c:v>1527936.2524791774</c:v>
                </c:pt>
                <c:pt idx="5">
                  <c:v>1939401.3786632498</c:v>
                </c:pt>
                <c:pt idx="6">
                  <c:v>2363381.6103967475</c:v>
                </c:pt>
                <c:pt idx="7">
                  <c:v>2800257.6065908298</c:v>
                </c:pt>
                <c:pt idx="8">
                  <c:v>3250421.6042616968</c:v>
                </c:pt>
                <c:pt idx="9">
                  <c:v>3714277.7706897329</c:v>
                </c:pt>
                <c:pt idx="10">
                  <c:v>4192242.5662899083</c:v>
                </c:pt>
                <c:pt idx="11">
                  <c:v>4684745.1185192326</c:v>
                </c:pt>
                <c:pt idx="12">
                  <c:v>5192227.6071569556</c:v>
                </c:pt>
                <c:pt idx="13">
                  <c:v>5715145.6613034429</c:v>
                </c:pt>
                <c:pt idx="14">
                  <c:v>6253968.7684541447</c:v>
                </c:pt>
                <c:pt idx="15">
                  <c:v>6809180.6960159438</c:v>
                </c:pt>
                <c:pt idx="16">
                  <c:v>7381279.9256443279</c:v>
                </c:pt>
                <c:pt idx="17">
                  <c:v>7970780.1007913388</c:v>
                </c:pt>
                <c:pt idx="18">
                  <c:v>8578210.487866126</c:v>
                </c:pt>
                <c:pt idx="19">
                  <c:v>9204116.4514221344</c:v>
                </c:pt>
                <c:pt idx="20">
                  <c:v>9849059.9437975697</c:v>
                </c:pt>
                <c:pt idx="21">
                  <c:v>10513620.009648742</c:v>
                </c:pt>
                <c:pt idx="22">
                  <c:v>11198393.305829281</c:v>
                </c:pt>
                <c:pt idx="23">
                  <c:v>11903994.637081968</c:v>
                </c:pt>
                <c:pt idx="24">
                  <c:v>12631057.508024149</c:v>
                </c:pt>
                <c:pt idx="25">
                  <c:v>13380234.691922318</c:v>
                </c:pt>
                <c:pt idx="26">
                  <c:v>14152198.816766517</c:v>
                </c:pt>
                <c:pt idx="27">
                  <c:v>14947642.969170749</c:v>
                </c:pt>
                <c:pt idx="28">
                  <c:v>15767281.31664161</c:v>
                </c:pt>
                <c:pt idx="29">
                  <c:v>16611849.748773802</c:v>
                </c:pt>
                <c:pt idx="30">
                  <c:v>17482106.537948232</c:v>
                </c:pt>
                <c:pt idx="31">
                  <c:v>18378833.020125881</c:v>
                </c:pt>
                <c:pt idx="32">
                  <c:v>19302834.296348643</c:v>
                </c:pt>
                <c:pt idx="33">
                  <c:v>20254939.955577023</c:v>
                </c:pt>
                <c:pt idx="34">
                  <c:v>21236004.8195136</c:v>
                </c:pt>
                <c:pt idx="35">
                  <c:v>22246909.710081026</c:v>
                </c:pt>
              </c:numCache>
            </c:numRef>
          </c:val>
          <c:smooth val="0"/>
          <c:extLst>
            <c:ext xmlns:c16="http://schemas.microsoft.com/office/drawing/2014/chart" uri="{C3380CC4-5D6E-409C-BE32-E72D297353CC}">
              <c16:uniqueId val="{00000000-3955-4801-87C2-C1BED1E511BA}"/>
            </c:ext>
          </c:extLst>
        </c:ser>
        <c:ser>
          <c:idx val="11"/>
          <c:order val="2"/>
          <c:tx>
            <c:strRef>
              <c:f>従業員別!$I$13</c:f>
              <c:strCache>
                <c:ptCount val="1"/>
                <c:pt idx="0">
                  <c:v>5.0%運用</c:v>
                </c:pt>
              </c:strCache>
            </c:strRef>
          </c:tx>
          <c:spPr>
            <a:ln w="29995">
              <a:solidFill>
                <a:schemeClr val="accent2"/>
              </a:solidFill>
              <a:prstDash val="solid"/>
            </a:ln>
          </c:spPr>
          <c:marker>
            <c:symbol val="triangle"/>
            <c:size val="3"/>
            <c:spPr>
              <a:noFill/>
              <a:ln w="37494">
                <a:noFill/>
                <a:prstDash val="solid"/>
              </a:ln>
            </c:spPr>
          </c:marker>
          <c:cat>
            <c:numRef>
              <c:f>従業員別!$C$14:$C$56</c:f>
              <c:numCache>
                <c:formatCode>0"年後"</c:formatCode>
                <c:ptCount val="36"/>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numCache>
            </c:numRef>
          </c:cat>
          <c:val>
            <c:numRef>
              <c:f>従業員別!$I$14:$I$56</c:f>
              <c:numCache>
                <c:formatCode>#,##0_);\(#,##0\)</c:formatCode>
                <c:ptCount val="36"/>
                <c:pt idx="0">
                  <c:v>0</c:v>
                </c:pt>
                <c:pt idx="1">
                  <c:v>368365.6647484806</c:v>
                </c:pt>
                <c:pt idx="2">
                  <c:v>755577.61601995979</c:v>
                </c:pt>
                <c:pt idx="3">
                  <c:v>1162600.0656009773</c:v>
                </c:pt>
                <c:pt idx="4">
                  <c:v>1590446.5561830315</c:v>
                </c:pt>
                <c:pt idx="5">
                  <c:v>2040182.4852253029</c:v>
                </c:pt>
                <c:pt idx="6">
                  <c:v>2512927.7579429816</c:v>
                </c:pt>
                <c:pt idx="7">
                  <c:v>3009859.5760275144</c:v>
                </c:pt>
                <c:pt idx="8">
                  <c:v>3532215.3690430722</c:v>
                </c:pt>
                <c:pt idx="9">
                  <c:v>4081295.8757988238</c:v>
                </c:pt>
                <c:pt idx="10">
                  <c:v>4658468.3833700633</c:v>
                </c:pt>
                <c:pt idx="11">
                  <c:v>5265170.1318338066</c:v>
                </c:pt>
                <c:pt idx="12">
                  <c:v>5902911.8931971211</c:v>
                </c:pt>
                <c:pt idx="13">
                  <c:v>6573281.7334302226</c:v>
                </c:pt>
                <c:pt idx="14">
                  <c:v>7277948.9669723241</c:v>
                </c:pt>
                <c:pt idx="15">
                  <c:v>8018668.3135575103</c:v>
                </c:pt>
                <c:pt idx="16">
                  <c:v>8797284.267711712</c:v>
                </c:pt>
                <c:pt idx="17">
                  <c:v>9615735.69180144</c:v>
                </c:pt>
                <c:pt idx="18">
                  <c:v>10476060.644071605</c:v>
                </c:pt>
                <c:pt idx="19">
                  <c:v>11380401.453694923</c:v>
                </c:pt>
                <c:pt idx="20">
                  <c:v>12331010.055470474</c:v>
                </c:pt>
                <c:pt idx="21">
                  <c:v>13330253.597455563</c:v>
                </c:pt>
                <c:pt idx="22">
                  <c:v>14380620.335494675</c:v>
                </c:pt>
                <c:pt idx="23">
                  <c:v>15484725.829323713</c:v>
                </c:pt>
                <c:pt idx="24">
                  <c:v>16645319.455678692</c:v>
                </c:pt>
                <c:pt idx="25">
                  <c:v>17865291.254627436</c:v>
                </c:pt>
                <c:pt idx="26">
                  <c:v>19147679.126172591</c:v>
                </c:pt>
                <c:pt idx="27">
                  <c:v>20495676.395046514</c:v>
                </c:pt>
                <c:pt idx="28">
                  <c:v>21912639.762535419</c:v>
                </c:pt>
                <c:pt idx="29">
                  <c:v>23402097.665133949</c:v>
                </c:pt>
                <c:pt idx="30">
                  <c:v>24967759.060844366</c:v>
                </c:pt>
                <c:pt idx="31">
                  <c:v>26613522.664999492</c:v>
                </c:pt>
                <c:pt idx="32">
                  <c:v>28343486.658607878</c:v>
                </c:pt>
                <c:pt idx="33">
                  <c:v>30161958.893396329</c:v>
                </c:pt>
                <c:pt idx="34">
                  <c:v>32073467.618961796</c:v>
                </c:pt>
                <c:pt idx="35">
                  <c:v>34082772.758744687</c:v>
                </c:pt>
              </c:numCache>
            </c:numRef>
          </c:val>
          <c:smooth val="0"/>
          <c:extLst>
            <c:ext xmlns:c16="http://schemas.microsoft.com/office/drawing/2014/chart" uri="{C3380CC4-5D6E-409C-BE32-E72D297353CC}">
              <c16:uniqueId val="{00000001-3955-4801-87C2-C1BED1E511BA}"/>
            </c:ext>
          </c:extLst>
        </c:ser>
        <c:ser>
          <c:idx val="0"/>
          <c:order val="3"/>
          <c:tx>
            <c:strRef>
              <c:f>従業員別!$F$13</c:f>
              <c:strCache>
                <c:ptCount val="1"/>
                <c:pt idx="0">
                  <c:v>0.025%運用</c:v>
                </c:pt>
              </c:strCache>
            </c:strRef>
          </c:tx>
          <c:spPr>
            <a:ln w="34925">
              <a:solidFill>
                <a:schemeClr val="accent6"/>
              </a:solidFill>
            </a:ln>
          </c:spPr>
          <c:marker>
            <c:spPr>
              <a:noFill/>
              <a:ln>
                <a:noFill/>
              </a:ln>
            </c:spPr>
          </c:marker>
          <c:val>
            <c:numRef>
              <c:f>従業員別!$F$14:$F$49</c:f>
              <c:numCache>
                <c:formatCode>#,##0_);\(#,##0\)</c:formatCode>
                <c:ptCount val="36"/>
                <c:pt idx="0">
                  <c:v>0</c:v>
                </c:pt>
                <c:pt idx="1">
                  <c:v>360041.25286428491</c:v>
                </c:pt>
                <c:pt idx="2">
                  <c:v>720172.52635618369</c:v>
                </c:pt>
                <c:pt idx="3">
                  <c:v>1080393.8429834323</c:v>
                </c:pt>
                <c:pt idx="4">
                  <c:v>1440705.2252593942</c:v>
                </c:pt>
                <c:pt idx="5">
                  <c:v>1801106.6957030613</c:v>
                </c:pt>
                <c:pt idx="6">
                  <c:v>2161598.276839057</c:v>
                </c:pt>
                <c:pt idx="7">
                  <c:v>2522179.9911976354</c:v>
                </c:pt>
                <c:pt idx="8">
                  <c:v>2882851.8613146842</c:v>
                </c:pt>
                <c:pt idx="9">
                  <c:v>3243613.9097317257</c:v>
                </c:pt>
                <c:pt idx="10">
                  <c:v>3604466.1589959189</c:v>
                </c:pt>
                <c:pt idx="11">
                  <c:v>3965408.6316600591</c:v>
                </c:pt>
                <c:pt idx="12">
                  <c:v>4326441.3502825815</c:v>
                </c:pt>
                <c:pt idx="13">
                  <c:v>4687564.3374275602</c:v>
                </c:pt>
                <c:pt idx="14">
                  <c:v>5048777.6156647131</c:v>
                </c:pt>
                <c:pt idx="15">
                  <c:v>5410081.207569398</c:v>
                </c:pt>
                <c:pt idx="16">
                  <c:v>5771475.1357226204</c:v>
                </c:pt>
                <c:pt idx="17">
                  <c:v>6132959.4227110315</c:v>
                </c:pt>
                <c:pt idx="18">
                  <c:v>6494534.0911269262</c:v>
                </c:pt>
                <c:pt idx="19">
                  <c:v>6856199.1635682527</c:v>
                </c:pt>
                <c:pt idx="20">
                  <c:v>7217954.6626386065</c:v>
                </c:pt>
                <c:pt idx="21">
                  <c:v>7579800.6109472346</c:v>
                </c:pt>
                <c:pt idx="22">
                  <c:v>7941737.0311090387</c:v>
                </c:pt>
                <c:pt idx="23">
                  <c:v>8303763.9457445722</c:v>
                </c:pt>
                <c:pt idx="24">
                  <c:v>8665881.3774800487</c:v>
                </c:pt>
                <c:pt idx="25">
                  <c:v>9028089.3489473332</c:v>
                </c:pt>
                <c:pt idx="26">
                  <c:v>9390387.882783955</c:v>
                </c:pt>
                <c:pt idx="27">
                  <c:v>9752777.0016331002</c:v>
                </c:pt>
                <c:pt idx="28">
                  <c:v>10115256.728143616</c:v>
                </c:pt>
                <c:pt idx="29">
                  <c:v>10477827.084970014</c:v>
                </c:pt>
                <c:pt idx="30">
                  <c:v>10840488.094772471</c:v>
                </c:pt>
                <c:pt idx="31">
                  <c:v>11203239.780216826</c:v>
                </c:pt>
                <c:pt idx="32">
                  <c:v>11566082.163974589</c:v>
                </c:pt>
                <c:pt idx="33">
                  <c:v>11929015.268722935</c:v>
                </c:pt>
                <c:pt idx="34">
                  <c:v>12292039.117144711</c:v>
                </c:pt>
                <c:pt idx="35">
                  <c:v>12655153.731928436</c:v>
                </c:pt>
              </c:numCache>
            </c:numRef>
          </c:val>
          <c:smooth val="0"/>
          <c:extLst>
            <c:ext xmlns:c16="http://schemas.microsoft.com/office/drawing/2014/chart" uri="{C3380CC4-5D6E-409C-BE32-E72D297353CC}">
              <c16:uniqueId val="{00000002-3955-4801-87C2-C1BED1E511BA}"/>
            </c:ext>
          </c:extLst>
        </c:ser>
        <c:ser>
          <c:idx val="1"/>
          <c:order val="4"/>
          <c:tx>
            <c:strRef>
              <c:f>従業員別!$G$13</c:f>
              <c:strCache>
                <c:ptCount val="1"/>
                <c:pt idx="0">
                  <c:v>0.5%運用</c:v>
                </c:pt>
              </c:strCache>
            </c:strRef>
          </c:tx>
          <c:spPr>
            <a:ln w="38100">
              <a:solidFill>
                <a:srgbClr val="0070C0"/>
              </a:solidFill>
            </a:ln>
          </c:spPr>
          <c:marker>
            <c:spPr>
              <a:noFill/>
              <a:ln>
                <a:noFill/>
              </a:ln>
            </c:spPr>
          </c:marker>
          <c:val>
            <c:numRef>
              <c:f>従業員別!$G$14:$G$49</c:f>
              <c:numCache>
                <c:formatCode>#,##0_);\(#,##0\)</c:formatCode>
                <c:ptCount val="36"/>
                <c:pt idx="0">
                  <c:v>0</c:v>
                </c:pt>
                <c:pt idx="1">
                  <c:v>360826.14690830006</c:v>
                </c:pt>
                <c:pt idx="2">
                  <c:v>723460.56476510968</c:v>
                </c:pt>
                <c:pt idx="3">
                  <c:v>1087912.3156737471</c:v>
                </c:pt>
                <c:pt idx="4">
                  <c:v>1454190.5071520284</c:v>
                </c:pt>
                <c:pt idx="5">
                  <c:v>1822304.2923598601</c:v>
                </c:pt>
                <c:pt idx="6">
                  <c:v>2192262.8703279751</c:v>
                </c:pt>
                <c:pt idx="7">
                  <c:v>2564075.486187811</c:v>
                </c:pt>
                <c:pt idx="8">
                  <c:v>2937751.431402544</c:v>
                </c:pt>
                <c:pt idx="9">
                  <c:v>3313300.0439992789</c:v>
                </c:pt>
                <c:pt idx="10">
                  <c:v>3690730.7088024034</c:v>
                </c:pt>
                <c:pt idx="11">
                  <c:v>4070052.8576681106</c:v>
                </c:pt>
                <c:pt idx="12">
                  <c:v>4451275.9697200982</c:v>
                </c:pt>
                <c:pt idx="13">
                  <c:v>4834409.5715864487</c:v>
                </c:pt>
                <c:pt idx="14">
                  <c:v>5219463.2376376949</c:v>
                </c:pt>
                <c:pt idx="15">
                  <c:v>5606446.5902260831</c:v>
                </c:pt>
                <c:pt idx="16">
                  <c:v>5995369.2999260286</c:v>
                </c:pt>
                <c:pt idx="17">
                  <c:v>6386241.0857757814</c:v>
                </c:pt>
                <c:pt idx="18">
                  <c:v>6779071.7155203028</c:v>
                </c:pt>
                <c:pt idx="19">
                  <c:v>7173871.0058553563</c:v>
                </c:pt>
                <c:pt idx="20">
                  <c:v>7570648.8226728225</c:v>
                </c:pt>
                <c:pt idx="21">
                  <c:v>7969415.0813072463</c:v>
                </c:pt>
                <c:pt idx="22">
                  <c:v>8370179.746783616</c:v>
                </c:pt>
                <c:pt idx="23">
                  <c:v>8772952.8340663854</c:v>
                </c:pt>
                <c:pt idx="24">
                  <c:v>9177744.4083097465</c:v>
                </c:pt>
                <c:pt idx="25">
                  <c:v>9584564.5851091519</c:v>
                </c:pt>
                <c:pt idx="26">
                  <c:v>9993423.5307541005</c:v>
                </c:pt>
                <c:pt idx="27">
                  <c:v>10404331.462482188</c:v>
                </c:pt>
                <c:pt idx="28">
                  <c:v>10817298.648734435</c:v>
                </c:pt>
                <c:pt idx="29">
                  <c:v>11232335.40941189</c:v>
                </c:pt>
                <c:pt idx="30">
                  <c:v>11649452.11613352</c:v>
                </c:pt>
                <c:pt idx="31">
                  <c:v>12068659.192495393</c:v>
                </c:pt>
                <c:pt idx="32">
                  <c:v>12489967.114331158</c:v>
                </c:pt>
                <c:pt idx="33">
                  <c:v>12913386.409973839</c:v>
                </c:pt>
                <c:pt idx="34">
                  <c:v>13338927.660518929</c:v>
                </c:pt>
                <c:pt idx="35">
                  <c:v>13766601.500088807</c:v>
                </c:pt>
              </c:numCache>
            </c:numRef>
          </c:val>
          <c:smooth val="0"/>
          <c:extLst>
            <c:ext xmlns:c16="http://schemas.microsoft.com/office/drawing/2014/chart" uri="{C3380CC4-5D6E-409C-BE32-E72D297353CC}">
              <c16:uniqueId val="{00000003-3955-4801-87C2-C1BED1E511BA}"/>
            </c:ext>
          </c:extLst>
        </c:ser>
        <c:dLbls>
          <c:showLegendKey val="0"/>
          <c:showVal val="0"/>
          <c:showCatName val="0"/>
          <c:showSerName val="0"/>
          <c:showPercent val="0"/>
          <c:showBubbleSize val="0"/>
        </c:dLbls>
        <c:marker val="1"/>
        <c:smooth val="0"/>
        <c:axId val="789136240"/>
        <c:axId val="1"/>
        <c:extLst>
          <c:ext xmlns:c15="http://schemas.microsoft.com/office/drawing/2012/chart" uri="{02D57815-91ED-43cb-92C2-25804820EDAC}">
            <c15:filteredLineSeries>
              <c15:ser>
                <c:idx val="7"/>
                <c:order val="0"/>
                <c:tx>
                  <c:strRef>
                    <c:extLst>
                      <c:ext uri="{02D57815-91ED-43cb-92C2-25804820EDAC}">
                        <c15:formulaRef>
                          <c15:sqref>従業員別!$E$13</c15:sqref>
                        </c15:formulaRef>
                      </c:ext>
                    </c:extLst>
                    <c:strCache>
                      <c:ptCount val="1"/>
                      <c:pt idx="0">
                        <c:v>0.0%運用</c:v>
                      </c:pt>
                    </c:strCache>
                  </c:strRef>
                </c:tx>
                <c:spPr>
                  <a:ln w="29995">
                    <a:solidFill>
                      <a:schemeClr val="bg1">
                        <a:lumMod val="50000"/>
                      </a:schemeClr>
                    </a:solidFill>
                    <a:prstDash val="solid"/>
                  </a:ln>
                </c:spPr>
                <c:marker>
                  <c:symbol val="circle"/>
                  <c:size val="3"/>
                  <c:spPr>
                    <a:noFill/>
                    <a:ln w="29995">
                      <a:noFill/>
                      <a:prstDash val="solid"/>
                    </a:ln>
                  </c:spPr>
                </c:marker>
                <c:cat>
                  <c:numRef>
                    <c:extLst>
                      <c:ext uri="{02D57815-91ED-43cb-92C2-25804820EDAC}">
                        <c15:formulaRef>
                          <c15:sqref>従業員別!$C$14:$C$56</c15:sqref>
                        </c15:formulaRef>
                      </c:ext>
                    </c:extLst>
                    <c:numCache>
                      <c:formatCode>0"年後"</c:formatCode>
                      <c:ptCount val="36"/>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numCache>
                  </c:numRef>
                </c:cat>
                <c:val>
                  <c:numRef>
                    <c:extLst>
                      <c:ext uri="{02D57815-91ED-43cb-92C2-25804820EDAC}">
                        <c15:formulaRef>
                          <c15:sqref>従業員別!$E$14:$E$56</c15:sqref>
                        </c15:formulaRef>
                      </c:ext>
                    </c:extLst>
                    <c:numCache>
                      <c:formatCode>#,##0_);\(#,##0\)</c:formatCode>
                      <c:ptCount val="36"/>
                      <c:pt idx="0">
                        <c:v>0</c:v>
                      </c:pt>
                      <c:pt idx="1">
                        <c:v>360000</c:v>
                      </c:pt>
                      <c:pt idx="2">
                        <c:v>720000</c:v>
                      </c:pt>
                      <c:pt idx="3">
                        <c:v>1080000</c:v>
                      </c:pt>
                      <c:pt idx="4">
                        <c:v>1440000</c:v>
                      </c:pt>
                      <c:pt idx="5">
                        <c:v>1800000</c:v>
                      </c:pt>
                      <c:pt idx="6">
                        <c:v>2160000</c:v>
                      </c:pt>
                      <c:pt idx="7">
                        <c:v>2520000</c:v>
                      </c:pt>
                      <c:pt idx="8">
                        <c:v>2880000</c:v>
                      </c:pt>
                      <c:pt idx="9">
                        <c:v>3240000</c:v>
                      </c:pt>
                      <c:pt idx="10">
                        <c:v>3600000</c:v>
                      </c:pt>
                      <c:pt idx="11">
                        <c:v>3960000</c:v>
                      </c:pt>
                      <c:pt idx="12">
                        <c:v>4320000</c:v>
                      </c:pt>
                      <c:pt idx="13">
                        <c:v>4680000</c:v>
                      </c:pt>
                      <c:pt idx="14">
                        <c:v>5040000</c:v>
                      </c:pt>
                      <c:pt idx="15">
                        <c:v>5400000</c:v>
                      </c:pt>
                      <c:pt idx="16">
                        <c:v>5760000</c:v>
                      </c:pt>
                      <c:pt idx="17">
                        <c:v>6120000</c:v>
                      </c:pt>
                      <c:pt idx="18">
                        <c:v>6480000</c:v>
                      </c:pt>
                      <c:pt idx="19">
                        <c:v>6840000</c:v>
                      </c:pt>
                      <c:pt idx="20">
                        <c:v>7200000</c:v>
                      </c:pt>
                      <c:pt idx="21">
                        <c:v>7560000</c:v>
                      </c:pt>
                      <c:pt idx="22">
                        <c:v>7920000</c:v>
                      </c:pt>
                      <c:pt idx="23">
                        <c:v>8280000</c:v>
                      </c:pt>
                      <c:pt idx="24">
                        <c:v>8640000</c:v>
                      </c:pt>
                      <c:pt idx="25">
                        <c:v>9000000</c:v>
                      </c:pt>
                      <c:pt idx="26">
                        <c:v>9360000</c:v>
                      </c:pt>
                      <c:pt idx="27">
                        <c:v>9720000</c:v>
                      </c:pt>
                      <c:pt idx="28">
                        <c:v>10080000</c:v>
                      </c:pt>
                      <c:pt idx="29">
                        <c:v>10440000</c:v>
                      </c:pt>
                      <c:pt idx="30">
                        <c:v>10800000</c:v>
                      </c:pt>
                      <c:pt idx="31">
                        <c:v>11160000</c:v>
                      </c:pt>
                      <c:pt idx="32">
                        <c:v>11520000</c:v>
                      </c:pt>
                      <c:pt idx="33">
                        <c:v>11880000</c:v>
                      </c:pt>
                      <c:pt idx="34">
                        <c:v>12240000</c:v>
                      </c:pt>
                      <c:pt idx="35">
                        <c:v>12600000</c:v>
                      </c:pt>
                    </c:numCache>
                  </c:numRef>
                </c:val>
                <c:smooth val="0"/>
                <c:extLst>
                  <c:ext xmlns:c16="http://schemas.microsoft.com/office/drawing/2014/chart" uri="{C3380CC4-5D6E-409C-BE32-E72D297353CC}">
                    <c16:uniqueId val="{00000004-3955-4801-87C2-C1BED1E511BA}"/>
                  </c:ext>
                </c:extLst>
              </c15:ser>
            </c15:filteredLineSeries>
          </c:ext>
        </c:extLst>
      </c:lineChart>
      <c:catAx>
        <c:axId val="789136240"/>
        <c:scaling>
          <c:orientation val="minMax"/>
        </c:scaling>
        <c:delete val="0"/>
        <c:axPos val="b"/>
        <c:numFmt formatCode="0&quot;年後&quot;" sourceLinked="0"/>
        <c:majorTickMark val="out"/>
        <c:minorTickMark val="none"/>
        <c:tickLblPos val="nextTo"/>
        <c:spPr>
          <a:ln w="2343">
            <a:solidFill>
              <a:srgbClr val="000000"/>
            </a:solidFill>
            <a:prstDash val="solid"/>
          </a:ln>
        </c:spPr>
        <c:txPr>
          <a:bodyPr rot="0" vert="horz"/>
          <a:lstStyle/>
          <a:p>
            <a:pPr>
              <a:defRPr lang="ja-JP" sz="1100" b="1" i="0" u="none" strike="noStrike" baseline="0">
                <a:solidFill>
                  <a:srgbClr val="000000"/>
                </a:solidFill>
                <a:latin typeface="ＭＳ Ｐゴシック"/>
                <a:ea typeface="ＭＳ Ｐゴシック"/>
                <a:cs typeface="ＭＳ Ｐゴシック"/>
              </a:defRPr>
            </a:pPr>
            <a:endParaRPr lang="ja-JP"/>
          </a:p>
        </c:txPr>
        <c:crossAx val="1"/>
        <c:crosses val="autoZero"/>
        <c:auto val="1"/>
        <c:lblAlgn val="ctr"/>
        <c:lblOffset val="100"/>
        <c:tickLblSkip val="5"/>
        <c:tickMarkSkip val="1"/>
        <c:noMultiLvlLbl val="0"/>
      </c:catAx>
      <c:valAx>
        <c:axId val="1"/>
        <c:scaling>
          <c:orientation val="minMax"/>
          <c:max val="35000000"/>
        </c:scaling>
        <c:delete val="0"/>
        <c:axPos val="l"/>
        <c:majorGridlines>
          <c:spPr>
            <a:ln w="2343">
              <a:solidFill>
                <a:srgbClr val="000000"/>
              </a:solidFill>
              <a:prstDash val="solid"/>
            </a:ln>
          </c:spPr>
        </c:majorGridlines>
        <c:numFmt formatCode="#,##0_);\(#,##0\)" sourceLinked="1"/>
        <c:majorTickMark val="out"/>
        <c:minorTickMark val="none"/>
        <c:tickLblPos val="nextTo"/>
        <c:spPr>
          <a:ln w="2343">
            <a:solidFill>
              <a:srgbClr val="000000"/>
            </a:solidFill>
            <a:prstDash val="solid"/>
          </a:ln>
        </c:spPr>
        <c:txPr>
          <a:bodyPr rot="0" vert="horz"/>
          <a:lstStyle/>
          <a:p>
            <a:pPr>
              <a:defRPr lang="ja-JP" sz="1299" b="1" i="0" u="none" strike="noStrike" baseline="0">
                <a:solidFill>
                  <a:srgbClr val="000000"/>
                </a:solidFill>
                <a:latin typeface="ＭＳ Ｐゴシック"/>
                <a:ea typeface="ＭＳ Ｐゴシック"/>
                <a:cs typeface="ＭＳ Ｐゴシック"/>
              </a:defRPr>
            </a:pPr>
            <a:endParaRPr lang="ja-JP"/>
          </a:p>
        </c:txPr>
        <c:crossAx val="789136240"/>
        <c:crosses val="autoZero"/>
        <c:crossBetween val="midCat"/>
        <c:dispUnits>
          <c:builtInUnit val="tenThousands"/>
          <c:dispUnitsLbl>
            <c:layout>
              <c:manualLayout>
                <c:xMode val="edge"/>
                <c:yMode val="edge"/>
                <c:x val="3.8394672020511153E-2"/>
                <c:y val="3.3865265111787529E-2"/>
              </c:manualLayout>
            </c:layout>
            <c:tx>
              <c:rich>
                <a:bodyPr rot="0" vert="horz"/>
                <a:lstStyle/>
                <a:p>
                  <a:pPr>
                    <a:defRPr/>
                  </a:pPr>
                  <a:r>
                    <a:rPr lang="ja-JP" altLang="en-US" sz="1000" dirty="0"/>
                    <a:t>万円</a:t>
                  </a:r>
                  <a:endParaRPr lang="en-US" altLang="ja-JP" sz="1000" dirty="0"/>
                </a:p>
              </c:rich>
            </c:tx>
          </c:dispUnitsLbl>
        </c:dispUnits>
      </c:valAx>
      <c:spPr>
        <a:solidFill>
          <a:schemeClr val="bg1"/>
        </a:solidFill>
        <a:ln w="9373">
          <a:solidFill>
            <a:srgbClr val="808080"/>
          </a:solidFill>
          <a:prstDash val="solid"/>
        </a:ln>
      </c:spPr>
    </c:plotArea>
    <c:plotVisOnly val="1"/>
    <c:dispBlanksAs val="gap"/>
    <c:showDLblsOverMax val="0"/>
  </c:chart>
  <c:spPr>
    <a:solidFill>
      <a:srgbClr val="FFFFFF"/>
    </a:solidFill>
    <a:ln>
      <a:noFill/>
    </a:ln>
  </c:spPr>
  <c:txPr>
    <a:bodyPr/>
    <a:lstStyle/>
    <a:p>
      <a:pPr>
        <a:defRPr sz="886" b="0" i="0" u="none" strike="noStrike" baseline="0">
          <a:solidFill>
            <a:srgbClr val="000000"/>
          </a:solidFill>
          <a:latin typeface="ＭＳ Ｐゴシック"/>
          <a:ea typeface="ＭＳ Ｐゴシック"/>
          <a:cs typeface="ＭＳ Ｐゴシック"/>
        </a:defRPr>
      </a:pPr>
      <a:endParaRPr lang="ja-JP"/>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F10FA7D4-BDD3-3AD2-09E2-4DD40F25D656}"/>
              </a:ext>
            </a:extLst>
          </p:cNvPr>
          <p:cNvSpPr>
            <a:spLocks noGrp="1"/>
          </p:cNvSpPr>
          <p:nvPr>
            <p:ph type="hdr" sz="quarter"/>
          </p:nvPr>
        </p:nvSpPr>
        <p:spPr>
          <a:xfrm>
            <a:off x="0" y="1"/>
            <a:ext cx="3078163" cy="512763"/>
          </a:xfrm>
          <a:prstGeom prst="rect">
            <a:avLst/>
          </a:prstGeom>
        </p:spPr>
        <p:txBody>
          <a:bodyPr vert="horz" lIns="91433" tIns="45716" rIns="91433" bIns="45716" rtlCol="0"/>
          <a:lstStyle>
            <a:lvl1pPr algn="l">
              <a:defRPr sz="1100"/>
            </a:lvl1pPr>
          </a:lstStyle>
          <a:p>
            <a:endParaRPr kumimoji="1" lang="ja-JP" altLang="en-US"/>
          </a:p>
        </p:txBody>
      </p:sp>
      <p:sp>
        <p:nvSpPr>
          <p:cNvPr id="3" name="日付プレースホルダー 2">
            <a:extLst>
              <a:ext uri="{FF2B5EF4-FFF2-40B4-BE49-F238E27FC236}">
                <a16:creationId xmlns:a16="http://schemas.microsoft.com/office/drawing/2014/main" id="{C82F7B24-A72D-53B3-7CC5-0CD96EAEA734}"/>
              </a:ext>
            </a:extLst>
          </p:cNvPr>
          <p:cNvSpPr>
            <a:spLocks noGrp="1"/>
          </p:cNvSpPr>
          <p:nvPr>
            <p:ph type="dt" sz="quarter" idx="1"/>
          </p:nvPr>
        </p:nvSpPr>
        <p:spPr>
          <a:xfrm>
            <a:off x="4024313" y="1"/>
            <a:ext cx="3078162" cy="512763"/>
          </a:xfrm>
          <a:prstGeom prst="rect">
            <a:avLst/>
          </a:prstGeom>
        </p:spPr>
        <p:txBody>
          <a:bodyPr vert="horz" lIns="91433" tIns="45716" rIns="91433" bIns="45716" rtlCol="0"/>
          <a:lstStyle>
            <a:lvl1pPr algn="r">
              <a:defRPr sz="1100"/>
            </a:lvl1pPr>
          </a:lstStyle>
          <a:p>
            <a:r>
              <a:rPr kumimoji="1" lang="en-US" altLang="ja-JP"/>
              <a:t>2023/11/28</a:t>
            </a:r>
            <a:endParaRPr kumimoji="1" lang="ja-JP" altLang="en-US"/>
          </a:p>
        </p:txBody>
      </p:sp>
      <p:sp>
        <p:nvSpPr>
          <p:cNvPr id="4" name="フッター プレースホルダー 3">
            <a:extLst>
              <a:ext uri="{FF2B5EF4-FFF2-40B4-BE49-F238E27FC236}">
                <a16:creationId xmlns:a16="http://schemas.microsoft.com/office/drawing/2014/main" id="{11C3DFB1-420F-878D-3810-733DB6E0E4B8}"/>
              </a:ext>
            </a:extLst>
          </p:cNvPr>
          <p:cNvSpPr>
            <a:spLocks noGrp="1"/>
          </p:cNvSpPr>
          <p:nvPr>
            <p:ph type="ftr" sz="quarter" idx="2"/>
          </p:nvPr>
        </p:nvSpPr>
        <p:spPr>
          <a:xfrm>
            <a:off x="0" y="9721851"/>
            <a:ext cx="3078163" cy="512763"/>
          </a:xfrm>
          <a:prstGeom prst="rect">
            <a:avLst/>
          </a:prstGeom>
        </p:spPr>
        <p:txBody>
          <a:bodyPr vert="horz" lIns="91433" tIns="45716" rIns="91433" bIns="45716" rtlCol="0" anchor="b"/>
          <a:lstStyle>
            <a:lvl1pPr algn="l">
              <a:defRPr sz="1100"/>
            </a:lvl1pPr>
          </a:lstStyle>
          <a:p>
            <a:endParaRPr kumimoji="1" lang="ja-JP" altLang="en-US"/>
          </a:p>
        </p:txBody>
      </p:sp>
      <p:sp>
        <p:nvSpPr>
          <p:cNvPr id="5" name="スライド番号プレースホルダー 4">
            <a:extLst>
              <a:ext uri="{FF2B5EF4-FFF2-40B4-BE49-F238E27FC236}">
                <a16:creationId xmlns:a16="http://schemas.microsoft.com/office/drawing/2014/main" id="{A42A65A6-8219-97E3-5E93-6C6F1CEDD25B}"/>
              </a:ext>
            </a:extLst>
          </p:cNvPr>
          <p:cNvSpPr>
            <a:spLocks noGrp="1"/>
          </p:cNvSpPr>
          <p:nvPr>
            <p:ph type="sldNum" sz="quarter" idx="3"/>
          </p:nvPr>
        </p:nvSpPr>
        <p:spPr>
          <a:xfrm>
            <a:off x="4024313" y="9721851"/>
            <a:ext cx="3078162" cy="512763"/>
          </a:xfrm>
          <a:prstGeom prst="rect">
            <a:avLst/>
          </a:prstGeom>
        </p:spPr>
        <p:txBody>
          <a:bodyPr vert="horz" lIns="91433" tIns="45716" rIns="91433" bIns="45716" rtlCol="0" anchor="b"/>
          <a:lstStyle>
            <a:lvl1pPr algn="r">
              <a:defRPr sz="1100"/>
            </a:lvl1pPr>
          </a:lstStyle>
          <a:p>
            <a:fld id="{57212FE0-2A18-44D5-824E-61A7F4709DFD}" type="slidenum">
              <a:rPr kumimoji="1" lang="ja-JP" altLang="en-US" smtClean="0"/>
              <a:t>‹#›</a:t>
            </a:fld>
            <a:endParaRPr kumimoji="1" lang="ja-JP" altLang="en-US"/>
          </a:p>
        </p:txBody>
      </p:sp>
    </p:spTree>
    <p:extLst>
      <p:ext uri="{BB962C8B-B14F-4D97-AF65-F5344CB8AC3E}">
        <p14:creationId xmlns:p14="http://schemas.microsoft.com/office/powerpoint/2010/main" val="3598397525"/>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3" y="0"/>
            <a:ext cx="3078427" cy="513508"/>
          </a:xfrm>
          <a:prstGeom prst="rect">
            <a:avLst/>
          </a:prstGeom>
        </p:spPr>
        <p:txBody>
          <a:bodyPr vert="horz" lIns="99050" tIns="49526" rIns="99050" bIns="49526" rtlCol="0"/>
          <a:lstStyle>
            <a:lvl1pPr algn="l">
              <a:defRPr sz="1300"/>
            </a:lvl1pPr>
          </a:lstStyle>
          <a:p>
            <a:endParaRPr kumimoji="1" lang="ja-JP" altLang="en-US"/>
          </a:p>
        </p:txBody>
      </p:sp>
      <p:sp>
        <p:nvSpPr>
          <p:cNvPr id="3" name="日付プレースホルダー 2"/>
          <p:cNvSpPr>
            <a:spLocks noGrp="1"/>
          </p:cNvSpPr>
          <p:nvPr>
            <p:ph type="dt" idx="1"/>
          </p:nvPr>
        </p:nvSpPr>
        <p:spPr>
          <a:xfrm>
            <a:off x="4023993" y="0"/>
            <a:ext cx="3078427" cy="513508"/>
          </a:xfrm>
          <a:prstGeom prst="rect">
            <a:avLst/>
          </a:prstGeom>
        </p:spPr>
        <p:txBody>
          <a:bodyPr vert="horz" lIns="99050" tIns="49526" rIns="99050" bIns="49526" rtlCol="0"/>
          <a:lstStyle>
            <a:lvl1pPr algn="r">
              <a:defRPr sz="1300"/>
            </a:lvl1pPr>
          </a:lstStyle>
          <a:p>
            <a:r>
              <a:rPr kumimoji="1" lang="en-US" altLang="ja-JP"/>
              <a:t>2023/11/28</a:t>
            </a:r>
            <a:endParaRPr kumimoji="1" lang="ja-JP" altLang="en-US"/>
          </a:p>
        </p:txBody>
      </p:sp>
      <p:sp>
        <p:nvSpPr>
          <p:cNvPr id="4" name="スライド イメージ プレースホルダー 3"/>
          <p:cNvSpPr>
            <a:spLocks noGrp="1" noRot="1" noChangeAspect="1"/>
          </p:cNvSpPr>
          <p:nvPr>
            <p:ph type="sldImg" idx="2"/>
          </p:nvPr>
        </p:nvSpPr>
        <p:spPr>
          <a:xfrm>
            <a:off x="482600" y="1279525"/>
            <a:ext cx="6140450" cy="3454400"/>
          </a:xfrm>
          <a:prstGeom prst="rect">
            <a:avLst/>
          </a:prstGeom>
          <a:noFill/>
          <a:ln w="12700">
            <a:solidFill>
              <a:prstClr val="black"/>
            </a:solidFill>
          </a:ln>
        </p:spPr>
        <p:txBody>
          <a:bodyPr vert="horz" lIns="99050" tIns="49526" rIns="99050" bIns="49526" rtlCol="0" anchor="ctr"/>
          <a:lstStyle/>
          <a:p>
            <a:endParaRPr lang="ja-JP" altLang="en-US"/>
          </a:p>
        </p:txBody>
      </p:sp>
      <p:sp>
        <p:nvSpPr>
          <p:cNvPr id="5" name="ノート プレースホルダー 4"/>
          <p:cNvSpPr>
            <a:spLocks noGrp="1"/>
          </p:cNvSpPr>
          <p:nvPr>
            <p:ph type="body" sz="quarter" idx="3"/>
          </p:nvPr>
        </p:nvSpPr>
        <p:spPr>
          <a:xfrm>
            <a:off x="710407" y="4925410"/>
            <a:ext cx="5683250" cy="4029879"/>
          </a:xfrm>
          <a:prstGeom prst="rect">
            <a:avLst/>
          </a:prstGeom>
        </p:spPr>
        <p:txBody>
          <a:bodyPr vert="horz" lIns="99050" tIns="49526" rIns="99050" bIns="49526"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3" y="9721107"/>
            <a:ext cx="3078427" cy="513507"/>
          </a:xfrm>
          <a:prstGeom prst="rect">
            <a:avLst/>
          </a:prstGeom>
        </p:spPr>
        <p:txBody>
          <a:bodyPr vert="horz" lIns="99050" tIns="49526" rIns="99050" bIns="49526" rtlCol="0" anchor="b"/>
          <a:lstStyle>
            <a:lvl1pPr algn="l">
              <a:defRPr sz="1300"/>
            </a:lvl1pPr>
          </a:lstStyle>
          <a:p>
            <a:endParaRPr kumimoji="1" lang="ja-JP" altLang="en-US"/>
          </a:p>
        </p:txBody>
      </p:sp>
      <p:sp>
        <p:nvSpPr>
          <p:cNvPr id="7" name="スライド番号プレースホルダー 6"/>
          <p:cNvSpPr>
            <a:spLocks noGrp="1"/>
          </p:cNvSpPr>
          <p:nvPr>
            <p:ph type="sldNum" sz="quarter" idx="5"/>
          </p:nvPr>
        </p:nvSpPr>
        <p:spPr>
          <a:xfrm>
            <a:off x="4023993" y="9721107"/>
            <a:ext cx="3078427" cy="513507"/>
          </a:xfrm>
          <a:prstGeom prst="rect">
            <a:avLst/>
          </a:prstGeom>
        </p:spPr>
        <p:txBody>
          <a:bodyPr vert="horz" lIns="99050" tIns="49526" rIns="99050" bIns="49526" rtlCol="0" anchor="b"/>
          <a:lstStyle>
            <a:lvl1pPr algn="r">
              <a:defRPr sz="1300"/>
            </a:lvl1pPr>
          </a:lstStyle>
          <a:p>
            <a:fld id="{2DD9FCC9-A351-4E7A-84DF-68FEA6A68C70}" type="slidenum">
              <a:rPr kumimoji="1" lang="ja-JP" altLang="en-US" smtClean="0"/>
              <a:t>‹#›</a:t>
            </a:fld>
            <a:endParaRPr kumimoji="1" lang="ja-JP" altLang="en-US"/>
          </a:p>
        </p:txBody>
      </p:sp>
    </p:spTree>
    <p:extLst>
      <p:ext uri="{BB962C8B-B14F-4D97-AF65-F5344CB8AC3E}">
        <p14:creationId xmlns:p14="http://schemas.microsoft.com/office/powerpoint/2010/main" val="3468361585"/>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保険、投資、住宅ローン見直し　変動金利があがると返済額が増える！</a:t>
            </a:r>
          </a:p>
        </p:txBody>
      </p:sp>
      <p:sp>
        <p:nvSpPr>
          <p:cNvPr id="4" name="スライド番号プレースホルダー 3"/>
          <p:cNvSpPr>
            <a:spLocks noGrp="1"/>
          </p:cNvSpPr>
          <p:nvPr>
            <p:ph type="sldNum" sz="quarter" idx="5"/>
          </p:nvPr>
        </p:nvSpPr>
        <p:spPr/>
        <p:txBody>
          <a:bodyPr/>
          <a:lstStyle/>
          <a:p>
            <a:fld id="{2DD9FCC9-A351-4E7A-84DF-68FEA6A68C70}" type="slidenum">
              <a:rPr kumimoji="1" lang="ja-JP" altLang="en-US" smtClean="0"/>
              <a:t>1</a:t>
            </a:fld>
            <a:endParaRPr kumimoji="1" lang="ja-JP" altLang="en-US"/>
          </a:p>
        </p:txBody>
      </p:sp>
      <p:sp>
        <p:nvSpPr>
          <p:cNvPr id="5" name="日付プレースホルダー 4">
            <a:extLst>
              <a:ext uri="{FF2B5EF4-FFF2-40B4-BE49-F238E27FC236}">
                <a16:creationId xmlns:a16="http://schemas.microsoft.com/office/drawing/2014/main" id="{AAD96A3B-BAF8-6DA2-615B-C5A477090DA5}"/>
              </a:ext>
            </a:extLst>
          </p:cNvPr>
          <p:cNvSpPr>
            <a:spLocks noGrp="1"/>
          </p:cNvSpPr>
          <p:nvPr>
            <p:ph type="dt" idx="1"/>
          </p:nvPr>
        </p:nvSpPr>
        <p:spPr/>
        <p:txBody>
          <a:bodyPr/>
          <a:lstStyle/>
          <a:p>
            <a:r>
              <a:rPr kumimoji="1" lang="en-US" altLang="ja-JP"/>
              <a:t>2023/11/28</a:t>
            </a:r>
            <a:endParaRPr kumimoji="1" lang="ja-JP" altLang="en-US"/>
          </a:p>
        </p:txBody>
      </p:sp>
    </p:spTree>
    <p:extLst>
      <p:ext uri="{BB962C8B-B14F-4D97-AF65-F5344CB8AC3E}">
        <p14:creationId xmlns:p14="http://schemas.microsoft.com/office/powerpoint/2010/main" val="14706637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日付プレースホルダー 3"/>
          <p:cNvSpPr>
            <a:spLocks noGrp="1"/>
          </p:cNvSpPr>
          <p:nvPr>
            <p:ph type="dt" idx="1"/>
          </p:nvPr>
        </p:nvSpPr>
        <p:spPr/>
        <p:txBody>
          <a:bodyPr/>
          <a:lstStyle/>
          <a:p>
            <a:r>
              <a:rPr kumimoji="1" lang="en-US" altLang="ja-JP"/>
              <a:t>2019/7/13</a:t>
            </a:r>
            <a:endParaRPr kumimoji="1" lang="ja-JP" altLang="en-US"/>
          </a:p>
        </p:txBody>
      </p:sp>
      <p:sp>
        <p:nvSpPr>
          <p:cNvPr id="5" name="スライド番号プレースホルダー 4"/>
          <p:cNvSpPr>
            <a:spLocks noGrp="1"/>
          </p:cNvSpPr>
          <p:nvPr>
            <p:ph type="sldNum" sz="quarter" idx="5"/>
          </p:nvPr>
        </p:nvSpPr>
        <p:spPr/>
        <p:txBody>
          <a:bodyPr/>
          <a:lstStyle/>
          <a:p>
            <a:fld id="{7DFF2FCA-2231-40C0-9724-5DA3ACF5C378}" type="slidenum">
              <a:rPr kumimoji="1" lang="ja-JP" altLang="en-US" smtClean="0"/>
              <a:t>10</a:t>
            </a:fld>
            <a:endParaRPr kumimoji="1" lang="ja-JP" altLang="en-US"/>
          </a:p>
        </p:txBody>
      </p:sp>
    </p:spTree>
    <p:extLst>
      <p:ext uri="{BB962C8B-B14F-4D97-AF65-F5344CB8AC3E}">
        <p14:creationId xmlns:p14="http://schemas.microsoft.com/office/powerpoint/2010/main" val="3820608404"/>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a:p>
            <a:r>
              <a:rPr kumimoji="1" lang="ja-JP" altLang="en-US" dirty="0"/>
              <a:t>なるべく高い金利、複利で、なるべく長く　</a:t>
            </a:r>
          </a:p>
          <a:p>
            <a:endParaRPr kumimoji="1" lang="en-US" altLang="ja-JP" dirty="0"/>
          </a:p>
          <a:p>
            <a:endParaRPr kumimoji="1" lang="ja-JP" altLang="en-US" dirty="0"/>
          </a:p>
        </p:txBody>
      </p:sp>
      <p:sp>
        <p:nvSpPr>
          <p:cNvPr id="4" name="日付プレースホルダー 3"/>
          <p:cNvSpPr>
            <a:spLocks noGrp="1"/>
          </p:cNvSpPr>
          <p:nvPr>
            <p:ph type="dt" idx="1"/>
          </p:nvPr>
        </p:nvSpPr>
        <p:spPr/>
        <p:txBody>
          <a:bodyPr/>
          <a:lstStyle/>
          <a:p>
            <a:r>
              <a:rPr kumimoji="1" lang="en-US" altLang="ja-JP"/>
              <a:t>2023/11/28</a:t>
            </a:r>
            <a:endParaRPr kumimoji="1" lang="ja-JP" altLang="en-US"/>
          </a:p>
        </p:txBody>
      </p:sp>
      <p:sp>
        <p:nvSpPr>
          <p:cNvPr id="5" name="スライド番号プレースホルダー 4"/>
          <p:cNvSpPr>
            <a:spLocks noGrp="1"/>
          </p:cNvSpPr>
          <p:nvPr>
            <p:ph type="sldNum" sz="quarter" idx="5"/>
          </p:nvPr>
        </p:nvSpPr>
        <p:spPr/>
        <p:txBody>
          <a:bodyPr/>
          <a:lstStyle/>
          <a:p>
            <a:fld id="{2DD9FCC9-A351-4E7A-84DF-68FEA6A68C70}" type="slidenum">
              <a:rPr kumimoji="1" lang="ja-JP" altLang="en-US" smtClean="0"/>
              <a:t>108</a:t>
            </a:fld>
            <a:endParaRPr kumimoji="1" lang="ja-JP" altLang="en-US"/>
          </a:p>
        </p:txBody>
      </p:sp>
    </p:spTree>
    <p:extLst>
      <p:ext uri="{BB962C8B-B14F-4D97-AF65-F5344CB8AC3E}">
        <p14:creationId xmlns:p14="http://schemas.microsoft.com/office/powerpoint/2010/main" val="1846951855"/>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85800" y="630238"/>
            <a:ext cx="5486400" cy="3086100"/>
          </a:xfrm>
        </p:spPr>
      </p:sp>
      <p:sp>
        <p:nvSpPr>
          <p:cNvPr id="3" name="ノート プレースホルダー 2"/>
          <p:cNvSpPr>
            <a:spLocks noGrp="1"/>
          </p:cNvSpPr>
          <p:nvPr>
            <p:ph type="body" idx="1"/>
          </p:nvPr>
        </p:nvSpPr>
        <p:spPr/>
        <p:txBody>
          <a:bodyPr/>
          <a:lstStyle/>
          <a:p>
            <a:r>
              <a:rPr kumimoji="1" lang="ja-JP" altLang="en-US" dirty="0"/>
              <a:t>■常識の破壊</a:t>
            </a:r>
          </a:p>
          <a:p>
            <a:endParaRPr kumimoji="1" lang="ja-JP" altLang="en-US" dirty="0"/>
          </a:p>
          <a:p>
            <a:r>
              <a:rPr kumimoji="1" lang="en-US" altLang="ja-JP" dirty="0"/>
              <a:t>【</a:t>
            </a:r>
            <a:r>
              <a:rPr kumimoji="1" lang="ja-JP" altLang="en-US" dirty="0"/>
              <a:t>常識の破壊</a:t>
            </a:r>
            <a:r>
              <a:rPr kumimoji="1" lang="en-US" altLang="ja-JP" dirty="0"/>
              <a:t>】</a:t>
            </a:r>
          </a:p>
          <a:p>
            <a:endParaRPr kumimoji="1" lang="en-US" altLang="ja-JP" dirty="0"/>
          </a:p>
          <a:p>
            <a:r>
              <a:rPr kumimoji="1" lang="ja-JP" altLang="en-US" dirty="0"/>
              <a:t>しかし、たとえお金を働かせたとしても、期間が短くなってしまうとどうなるでしょうか。</a:t>
            </a:r>
            <a:endParaRPr kumimoji="1" lang="en-US" altLang="ja-JP" dirty="0"/>
          </a:p>
          <a:p>
            <a:endParaRPr kumimoji="1" lang="en-US" altLang="ja-JP" dirty="0"/>
          </a:p>
          <a:p>
            <a:r>
              <a:rPr kumimoji="1" lang="ja-JP" altLang="en-US" dirty="0"/>
              <a:t>やはり先ほどと同じ</a:t>
            </a:r>
            <a:r>
              <a:rPr kumimoji="1" lang="en-US" altLang="ja-JP" dirty="0"/>
              <a:t>2000</a:t>
            </a:r>
            <a:r>
              <a:rPr kumimoji="1" lang="ja-JP" altLang="en-US" dirty="0"/>
              <a:t>万円貯蓄するのをゴールとして、</a:t>
            </a:r>
            <a:endParaRPr kumimoji="1" lang="en-US" altLang="ja-JP" dirty="0"/>
          </a:p>
          <a:p>
            <a:r>
              <a:rPr kumimoji="1" lang="ja-JP" altLang="en-US" dirty="0"/>
              <a:t>金利５％でお金を働かせて運用した場合で見てみましょう。</a:t>
            </a:r>
            <a:endParaRPr kumimoji="1" lang="en-US" altLang="ja-JP" dirty="0"/>
          </a:p>
          <a:p>
            <a:endParaRPr kumimoji="1" lang="en-US" altLang="ja-JP" dirty="0"/>
          </a:p>
          <a:p>
            <a:r>
              <a:rPr kumimoji="1" lang="ja-JP" altLang="en-US" dirty="0"/>
              <a:t>まずは積立期間</a:t>
            </a:r>
            <a:r>
              <a:rPr kumimoji="1" lang="en-US" altLang="ja-JP" dirty="0"/>
              <a:t>35</a:t>
            </a:r>
            <a:r>
              <a:rPr kumimoji="1" lang="ja-JP" altLang="en-US" dirty="0"/>
              <a:t>年。　毎月の積立額は先ほどみたように約</a:t>
            </a:r>
            <a:r>
              <a:rPr kumimoji="1" lang="en-US" altLang="ja-JP" dirty="0"/>
              <a:t>2</a:t>
            </a:r>
            <a:r>
              <a:rPr kumimoji="1" lang="ja-JP" altLang="en-US" dirty="0"/>
              <a:t>万</a:t>
            </a:r>
            <a:r>
              <a:rPr kumimoji="1" lang="en-US" altLang="ja-JP" dirty="0"/>
              <a:t>4000</a:t>
            </a:r>
            <a:r>
              <a:rPr kumimoji="1" lang="ja-JP" altLang="en-US" dirty="0"/>
              <a:t>円です。</a:t>
            </a:r>
            <a:endParaRPr kumimoji="1" lang="en-US" altLang="ja-JP" dirty="0"/>
          </a:p>
          <a:p>
            <a:r>
              <a:rPr kumimoji="1" lang="ja-JP" altLang="en-US" dirty="0"/>
              <a:t>ニコニコペースですね</a:t>
            </a:r>
            <a:r>
              <a:rPr kumimoji="1" lang="en-US" altLang="ja-JP" dirty="0"/>
              <a:t>(</a:t>
            </a:r>
            <a:r>
              <a:rPr kumimoji="1" lang="ja-JP" altLang="en-US" dirty="0"/>
              <a:t>笑</a:t>
            </a:r>
            <a:r>
              <a:rPr kumimoji="1" lang="en-US" altLang="ja-JP" dirty="0"/>
              <a:t>)</a:t>
            </a:r>
          </a:p>
          <a:p>
            <a:endParaRPr kumimoji="1" lang="en-US" altLang="ja-JP" dirty="0"/>
          </a:p>
          <a:p>
            <a:r>
              <a:rPr kumimoji="1" lang="ja-JP" altLang="en-US" dirty="0"/>
              <a:t>ちょっとゆっくり考えてから・・・と積み立てを始めるのが</a:t>
            </a:r>
            <a:r>
              <a:rPr kumimoji="1" lang="en-US" altLang="ja-JP" dirty="0"/>
              <a:t>5</a:t>
            </a:r>
            <a:r>
              <a:rPr kumimoji="1" lang="ja-JP" altLang="en-US" dirty="0"/>
              <a:t>年遅くなって、積立期間が</a:t>
            </a:r>
            <a:r>
              <a:rPr kumimoji="1" lang="en-US" altLang="ja-JP" dirty="0"/>
              <a:t>25</a:t>
            </a:r>
            <a:r>
              <a:rPr kumimoji="1" lang="ja-JP" altLang="en-US" dirty="0"/>
              <a:t>年になった場合</a:t>
            </a:r>
            <a:endParaRPr kumimoji="1" lang="en-US" altLang="ja-JP" dirty="0"/>
          </a:p>
          <a:p>
            <a:r>
              <a:rPr kumimoji="1" lang="ja-JP" altLang="en-US" dirty="0"/>
              <a:t>毎月の積立額は約</a:t>
            </a:r>
            <a:r>
              <a:rPr kumimoji="1" lang="en-US" altLang="ja-JP" dirty="0"/>
              <a:t>3</a:t>
            </a:r>
            <a:r>
              <a:rPr kumimoji="1" lang="ja-JP" altLang="en-US" dirty="0"/>
              <a:t>万</a:t>
            </a:r>
            <a:r>
              <a:rPr kumimoji="1" lang="en-US" altLang="ja-JP" dirty="0"/>
              <a:t>4000</a:t>
            </a:r>
            <a:r>
              <a:rPr kumimoji="1" lang="ja-JP" altLang="en-US" dirty="0"/>
              <a:t>円です。</a:t>
            </a:r>
            <a:endParaRPr kumimoji="1" lang="en-US" altLang="ja-JP" dirty="0"/>
          </a:p>
          <a:p>
            <a:r>
              <a:rPr kumimoji="1" lang="en-US" altLang="ja-JP" dirty="0"/>
              <a:t>30</a:t>
            </a:r>
            <a:r>
              <a:rPr kumimoji="1" lang="ja-JP" altLang="en-US" dirty="0"/>
              <a:t>年と比べると月</a:t>
            </a:r>
            <a:r>
              <a:rPr kumimoji="1" lang="en-US" altLang="ja-JP" dirty="0"/>
              <a:t>1</a:t>
            </a:r>
            <a:r>
              <a:rPr kumimoji="1" lang="ja-JP" altLang="en-US" dirty="0"/>
              <a:t>万円負担が増えてしまいました。</a:t>
            </a:r>
            <a:endParaRPr kumimoji="1" lang="en-US" altLang="ja-JP" dirty="0"/>
          </a:p>
          <a:p>
            <a:endParaRPr kumimoji="1" lang="en-US" altLang="ja-JP" dirty="0"/>
          </a:p>
          <a:p>
            <a:r>
              <a:rPr kumimoji="1" lang="ja-JP" altLang="en-US" dirty="0"/>
              <a:t>そして、さらに、子育てがひと段落してからと思って、始めるのが</a:t>
            </a:r>
            <a:r>
              <a:rPr kumimoji="1" lang="en-US" altLang="ja-JP" dirty="0"/>
              <a:t>10</a:t>
            </a:r>
            <a:r>
              <a:rPr kumimoji="1" lang="ja-JP" altLang="en-US" dirty="0"/>
              <a:t>年後になって、積立期間が</a:t>
            </a:r>
            <a:r>
              <a:rPr kumimoji="1" lang="en-US" altLang="ja-JP" dirty="0"/>
              <a:t>20</a:t>
            </a:r>
            <a:r>
              <a:rPr kumimoji="1" lang="ja-JP" altLang="en-US" dirty="0"/>
              <a:t>年になった場合</a:t>
            </a:r>
            <a:endParaRPr kumimoji="1" lang="en-US" altLang="ja-JP" dirty="0"/>
          </a:p>
          <a:p>
            <a:r>
              <a:rPr kumimoji="1" lang="ja-JP" altLang="en-US" dirty="0"/>
              <a:t>毎月の積立額は</a:t>
            </a:r>
            <a:r>
              <a:rPr kumimoji="1" lang="en-US" altLang="ja-JP" dirty="0"/>
              <a:t>4</a:t>
            </a:r>
            <a:r>
              <a:rPr kumimoji="1" lang="ja-JP" altLang="en-US" dirty="0"/>
              <a:t>万</a:t>
            </a:r>
            <a:r>
              <a:rPr kumimoji="1" lang="en-US" altLang="ja-JP" dirty="0"/>
              <a:t>9000</a:t>
            </a:r>
            <a:r>
              <a:rPr kumimoji="1" lang="ja-JP" altLang="en-US" dirty="0"/>
              <a:t>円です。</a:t>
            </a:r>
            <a:endParaRPr kumimoji="1" lang="en-US" altLang="ja-JP" dirty="0"/>
          </a:p>
          <a:p>
            <a:r>
              <a:rPr kumimoji="1" lang="en-US" altLang="ja-JP" dirty="0"/>
              <a:t>25</a:t>
            </a:r>
            <a:r>
              <a:rPr kumimoji="1" lang="ja-JP" altLang="en-US" dirty="0"/>
              <a:t>年と比べると月</a:t>
            </a:r>
            <a:r>
              <a:rPr kumimoji="1" lang="en-US" altLang="ja-JP" dirty="0"/>
              <a:t>1</a:t>
            </a:r>
            <a:r>
              <a:rPr kumimoji="1" lang="ja-JP" altLang="en-US" dirty="0"/>
              <a:t>万</a:t>
            </a:r>
            <a:r>
              <a:rPr kumimoji="1" lang="en-US" altLang="ja-JP" dirty="0"/>
              <a:t>5000</a:t>
            </a:r>
            <a:r>
              <a:rPr kumimoji="1" lang="ja-JP" altLang="en-US" dirty="0"/>
              <a:t>円、</a:t>
            </a:r>
            <a:r>
              <a:rPr kumimoji="1" lang="en-US" altLang="ja-JP" dirty="0"/>
              <a:t>30</a:t>
            </a:r>
            <a:r>
              <a:rPr kumimoji="1" lang="ja-JP" altLang="en-US" dirty="0"/>
              <a:t>年と比べると月</a:t>
            </a:r>
            <a:r>
              <a:rPr kumimoji="1" lang="en-US" altLang="ja-JP" dirty="0"/>
              <a:t>2</a:t>
            </a:r>
            <a:r>
              <a:rPr kumimoji="1" lang="ja-JP" altLang="en-US" dirty="0"/>
              <a:t>万</a:t>
            </a:r>
            <a:r>
              <a:rPr kumimoji="1" lang="en-US" altLang="ja-JP" dirty="0"/>
              <a:t>5000</a:t>
            </a:r>
            <a:r>
              <a:rPr kumimoji="1" lang="ja-JP" altLang="en-US" dirty="0"/>
              <a:t>円アップです。</a:t>
            </a:r>
            <a:endParaRPr kumimoji="1" lang="en-US" altLang="ja-JP" dirty="0"/>
          </a:p>
          <a:p>
            <a:endParaRPr kumimoji="1" lang="en-US" altLang="ja-JP" dirty="0"/>
          </a:p>
          <a:p>
            <a:r>
              <a:rPr kumimoji="1" lang="ja-JP" altLang="en-US" dirty="0"/>
              <a:t>さらに</a:t>
            </a:r>
            <a:r>
              <a:rPr kumimoji="1" lang="en-US" altLang="ja-JP" dirty="0"/>
              <a:t>5</a:t>
            </a:r>
            <a:r>
              <a:rPr kumimoji="1" lang="ja-JP" altLang="en-US" dirty="0"/>
              <a:t>年短くて</a:t>
            </a:r>
            <a:r>
              <a:rPr kumimoji="1" lang="en-US" altLang="ja-JP" dirty="0"/>
              <a:t>15</a:t>
            </a:r>
            <a:r>
              <a:rPr kumimoji="1" lang="ja-JP" altLang="en-US" dirty="0"/>
              <a:t>年になってしまったら</a:t>
            </a:r>
            <a:endParaRPr kumimoji="1" lang="en-US" altLang="ja-JP" dirty="0"/>
          </a:p>
          <a:p>
            <a:r>
              <a:rPr kumimoji="1" lang="ja-JP" altLang="en-US" dirty="0"/>
              <a:t>毎月の積立額はなんと</a:t>
            </a:r>
            <a:r>
              <a:rPr kumimoji="1" lang="en-US" altLang="ja-JP" dirty="0"/>
              <a:t>7</a:t>
            </a:r>
            <a:r>
              <a:rPr kumimoji="1" lang="ja-JP" altLang="en-US" dirty="0"/>
              <a:t>万</a:t>
            </a:r>
            <a:r>
              <a:rPr kumimoji="1" lang="en-US" altLang="ja-JP" dirty="0"/>
              <a:t>5000</a:t>
            </a:r>
            <a:r>
              <a:rPr kumimoji="1" lang="ja-JP" altLang="en-US" dirty="0"/>
              <a:t>円です。</a:t>
            </a:r>
          </a:p>
          <a:p>
            <a:r>
              <a:rPr kumimoji="1" lang="en-US" altLang="ja-JP" dirty="0"/>
              <a:t>20</a:t>
            </a:r>
            <a:r>
              <a:rPr kumimoji="1" lang="ja-JP" altLang="en-US" dirty="0"/>
              <a:t>年と比べるても月</a:t>
            </a:r>
            <a:r>
              <a:rPr kumimoji="1" lang="en-US" altLang="ja-JP" dirty="0"/>
              <a:t>2</a:t>
            </a:r>
            <a:r>
              <a:rPr kumimoji="1" lang="ja-JP" altLang="en-US" dirty="0"/>
              <a:t>万</a:t>
            </a:r>
            <a:r>
              <a:rPr kumimoji="1" lang="en-US" altLang="ja-JP" dirty="0"/>
              <a:t>6000</a:t>
            </a:r>
            <a:r>
              <a:rPr kumimoji="1" lang="ja-JP" altLang="en-US" dirty="0"/>
              <a:t>円、</a:t>
            </a:r>
            <a:r>
              <a:rPr kumimoji="1" lang="en-US" altLang="ja-JP" dirty="0"/>
              <a:t>30</a:t>
            </a:r>
            <a:r>
              <a:rPr kumimoji="1" lang="ja-JP" altLang="en-US" dirty="0"/>
              <a:t>年と比べると月</a:t>
            </a:r>
            <a:r>
              <a:rPr kumimoji="1" lang="en-US" altLang="ja-JP" dirty="0"/>
              <a:t>1</a:t>
            </a:r>
            <a:r>
              <a:rPr kumimoji="1" lang="ja-JP" altLang="en-US" dirty="0"/>
              <a:t>万</a:t>
            </a:r>
            <a:r>
              <a:rPr kumimoji="1" lang="en-US" altLang="ja-JP" dirty="0"/>
              <a:t>5000</a:t>
            </a:r>
            <a:r>
              <a:rPr kumimoji="1" lang="ja-JP" altLang="en-US" dirty="0"/>
              <a:t>円アップです。</a:t>
            </a:r>
            <a:endParaRPr kumimoji="1" lang="en-US" altLang="ja-JP" dirty="0"/>
          </a:p>
          <a:p>
            <a:r>
              <a:rPr kumimoji="1" lang="ja-JP" altLang="en-US" dirty="0"/>
              <a:t>超ハードペースです。</a:t>
            </a:r>
          </a:p>
          <a:p>
            <a:endParaRPr kumimoji="1" lang="en-US" altLang="ja-JP" dirty="0"/>
          </a:p>
          <a:p>
            <a:r>
              <a:rPr kumimoji="1" lang="ja-JP" altLang="en-US" dirty="0"/>
              <a:t>早く始めないと貯蓄負担がどんどん増えてしまうので、ご注意くださいね。</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44399C3-8C62-4EA0-896E-B49A037EF9C1}" type="slidenum">
              <a:rPr kumimoji="1" lang="ja-JP" altLang="en-US" sz="1200" b="0" i="0" u="none" strike="noStrike" kern="1200" cap="none" spc="0" normalizeH="0" baseline="0" noProof="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109</a:t>
            </a:fld>
            <a:endPar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Tree>
    <p:extLst>
      <p:ext uri="{BB962C8B-B14F-4D97-AF65-F5344CB8AC3E}">
        <p14:creationId xmlns:p14="http://schemas.microsoft.com/office/powerpoint/2010/main" val="2376758170"/>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難しいだけに、私が、分かりやすくお伝えしますけどね。</a:t>
            </a:r>
            <a:endParaRPr kumimoji="1" lang="en-US" altLang="ja-JP" dirty="0"/>
          </a:p>
          <a:p>
            <a:endParaRPr kumimoji="1" lang="en-US" altLang="ja-JP" dirty="0"/>
          </a:p>
          <a:p>
            <a:r>
              <a:rPr kumimoji="1" lang="ja-JP" altLang="en-US" dirty="0"/>
              <a:t>分かりやすく、お伝えすることは可能です。</a:t>
            </a:r>
            <a:endParaRPr kumimoji="1" lang="en-US" altLang="ja-JP" dirty="0"/>
          </a:p>
          <a:p>
            <a:endParaRPr kumimoji="1" lang="en-US" altLang="ja-JP" dirty="0"/>
          </a:p>
          <a:p>
            <a:r>
              <a:rPr kumimoji="1" lang="ja-JP" altLang="en-US" dirty="0"/>
              <a:t>詳しくは、個別相談で</a:t>
            </a:r>
          </a:p>
        </p:txBody>
      </p:sp>
      <p:sp>
        <p:nvSpPr>
          <p:cNvPr id="4" name="日付プレースホルダー 3"/>
          <p:cNvSpPr>
            <a:spLocks noGrp="1"/>
          </p:cNvSpPr>
          <p:nvPr>
            <p:ph type="dt" idx="1"/>
          </p:nvPr>
        </p:nvSpPr>
        <p:spPr/>
        <p:txBody>
          <a:bodyPr/>
          <a:lstStyle/>
          <a:p>
            <a:r>
              <a:rPr kumimoji="1" lang="en-US" altLang="ja-JP"/>
              <a:t>2023/11/28</a:t>
            </a:r>
            <a:endParaRPr kumimoji="1" lang="ja-JP" altLang="en-US"/>
          </a:p>
        </p:txBody>
      </p:sp>
      <p:sp>
        <p:nvSpPr>
          <p:cNvPr id="5" name="スライド番号プレースホルダー 4"/>
          <p:cNvSpPr>
            <a:spLocks noGrp="1"/>
          </p:cNvSpPr>
          <p:nvPr>
            <p:ph type="sldNum" sz="quarter" idx="5"/>
          </p:nvPr>
        </p:nvSpPr>
        <p:spPr/>
        <p:txBody>
          <a:bodyPr/>
          <a:lstStyle/>
          <a:p>
            <a:fld id="{2DD9FCC9-A351-4E7A-84DF-68FEA6A68C70}" type="slidenum">
              <a:rPr kumimoji="1" lang="ja-JP" altLang="en-US" smtClean="0"/>
              <a:t>110</a:t>
            </a:fld>
            <a:endParaRPr kumimoji="1" lang="ja-JP" altLang="en-US"/>
          </a:p>
        </p:txBody>
      </p:sp>
    </p:spTree>
    <p:extLst>
      <p:ext uri="{BB962C8B-B14F-4D97-AF65-F5344CB8AC3E}">
        <p14:creationId xmlns:p14="http://schemas.microsoft.com/office/powerpoint/2010/main" val="3434895738"/>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日付プレースホルダー 3"/>
          <p:cNvSpPr>
            <a:spLocks noGrp="1"/>
          </p:cNvSpPr>
          <p:nvPr>
            <p:ph type="dt" idx="1"/>
          </p:nvPr>
        </p:nvSpPr>
        <p:spPr/>
        <p:txBody>
          <a:bodyPr/>
          <a:lstStyle/>
          <a:p>
            <a:r>
              <a:rPr kumimoji="1" lang="en-US" altLang="ja-JP"/>
              <a:t>2023/11/28</a:t>
            </a:r>
            <a:endParaRPr kumimoji="1" lang="ja-JP" altLang="en-US"/>
          </a:p>
        </p:txBody>
      </p:sp>
      <p:sp>
        <p:nvSpPr>
          <p:cNvPr id="5" name="スライド番号プレースホルダー 4"/>
          <p:cNvSpPr>
            <a:spLocks noGrp="1"/>
          </p:cNvSpPr>
          <p:nvPr>
            <p:ph type="sldNum" sz="quarter" idx="5"/>
          </p:nvPr>
        </p:nvSpPr>
        <p:spPr/>
        <p:txBody>
          <a:bodyPr/>
          <a:lstStyle/>
          <a:p>
            <a:fld id="{2DD9FCC9-A351-4E7A-84DF-68FEA6A68C70}" type="slidenum">
              <a:rPr kumimoji="1" lang="ja-JP" altLang="en-US" smtClean="0"/>
              <a:t>111</a:t>
            </a:fld>
            <a:endParaRPr kumimoji="1" lang="ja-JP" altLang="en-US"/>
          </a:p>
        </p:txBody>
      </p:sp>
    </p:spTree>
    <p:extLst>
      <p:ext uri="{BB962C8B-B14F-4D97-AF65-F5344CB8AC3E}">
        <p14:creationId xmlns:p14="http://schemas.microsoft.com/office/powerpoint/2010/main" val="2303459467"/>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金利の適正化＝値切り等　　</a:t>
            </a:r>
          </a:p>
        </p:txBody>
      </p:sp>
      <p:sp>
        <p:nvSpPr>
          <p:cNvPr id="4" name="スライド番号プレースホルダー 3"/>
          <p:cNvSpPr>
            <a:spLocks noGrp="1"/>
          </p:cNvSpPr>
          <p:nvPr>
            <p:ph type="sldNum" sz="quarter" idx="5"/>
          </p:nvPr>
        </p:nvSpPr>
        <p:spPr/>
        <p:txBody>
          <a:bodyPr/>
          <a:lstStyle/>
          <a:p>
            <a:fld id="{2DD9FCC9-A351-4E7A-84DF-68FEA6A68C70}" type="slidenum">
              <a:rPr kumimoji="1" lang="ja-JP" altLang="en-US" smtClean="0"/>
              <a:t>112</a:t>
            </a:fld>
            <a:endParaRPr kumimoji="1" lang="ja-JP" altLang="en-US"/>
          </a:p>
        </p:txBody>
      </p:sp>
      <p:sp>
        <p:nvSpPr>
          <p:cNvPr id="5" name="日付プレースホルダー 4">
            <a:extLst>
              <a:ext uri="{FF2B5EF4-FFF2-40B4-BE49-F238E27FC236}">
                <a16:creationId xmlns:a16="http://schemas.microsoft.com/office/drawing/2014/main" id="{2748E775-3E7B-D822-66AB-507839290DE9}"/>
              </a:ext>
            </a:extLst>
          </p:cNvPr>
          <p:cNvSpPr>
            <a:spLocks noGrp="1"/>
          </p:cNvSpPr>
          <p:nvPr>
            <p:ph type="dt" idx="1"/>
          </p:nvPr>
        </p:nvSpPr>
        <p:spPr/>
        <p:txBody>
          <a:bodyPr/>
          <a:lstStyle/>
          <a:p>
            <a:r>
              <a:rPr kumimoji="1" lang="en-US" altLang="ja-JP"/>
              <a:t>2023/11/28</a:t>
            </a:r>
            <a:endParaRPr kumimoji="1" lang="ja-JP" altLang="en-US"/>
          </a:p>
        </p:txBody>
      </p:sp>
    </p:spTree>
    <p:extLst>
      <p:ext uri="{BB962C8B-B14F-4D97-AF65-F5344CB8AC3E}">
        <p14:creationId xmlns:p14="http://schemas.microsoft.com/office/powerpoint/2010/main" val="558423297"/>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日付プレースホルダー 3"/>
          <p:cNvSpPr>
            <a:spLocks noGrp="1"/>
          </p:cNvSpPr>
          <p:nvPr>
            <p:ph type="dt" idx="1"/>
          </p:nvPr>
        </p:nvSpPr>
        <p:spPr/>
        <p:txBody>
          <a:bodyPr/>
          <a:lstStyle/>
          <a:p>
            <a:r>
              <a:rPr kumimoji="1" lang="en-US" altLang="ja-JP"/>
              <a:t>2023/11/28</a:t>
            </a:r>
            <a:endParaRPr kumimoji="1" lang="ja-JP" altLang="en-US"/>
          </a:p>
        </p:txBody>
      </p:sp>
      <p:sp>
        <p:nvSpPr>
          <p:cNvPr id="5" name="スライド番号プレースホルダー 4"/>
          <p:cNvSpPr>
            <a:spLocks noGrp="1"/>
          </p:cNvSpPr>
          <p:nvPr>
            <p:ph type="sldNum" sz="quarter" idx="5"/>
          </p:nvPr>
        </p:nvSpPr>
        <p:spPr/>
        <p:txBody>
          <a:bodyPr/>
          <a:lstStyle/>
          <a:p>
            <a:fld id="{2DD9FCC9-A351-4E7A-84DF-68FEA6A68C70}" type="slidenum">
              <a:rPr kumimoji="1" lang="ja-JP" altLang="en-US" smtClean="0"/>
              <a:t>113</a:t>
            </a:fld>
            <a:endParaRPr kumimoji="1" lang="ja-JP" altLang="en-US"/>
          </a:p>
        </p:txBody>
      </p:sp>
    </p:spTree>
    <p:extLst>
      <p:ext uri="{BB962C8B-B14F-4D97-AF65-F5344CB8AC3E}">
        <p14:creationId xmlns:p14="http://schemas.microsoft.com/office/powerpoint/2010/main" val="1622389758"/>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日付プレースホルダー 3"/>
          <p:cNvSpPr>
            <a:spLocks noGrp="1"/>
          </p:cNvSpPr>
          <p:nvPr>
            <p:ph type="dt" idx="1"/>
          </p:nvPr>
        </p:nvSpPr>
        <p:spPr/>
        <p:txBody>
          <a:bodyPr/>
          <a:lstStyle/>
          <a:p>
            <a:r>
              <a:rPr kumimoji="1" lang="en-US" altLang="ja-JP"/>
              <a:t>2023/11/28</a:t>
            </a:r>
            <a:endParaRPr kumimoji="1" lang="ja-JP" altLang="en-US"/>
          </a:p>
        </p:txBody>
      </p:sp>
      <p:sp>
        <p:nvSpPr>
          <p:cNvPr id="5" name="スライド番号プレースホルダー 4"/>
          <p:cNvSpPr>
            <a:spLocks noGrp="1"/>
          </p:cNvSpPr>
          <p:nvPr>
            <p:ph type="sldNum" sz="quarter" idx="5"/>
          </p:nvPr>
        </p:nvSpPr>
        <p:spPr/>
        <p:txBody>
          <a:bodyPr/>
          <a:lstStyle/>
          <a:p>
            <a:fld id="{2DD9FCC9-A351-4E7A-84DF-68FEA6A68C70}" type="slidenum">
              <a:rPr kumimoji="1" lang="ja-JP" altLang="en-US" smtClean="0"/>
              <a:t>114</a:t>
            </a:fld>
            <a:endParaRPr kumimoji="1" lang="ja-JP" altLang="en-US"/>
          </a:p>
        </p:txBody>
      </p:sp>
    </p:spTree>
    <p:extLst>
      <p:ext uri="{BB962C8B-B14F-4D97-AF65-F5344CB8AC3E}">
        <p14:creationId xmlns:p14="http://schemas.microsoft.com/office/powerpoint/2010/main" val="3571413868"/>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日付プレースホルダー 3"/>
          <p:cNvSpPr>
            <a:spLocks noGrp="1"/>
          </p:cNvSpPr>
          <p:nvPr>
            <p:ph type="dt" idx="1"/>
          </p:nvPr>
        </p:nvSpPr>
        <p:spPr/>
        <p:txBody>
          <a:bodyPr/>
          <a:lstStyle/>
          <a:p>
            <a:r>
              <a:rPr kumimoji="1" lang="en-US" altLang="ja-JP"/>
              <a:t>2023/11/28</a:t>
            </a:r>
            <a:endParaRPr kumimoji="1" lang="ja-JP" altLang="en-US"/>
          </a:p>
        </p:txBody>
      </p:sp>
      <p:sp>
        <p:nvSpPr>
          <p:cNvPr id="5" name="スライド番号プレースホルダー 4"/>
          <p:cNvSpPr>
            <a:spLocks noGrp="1"/>
          </p:cNvSpPr>
          <p:nvPr>
            <p:ph type="sldNum" sz="quarter" idx="5"/>
          </p:nvPr>
        </p:nvSpPr>
        <p:spPr/>
        <p:txBody>
          <a:bodyPr/>
          <a:lstStyle/>
          <a:p>
            <a:fld id="{2DD9FCC9-A351-4E7A-84DF-68FEA6A68C70}" type="slidenum">
              <a:rPr kumimoji="1" lang="ja-JP" altLang="en-US" smtClean="0"/>
              <a:t>115</a:t>
            </a:fld>
            <a:endParaRPr kumimoji="1" lang="ja-JP" altLang="en-US"/>
          </a:p>
        </p:txBody>
      </p:sp>
    </p:spTree>
    <p:extLst>
      <p:ext uri="{BB962C8B-B14F-4D97-AF65-F5344CB8AC3E}">
        <p14:creationId xmlns:p14="http://schemas.microsoft.com/office/powerpoint/2010/main" val="1632992438"/>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生命保険（死亡保険）</a:t>
            </a:r>
            <a:r>
              <a:rPr kumimoji="1" lang="en-US" altLang="ja-JP" dirty="0"/>
              <a:t>2200</a:t>
            </a:r>
            <a:r>
              <a:rPr kumimoji="1" lang="ja-JP" altLang="en-US" dirty="0"/>
              <a:t>円で充分なんですけど、因みに、差し支えなければ、今、いくらくらい払っていますか？</a:t>
            </a:r>
            <a:endParaRPr kumimoji="1" lang="en-US" altLang="ja-JP" dirty="0"/>
          </a:p>
          <a:p>
            <a:endParaRPr kumimoji="1" lang="en-US" altLang="ja-JP" dirty="0"/>
          </a:p>
          <a:p>
            <a:r>
              <a:rPr kumimoji="1" lang="ja-JP" altLang="en-US" dirty="0"/>
              <a:t>見直しますか？</a:t>
            </a:r>
          </a:p>
        </p:txBody>
      </p:sp>
      <p:sp>
        <p:nvSpPr>
          <p:cNvPr id="4" name="日付プレースホルダー 3"/>
          <p:cNvSpPr>
            <a:spLocks noGrp="1"/>
          </p:cNvSpPr>
          <p:nvPr>
            <p:ph type="dt" idx="1"/>
          </p:nvPr>
        </p:nvSpPr>
        <p:spPr/>
        <p:txBody>
          <a:bodyPr/>
          <a:lstStyle/>
          <a:p>
            <a:r>
              <a:rPr kumimoji="1" lang="en-US" altLang="ja-JP"/>
              <a:t>2023/11/28</a:t>
            </a:r>
            <a:endParaRPr kumimoji="1" lang="ja-JP" altLang="en-US"/>
          </a:p>
        </p:txBody>
      </p:sp>
      <p:sp>
        <p:nvSpPr>
          <p:cNvPr id="5" name="スライド番号プレースホルダー 4"/>
          <p:cNvSpPr>
            <a:spLocks noGrp="1"/>
          </p:cNvSpPr>
          <p:nvPr>
            <p:ph type="sldNum" sz="quarter" idx="5"/>
          </p:nvPr>
        </p:nvSpPr>
        <p:spPr/>
        <p:txBody>
          <a:bodyPr/>
          <a:lstStyle/>
          <a:p>
            <a:fld id="{2DD9FCC9-A351-4E7A-84DF-68FEA6A68C70}" type="slidenum">
              <a:rPr kumimoji="1" lang="ja-JP" altLang="en-US" smtClean="0"/>
              <a:t>116</a:t>
            </a:fld>
            <a:endParaRPr kumimoji="1" lang="ja-JP" altLang="en-US"/>
          </a:p>
        </p:txBody>
      </p:sp>
    </p:spTree>
    <p:extLst>
      <p:ext uri="{BB962C8B-B14F-4D97-AF65-F5344CB8AC3E}">
        <p14:creationId xmlns:p14="http://schemas.microsoft.com/office/powerpoint/2010/main" val="454339166"/>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権威（信頼性）の原則　</a:t>
            </a:r>
            <a:endParaRPr kumimoji="1" lang="en-US" altLang="ja-JP" dirty="0"/>
          </a:p>
          <a:p>
            <a:endParaRPr kumimoji="1" lang="en-US" altLang="ja-JP" dirty="0"/>
          </a:p>
          <a:p>
            <a:r>
              <a:rPr kumimoji="1" lang="ja-JP" altLang="en-US" dirty="0"/>
              <a:t>遺族厚生年金は死亡した会社員・公務員などの平均標準報酬額を</a:t>
            </a:r>
            <a:r>
              <a:rPr kumimoji="1" lang="en-US" altLang="ja-JP" dirty="0"/>
              <a:t>41.7</a:t>
            </a:r>
            <a:r>
              <a:rPr kumimoji="1" lang="ja-JP" altLang="en-US" dirty="0"/>
              <a:t>万円、加入期間</a:t>
            </a:r>
            <a:r>
              <a:rPr kumimoji="1" lang="en-US" altLang="ja-JP" dirty="0"/>
              <a:t>25</a:t>
            </a:r>
            <a:r>
              <a:rPr kumimoji="1" lang="ja-JP" altLang="en-US" dirty="0"/>
              <a:t>年（</a:t>
            </a:r>
            <a:r>
              <a:rPr kumimoji="1" lang="en-US" altLang="ja-JP" dirty="0"/>
              <a:t>300</a:t>
            </a:r>
            <a:r>
              <a:rPr kumimoji="1" lang="ja-JP" altLang="en-US" dirty="0"/>
              <a:t>月）として計算（厚生年金加入中の死亡では加入期間が</a:t>
            </a:r>
            <a:r>
              <a:rPr kumimoji="1" lang="en-US" altLang="ja-JP" dirty="0"/>
              <a:t>300</a:t>
            </a:r>
            <a:r>
              <a:rPr kumimoji="1" lang="ja-JP" altLang="en-US" dirty="0"/>
              <a:t>月未満の場合、</a:t>
            </a:r>
            <a:r>
              <a:rPr kumimoji="1" lang="en-US" altLang="ja-JP" dirty="0"/>
              <a:t>300</a:t>
            </a:r>
            <a:r>
              <a:rPr kumimoji="1" lang="ja-JP" altLang="en-US" dirty="0"/>
              <a:t>月で計算される）。</a:t>
            </a:r>
          </a:p>
        </p:txBody>
      </p:sp>
      <p:sp>
        <p:nvSpPr>
          <p:cNvPr id="4" name="日付プレースホルダー 3"/>
          <p:cNvSpPr>
            <a:spLocks noGrp="1"/>
          </p:cNvSpPr>
          <p:nvPr>
            <p:ph type="dt" idx="1"/>
          </p:nvPr>
        </p:nvSpPr>
        <p:spPr/>
        <p:txBody>
          <a:bodyPr/>
          <a:lstStyle/>
          <a:p>
            <a:fld id="{32E15E97-CA4D-4F30-B568-CB4BE0821DC0}" type="datetime1">
              <a:rPr kumimoji="1" lang="ja-JP" altLang="en-US" smtClean="0"/>
              <a:t>2024/4/19</a:t>
            </a:fld>
            <a:endParaRPr kumimoji="1" lang="ja-JP" altLang="en-US"/>
          </a:p>
        </p:txBody>
      </p:sp>
      <p:sp>
        <p:nvSpPr>
          <p:cNvPr id="5" name="スライド番号プレースホルダー 4"/>
          <p:cNvSpPr>
            <a:spLocks noGrp="1"/>
          </p:cNvSpPr>
          <p:nvPr>
            <p:ph type="sldNum" sz="quarter" idx="5"/>
          </p:nvPr>
        </p:nvSpPr>
        <p:spPr/>
        <p:txBody>
          <a:bodyPr/>
          <a:lstStyle/>
          <a:p>
            <a:fld id="{7DFF2FCA-2231-40C0-9724-5DA3ACF5C378}" type="slidenum">
              <a:rPr kumimoji="1" lang="ja-JP" altLang="en-US" smtClean="0"/>
              <a:t>117</a:t>
            </a:fld>
            <a:endParaRPr kumimoji="1" lang="ja-JP" altLang="en-US"/>
          </a:p>
        </p:txBody>
      </p:sp>
    </p:spTree>
    <p:extLst>
      <p:ext uri="{BB962C8B-B14F-4D97-AF65-F5344CB8AC3E}">
        <p14:creationId xmlns:p14="http://schemas.microsoft.com/office/powerpoint/2010/main" val="35558443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日付プレースホルダー 3"/>
          <p:cNvSpPr>
            <a:spLocks noGrp="1"/>
          </p:cNvSpPr>
          <p:nvPr>
            <p:ph type="dt" idx="1"/>
          </p:nvPr>
        </p:nvSpPr>
        <p:spPr/>
        <p:txBody>
          <a:bodyPr/>
          <a:lstStyle/>
          <a:p>
            <a:r>
              <a:rPr kumimoji="1" lang="en-US" altLang="ja-JP"/>
              <a:t>2019/7/13</a:t>
            </a:r>
            <a:endParaRPr kumimoji="1" lang="ja-JP" altLang="en-US"/>
          </a:p>
        </p:txBody>
      </p:sp>
      <p:sp>
        <p:nvSpPr>
          <p:cNvPr id="5" name="スライド番号プレースホルダー 4"/>
          <p:cNvSpPr>
            <a:spLocks noGrp="1"/>
          </p:cNvSpPr>
          <p:nvPr>
            <p:ph type="sldNum" sz="quarter" idx="5"/>
          </p:nvPr>
        </p:nvSpPr>
        <p:spPr/>
        <p:txBody>
          <a:bodyPr/>
          <a:lstStyle/>
          <a:p>
            <a:fld id="{7DFF2FCA-2231-40C0-9724-5DA3ACF5C378}" type="slidenum">
              <a:rPr kumimoji="1" lang="ja-JP" altLang="en-US" smtClean="0"/>
              <a:t>11</a:t>
            </a:fld>
            <a:endParaRPr kumimoji="1" lang="ja-JP" altLang="en-US"/>
          </a:p>
        </p:txBody>
      </p:sp>
    </p:spTree>
    <p:extLst>
      <p:ext uri="{BB962C8B-B14F-4D97-AF65-F5344CB8AC3E}">
        <p14:creationId xmlns:p14="http://schemas.microsoft.com/office/powerpoint/2010/main" val="3597783910"/>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注意したいのが、支払要件です。</a:t>
            </a:r>
            <a:endParaRPr kumimoji="1" lang="en-US" altLang="ja-JP" dirty="0"/>
          </a:p>
          <a:p>
            <a:endParaRPr kumimoji="1" lang="en-US" altLang="ja-JP" dirty="0"/>
          </a:p>
          <a:p>
            <a:r>
              <a:rPr kumimoji="1" lang="ja-JP" altLang="en-US" dirty="0"/>
              <a:t>がんの場合は診断確定という要件が多いのですが、その他の病気の場合、</a:t>
            </a:r>
          </a:p>
          <a:p>
            <a:endParaRPr kumimoji="1" lang="ja-JP" altLang="en-US" dirty="0"/>
          </a:p>
          <a:p>
            <a:r>
              <a:rPr kumimoji="1" lang="ja-JP" altLang="en-US" dirty="0"/>
              <a:t>・</a:t>
            </a:r>
            <a:r>
              <a:rPr kumimoji="1" lang="en-US" altLang="ja-JP" dirty="0"/>
              <a:t>60</a:t>
            </a:r>
            <a:r>
              <a:rPr kumimoji="1" lang="ja-JP" altLang="en-US" dirty="0"/>
              <a:t>日以上の所定の労働制限</a:t>
            </a:r>
          </a:p>
          <a:p>
            <a:endParaRPr kumimoji="1" lang="ja-JP" altLang="en-US" dirty="0"/>
          </a:p>
          <a:p>
            <a:r>
              <a:rPr kumimoji="1" lang="ja-JP" altLang="en-US" dirty="0"/>
              <a:t>・</a:t>
            </a:r>
            <a:r>
              <a:rPr kumimoji="1" lang="en-US" altLang="ja-JP" dirty="0"/>
              <a:t>60</a:t>
            </a:r>
            <a:r>
              <a:rPr kumimoji="1" lang="ja-JP" altLang="en-US" dirty="0"/>
              <a:t>日以上の言語障害等の他覚的な神経学的後遺症が継続</a:t>
            </a:r>
          </a:p>
          <a:p>
            <a:endParaRPr kumimoji="1" lang="ja-JP" altLang="en-US" dirty="0"/>
          </a:p>
          <a:p>
            <a:r>
              <a:rPr kumimoji="1" lang="ja-JP" altLang="en-US" dirty="0"/>
              <a:t>・いかなる業務にも全く従事できない状態が、その状態となった日から</a:t>
            </a:r>
            <a:r>
              <a:rPr kumimoji="1" lang="en-US" altLang="ja-JP" dirty="0"/>
              <a:t>365</a:t>
            </a:r>
            <a:r>
              <a:rPr kumimoji="1" lang="ja-JP" altLang="en-US" dirty="0"/>
              <a:t>日以上継続</a:t>
            </a:r>
          </a:p>
          <a:p>
            <a:endParaRPr kumimoji="1" lang="ja-JP" altLang="en-US" dirty="0"/>
          </a:p>
          <a:p>
            <a:r>
              <a:rPr kumimoji="1" lang="ja-JP" altLang="en-US" dirty="0"/>
              <a:t>など、診断されるだけでは住宅ローンが清算されません。</a:t>
            </a:r>
          </a:p>
          <a:p>
            <a:endParaRPr kumimoji="1" lang="ja-JP" altLang="en-US" dirty="0"/>
          </a:p>
          <a:p>
            <a:r>
              <a:rPr kumimoji="1" lang="ja-JP" altLang="en-US" dirty="0"/>
              <a:t> </a:t>
            </a:r>
          </a:p>
          <a:p>
            <a:endParaRPr kumimoji="1" lang="ja-JP" altLang="en-US" dirty="0"/>
          </a:p>
          <a:p>
            <a:r>
              <a:rPr kumimoji="1" lang="ja-JP" altLang="en-US" dirty="0"/>
              <a:t>当然こういった特約があれば安心ですが、その分保険料がかかりますので、保険料とのバランスを考えて決める必要があります。</a:t>
            </a:r>
          </a:p>
        </p:txBody>
      </p:sp>
      <p:sp>
        <p:nvSpPr>
          <p:cNvPr id="4" name="日付プレースホルダー 3"/>
          <p:cNvSpPr>
            <a:spLocks noGrp="1"/>
          </p:cNvSpPr>
          <p:nvPr>
            <p:ph type="dt" idx="1"/>
          </p:nvPr>
        </p:nvSpPr>
        <p:spPr/>
        <p:txBody>
          <a:bodyPr/>
          <a:lstStyle/>
          <a:p>
            <a:r>
              <a:rPr kumimoji="1" lang="en-US" altLang="ja-JP"/>
              <a:t>2023/11/28</a:t>
            </a:r>
            <a:endParaRPr kumimoji="1" lang="ja-JP" altLang="en-US"/>
          </a:p>
        </p:txBody>
      </p:sp>
      <p:sp>
        <p:nvSpPr>
          <p:cNvPr id="5" name="スライド番号プレースホルダー 4"/>
          <p:cNvSpPr>
            <a:spLocks noGrp="1"/>
          </p:cNvSpPr>
          <p:nvPr>
            <p:ph type="sldNum" sz="quarter" idx="5"/>
          </p:nvPr>
        </p:nvSpPr>
        <p:spPr/>
        <p:txBody>
          <a:bodyPr/>
          <a:lstStyle/>
          <a:p>
            <a:fld id="{2DD9FCC9-A351-4E7A-84DF-68FEA6A68C70}" type="slidenum">
              <a:rPr kumimoji="1" lang="ja-JP" altLang="en-US" smtClean="0"/>
              <a:t>118</a:t>
            </a:fld>
            <a:endParaRPr kumimoji="1" lang="ja-JP" altLang="en-US"/>
          </a:p>
        </p:txBody>
      </p:sp>
    </p:spTree>
    <p:extLst>
      <p:ext uri="{BB962C8B-B14F-4D97-AF65-F5344CB8AC3E}">
        <p14:creationId xmlns:p14="http://schemas.microsoft.com/office/powerpoint/2010/main" val="1285623550"/>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変動費と固定費どちらを、見直しますか？</a:t>
            </a:r>
            <a:endParaRPr kumimoji="1" lang="en-US" altLang="ja-JP" dirty="0"/>
          </a:p>
          <a:p>
            <a:endParaRPr kumimoji="1" lang="en-US" altLang="ja-JP" dirty="0"/>
          </a:p>
          <a:p>
            <a:r>
              <a:rPr kumimoji="1" lang="ja-JP" altLang="en-US" dirty="0"/>
              <a:t>勿論両方やった方が良いのですが</a:t>
            </a:r>
            <a:endParaRPr kumimoji="1" lang="en-US" altLang="ja-JP" dirty="0"/>
          </a:p>
          <a:p>
            <a:endParaRPr kumimoji="1" lang="en-US" altLang="ja-JP" dirty="0"/>
          </a:p>
          <a:p>
            <a:r>
              <a:rPr kumimoji="1" lang="ja-JP" altLang="en-US" dirty="0"/>
              <a:t>どちらから先に、見直しますか？</a:t>
            </a:r>
          </a:p>
        </p:txBody>
      </p:sp>
      <p:sp>
        <p:nvSpPr>
          <p:cNvPr id="4" name="日付プレースホルダー 3"/>
          <p:cNvSpPr>
            <a:spLocks noGrp="1"/>
          </p:cNvSpPr>
          <p:nvPr>
            <p:ph type="dt" idx="1"/>
          </p:nvPr>
        </p:nvSpPr>
        <p:spPr/>
        <p:txBody>
          <a:bodyPr/>
          <a:lstStyle/>
          <a:p>
            <a:r>
              <a:rPr kumimoji="1" lang="en-US" altLang="ja-JP"/>
              <a:t>2023/11/28</a:t>
            </a:r>
            <a:endParaRPr kumimoji="1" lang="ja-JP" altLang="en-US"/>
          </a:p>
        </p:txBody>
      </p:sp>
      <p:sp>
        <p:nvSpPr>
          <p:cNvPr id="5" name="スライド番号プレースホルダー 4"/>
          <p:cNvSpPr>
            <a:spLocks noGrp="1"/>
          </p:cNvSpPr>
          <p:nvPr>
            <p:ph type="sldNum" sz="quarter" idx="5"/>
          </p:nvPr>
        </p:nvSpPr>
        <p:spPr/>
        <p:txBody>
          <a:bodyPr/>
          <a:lstStyle/>
          <a:p>
            <a:fld id="{2DD9FCC9-A351-4E7A-84DF-68FEA6A68C70}" type="slidenum">
              <a:rPr kumimoji="1" lang="ja-JP" altLang="en-US" smtClean="0"/>
              <a:t>119</a:t>
            </a:fld>
            <a:endParaRPr kumimoji="1" lang="ja-JP" altLang="en-US"/>
          </a:p>
        </p:txBody>
      </p:sp>
    </p:spTree>
    <p:extLst>
      <p:ext uri="{BB962C8B-B14F-4D97-AF65-F5344CB8AC3E}">
        <p14:creationId xmlns:p14="http://schemas.microsoft.com/office/powerpoint/2010/main" val="2237680020"/>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日付プレースホルダー 3"/>
          <p:cNvSpPr>
            <a:spLocks noGrp="1"/>
          </p:cNvSpPr>
          <p:nvPr>
            <p:ph type="dt" idx="1"/>
          </p:nvPr>
        </p:nvSpPr>
        <p:spPr/>
        <p:txBody>
          <a:bodyPr/>
          <a:lstStyle/>
          <a:p>
            <a:r>
              <a:rPr kumimoji="1" lang="en-US" altLang="ja-JP"/>
              <a:t>2023/11/28</a:t>
            </a:r>
            <a:endParaRPr kumimoji="1" lang="ja-JP" altLang="en-US"/>
          </a:p>
        </p:txBody>
      </p:sp>
      <p:sp>
        <p:nvSpPr>
          <p:cNvPr id="5" name="スライド番号プレースホルダー 4"/>
          <p:cNvSpPr>
            <a:spLocks noGrp="1"/>
          </p:cNvSpPr>
          <p:nvPr>
            <p:ph type="sldNum" sz="quarter" idx="5"/>
          </p:nvPr>
        </p:nvSpPr>
        <p:spPr/>
        <p:txBody>
          <a:bodyPr/>
          <a:lstStyle/>
          <a:p>
            <a:fld id="{2DD9FCC9-A351-4E7A-84DF-68FEA6A68C70}" type="slidenum">
              <a:rPr kumimoji="1" lang="ja-JP" altLang="en-US" smtClean="0"/>
              <a:t>120</a:t>
            </a:fld>
            <a:endParaRPr kumimoji="1" lang="ja-JP" altLang="en-US"/>
          </a:p>
        </p:txBody>
      </p:sp>
    </p:spTree>
    <p:extLst>
      <p:ext uri="{BB962C8B-B14F-4D97-AF65-F5344CB8AC3E}">
        <p14:creationId xmlns:p14="http://schemas.microsoft.com/office/powerpoint/2010/main" val="1785538914"/>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日付プレースホルダー 3"/>
          <p:cNvSpPr>
            <a:spLocks noGrp="1"/>
          </p:cNvSpPr>
          <p:nvPr>
            <p:ph type="dt" idx="1"/>
          </p:nvPr>
        </p:nvSpPr>
        <p:spPr/>
        <p:txBody>
          <a:bodyPr/>
          <a:lstStyle/>
          <a:p>
            <a:r>
              <a:rPr kumimoji="1" lang="en-US" altLang="ja-JP"/>
              <a:t>2023/11/28</a:t>
            </a:r>
            <a:endParaRPr kumimoji="1" lang="ja-JP" altLang="en-US"/>
          </a:p>
        </p:txBody>
      </p:sp>
      <p:sp>
        <p:nvSpPr>
          <p:cNvPr id="5" name="スライド番号プレースホルダー 4"/>
          <p:cNvSpPr>
            <a:spLocks noGrp="1"/>
          </p:cNvSpPr>
          <p:nvPr>
            <p:ph type="sldNum" sz="quarter" idx="5"/>
          </p:nvPr>
        </p:nvSpPr>
        <p:spPr/>
        <p:txBody>
          <a:bodyPr/>
          <a:lstStyle/>
          <a:p>
            <a:fld id="{2DD9FCC9-A351-4E7A-84DF-68FEA6A68C70}" type="slidenum">
              <a:rPr kumimoji="1" lang="ja-JP" altLang="en-US" smtClean="0"/>
              <a:t>121</a:t>
            </a:fld>
            <a:endParaRPr kumimoji="1" lang="ja-JP" altLang="en-US"/>
          </a:p>
        </p:txBody>
      </p:sp>
    </p:spTree>
    <p:extLst>
      <p:ext uri="{BB962C8B-B14F-4D97-AF65-F5344CB8AC3E}">
        <p14:creationId xmlns:p14="http://schemas.microsoft.com/office/powerpoint/2010/main" val="1832482027"/>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2DD9FCC9-A351-4E7A-84DF-68FEA6A68C70}" type="slidenum">
              <a:rPr kumimoji="1" lang="ja-JP" altLang="en-US" smtClean="0"/>
              <a:t>122</a:t>
            </a:fld>
            <a:endParaRPr kumimoji="1" lang="ja-JP" altLang="en-US"/>
          </a:p>
        </p:txBody>
      </p:sp>
      <p:sp>
        <p:nvSpPr>
          <p:cNvPr id="5" name="日付プレースホルダー 4">
            <a:extLst>
              <a:ext uri="{FF2B5EF4-FFF2-40B4-BE49-F238E27FC236}">
                <a16:creationId xmlns:a16="http://schemas.microsoft.com/office/drawing/2014/main" id="{2E01CAC0-E832-7C70-C3D2-1F5A7972E134}"/>
              </a:ext>
            </a:extLst>
          </p:cNvPr>
          <p:cNvSpPr>
            <a:spLocks noGrp="1"/>
          </p:cNvSpPr>
          <p:nvPr>
            <p:ph type="dt" idx="1"/>
          </p:nvPr>
        </p:nvSpPr>
        <p:spPr/>
        <p:txBody>
          <a:bodyPr/>
          <a:lstStyle/>
          <a:p>
            <a:r>
              <a:rPr kumimoji="1" lang="en-US" altLang="ja-JP"/>
              <a:t>2023/11/28</a:t>
            </a:r>
            <a:endParaRPr kumimoji="1" lang="ja-JP" altLang="en-US"/>
          </a:p>
        </p:txBody>
      </p:sp>
    </p:spTree>
    <p:extLst>
      <p:ext uri="{BB962C8B-B14F-4D97-AF65-F5344CB8AC3E}">
        <p14:creationId xmlns:p14="http://schemas.microsoft.com/office/powerpoint/2010/main" val="5502905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日付プレースホルダー 3"/>
          <p:cNvSpPr>
            <a:spLocks noGrp="1"/>
          </p:cNvSpPr>
          <p:nvPr>
            <p:ph type="dt" idx="1"/>
          </p:nvPr>
        </p:nvSpPr>
        <p:spPr/>
        <p:txBody>
          <a:bodyPr/>
          <a:lstStyle/>
          <a:p>
            <a:r>
              <a:rPr kumimoji="1" lang="en-US" altLang="ja-JP"/>
              <a:t>2019/7/13</a:t>
            </a:r>
            <a:endParaRPr kumimoji="1" lang="ja-JP" altLang="en-US"/>
          </a:p>
        </p:txBody>
      </p:sp>
      <p:sp>
        <p:nvSpPr>
          <p:cNvPr id="5" name="スライド番号プレースホルダー 4"/>
          <p:cNvSpPr>
            <a:spLocks noGrp="1"/>
          </p:cNvSpPr>
          <p:nvPr>
            <p:ph type="sldNum" sz="quarter" idx="5"/>
          </p:nvPr>
        </p:nvSpPr>
        <p:spPr/>
        <p:txBody>
          <a:bodyPr/>
          <a:lstStyle/>
          <a:p>
            <a:fld id="{7DFF2FCA-2231-40C0-9724-5DA3ACF5C378}" type="slidenum">
              <a:rPr kumimoji="1" lang="ja-JP" altLang="en-US" smtClean="0"/>
              <a:t>12</a:t>
            </a:fld>
            <a:endParaRPr kumimoji="1" lang="ja-JP" altLang="en-US"/>
          </a:p>
        </p:txBody>
      </p:sp>
    </p:spTree>
    <p:extLst>
      <p:ext uri="{BB962C8B-B14F-4D97-AF65-F5344CB8AC3E}">
        <p14:creationId xmlns:p14="http://schemas.microsoft.com/office/powerpoint/2010/main" val="38160667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日付プレースホルダー 3"/>
          <p:cNvSpPr>
            <a:spLocks noGrp="1"/>
          </p:cNvSpPr>
          <p:nvPr>
            <p:ph type="dt" idx="1"/>
          </p:nvPr>
        </p:nvSpPr>
        <p:spPr/>
        <p:txBody>
          <a:bodyPr/>
          <a:lstStyle/>
          <a:p>
            <a:r>
              <a:rPr kumimoji="1" lang="en-US" altLang="ja-JP"/>
              <a:t>2019/7/13</a:t>
            </a:r>
            <a:endParaRPr kumimoji="1" lang="ja-JP" altLang="en-US"/>
          </a:p>
        </p:txBody>
      </p:sp>
      <p:sp>
        <p:nvSpPr>
          <p:cNvPr id="5" name="スライド番号プレースホルダー 4"/>
          <p:cNvSpPr>
            <a:spLocks noGrp="1"/>
          </p:cNvSpPr>
          <p:nvPr>
            <p:ph type="sldNum" sz="quarter" idx="5"/>
          </p:nvPr>
        </p:nvSpPr>
        <p:spPr/>
        <p:txBody>
          <a:bodyPr/>
          <a:lstStyle/>
          <a:p>
            <a:fld id="{7DFF2FCA-2231-40C0-9724-5DA3ACF5C378}" type="slidenum">
              <a:rPr kumimoji="1" lang="ja-JP" altLang="en-US" smtClean="0"/>
              <a:t>13</a:t>
            </a:fld>
            <a:endParaRPr kumimoji="1" lang="ja-JP" altLang="en-US"/>
          </a:p>
        </p:txBody>
      </p:sp>
    </p:spTree>
    <p:extLst>
      <p:ext uri="{BB962C8B-B14F-4D97-AF65-F5344CB8AC3E}">
        <p14:creationId xmlns:p14="http://schemas.microsoft.com/office/powerpoint/2010/main" val="24706689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１％～２％で、８２３万円</a:t>
            </a:r>
          </a:p>
        </p:txBody>
      </p:sp>
      <p:sp>
        <p:nvSpPr>
          <p:cNvPr id="4" name="日付プレースホルダー 3">
            <a:extLst>
              <a:ext uri="{FF2B5EF4-FFF2-40B4-BE49-F238E27FC236}">
                <a16:creationId xmlns:a16="http://schemas.microsoft.com/office/drawing/2014/main" id="{520D2DCD-6250-ADE3-3232-1D5E509CCE84}"/>
              </a:ext>
            </a:extLst>
          </p:cNvPr>
          <p:cNvSpPr>
            <a:spLocks noGrp="1"/>
          </p:cNvSpPr>
          <p:nvPr>
            <p:ph type="dt" idx="1"/>
          </p:nvPr>
        </p:nvSpPr>
        <p:spPr/>
        <p:txBody>
          <a:bodyPr/>
          <a:lstStyle/>
          <a:p>
            <a:r>
              <a:rPr kumimoji="1" lang="en-US" altLang="ja-JP"/>
              <a:t>2022/12/19</a:t>
            </a:r>
            <a:endParaRPr kumimoji="1" lang="ja-JP" altLang="en-US"/>
          </a:p>
        </p:txBody>
      </p:sp>
    </p:spTree>
    <p:extLst>
      <p:ext uri="{BB962C8B-B14F-4D97-AF65-F5344CB8AC3E}">
        <p14:creationId xmlns:p14="http://schemas.microsoft.com/office/powerpoint/2010/main" val="38892099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日付プレースホルダー 3"/>
          <p:cNvSpPr>
            <a:spLocks noGrp="1"/>
          </p:cNvSpPr>
          <p:nvPr>
            <p:ph type="dt" idx="1"/>
          </p:nvPr>
        </p:nvSpPr>
        <p:spPr/>
        <p:txBody>
          <a:bodyPr/>
          <a:lstStyle/>
          <a:p>
            <a:r>
              <a:rPr kumimoji="1" lang="en-US" altLang="ja-JP"/>
              <a:t>2023/11/28</a:t>
            </a:r>
            <a:endParaRPr kumimoji="1" lang="ja-JP" altLang="en-US"/>
          </a:p>
        </p:txBody>
      </p:sp>
      <p:sp>
        <p:nvSpPr>
          <p:cNvPr id="5" name="スライド番号プレースホルダー 4"/>
          <p:cNvSpPr>
            <a:spLocks noGrp="1"/>
          </p:cNvSpPr>
          <p:nvPr>
            <p:ph type="sldNum" sz="quarter" idx="5"/>
          </p:nvPr>
        </p:nvSpPr>
        <p:spPr/>
        <p:txBody>
          <a:bodyPr/>
          <a:lstStyle/>
          <a:p>
            <a:fld id="{2DD9FCC9-A351-4E7A-84DF-68FEA6A68C70}" type="slidenum">
              <a:rPr kumimoji="1" lang="ja-JP" altLang="en-US" smtClean="0"/>
              <a:t>16</a:t>
            </a:fld>
            <a:endParaRPr kumimoji="1" lang="ja-JP" altLang="en-US"/>
          </a:p>
        </p:txBody>
      </p:sp>
    </p:spTree>
    <p:extLst>
      <p:ext uri="{BB962C8B-B14F-4D97-AF65-F5344CB8AC3E}">
        <p14:creationId xmlns:p14="http://schemas.microsoft.com/office/powerpoint/2010/main" val="25108079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日付プレースホルダー 3"/>
          <p:cNvSpPr>
            <a:spLocks noGrp="1"/>
          </p:cNvSpPr>
          <p:nvPr>
            <p:ph type="dt" idx="1"/>
          </p:nvPr>
        </p:nvSpPr>
        <p:spPr/>
        <p:txBody>
          <a:bodyPr/>
          <a:lstStyle/>
          <a:p>
            <a:r>
              <a:rPr kumimoji="1" lang="en-US" altLang="ja-JP"/>
              <a:t>2023/11/28</a:t>
            </a:r>
            <a:endParaRPr kumimoji="1" lang="ja-JP" altLang="en-US"/>
          </a:p>
        </p:txBody>
      </p:sp>
      <p:sp>
        <p:nvSpPr>
          <p:cNvPr id="5" name="スライド番号プレースホルダー 4"/>
          <p:cNvSpPr>
            <a:spLocks noGrp="1"/>
          </p:cNvSpPr>
          <p:nvPr>
            <p:ph type="sldNum" sz="quarter" idx="5"/>
          </p:nvPr>
        </p:nvSpPr>
        <p:spPr/>
        <p:txBody>
          <a:bodyPr/>
          <a:lstStyle/>
          <a:p>
            <a:fld id="{2DD9FCC9-A351-4E7A-84DF-68FEA6A68C70}" type="slidenum">
              <a:rPr kumimoji="1" lang="ja-JP" altLang="en-US" smtClean="0"/>
              <a:t>17</a:t>
            </a:fld>
            <a:endParaRPr kumimoji="1" lang="ja-JP" altLang="en-US"/>
          </a:p>
        </p:txBody>
      </p:sp>
    </p:spTree>
    <p:extLst>
      <p:ext uri="{BB962C8B-B14F-4D97-AF65-F5344CB8AC3E}">
        <p14:creationId xmlns:p14="http://schemas.microsoft.com/office/powerpoint/2010/main" val="21094005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2DD9FCC9-A351-4E7A-84DF-68FEA6A68C70}" type="slidenum">
              <a:rPr kumimoji="1" lang="ja-JP" altLang="en-US" smtClean="0"/>
              <a:t>18</a:t>
            </a:fld>
            <a:endParaRPr kumimoji="1" lang="ja-JP" altLang="en-US"/>
          </a:p>
        </p:txBody>
      </p:sp>
      <p:sp>
        <p:nvSpPr>
          <p:cNvPr id="5" name="日付プレースホルダー 4">
            <a:extLst>
              <a:ext uri="{FF2B5EF4-FFF2-40B4-BE49-F238E27FC236}">
                <a16:creationId xmlns:a16="http://schemas.microsoft.com/office/drawing/2014/main" id="{9A6178AD-AB72-32F5-B677-85B967E85486}"/>
              </a:ext>
            </a:extLst>
          </p:cNvPr>
          <p:cNvSpPr>
            <a:spLocks noGrp="1"/>
          </p:cNvSpPr>
          <p:nvPr>
            <p:ph type="dt" idx="1"/>
          </p:nvPr>
        </p:nvSpPr>
        <p:spPr/>
        <p:txBody>
          <a:bodyPr/>
          <a:lstStyle/>
          <a:p>
            <a:r>
              <a:rPr kumimoji="1" lang="en-US" altLang="ja-JP"/>
              <a:t>2023/11/28</a:t>
            </a:r>
            <a:endParaRPr kumimoji="1" lang="ja-JP" altLang="en-US"/>
          </a:p>
        </p:txBody>
      </p:sp>
    </p:spTree>
    <p:extLst>
      <p:ext uri="{BB962C8B-B14F-4D97-AF65-F5344CB8AC3E}">
        <p14:creationId xmlns:p14="http://schemas.microsoft.com/office/powerpoint/2010/main" val="26546265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その選択理由は？　住宅金融支援機構の調査では、</a:t>
            </a:r>
          </a:p>
          <a:p>
            <a:endParaRPr kumimoji="1" lang="ja-JP" altLang="en-US" dirty="0"/>
          </a:p>
        </p:txBody>
      </p:sp>
      <p:sp>
        <p:nvSpPr>
          <p:cNvPr id="4" name="スライド番号プレースホルダー 3"/>
          <p:cNvSpPr>
            <a:spLocks noGrp="1"/>
          </p:cNvSpPr>
          <p:nvPr>
            <p:ph type="sldNum" sz="quarter" idx="5"/>
          </p:nvPr>
        </p:nvSpPr>
        <p:spPr/>
        <p:txBody>
          <a:bodyPr/>
          <a:lstStyle/>
          <a:p>
            <a:fld id="{2DD9FCC9-A351-4E7A-84DF-68FEA6A68C70}" type="slidenum">
              <a:rPr kumimoji="1" lang="ja-JP" altLang="en-US" smtClean="0"/>
              <a:t>19</a:t>
            </a:fld>
            <a:endParaRPr kumimoji="1" lang="ja-JP" altLang="en-US"/>
          </a:p>
        </p:txBody>
      </p:sp>
      <p:sp>
        <p:nvSpPr>
          <p:cNvPr id="5" name="日付プレースホルダー 4">
            <a:extLst>
              <a:ext uri="{FF2B5EF4-FFF2-40B4-BE49-F238E27FC236}">
                <a16:creationId xmlns:a16="http://schemas.microsoft.com/office/drawing/2014/main" id="{5F34BECD-0AF2-9EA4-8982-D40EE413FC3C}"/>
              </a:ext>
            </a:extLst>
          </p:cNvPr>
          <p:cNvSpPr>
            <a:spLocks noGrp="1"/>
          </p:cNvSpPr>
          <p:nvPr>
            <p:ph type="dt" idx="1"/>
          </p:nvPr>
        </p:nvSpPr>
        <p:spPr/>
        <p:txBody>
          <a:bodyPr/>
          <a:lstStyle/>
          <a:p>
            <a:r>
              <a:rPr kumimoji="1" lang="en-US" altLang="ja-JP"/>
              <a:t>2023/11/28</a:t>
            </a:r>
            <a:endParaRPr kumimoji="1" lang="ja-JP" altLang="en-US"/>
          </a:p>
        </p:txBody>
      </p:sp>
    </p:spTree>
    <p:extLst>
      <p:ext uri="{BB962C8B-B14F-4D97-AF65-F5344CB8AC3E}">
        <p14:creationId xmlns:p14="http://schemas.microsoft.com/office/powerpoint/2010/main" val="34532868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2DD9FCC9-A351-4E7A-84DF-68FEA6A68C70}" type="slidenum">
              <a:rPr kumimoji="1" lang="ja-JP" altLang="en-US" smtClean="0"/>
              <a:t>21</a:t>
            </a:fld>
            <a:endParaRPr kumimoji="1" lang="ja-JP" altLang="en-US"/>
          </a:p>
        </p:txBody>
      </p:sp>
      <p:sp>
        <p:nvSpPr>
          <p:cNvPr id="5" name="日付プレースホルダー 4">
            <a:extLst>
              <a:ext uri="{FF2B5EF4-FFF2-40B4-BE49-F238E27FC236}">
                <a16:creationId xmlns:a16="http://schemas.microsoft.com/office/drawing/2014/main" id="{8D2D5540-698E-448A-87A9-18E26C74F33C}"/>
              </a:ext>
            </a:extLst>
          </p:cNvPr>
          <p:cNvSpPr>
            <a:spLocks noGrp="1"/>
          </p:cNvSpPr>
          <p:nvPr>
            <p:ph type="dt" idx="1"/>
          </p:nvPr>
        </p:nvSpPr>
        <p:spPr/>
        <p:txBody>
          <a:bodyPr/>
          <a:lstStyle/>
          <a:p>
            <a:r>
              <a:rPr kumimoji="1" lang="en-US" altLang="ja-JP"/>
              <a:t>2023/11/28</a:t>
            </a:r>
            <a:endParaRPr kumimoji="1" lang="ja-JP" altLang="en-US"/>
          </a:p>
        </p:txBody>
      </p:sp>
    </p:spTree>
    <p:extLst>
      <p:ext uri="{BB962C8B-B14F-4D97-AF65-F5344CB8AC3E}">
        <p14:creationId xmlns:p14="http://schemas.microsoft.com/office/powerpoint/2010/main" val="13662602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p:spPr>
        <p:txBody>
          <a:bodyPr/>
          <a:lstStyle>
            <a:lvl1pPr eaLnBrk="0" hangingPunct="0">
              <a:defRPr kumimoji="1" sz="1700">
                <a:solidFill>
                  <a:schemeClr val="tx1"/>
                </a:solidFill>
                <a:latin typeface="Tahoma" pitchFamily="34" charset="0"/>
                <a:ea typeface="ＤＦPOP体" pitchFamily="49" charset="-128"/>
              </a:defRPr>
            </a:lvl1pPr>
            <a:lvl2pPr marL="804634" indent="-309474" eaLnBrk="0" hangingPunct="0">
              <a:defRPr kumimoji="1" sz="1700">
                <a:solidFill>
                  <a:schemeClr val="tx1"/>
                </a:solidFill>
                <a:latin typeface="Tahoma" pitchFamily="34" charset="0"/>
                <a:ea typeface="ＤＦPOP体" pitchFamily="49" charset="-128"/>
              </a:defRPr>
            </a:lvl2pPr>
            <a:lvl3pPr marL="1237898" indent="-247580" eaLnBrk="0" hangingPunct="0">
              <a:defRPr kumimoji="1" sz="1700">
                <a:solidFill>
                  <a:schemeClr val="tx1"/>
                </a:solidFill>
                <a:latin typeface="Tahoma" pitchFamily="34" charset="0"/>
                <a:ea typeface="ＤＦPOP体" pitchFamily="49" charset="-128"/>
              </a:defRPr>
            </a:lvl3pPr>
            <a:lvl4pPr marL="1733058" indent="-247580" eaLnBrk="0" hangingPunct="0">
              <a:defRPr kumimoji="1" sz="1700">
                <a:solidFill>
                  <a:schemeClr val="tx1"/>
                </a:solidFill>
                <a:latin typeface="Tahoma" pitchFamily="34" charset="0"/>
                <a:ea typeface="ＤＦPOP体" pitchFamily="49" charset="-128"/>
              </a:defRPr>
            </a:lvl4pPr>
            <a:lvl5pPr marL="2228217" indent="-247580" eaLnBrk="0" hangingPunct="0">
              <a:defRPr kumimoji="1" sz="1700">
                <a:solidFill>
                  <a:schemeClr val="tx1"/>
                </a:solidFill>
                <a:latin typeface="Tahoma" pitchFamily="34" charset="0"/>
                <a:ea typeface="ＤＦPOP体" pitchFamily="49" charset="-128"/>
              </a:defRPr>
            </a:lvl5pPr>
            <a:lvl6pPr marL="2723376" indent="-247580" eaLnBrk="0" fontAlgn="base" hangingPunct="0">
              <a:spcBef>
                <a:spcPct val="0"/>
              </a:spcBef>
              <a:spcAft>
                <a:spcPct val="0"/>
              </a:spcAft>
              <a:defRPr kumimoji="1" sz="1700">
                <a:solidFill>
                  <a:schemeClr val="tx1"/>
                </a:solidFill>
                <a:latin typeface="Tahoma" pitchFamily="34" charset="0"/>
                <a:ea typeface="ＤＦPOP体" pitchFamily="49" charset="-128"/>
              </a:defRPr>
            </a:lvl6pPr>
            <a:lvl7pPr marL="3218535" indent="-247580" eaLnBrk="0" fontAlgn="base" hangingPunct="0">
              <a:spcBef>
                <a:spcPct val="0"/>
              </a:spcBef>
              <a:spcAft>
                <a:spcPct val="0"/>
              </a:spcAft>
              <a:defRPr kumimoji="1" sz="1700">
                <a:solidFill>
                  <a:schemeClr val="tx1"/>
                </a:solidFill>
                <a:latin typeface="Tahoma" pitchFamily="34" charset="0"/>
                <a:ea typeface="ＤＦPOP体" pitchFamily="49" charset="-128"/>
              </a:defRPr>
            </a:lvl7pPr>
            <a:lvl8pPr marL="3713694" indent="-247580" eaLnBrk="0" fontAlgn="base" hangingPunct="0">
              <a:spcBef>
                <a:spcPct val="0"/>
              </a:spcBef>
              <a:spcAft>
                <a:spcPct val="0"/>
              </a:spcAft>
              <a:defRPr kumimoji="1" sz="1700">
                <a:solidFill>
                  <a:schemeClr val="tx1"/>
                </a:solidFill>
                <a:latin typeface="Tahoma" pitchFamily="34" charset="0"/>
                <a:ea typeface="ＤＦPOP体" pitchFamily="49" charset="-128"/>
              </a:defRPr>
            </a:lvl8pPr>
            <a:lvl9pPr marL="4208854" indent="-247580" eaLnBrk="0" fontAlgn="base" hangingPunct="0">
              <a:spcBef>
                <a:spcPct val="0"/>
              </a:spcBef>
              <a:spcAft>
                <a:spcPct val="0"/>
              </a:spcAft>
              <a:defRPr kumimoji="1" sz="1700">
                <a:solidFill>
                  <a:schemeClr val="tx1"/>
                </a:solidFill>
                <a:latin typeface="Tahoma" pitchFamily="34" charset="0"/>
                <a:ea typeface="ＤＦPOP体" pitchFamily="49" charset="-128"/>
              </a:defRPr>
            </a:lvl9pPr>
          </a:lstStyle>
          <a:p>
            <a:pPr eaLnBrk="1" hangingPunct="1"/>
            <a:fld id="{2C15B8F0-BB8A-4F42-BC3D-2FED910B8799}" type="slidenum">
              <a:rPr lang="en-US" altLang="ja-JP" sz="1300">
                <a:latin typeface="Times New Roman" pitchFamily="18" charset="0"/>
                <a:ea typeface="ＭＳ Ｐゴシック" pitchFamily="50" charset="-128"/>
              </a:rPr>
              <a:pPr eaLnBrk="1" hangingPunct="1"/>
              <a:t>2</a:t>
            </a:fld>
            <a:endParaRPr lang="en-US" altLang="ja-JP" sz="1300">
              <a:latin typeface="Times New Roman" pitchFamily="18" charset="0"/>
              <a:ea typeface="ＭＳ Ｐゴシック" pitchFamily="50" charset="-128"/>
            </a:endParaRPr>
          </a:p>
        </p:txBody>
      </p:sp>
      <p:sp>
        <p:nvSpPr>
          <p:cNvPr id="10243" name="Rectangle 48"/>
          <p:cNvSpPr txBox="1">
            <a:spLocks noGrp="1" noChangeArrowheads="1"/>
          </p:cNvSpPr>
          <p:nvPr/>
        </p:nvSpPr>
        <p:spPr bwMode="auto">
          <a:xfrm>
            <a:off x="4017304" y="9722471"/>
            <a:ext cx="3008377" cy="434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b"/>
          <a:lstStyle>
            <a:lvl1pPr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1600">
                <a:solidFill>
                  <a:schemeClr val="tx1"/>
                </a:solidFill>
                <a:latin typeface="Tahoma" pitchFamily="34" charset="0"/>
                <a:ea typeface="ＤＦPOP体" pitchFamily="49" charset="-128"/>
              </a:defRPr>
            </a:lvl1pPr>
            <a:lvl2pPr marL="742950" indent="-28575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1600">
                <a:solidFill>
                  <a:schemeClr val="tx1"/>
                </a:solidFill>
                <a:latin typeface="Tahoma" pitchFamily="34" charset="0"/>
                <a:ea typeface="ＤＦPOP体" pitchFamily="49" charset="-128"/>
              </a:defRPr>
            </a:lvl2pPr>
            <a:lvl3pPr marL="11430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1600">
                <a:solidFill>
                  <a:schemeClr val="tx1"/>
                </a:solidFill>
                <a:latin typeface="Tahoma" pitchFamily="34" charset="0"/>
                <a:ea typeface="ＤＦPOP体" pitchFamily="49" charset="-128"/>
              </a:defRPr>
            </a:lvl3pPr>
            <a:lvl4pPr marL="16002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1600">
                <a:solidFill>
                  <a:schemeClr val="tx1"/>
                </a:solidFill>
                <a:latin typeface="Tahoma" pitchFamily="34" charset="0"/>
                <a:ea typeface="ＤＦPOP体" pitchFamily="49" charset="-128"/>
              </a:defRPr>
            </a:lvl4pPr>
            <a:lvl5pPr marL="20574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1600">
                <a:solidFill>
                  <a:schemeClr val="tx1"/>
                </a:solidFill>
                <a:latin typeface="Tahoma" pitchFamily="34" charset="0"/>
                <a:ea typeface="ＤＦPOP体" pitchFamily="49"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1600">
                <a:solidFill>
                  <a:schemeClr val="tx1"/>
                </a:solidFill>
                <a:latin typeface="Tahoma" pitchFamily="34" charset="0"/>
                <a:ea typeface="ＤＦPOP体" pitchFamily="49"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1600">
                <a:solidFill>
                  <a:schemeClr val="tx1"/>
                </a:solidFill>
                <a:latin typeface="Tahoma" pitchFamily="34" charset="0"/>
                <a:ea typeface="ＤＦPOP体" pitchFamily="49"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1600">
                <a:solidFill>
                  <a:schemeClr val="tx1"/>
                </a:solidFill>
                <a:latin typeface="Tahoma" pitchFamily="34" charset="0"/>
                <a:ea typeface="ＤＦPOP体" pitchFamily="49"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1600">
                <a:solidFill>
                  <a:schemeClr val="tx1"/>
                </a:solidFill>
                <a:latin typeface="Tahoma" pitchFamily="34" charset="0"/>
                <a:ea typeface="ＤＦPOP体" pitchFamily="49" charset="-128"/>
              </a:defRPr>
            </a:lvl9pPr>
          </a:lstStyle>
          <a:p>
            <a:pPr algn="r" eaLnBrk="1" hangingPunct="1">
              <a:lnSpc>
                <a:spcPct val="95000"/>
              </a:lnSpc>
              <a:buClr>
                <a:srgbClr val="000000"/>
              </a:buClr>
              <a:buSzPct val="100000"/>
              <a:buFont typeface="Times New Roman" pitchFamily="18" charset="0"/>
              <a:buNone/>
            </a:pPr>
            <a:fld id="{653ACD27-8595-4ADD-B36C-DA8086CB9A9F}" type="slidenum">
              <a:rPr kumimoji="0" lang="en-US" altLang="ja-JP" sz="1500">
                <a:solidFill>
                  <a:srgbClr val="000000"/>
                </a:solidFill>
                <a:latin typeface="Times New Roman" pitchFamily="18" charset="0"/>
                <a:ea typeface="ＭＳ Ｐ明朝" pitchFamily="18" charset="-128"/>
              </a:rPr>
              <a:pPr algn="r" eaLnBrk="1" hangingPunct="1">
                <a:lnSpc>
                  <a:spcPct val="95000"/>
                </a:lnSpc>
                <a:buClr>
                  <a:srgbClr val="000000"/>
                </a:buClr>
                <a:buSzPct val="100000"/>
                <a:buFont typeface="Times New Roman" pitchFamily="18" charset="0"/>
                <a:buNone/>
              </a:pPr>
              <a:t>2</a:t>
            </a:fld>
            <a:endParaRPr kumimoji="0" lang="en-US" altLang="ja-JP" sz="1500">
              <a:solidFill>
                <a:srgbClr val="000000"/>
              </a:solidFill>
              <a:latin typeface="Times New Roman" pitchFamily="18" charset="0"/>
              <a:ea typeface="ＭＳ Ｐ明朝" pitchFamily="18" charset="-128"/>
            </a:endParaRPr>
          </a:p>
        </p:txBody>
      </p:sp>
      <p:sp>
        <p:nvSpPr>
          <p:cNvPr id="10244" name="Text Box 1"/>
          <p:cNvSpPr txBox="1">
            <a:spLocks noChangeArrowheads="1"/>
          </p:cNvSpPr>
          <p:nvPr/>
        </p:nvSpPr>
        <p:spPr bwMode="auto">
          <a:xfrm>
            <a:off x="1184612" y="778920"/>
            <a:ext cx="4731751" cy="3836950"/>
          </a:xfrm>
          <a:prstGeom prst="rect">
            <a:avLst/>
          </a:prstGeom>
          <a:solidFill>
            <a:srgbClr val="FFFFFF"/>
          </a:solidFill>
          <a:ln w="9360">
            <a:solidFill>
              <a:srgbClr val="000000"/>
            </a:solidFill>
            <a:miter lim="800000"/>
            <a:headEnd/>
            <a:tailEnd/>
          </a:ln>
        </p:spPr>
        <p:txBody>
          <a:bodyPr wrap="none" lIns="98180" tIns="49090" rIns="98180" bIns="49090" anchor="ctr"/>
          <a:lstStyle>
            <a:lvl1pPr eaLnBrk="0" hangingPunct="0">
              <a:defRPr kumimoji="1" sz="1600">
                <a:solidFill>
                  <a:schemeClr val="tx1"/>
                </a:solidFill>
                <a:latin typeface="Tahoma" pitchFamily="34" charset="0"/>
                <a:ea typeface="ＤＦPOP体" pitchFamily="49" charset="-128"/>
              </a:defRPr>
            </a:lvl1pPr>
            <a:lvl2pPr marL="742950" indent="-285750" eaLnBrk="0" hangingPunct="0">
              <a:defRPr kumimoji="1" sz="1600">
                <a:solidFill>
                  <a:schemeClr val="tx1"/>
                </a:solidFill>
                <a:latin typeface="Tahoma" pitchFamily="34" charset="0"/>
                <a:ea typeface="ＤＦPOP体" pitchFamily="49" charset="-128"/>
              </a:defRPr>
            </a:lvl2pPr>
            <a:lvl3pPr marL="1143000" indent="-228600" eaLnBrk="0" hangingPunct="0">
              <a:defRPr kumimoji="1" sz="1600">
                <a:solidFill>
                  <a:schemeClr val="tx1"/>
                </a:solidFill>
                <a:latin typeface="Tahoma" pitchFamily="34" charset="0"/>
                <a:ea typeface="ＤＦPOP体" pitchFamily="49" charset="-128"/>
              </a:defRPr>
            </a:lvl3pPr>
            <a:lvl4pPr marL="1600200" indent="-228600" eaLnBrk="0" hangingPunct="0">
              <a:defRPr kumimoji="1" sz="1600">
                <a:solidFill>
                  <a:schemeClr val="tx1"/>
                </a:solidFill>
                <a:latin typeface="Tahoma" pitchFamily="34" charset="0"/>
                <a:ea typeface="ＤＦPOP体" pitchFamily="49" charset="-128"/>
              </a:defRPr>
            </a:lvl4pPr>
            <a:lvl5pPr marL="2057400" indent="-228600" eaLnBrk="0" hangingPunct="0">
              <a:defRPr kumimoji="1" sz="1600">
                <a:solidFill>
                  <a:schemeClr val="tx1"/>
                </a:solidFill>
                <a:latin typeface="Tahoma" pitchFamily="34" charset="0"/>
                <a:ea typeface="ＤＦPOP体" pitchFamily="49" charset="-128"/>
              </a:defRPr>
            </a:lvl5pPr>
            <a:lvl6pPr marL="2514600" indent="-228600" eaLnBrk="0" fontAlgn="base" hangingPunct="0">
              <a:spcBef>
                <a:spcPct val="0"/>
              </a:spcBef>
              <a:spcAft>
                <a:spcPct val="0"/>
              </a:spcAft>
              <a:defRPr kumimoji="1" sz="1600">
                <a:solidFill>
                  <a:schemeClr val="tx1"/>
                </a:solidFill>
                <a:latin typeface="Tahoma" pitchFamily="34" charset="0"/>
                <a:ea typeface="ＤＦPOP体" pitchFamily="49" charset="-128"/>
              </a:defRPr>
            </a:lvl6pPr>
            <a:lvl7pPr marL="2971800" indent="-228600" eaLnBrk="0" fontAlgn="base" hangingPunct="0">
              <a:spcBef>
                <a:spcPct val="0"/>
              </a:spcBef>
              <a:spcAft>
                <a:spcPct val="0"/>
              </a:spcAft>
              <a:defRPr kumimoji="1" sz="1600">
                <a:solidFill>
                  <a:schemeClr val="tx1"/>
                </a:solidFill>
                <a:latin typeface="Tahoma" pitchFamily="34" charset="0"/>
                <a:ea typeface="ＤＦPOP体" pitchFamily="49" charset="-128"/>
              </a:defRPr>
            </a:lvl7pPr>
            <a:lvl8pPr marL="3429000" indent="-228600" eaLnBrk="0" fontAlgn="base" hangingPunct="0">
              <a:spcBef>
                <a:spcPct val="0"/>
              </a:spcBef>
              <a:spcAft>
                <a:spcPct val="0"/>
              </a:spcAft>
              <a:defRPr kumimoji="1" sz="1600">
                <a:solidFill>
                  <a:schemeClr val="tx1"/>
                </a:solidFill>
                <a:latin typeface="Tahoma" pitchFamily="34" charset="0"/>
                <a:ea typeface="ＤＦPOP体" pitchFamily="49" charset="-128"/>
              </a:defRPr>
            </a:lvl8pPr>
            <a:lvl9pPr marL="3886200" indent="-228600" eaLnBrk="0" fontAlgn="base" hangingPunct="0">
              <a:spcBef>
                <a:spcPct val="0"/>
              </a:spcBef>
              <a:spcAft>
                <a:spcPct val="0"/>
              </a:spcAft>
              <a:defRPr kumimoji="1" sz="1600">
                <a:solidFill>
                  <a:schemeClr val="tx1"/>
                </a:solidFill>
                <a:latin typeface="Tahoma" pitchFamily="34" charset="0"/>
                <a:ea typeface="ＤＦPOP体" pitchFamily="49" charset="-128"/>
              </a:defRPr>
            </a:lvl9pPr>
          </a:lstStyle>
          <a:p>
            <a:pPr eaLnBrk="1" hangingPunct="1">
              <a:buClr>
                <a:srgbClr val="000000"/>
              </a:buClr>
              <a:buSzPct val="100000"/>
              <a:buFont typeface="Times New Roman" pitchFamily="18" charset="0"/>
              <a:buNone/>
            </a:pPr>
            <a:endParaRPr kumimoji="0" lang="ja-JP" altLang="ja-JP">
              <a:solidFill>
                <a:schemeClr val="bg1"/>
              </a:solidFill>
            </a:endParaRPr>
          </a:p>
        </p:txBody>
      </p:sp>
      <p:sp>
        <p:nvSpPr>
          <p:cNvPr id="10245" name="Rectangle 2"/>
          <p:cNvSpPr>
            <a:spLocks noGrp="1" noChangeArrowheads="1"/>
          </p:cNvSpPr>
          <p:nvPr>
            <p:ph type="body"/>
          </p:nvPr>
        </p:nvSpPr>
        <p:spPr>
          <a:xfrm>
            <a:off x="711102" y="4861236"/>
            <a:ext cx="5610170" cy="4533531"/>
          </a:xfrm>
          <a:noFill/>
        </p:spPr>
        <p:txBody>
          <a:bodyPr wrap="none" lIns="0" tIns="0" rIns="0" bIns="0" anchor="ctr"/>
          <a:lstStyle/>
          <a:p>
            <a:pPr defTabSz="481404"/>
            <a:endParaRPr lang="ja-JP" altLang="ja-JP" dirty="0"/>
          </a:p>
        </p:txBody>
      </p:sp>
      <p:sp>
        <p:nvSpPr>
          <p:cNvPr id="10246" name="ヘッダー プレースホルダー 3"/>
          <p:cNvSpPr>
            <a:spLocks noGrp="1"/>
          </p:cNvSpPr>
          <p:nvPr>
            <p:ph type="hdr" sz="quarter"/>
          </p:nvPr>
        </p:nvSpPr>
        <p:spPr>
          <a:noFill/>
        </p:spPr>
        <p:txBody>
          <a:bodyPr/>
          <a:lstStyle>
            <a:lvl1pPr eaLnBrk="0" hangingPunct="0">
              <a:defRPr kumimoji="1" sz="1700">
                <a:solidFill>
                  <a:schemeClr val="tx1"/>
                </a:solidFill>
                <a:latin typeface="Tahoma" pitchFamily="34" charset="0"/>
                <a:ea typeface="ＤＦPOP体" pitchFamily="49" charset="-128"/>
              </a:defRPr>
            </a:lvl1pPr>
            <a:lvl2pPr marL="804634" indent="-309474" eaLnBrk="0" hangingPunct="0">
              <a:defRPr kumimoji="1" sz="1700">
                <a:solidFill>
                  <a:schemeClr val="tx1"/>
                </a:solidFill>
                <a:latin typeface="Tahoma" pitchFamily="34" charset="0"/>
                <a:ea typeface="ＤＦPOP体" pitchFamily="49" charset="-128"/>
              </a:defRPr>
            </a:lvl2pPr>
            <a:lvl3pPr marL="1237898" indent="-247580" eaLnBrk="0" hangingPunct="0">
              <a:defRPr kumimoji="1" sz="1700">
                <a:solidFill>
                  <a:schemeClr val="tx1"/>
                </a:solidFill>
                <a:latin typeface="Tahoma" pitchFamily="34" charset="0"/>
                <a:ea typeface="ＤＦPOP体" pitchFamily="49" charset="-128"/>
              </a:defRPr>
            </a:lvl3pPr>
            <a:lvl4pPr marL="1733058" indent="-247580" eaLnBrk="0" hangingPunct="0">
              <a:defRPr kumimoji="1" sz="1700">
                <a:solidFill>
                  <a:schemeClr val="tx1"/>
                </a:solidFill>
                <a:latin typeface="Tahoma" pitchFamily="34" charset="0"/>
                <a:ea typeface="ＤＦPOP体" pitchFamily="49" charset="-128"/>
              </a:defRPr>
            </a:lvl4pPr>
            <a:lvl5pPr marL="2228217" indent="-247580" eaLnBrk="0" hangingPunct="0">
              <a:defRPr kumimoji="1" sz="1700">
                <a:solidFill>
                  <a:schemeClr val="tx1"/>
                </a:solidFill>
                <a:latin typeface="Tahoma" pitchFamily="34" charset="0"/>
                <a:ea typeface="ＤＦPOP体" pitchFamily="49" charset="-128"/>
              </a:defRPr>
            </a:lvl5pPr>
            <a:lvl6pPr marL="2723376" indent="-247580" eaLnBrk="0" fontAlgn="base" hangingPunct="0">
              <a:spcBef>
                <a:spcPct val="0"/>
              </a:spcBef>
              <a:spcAft>
                <a:spcPct val="0"/>
              </a:spcAft>
              <a:defRPr kumimoji="1" sz="1700">
                <a:solidFill>
                  <a:schemeClr val="tx1"/>
                </a:solidFill>
                <a:latin typeface="Tahoma" pitchFamily="34" charset="0"/>
                <a:ea typeface="ＤＦPOP体" pitchFamily="49" charset="-128"/>
              </a:defRPr>
            </a:lvl6pPr>
            <a:lvl7pPr marL="3218535" indent="-247580" eaLnBrk="0" fontAlgn="base" hangingPunct="0">
              <a:spcBef>
                <a:spcPct val="0"/>
              </a:spcBef>
              <a:spcAft>
                <a:spcPct val="0"/>
              </a:spcAft>
              <a:defRPr kumimoji="1" sz="1700">
                <a:solidFill>
                  <a:schemeClr val="tx1"/>
                </a:solidFill>
                <a:latin typeface="Tahoma" pitchFamily="34" charset="0"/>
                <a:ea typeface="ＤＦPOP体" pitchFamily="49" charset="-128"/>
              </a:defRPr>
            </a:lvl7pPr>
            <a:lvl8pPr marL="3713694" indent="-247580" eaLnBrk="0" fontAlgn="base" hangingPunct="0">
              <a:spcBef>
                <a:spcPct val="0"/>
              </a:spcBef>
              <a:spcAft>
                <a:spcPct val="0"/>
              </a:spcAft>
              <a:defRPr kumimoji="1" sz="1700">
                <a:solidFill>
                  <a:schemeClr val="tx1"/>
                </a:solidFill>
                <a:latin typeface="Tahoma" pitchFamily="34" charset="0"/>
                <a:ea typeface="ＤＦPOP体" pitchFamily="49" charset="-128"/>
              </a:defRPr>
            </a:lvl8pPr>
            <a:lvl9pPr marL="4208854" indent="-247580" eaLnBrk="0" fontAlgn="base" hangingPunct="0">
              <a:spcBef>
                <a:spcPct val="0"/>
              </a:spcBef>
              <a:spcAft>
                <a:spcPct val="0"/>
              </a:spcAft>
              <a:defRPr kumimoji="1" sz="1700">
                <a:solidFill>
                  <a:schemeClr val="tx1"/>
                </a:solidFill>
                <a:latin typeface="Tahoma" pitchFamily="34" charset="0"/>
                <a:ea typeface="ＤＦPOP体" pitchFamily="49" charset="-128"/>
              </a:defRPr>
            </a:lvl9pPr>
          </a:lstStyle>
          <a:p>
            <a:pPr eaLnBrk="1" hangingPunct="1"/>
            <a:endParaRPr lang="en-US" altLang="ja-JP" sz="1300">
              <a:latin typeface="Times New Roman" pitchFamily="18" charset="0"/>
              <a:ea typeface="ＭＳ Ｐゴシック" pitchFamily="50" charset="-128"/>
            </a:endParaRPr>
          </a:p>
        </p:txBody>
      </p:sp>
      <p:sp>
        <p:nvSpPr>
          <p:cNvPr id="2" name="日付プレースホルダー 1"/>
          <p:cNvSpPr>
            <a:spLocks noGrp="1"/>
          </p:cNvSpPr>
          <p:nvPr>
            <p:ph type="dt" idx="10"/>
          </p:nvPr>
        </p:nvSpPr>
        <p:spPr/>
        <p:txBody>
          <a:bodyPr/>
          <a:lstStyle/>
          <a:p>
            <a:r>
              <a:rPr kumimoji="1" lang="en-US" altLang="ja-JP"/>
              <a:t>2016/8/30</a:t>
            </a:r>
            <a:endParaRPr kumimoji="1" lang="ja-JP" altLang="en-US"/>
          </a:p>
        </p:txBody>
      </p:sp>
    </p:spTree>
    <p:extLst>
      <p:ext uri="{BB962C8B-B14F-4D97-AF65-F5344CB8AC3E}">
        <p14:creationId xmlns:p14="http://schemas.microsoft.com/office/powerpoint/2010/main" val="31792166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団信に対する、興味、関心</a:t>
            </a:r>
          </a:p>
        </p:txBody>
      </p:sp>
      <p:sp>
        <p:nvSpPr>
          <p:cNvPr id="4" name="スライド番号プレースホルダー 3"/>
          <p:cNvSpPr>
            <a:spLocks noGrp="1"/>
          </p:cNvSpPr>
          <p:nvPr>
            <p:ph type="sldNum" sz="quarter" idx="5"/>
          </p:nvPr>
        </p:nvSpPr>
        <p:spPr/>
        <p:txBody>
          <a:bodyPr/>
          <a:lstStyle/>
          <a:p>
            <a:fld id="{2DD9FCC9-A351-4E7A-84DF-68FEA6A68C70}" type="slidenum">
              <a:rPr kumimoji="1" lang="ja-JP" altLang="en-US" smtClean="0"/>
              <a:t>22</a:t>
            </a:fld>
            <a:endParaRPr kumimoji="1" lang="ja-JP" altLang="en-US"/>
          </a:p>
        </p:txBody>
      </p:sp>
      <p:sp>
        <p:nvSpPr>
          <p:cNvPr id="5" name="日付プレースホルダー 4">
            <a:extLst>
              <a:ext uri="{FF2B5EF4-FFF2-40B4-BE49-F238E27FC236}">
                <a16:creationId xmlns:a16="http://schemas.microsoft.com/office/drawing/2014/main" id="{DCDECF75-1D6E-182F-18B5-2A013E48C772}"/>
              </a:ext>
            </a:extLst>
          </p:cNvPr>
          <p:cNvSpPr>
            <a:spLocks noGrp="1"/>
          </p:cNvSpPr>
          <p:nvPr>
            <p:ph type="dt" idx="1"/>
          </p:nvPr>
        </p:nvSpPr>
        <p:spPr/>
        <p:txBody>
          <a:bodyPr/>
          <a:lstStyle/>
          <a:p>
            <a:r>
              <a:rPr kumimoji="1" lang="en-US" altLang="ja-JP"/>
              <a:t>2023/11/28</a:t>
            </a:r>
            <a:endParaRPr kumimoji="1" lang="ja-JP" altLang="en-US"/>
          </a:p>
        </p:txBody>
      </p:sp>
    </p:spTree>
    <p:extLst>
      <p:ext uri="{BB962C8B-B14F-4D97-AF65-F5344CB8AC3E}">
        <p14:creationId xmlns:p14="http://schemas.microsoft.com/office/powerpoint/2010/main" val="25420924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変動金利神話</a:t>
            </a:r>
            <a:endParaRPr kumimoji="1" lang="en-US" altLang="ja-JP" dirty="0"/>
          </a:p>
          <a:p>
            <a:r>
              <a:rPr kumimoji="1" lang="ja-JP" altLang="en-US" dirty="0"/>
              <a:t>将来の金利上昇は、たしかに気になるが、</a:t>
            </a:r>
          </a:p>
          <a:p>
            <a:r>
              <a:rPr kumimoji="1" lang="ja-JP" altLang="en-US" dirty="0"/>
              <a:t>　ネットで調べたら、変動金利の金利は、上がらないようだし、</a:t>
            </a:r>
          </a:p>
          <a:p>
            <a:r>
              <a:rPr kumimoji="1" lang="ja-JP" altLang="en-US" dirty="0"/>
              <a:t>　全期間固定より、変動の方がお得みたいなので・・・</a:t>
            </a:r>
            <a:r>
              <a:rPr kumimoji="1" lang="en-US" altLang="ja-JP" dirty="0"/>
              <a:t>(</a:t>
            </a:r>
            <a:r>
              <a:rPr kumimoji="1" lang="ja-JP" altLang="en-US" dirty="0"/>
              <a:t>変動金利神話）</a:t>
            </a:r>
          </a:p>
          <a:p>
            <a:endParaRPr kumimoji="1" lang="ja-JP" altLang="en-US" dirty="0"/>
          </a:p>
        </p:txBody>
      </p:sp>
      <p:sp>
        <p:nvSpPr>
          <p:cNvPr id="4" name="スライド番号プレースホルダー 3"/>
          <p:cNvSpPr>
            <a:spLocks noGrp="1"/>
          </p:cNvSpPr>
          <p:nvPr>
            <p:ph type="sldNum" sz="quarter" idx="5"/>
          </p:nvPr>
        </p:nvSpPr>
        <p:spPr/>
        <p:txBody>
          <a:bodyPr/>
          <a:lstStyle/>
          <a:p>
            <a:fld id="{2DD9FCC9-A351-4E7A-84DF-68FEA6A68C70}" type="slidenum">
              <a:rPr kumimoji="1" lang="ja-JP" altLang="en-US" smtClean="0"/>
              <a:t>23</a:t>
            </a:fld>
            <a:endParaRPr kumimoji="1" lang="ja-JP" altLang="en-US"/>
          </a:p>
        </p:txBody>
      </p:sp>
      <p:sp>
        <p:nvSpPr>
          <p:cNvPr id="5" name="日付プレースホルダー 4">
            <a:extLst>
              <a:ext uri="{FF2B5EF4-FFF2-40B4-BE49-F238E27FC236}">
                <a16:creationId xmlns:a16="http://schemas.microsoft.com/office/drawing/2014/main" id="{215ADCA6-AAD0-3078-AAA9-9DF00D9A0DED}"/>
              </a:ext>
            </a:extLst>
          </p:cNvPr>
          <p:cNvSpPr>
            <a:spLocks noGrp="1"/>
          </p:cNvSpPr>
          <p:nvPr>
            <p:ph type="dt" idx="1"/>
          </p:nvPr>
        </p:nvSpPr>
        <p:spPr/>
        <p:txBody>
          <a:bodyPr/>
          <a:lstStyle/>
          <a:p>
            <a:r>
              <a:rPr kumimoji="1" lang="en-US" altLang="ja-JP"/>
              <a:t>2023/11/28</a:t>
            </a:r>
            <a:endParaRPr kumimoji="1" lang="ja-JP" altLang="en-US"/>
          </a:p>
        </p:txBody>
      </p:sp>
    </p:spTree>
    <p:extLst>
      <p:ext uri="{BB962C8B-B14F-4D97-AF65-F5344CB8AC3E}">
        <p14:creationId xmlns:p14="http://schemas.microsoft.com/office/powerpoint/2010/main" val="14065138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変動金利なのに、動かない、上がらないのオンパレード　　みんな変動金利だから　　変動金利の金利を上げたら、みんな変動金利なんだから、破綻者が出ると困るから上げない。変動金利＝政策金利　　固定金利＝</a:t>
            </a:r>
            <a:r>
              <a:rPr kumimoji="1" lang="en-US" altLang="ja-JP" dirty="0"/>
              <a:t>10</a:t>
            </a:r>
            <a:r>
              <a:rPr kumimoji="1" lang="ja-JP" altLang="en-US" dirty="0"/>
              <a:t>年国債　基準が違うから、長期金利が上がっているだけで、短期金利は、動いていない。</a:t>
            </a:r>
            <a:endParaRPr kumimoji="1" lang="en-US" altLang="ja-JP" dirty="0"/>
          </a:p>
          <a:p>
            <a:endParaRPr kumimoji="1" lang="en-US" altLang="ja-JP" dirty="0"/>
          </a:p>
          <a:p>
            <a:r>
              <a:rPr kumimoji="1" lang="ja-JP" altLang="en-US" dirty="0"/>
              <a:t>金利を上げたら、変動金利で住宅ローン利用者が大変だ！</a:t>
            </a:r>
          </a:p>
          <a:p>
            <a:endParaRPr kumimoji="1" lang="ja-JP" altLang="en-US" dirty="0"/>
          </a:p>
          <a:p>
            <a:r>
              <a:rPr kumimoji="1" lang="ja-JP" altLang="en-US" dirty="0"/>
              <a:t>家　計</a:t>
            </a:r>
          </a:p>
          <a:p>
            <a:endParaRPr kumimoji="1" lang="ja-JP" altLang="en-US" dirty="0"/>
          </a:p>
          <a:p>
            <a:r>
              <a:rPr kumimoji="1" lang="ja-JP" altLang="en-US" dirty="0"/>
              <a:t>負債　</a:t>
            </a:r>
            <a:r>
              <a:rPr kumimoji="1" lang="en-US" altLang="ja-JP" dirty="0"/>
              <a:t>368</a:t>
            </a:r>
            <a:r>
              <a:rPr kumimoji="1" lang="ja-JP" altLang="en-US" dirty="0"/>
              <a:t>兆円　　　　　現金預金　　</a:t>
            </a:r>
            <a:r>
              <a:rPr kumimoji="1" lang="en-US" altLang="ja-JP" dirty="0"/>
              <a:t>1,117</a:t>
            </a:r>
            <a:r>
              <a:rPr kumimoji="1" lang="ja-JP" altLang="en-US" dirty="0"/>
              <a:t>兆円</a:t>
            </a:r>
          </a:p>
          <a:p>
            <a:endParaRPr kumimoji="1" lang="ja-JP" altLang="en-US" dirty="0"/>
          </a:p>
          <a:p>
            <a:r>
              <a:rPr kumimoji="1" lang="ja-JP" altLang="en-US" dirty="0"/>
              <a:t>金利が</a:t>
            </a:r>
            <a:r>
              <a:rPr kumimoji="1" lang="en-US" altLang="ja-JP" dirty="0"/>
              <a:t>1</a:t>
            </a:r>
            <a:r>
              <a:rPr kumimoji="1" lang="ja-JP" altLang="en-US" dirty="0"/>
              <a:t>％上がったら</a:t>
            </a:r>
          </a:p>
          <a:p>
            <a:endParaRPr kumimoji="1" lang="ja-JP" altLang="en-US" dirty="0"/>
          </a:p>
          <a:p>
            <a:r>
              <a:rPr kumimoji="1" lang="ja-JP" altLang="en-US" dirty="0"/>
              <a:t>負担が、</a:t>
            </a:r>
            <a:r>
              <a:rPr kumimoji="1" lang="en-US" altLang="ja-JP" dirty="0"/>
              <a:t>3.68</a:t>
            </a:r>
            <a:r>
              <a:rPr kumimoji="1" lang="ja-JP" altLang="en-US" dirty="0"/>
              <a:t>兆円増える　　　　利息収入が</a:t>
            </a:r>
            <a:r>
              <a:rPr kumimoji="1" lang="en-US" altLang="ja-JP" dirty="0"/>
              <a:t>11.17</a:t>
            </a:r>
            <a:r>
              <a:rPr kumimoji="1" lang="ja-JP" altLang="en-US" dirty="0"/>
              <a:t>兆円増える</a:t>
            </a:r>
          </a:p>
          <a:p>
            <a:endParaRPr kumimoji="1" lang="ja-JP" altLang="en-US" dirty="0"/>
          </a:p>
        </p:txBody>
      </p:sp>
      <p:sp>
        <p:nvSpPr>
          <p:cNvPr id="4" name="スライド番号プレースホルダー 3"/>
          <p:cNvSpPr>
            <a:spLocks noGrp="1"/>
          </p:cNvSpPr>
          <p:nvPr>
            <p:ph type="sldNum" sz="quarter" idx="5"/>
          </p:nvPr>
        </p:nvSpPr>
        <p:spPr/>
        <p:txBody>
          <a:bodyPr/>
          <a:lstStyle/>
          <a:p>
            <a:fld id="{2DD9FCC9-A351-4E7A-84DF-68FEA6A68C70}" type="slidenum">
              <a:rPr kumimoji="1" lang="ja-JP" altLang="en-US" smtClean="0"/>
              <a:t>24</a:t>
            </a:fld>
            <a:endParaRPr kumimoji="1" lang="ja-JP" altLang="en-US"/>
          </a:p>
        </p:txBody>
      </p:sp>
      <p:sp>
        <p:nvSpPr>
          <p:cNvPr id="5" name="日付プレースホルダー 4">
            <a:extLst>
              <a:ext uri="{FF2B5EF4-FFF2-40B4-BE49-F238E27FC236}">
                <a16:creationId xmlns:a16="http://schemas.microsoft.com/office/drawing/2014/main" id="{CAFBEF32-0A02-6E26-D399-395055EFD0D5}"/>
              </a:ext>
            </a:extLst>
          </p:cNvPr>
          <p:cNvSpPr>
            <a:spLocks noGrp="1"/>
          </p:cNvSpPr>
          <p:nvPr>
            <p:ph type="dt" idx="1"/>
          </p:nvPr>
        </p:nvSpPr>
        <p:spPr/>
        <p:txBody>
          <a:bodyPr/>
          <a:lstStyle/>
          <a:p>
            <a:r>
              <a:rPr kumimoji="1" lang="en-US" altLang="ja-JP"/>
              <a:t>2023/11/28</a:t>
            </a:r>
            <a:endParaRPr kumimoji="1" lang="ja-JP" altLang="en-US"/>
          </a:p>
        </p:txBody>
      </p:sp>
    </p:spTree>
    <p:extLst>
      <p:ext uri="{BB962C8B-B14F-4D97-AF65-F5344CB8AC3E}">
        <p14:creationId xmlns:p14="http://schemas.microsoft.com/office/powerpoint/2010/main" val="23143758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事実、結果として、８割が選んでいることには、変わりありません。　情報が、巧みにねじ曲げられて、２者の都合により、変動金利が、大人気となっています。</a:t>
            </a:r>
            <a:endParaRPr kumimoji="1" lang="en-US" altLang="ja-JP" dirty="0"/>
          </a:p>
          <a:p>
            <a:endParaRPr kumimoji="1" lang="en-US" altLang="ja-JP" dirty="0"/>
          </a:p>
          <a:p>
            <a:r>
              <a:rPr kumimoji="1" lang="ja-JP" altLang="en-US" dirty="0"/>
              <a:t>銀行が変動金利を売りたい理由！</a:t>
            </a:r>
            <a:endParaRPr kumimoji="1" lang="en-US" altLang="ja-JP" dirty="0"/>
          </a:p>
          <a:p>
            <a:endParaRPr kumimoji="1" lang="en-US" altLang="ja-JP" dirty="0"/>
          </a:p>
          <a:p>
            <a:r>
              <a:rPr kumimoji="1" lang="ja-JP" altLang="en-US" dirty="0"/>
              <a:t>貸す側から見た住宅ローンには、</a:t>
            </a:r>
            <a:r>
              <a:rPr kumimoji="1" lang="en-US" altLang="ja-JP" dirty="0"/>
              <a:t>2</a:t>
            </a:r>
            <a:r>
              <a:rPr kumimoji="1" lang="ja-JP" altLang="en-US" dirty="0"/>
              <a:t>つのリスクがある</a:t>
            </a:r>
            <a:endParaRPr kumimoji="1" lang="en-US" altLang="ja-JP" dirty="0"/>
          </a:p>
          <a:p>
            <a:endParaRPr kumimoji="1" lang="en-US" altLang="ja-JP" dirty="0"/>
          </a:p>
          <a:p>
            <a:r>
              <a:rPr kumimoji="1" lang="ja-JP" altLang="en-US" dirty="0"/>
              <a:t>①信用リスク（不良債権）</a:t>
            </a:r>
            <a:endParaRPr kumimoji="1" lang="en-US" altLang="ja-JP" dirty="0"/>
          </a:p>
          <a:p>
            <a:r>
              <a:rPr kumimoji="1" lang="ja-JP" altLang="en-US" dirty="0"/>
              <a:t>②価格変動リスク（儲からない）逆ザヤ</a:t>
            </a:r>
            <a:endParaRPr kumimoji="1" lang="en-US" altLang="ja-JP" dirty="0"/>
          </a:p>
          <a:p>
            <a:endParaRPr kumimoji="1" lang="en-US" altLang="ja-JP" dirty="0"/>
          </a:p>
          <a:p>
            <a:r>
              <a:rPr kumimoji="1" lang="ja-JP" altLang="en-US" dirty="0"/>
              <a:t>過去、金融機関が破綻する時は、どちらか？で破綻している。最後は、資金繰り、風評被害、でとどめを刺される。</a:t>
            </a:r>
            <a:endParaRPr kumimoji="1" lang="en-US" altLang="ja-JP" dirty="0"/>
          </a:p>
          <a:p>
            <a:endParaRPr kumimoji="1" lang="en-US" altLang="ja-JP" dirty="0"/>
          </a:p>
          <a:p>
            <a:r>
              <a:rPr kumimoji="1" lang="ja-JP" altLang="en-US" dirty="0"/>
              <a:t>逆ザヤ　シリコンバレーバンク　　生保（日産、東邦、千代田、第百、協栄、東京、大和）</a:t>
            </a:r>
          </a:p>
        </p:txBody>
      </p:sp>
      <p:sp>
        <p:nvSpPr>
          <p:cNvPr id="4" name="スライド番号プレースホルダー 3"/>
          <p:cNvSpPr>
            <a:spLocks noGrp="1"/>
          </p:cNvSpPr>
          <p:nvPr>
            <p:ph type="sldNum" sz="quarter" idx="5"/>
          </p:nvPr>
        </p:nvSpPr>
        <p:spPr/>
        <p:txBody>
          <a:bodyPr/>
          <a:lstStyle/>
          <a:p>
            <a:fld id="{2DD9FCC9-A351-4E7A-84DF-68FEA6A68C70}" type="slidenum">
              <a:rPr kumimoji="1" lang="ja-JP" altLang="en-US" smtClean="0"/>
              <a:t>25</a:t>
            </a:fld>
            <a:endParaRPr kumimoji="1" lang="ja-JP" altLang="en-US"/>
          </a:p>
        </p:txBody>
      </p:sp>
      <p:sp>
        <p:nvSpPr>
          <p:cNvPr id="5" name="日付プレースホルダー 4">
            <a:extLst>
              <a:ext uri="{FF2B5EF4-FFF2-40B4-BE49-F238E27FC236}">
                <a16:creationId xmlns:a16="http://schemas.microsoft.com/office/drawing/2014/main" id="{EDBD5FFF-169A-008D-8561-7E886378383A}"/>
              </a:ext>
            </a:extLst>
          </p:cNvPr>
          <p:cNvSpPr>
            <a:spLocks noGrp="1"/>
          </p:cNvSpPr>
          <p:nvPr>
            <p:ph type="dt" idx="1"/>
          </p:nvPr>
        </p:nvSpPr>
        <p:spPr/>
        <p:txBody>
          <a:bodyPr/>
          <a:lstStyle/>
          <a:p>
            <a:r>
              <a:rPr kumimoji="1" lang="en-US" altLang="ja-JP"/>
              <a:t>2023/11/28</a:t>
            </a:r>
            <a:endParaRPr kumimoji="1" lang="ja-JP" altLang="en-US"/>
          </a:p>
        </p:txBody>
      </p:sp>
    </p:spTree>
    <p:extLst>
      <p:ext uri="{BB962C8B-B14F-4D97-AF65-F5344CB8AC3E}">
        <p14:creationId xmlns:p14="http://schemas.microsoft.com/office/powerpoint/2010/main" val="8755942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日付プレースホルダー 3"/>
          <p:cNvSpPr>
            <a:spLocks noGrp="1"/>
          </p:cNvSpPr>
          <p:nvPr>
            <p:ph type="dt" idx="1"/>
          </p:nvPr>
        </p:nvSpPr>
        <p:spPr/>
        <p:txBody>
          <a:bodyPr/>
          <a:lstStyle/>
          <a:p>
            <a:r>
              <a:rPr kumimoji="1" lang="en-US" altLang="ja-JP"/>
              <a:t>2023/11/28</a:t>
            </a:r>
            <a:endParaRPr kumimoji="1" lang="ja-JP" altLang="en-US"/>
          </a:p>
        </p:txBody>
      </p:sp>
      <p:sp>
        <p:nvSpPr>
          <p:cNvPr id="5" name="スライド番号プレースホルダー 4"/>
          <p:cNvSpPr>
            <a:spLocks noGrp="1"/>
          </p:cNvSpPr>
          <p:nvPr>
            <p:ph type="sldNum" sz="quarter" idx="5"/>
          </p:nvPr>
        </p:nvSpPr>
        <p:spPr/>
        <p:txBody>
          <a:bodyPr/>
          <a:lstStyle/>
          <a:p>
            <a:fld id="{2DD9FCC9-A351-4E7A-84DF-68FEA6A68C70}" type="slidenum">
              <a:rPr kumimoji="1" lang="ja-JP" altLang="en-US" smtClean="0"/>
              <a:t>26</a:t>
            </a:fld>
            <a:endParaRPr kumimoji="1" lang="ja-JP" altLang="en-US"/>
          </a:p>
        </p:txBody>
      </p:sp>
    </p:spTree>
    <p:extLst>
      <p:ext uri="{BB962C8B-B14F-4D97-AF65-F5344CB8AC3E}">
        <p14:creationId xmlns:p14="http://schemas.microsoft.com/office/powerpoint/2010/main" val="10537501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ハウスメーカーや銀行に忖度する提携</a:t>
            </a:r>
            <a:r>
              <a:rPr kumimoji="1" lang="en-US" altLang="ja-JP" dirty="0"/>
              <a:t>FP</a:t>
            </a:r>
            <a:r>
              <a:rPr kumimoji="1" lang="ja-JP" altLang="en-US" dirty="0"/>
              <a:t>ではなく、ポジショントークとの必要がないから言えるのですが、変動金利は、変動する可能性があるローンです！</a:t>
            </a:r>
            <a:endParaRPr kumimoji="1" lang="en-US" altLang="ja-JP" dirty="0"/>
          </a:p>
          <a:p>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2DD9FCC9-A351-4E7A-84DF-68FEA6A68C70}" type="slidenum">
              <a:rPr kumimoji="1" lang="ja-JP" altLang="en-US" smtClean="0"/>
              <a:t>27</a:t>
            </a:fld>
            <a:endParaRPr kumimoji="1" lang="ja-JP" altLang="en-US"/>
          </a:p>
        </p:txBody>
      </p:sp>
      <p:sp>
        <p:nvSpPr>
          <p:cNvPr id="5" name="日付プレースホルダー 4">
            <a:extLst>
              <a:ext uri="{FF2B5EF4-FFF2-40B4-BE49-F238E27FC236}">
                <a16:creationId xmlns:a16="http://schemas.microsoft.com/office/drawing/2014/main" id="{A8FF2C3C-4639-67CC-9C0A-EC74CAD521BA}"/>
              </a:ext>
            </a:extLst>
          </p:cNvPr>
          <p:cNvSpPr>
            <a:spLocks noGrp="1"/>
          </p:cNvSpPr>
          <p:nvPr>
            <p:ph type="dt" idx="1"/>
          </p:nvPr>
        </p:nvSpPr>
        <p:spPr/>
        <p:txBody>
          <a:bodyPr/>
          <a:lstStyle/>
          <a:p>
            <a:r>
              <a:rPr kumimoji="1" lang="en-US" altLang="ja-JP"/>
              <a:t>2023/11/28</a:t>
            </a:r>
            <a:endParaRPr kumimoji="1" lang="ja-JP" altLang="en-US"/>
          </a:p>
        </p:txBody>
      </p:sp>
    </p:spTree>
    <p:extLst>
      <p:ext uri="{BB962C8B-B14F-4D97-AF65-F5344CB8AC3E}">
        <p14:creationId xmlns:p14="http://schemas.microsoft.com/office/powerpoint/2010/main" val="34294833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銀行、ハウスメーカーの都合、ポジショントークの</a:t>
            </a:r>
            <a:r>
              <a:rPr kumimoji="1" lang="en-US" altLang="ja-JP" dirty="0" err="1"/>
              <a:t>youtube</a:t>
            </a:r>
            <a:r>
              <a:rPr kumimoji="1" lang="ja-JP" altLang="en-US" dirty="0"/>
              <a:t>ｒの誘導情報を安易に信じて選んでしまった一般消費者を救ってあげたい！</a:t>
            </a:r>
          </a:p>
        </p:txBody>
      </p:sp>
      <p:sp>
        <p:nvSpPr>
          <p:cNvPr id="4" name="スライド番号プレースホルダー 3"/>
          <p:cNvSpPr>
            <a:spLocks noGrp="1"/>
          </p:cNvSpPr>
          <p:nvPr>
            <p:ph type="sldNum" sz="quarter" idx="5"/>
          </p:nvPr>
        </p:nvSpPr>
        <p:spPr/>
        <p:txBody>
          <a:bodyPr/>
          <a:lstStyle/>
          <a:p>
            <a:fld id="{2DD9FCC9-A351-4E7A-84DF-68FEA6A68C70}" type="slidenum">
              <a:rPr kumimoji="1" lang="ja-JP" altLang="en-US" smtClean="0"/>
              <a:t>28</a:t>
            </a:fld>
            <a:endParaRPr kumimoji="1" lang="ja-JP" altLang="en-US"/>
          </a:p>
        </p:txBody>
      </p:sp>
      <p:sp>
        <p:nvSpPr>
          <p:cNvPr id="5" name="日付プレースホルダー 4">
            <a:extLst>
              <a:ext uri="{FF2B5EF4-FFF2-40B4-BE49-F238E27FC236}">
                <a16:creationId xmlns:a16="http://schemas.microsoft.com/office/drawing/2014/main" id="{30592503-FDD1-C803-1502-D31E01E27424}"/>
              </a:ext>
            </a:extLst>
          </p:cNvPr>
          <p:cNvSpPr>
            <a:spLocks noGrp="1"/>
          </p:cNvSpPr>
          <p:nvPr>
            <p:ph type="dt" idx="1"/>
          </p:nvPr>
        </p:nvSpPr>
        <p:spPr/>
        <p:txBody>
          <a:bodyPr/>
          <a:lstStyle/>
          <a:p>
            <a:r>
              <a:rPr kumimoji="1" lang="en-US" altLang="ja-JP"/>
              <a:t>2023/11/28</a:t>
            </a:r>
            <a:endParaRPr kumimoji="1" lang="ja-JP" altLang="en-US"/>
          </a:p>
        </p:txBody>
      </p:sp>
    </p:spTree>
    <p:extLst>
      <p:ext uri="{BB962C8B-B14F-4D97-AF65-F5344CB8AC3E}">
        <p14:creationId xmlns:p14="http://schemas.microsoft.com/office/powerpoint/2010/main" val="36024896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日付プレースホルダー 3"/>
          <p:cNvSpPr>
            <a:spLocks noGrp="1"/>
          </p:cNvSpPr>
          <p:nvPr>
            <p:ph type="dt" idx="1"/>
          </p:nvPr>
        </p:nvSpPr>
        <p:spPr/>
        <p:txBody>
          <a:bodyPr/>
          <a:lstStyle/>
          <a:p>
            <a:r>
              <a:rPr kumimoji="1" lang="en-US" altLang="ja-JP"/>
              <a:t>2023/11/28</a:t>
            </a:r>
            <a:endParaRPr kumimoji="1" lang="ja-JP" altLang="en-US"/>
          </a:p>
        </p:txBody>
      </p:sp>
      <p:sp>
        <p:nvSpPr>
          <p:cNvPr id="5" name="スライド番号プレースホルダー 4"/>
          <p:cNvSpPr>
            <a:spLocks noGrp="1"/>
          </p:cNvSpPr>
          <p:nvPr>
            <p:ph type="sldNum" sz="quarter" idx="5"/>
          </p:nvPr>
        </p:nvSpPr>
        <p:spPr/>
        <p:txBody>
          <a:bodyPr/>
          <a:lstStyle/>
          <a:p>
            <a:fld id="{2DD9FCC9-A351-4E7A-84DF-68FEA6A68C70}" type="slidenum">
              <a:rPr kumimoji="1" lang="ja-JP" altLang="en-US" smtClean="0"/>
              <a:t>29</a:t>
            </a:fld>
            <a:endParaRPr kumimoji="1" lang="ja-JP" altLang="en-US"/>
          </a:p>
        </p:txBody>
      </p:sp>
    </p:spTree>
    <p:extLst>
      <p:ext uri="{BB962C8B-B14F-4D97-AF65-F5344CB8AC3E}">
        <p14:creationId xmlns:p14="http://schemas.microsoft.com/office/powerpoint/2010/main" val="24045291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日付プレースホルダー 3"/>
          <p:cNvSpPr>
            <a:spLocks noGrp="1"/>
          </p:cNvSpPr>
          <p:nvPr>
            <p:ph type="dt" idx="1"/>
          </p:nvPr>
        </p:nvSpPr>
        <p:spPr/>
        <p:txBody>
          <a:bodyPr/>
          <a:lstStyle/>
          <a:p>
            <a:r>
              <a:rPr kumimoji="1" lang="en-US" altLang="ja-JP"/>
              <a:t>2023/11/28</a:t>
            </a:r>
            <a:endParaRPr kumimoji="1" lang="ja-JP" altLang="en-US"/>
          </a:p>
        </p:txBody>
      </p:sp>
      <p:sp>
        <p:nvSpPr>
          <p:cNvPr id="5" name="スライド番号プレースホルダー 4"/>
          <p:cNvSpPr>
            <a:spLocks noGrp="1"/>
          </p:cNvSpPr>
          <p:nvPr>
            <p:ph type="sldNum" sz="quarter" idx="5"/>
          </p:nvPr>
        </p:nvSpPr>
        <p:spPr/>
        <p:txBody>
          <a:bodyPr/>
          <a:lstStyle/>
          <a:p>
            <a:fld id="{2DD9FCC9-A351-4E7A-84DF-68FEA6A68C70}" type="slidenum">
              <a:rPr kumimoji="1" lang="ja-JP" altLang="en-US" smtClean="0"/>
              <a:t>30</a:t>
            </a:fld>
            <a:endParaRPr kumimoji="1" lang="ja-JP" altLang="en-US"/>
          </a:p>
        </p:txBody>
      </p:sp>
    </p:spTree>
    <p:extLst>
      <p:ext uri="{BB962C8B-B14F-4D97-AF65-F5344CB8AC3E}">
        <p14:creationId xmlns:p14="http://schemas.microsoft.com/office/powerpoint/2010/main" val="11816497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3</a:t>
            </a:r>
            <a:r>
              <a:rPr kumimoji="1" lang="ja-JP" altLang="en-US" dirty="0"/>
              <a:t>大資金＝問題意識が、高い、伝わりやすい。</a:t>
            </a:r>
          </a:p>
        </p:txBody>
      </p:sp>
      <p:sp>
        <p:nvSpPr>
          <p:cNvPr id="4" name="スライド番号プレースホルダー 3"/>
          <p:cNvSpPr>
            <a:spLocks noGrp="1"/>
          </p:cNvSpPr>
          <p:nvPr>
            <p:ph type="sldNum" sz="quarter" idx="5"/>
          </p:nvPr>
        </p:nvSpPr>
        <p:spPr/>
        <p:txBody>
          <a:bodyPr/>
          <a:lstStyle/>
          <a:p>
            <a:fld id="{2DD9FCC9-A351-4E7A-84DF-68FEA6A68C70}" type="slidenum">
              <a:rPr kumimoji="1" lang="ja-JP" altLang="en-US" smtClean="0"/>
              <a:t>31</a:t>
            </a:fld>
            <a:endParaRPr kumimoji="1" lang="ja-JP" altLang="en-US"/>
          </a:p>
        </p:txBody>
      </p:sp>
      <p:sp>
        <p:nvSpPr>
          <p:cNvPr id="5" name="日付プレースホルダー 4">
            <a:extLst>
              <a:ext uri="{FF2B5EF4-FFF2-40B4-BE49-F238E27FC236}">
                <a16:creationId xmlns:a16="http://schemas.microsoft.com/office/drawing/2014/main" id="{CD64B55B-B3B5-43A5-6C67-D56A1D8E2C44}"/>
              </a:ext>
            </a:extLst>
          </p:cNvPr>
          <p:cNvSpPr>
            <a:spLocks noGrp="1"/>
          </p:cNvSpPr>
          <p:nvPr>
            <p:ph type="dt" idx="1"/>
          </p:nvPr>
        </p:nvSpPr>
        <p:spPr/>
        <p:txBody>
          <a:bodyPr/>
          <a:lstStyle/>
          <a:p>
            <a:r>
              <a:rPr kumimoji="1" lang="en-US" altLang="ja-JP"/>
              <a:t>2023/11/28</a:t>
            </a:r>
            <a:endParaRPr kumimoji="1" lang="ja-JP" altLang="en-US"/>
          </a:p>
        </p:txBody>
      </p:sp>
    </p:spTree>
    <p:extLst>
      <p:ext uri="{BB962C8B-B14F-4D97-AF65-F5344CB8AC3E}">
        <p14:creationId xmlns:p14="http://schemas.microsoft.com/office/powerpoint/2010/main" val="36700418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日付プレースホルダー 3"/>
          <p:cNvSpPr>
            <a:spLocks noGrp="1"/>
          </p:cNvSpPr>
          <p:nvPr>
            <p:ph type="dt" idx="1"/>
          </p:nvPr>
        </p:nvSpPr>
        <p:spPr/>
        <p:txBody>
          <a:bodyPr/>
          <a:lstStyle/>
          <a:p>
            <a:r>
              <a:rPr kumimoji="1" lang="en-US" altLang="ja-JP"/>
              <a:t>2019/7/13</a:t>
            </a:r>
            <a:endParaRPr kumimoji="1" lang="ja-JP" altLang="en-US"/>
          </a:p>
        </p:txBody>
      </p:sp>
      <p:sp>
        <p:nvSpPr>
          <p:cNvPr id="5" name="スライド番号プレースホルダー 4"/>
          <p:cNvSpPr>
            <a:spLocks noGrp="1"/>
          </p:cNvSpPr>
          <p:nvPr>
            <p:ph type="sldNum" sz="quarter" idx="5"/>
          </p:nvPr>
        </p:nvSpPr>
        <p:spPr/>
        <p:txBody>
          <a:bodyPr/>
          <a:lstStyle/>
          <a:p>
            <a:fld id="{7DFF2FCA-2231-40C0-9724-5DA3ACF5C378}" type="slidenum">
              <a:rPr kumimoji="1" lang="ja-JP" altLang="en-US" smtClean="0"/>
              <a:t>3</a:t>
            </a:fld>
            <a:endParaRPr kumimoji="1" lang="ja-JP" altLang="en-US"/>
          </a:p>
        </p:txBody>
      </p:sp>
    </p:spTree>
    <p:extLst>
      <p:ext uri="{BB962C8B-B14F-4D97-AF65-F5344CB8AC3E}">
        <p14:creationId xmlns:p14="http://schemas.microsoft.com/office/powerpoint/2010/main" val="42155648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85800" y="630238"/>
            <a:ext cx="5486400" cy="3086100"/>
          </a:xfrm>
        </p:spPr>
      </p:sp>
      <p:sp>
        <p:nvSpPr>
          <p:cNvPr id="3" name="ノート プレースホルダー 2"/>
          <p:cNvSpPr>
            <a:spLocks noGrp="1"/>
          </p:cNvSpPr>
          <p:nvPr>
            <p:ph type="body" idx="1"/>
          </p:nvPr>
        </p:nvSpPr>
        <p:spPr/>
        <p:txBody>
          <a:bodyPr/>
          <a:lstStyle/>
          <a:p>
            <a:r>
              <a:rPr kumimoji="1" lang="ja-JP" altLang="en-US" dirty="0"/>
              <a:t>■常識の破壊</a:t>
            </a:r>
          </a:p>
          <a:p>
            <a:endParaRPr kumimoji="1" lang="ja-JP" altLang="en-US" dirty="0"/>
          </a:p>
          <a:p>
            <a:r>
              <a:rPr kumimoji="1" lang="en-US" altLang="ja-JP" dirty="0"/>
              <a:t>【</a:t>
            </a:r>
            <a:r>
              <a:rPr kumimoji="1" lang="ja-JP" altLang="en-US" dirty="0"/>
              <a:t>問題提起</a:t>
            </a:r>
            <a:r>
              <a:rPr kumimoji="1" lang="en-US" altLang="ja-JP" dirty="0"/>
              <a:t>】</a:t>
            </a:r>
          </a:p>
          <a:p>
            <a:endParaRPr kumimoji="1" lang="en-US" altLang="ja-JP" dirty="0"/>
          </a:p>
          <a:p>
            <a:r>
              <a:rPr kumimoji="1" lang="ja-JP" altLang="en-US" dirty="0"/>
              <a:t>こちらはライフイベント表というものです。</a:t>
            </a:r>
            <a:endParaRPr kumimoji="1" lang="en-US" altLang="ja-JP" dirty="0"/>
          </a:p>
          <a:p>
            <a:r>
              <a:rPr kumimoji="1" lang="ja-JP" altLang="en-US" dirty="0"/>
              <a:t>結婚、出産、住宅購入、教育、退職など、人生における重要なイベントを記載したものです。</a:t>
            </a:r>
            <a:endParaRPr kumimoji="1" lang="en-US" altLang="ja-JP" dirty="0"/>
          </a:p>
          <a:p>
            <a:r>
              <a:rPr kumimoji="1" lang="ja-JP" altLang="en-US" dirty="0"/>
              <a:t>あくまで一般的な事例での記載になります。</a:t>
            </a:r>
            <a:endParaRPr kumimoji="1" lang="en-US" altLang="ja-JP" dirty="0"/>
          </a:p>
          <a:p>
            <a:endParaRPr kumimoji="1" lang="en-US" altLang="ja-JP" dirty="0"/>
          </a:p>
          <a:p>
            <a:r>
              <a:rPr kumimoji="1" lang="ja-JP" altLang="en-US" dirty="0"/>
              <a:t>そして、ここに先ほどの三大資金をあてはめていきますと、、、</a:t>
            </a:r>
            <a:endParaRPr kumimoji="1" lang="en-US" altLang="ja-JP" dirty="0"/>
          </a:p>
          <a:p>
            <a:endParaRPr kumimoji="1" lang="en-US" altLang="ja-JP" dirty="0"/>
          </a:p>
          <a:p>
            <a:r>
              <a:rPr kumimoji="1" lang="ja-JP" altLang="en-US" dirty="0"/>
              <a:t>①子供の教育費：幼稚園から大学卒業までの期間で、このようにかかってきます</a:t>
            </a:r>
            <a:endParaRPr kumimoji="1" lang="en-US" altLang="ja-JP" dirty="0"/>
          </a:p>
          <a:p>
            <a:r>
              <a:rPr kumimoji="1" lang="ja-JP" altLang="en-US" dirty="0"/>
              <a:t>②住宅資金：賃貸の間は家賃。家を買って住宅ローンを組むとこうなります。</a:t>
            </a:r>
            <a:endParaRPr kumimoji="1" lang="en-US" altLang="ja-JP" dirty="0"/>
          </a:p>
          <a:p>
            <a:r>
              <a:rPr kumimoji="1" lang="ja-JP" altLang="en-US" dirty="0"/>
              <a:t>③老後資金：老後資金は、借入れできないので、リカバリーが難しいです。　住宅資金で、失敗しないことは、超重要です！</a:t>
            </a:r>
            <a:endParaRPr kumimoji="1" lang="en-US" altLang="ja-JP" dirty="0"/>
          </a:p>
          <a:p>
            <a:endParaRPr kumimoji="1" lang="en-US" altLang="ja-JP" dirty="0"/>
          </a:p>
          <a:p>
            <a:r>
              <a:rPr kumimoji="1" lang="en-US" altLang="ja-JP" dirty="0"/>
              <a:t>35</a:t>
            </a:r>
            <a:r>
              <a:rPr kumimoji="1" lang="ja-JP" altLang="en-US" dirty="0"/>
              <a:t>歳で家を買って、</a:t>
            </a:r>
            <a:r>
              <a:rPr kumimoji="1" lang="en-US" altLang="ja-JP" dirty="0"/>
              <a:t>35</a:t>
            </a:r>
            <a:r>
              <a:rPr kumimoji="1" lang="ja-JP" altLang="en-US" dirty="0"/>
              <a:t>年返済の住宅ローンを組むと、返済期間は</a:t>
            </a:r>
            <a:r>
              <a:rPr kumimoji="1" lang="en-US" altLang="ja-JP" dirty="0"/>
              <a:t>70</a:t>
            </a:r>
            <a:r>
              <a:rPr kumimoji="1" lang="ja-JP" altLang="en-US" dirty="0"/>
              <a:t>歳までになります。</a:t>
            </a:r>
            <a:endParaRPr kumimoji="1" lang="en-US" altLang="ja-JP" dirty="0"/>
          </a:p>
          <a:p>
            <a:r>
              <a:rPr kumimoji="1" lang="ja-JP" altLang="en-US" dirty="0"/>
              <a:t>老後は生活費だけでなく、住宅ローンの返済のことも考えておく必要があります。</a:t>
            </a:r>
            <a:endParaRPr kumimoji="1" lang="en-US" altLang="ja-JP" dirty="0"/>
          </a:p>
          <a:p>
            <a:endParaRPr kumimoji="1" lang="en-US" altLang="ja-JP" dirty="0"/>
          </a:p>
          <a:p>
            <a:r>
              <a:rPr kumimoji="1" lang="ja-JP" altLang="en-US" dirty="0"/>
              <a:t>しかし、、、</a:t>
            </a:r>
          </a:p>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44399C3-8C62-4EA0-896E-B49A037EF9C1}" type="slidenum">
              <a:rPr kumimoji="1" lang="ja-JP" altLang="en-US" sz="1200" b="0" i="0" u="none" strike="noStrike" kern="1200" cap="none" spc="0" normalizeH="0" baseline="0" noProof="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Tree>
    <p:extLst>
      <p:ext uri="{BB962C8B-B14F-4D97-AF65-F5344CB8AC3E}">
        <p14:creationId xmlns:p14="http://schemas.microsoft.com/office/powerpoint/2010/main" val="285682661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日銀、総務省データ　</a:t>
            </a:r>
          </a:p>
        </p:txBody>
      </p:sp>
      <p:sp>
        <p:nvSpPr>
          <p:cNvPr id="4" name="スライド番号プレースホルダー 3"/>
          <p:cNvSpPr>
            <a:spLocks noGrp="1"/>
          </p:cNvSpPr>
          <p:nvPr>
            <p:ph type="sldNum" sz="quarter" idx="5"/>
          </p:nvPr>
        </p:nvSpPr>
        <p:spPr/>
        <p:txBody>
          <a:bodyPr/>
          <a:lstStyle/>
          <a:p>
            <a:fld id="{2DD9FCC9-A351-4E7A-84DF-68FEA6A68C70}" type="slidenum">
              <a:rPr kumimoji="1" lang="ja-JP" altLang="en-US" smtClean="0"/>
              <a:t>33</a:t>
            </a:fld>
            <a:endParaRPr kumimoji="1" lang="ja-JP" altLang="en-US"/>
          </a:p>
        </p:txBody>
      </p:sp>
      <p:sp>
        <p:nvSpPr>
          <p:cNvPr id="5" name="日付プレースホルダー 4">
            <a:extLst>
              <a:ext uri="{FF2B5EF4-FFF2-40B4-BE49-F238E27FC236}">
                <a16:creationId xmlns:a16="http://schemas.microsoft.com/office/drawing/2014/main" id="{9A6178AD-AB72-32F5-B677-85B967E85486}"/>
              </a:ext>
            </a:extLst>
          </p:cNvPr>
          <p:cNvSpPr>
            <a:spLocks noGrp="1"/>
          </p:cNvSpPr>
          <p:nvPr>
            <p:ph type="dt" idx="1"/>
          </p:nvPr>
        </p:nvSpPr>
        <p:spPr/>
        <p:txBody>
          <a:bodyPr/>
          <a:lstStyle/>
          <a:p>
            <a:r>
              <a:rPr kumimoji="1" lang="en-US" altLang="ja-JP"/>
              <a:t>2023/11/28</a:t>
            </a:r>
            <a:endParaRPr kumimoji="1" lang="ja-JP" altLang="en-US"/>
          </a:p>
        </p:txBody>
      </p:sp>
    </p:spTree>
    <p:extLst>
      <p:ext uri="{BB962C8B-B14F-4D97-AF65-F5344CB8AC3E}">
        <p14:creationId xmlns:p14="http://schemas.microsoft.com/office/powerpoint/2010/main" val="61417419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ここが、個人的には、？？　　本当に理解しているのか？　と思いますね。　　上がったっ場合！を思考停止させる戦略　　上がらないと言い切るスタンス！</a:t>
            </a:r>
          </a:p>
        </p:txBody>
      </p:sp>
      <p:sp>
        <p:nvSpPr>
          <p:cNvPr id="4" name="スライド番号プレースホルダー 3"/>
          <p:cNvSpPr>
            <a:spLocks noGrp="1"/>
          </p:cNvSpPr>
          <p:nvPr>
            <p:ph type="sldNum" sz="quarter" idx="5"/>
          </p:nvPr>
        </p:nvSpPr>
        <p:spPr/>
        <p:txBody>
          <a:bodyPr/>
          <a:lstStyle/>
          <a:p>
            <a:fld id="{2DD9FCC9-A351-4E7A-84DF-68FEA6A68C70}" type="slidenum">
              <a:rPr kumimoji="1" lang="ja-JP" altLang="en-US" smtClean="0"/>
              <a:t>34</a:t>
            </a:fld>
            <a:endParaRPr kumimoji="1" lang="ja-JP" altLang="en-US"/>
          </a:p>
        </p:txBody>
      </p:sp>
      <p:sp>
        <p:nvSpPr>
          <p:cNvPr id="5" name="日付プレースホルダー 4">
            <a:extLst>
              <a:ext uri="{FF2B5EF4-FFF2-40B4-BE49-F238E27FC236}">
                <a16:creationId xmlns:a16="http://schemas.microsoft.com/office/drawing/2014/main" id="{0414BCDB-33E4-C3B3-9E72-CBCBEB8F7980}"/>
              </a:ext>
            </a:extLst>
          </p:cNvPr>
          <p:cNvSpPr>
            <a:spLocks noGrp="1"/>
          </p:cNvSpPr>
          <p:nvPr>
            <p:ph type="dt" idx="1"/>
          </p:nvPr>
        </p:nvSpPr>
        <p:spPr/>
        <p:txBody>
          <a:bodyPr/>
          <a:lstStyle/>
          <a:p>
            <a:r>
              <a:rPr kumimoji="1" lang="en-US" altLang="ja-JP"/>
              <a:t>2023/11/28</a:t>
            </a:r>
            <a:endParaRPr kumimoji="1" lang="ja-JP" altLang="en-US"/>
          </a:p>
        </p:txBody>
      </p:sp>
    </p:spTree>
    <p:extLst>
      <p:ext uri="{BB962C8B-B14F-4D97-AF65-F5344CB8AC3E}">
        <p14:creationId xmlns:p14="http://schemas.microsoft.com/office/powerpoint/2010/main" val="17715042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具体的に返済が、どれくらい上がるのか？　　返済は、継続が可能な範囲なのか？</a:t>
            </a:r>
          </a:p>
        </p:txBody>
      </p:sp>
      <p:sp>
        <p:nvSpPr>
          <p:cNvPr id="4" name="スライド番号プレースホルダー 3"/>
          <p:cNvSpPr>
            <a:spLocks noGrp="1"/>
          </p:cNvSpPr>
          <p:nvPr>
            <p:ph type="sldNum" sz="quarter" idx="5"/>
          </p:nvPr>
        </p:nvSpPr>
        <p:spPr/>
        <p:txBody>
          <a:bodyPr/>
          <a:lstStyle/>
          <a:p>
            <a:fld id="{2DD9FCC9-A351-4E7A-84DF-68FEA6A68C70}" type="slidenum">
              <a:rPr kumimoji="1" lang="ja-JP" altLang="en-US" smtClean="0"/>
              <a:t>36</a:t>
            </a:fld>
            <a:endParaRPr kumimoji="1" lang="ja-JP" altLang="en-US"/>
          </a:p>
        </p:txBody>
      </p:sp>
      <p:sp>
        <p:nvSpPr>
          <p:cNvPr id="5" name="日付プレースホルダー 4">
            <a:extLst>
              <a:ext uri="{FF2B5EF4-FFF2-40B4-BE49-F238E27FC236}">
                <a16:creationId xmlns:a16="http://schemas.microsoft.com/office/drawing/2014/main" id="{B9DE2642-3CCF-0635-A763-831210CF9D7F}"/>
              </a:ext>
            </a:extLst>
          </p:cNvPr>
          <p:cNvSpPr>
            <a:spLocks noGrp="1"/>
          </p:cNvSpPr>
          <p:nvPr>
            <p:ph type="dt" idx="1"/>
          </p:nvPr>
        </p:nvSpPr>
        <p:spPr/>
        <p:txBody>
          <a:bodyPr/>
          <a:lstStyle/>
          <a:p>
            <a:r>
              <a:rPr kumimoji="1" lang="en-US" altLang="ja-JP"/>
              <a:t>2023/11/28</a:t>
            </a:r>
            <a:endParaRPr kumimoji="1" lang="ja-JP" altLang="en-US"/>
          </a:p>
        </p:txBody>
      </p:sp>
    </p:spTree>
    <p:extLst>
      <p:ext uri="{BB962C8B-B14F-4D97-AF65-F5344CB8AC3E}">
        <p14:creationId xmlns:p14="http://schemas.microsoft.com/office/powerpoint/2010/main" val="30849574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①＋②　一般消費者は、４４％の方が、対応できるから大丈夫だと、回答しています。</a:t>
            </a:r>
          </a:p>
        </p:txBody>
      </p:sp>
      <p:sp>
        <p:nvSpPr>
          <p:cNvPr id="4" name="スライド番号プレースホルダー 3"/>
          <p:cNvSpPr>
            <a:spLocks noGrp="1"/>
          </p:cNvSpPr>
          <p:nvPr>
            <p:ph type="sldNum" sz="quarter" idx="5"/>
          </p:nvPr>
        </p:nvSpPr>
        <p:spPr/>
        <p:txBody>
          <a:bodyPr/>
          <a:lstStyle/>
          <a:p>
            <a:fld id="{2DD9FCC9-A351-4E7A-84DF-68FEA6A68C70}" type="slidenum">
              <a:rPr kumimoji="1" lang="ja-JP" altLang="en-US" smtClean="0"/>
              <a:t>37</a:t>
            </a:fld>
            <a:endParaRPr kumimoji="1" lang="ja-JP" altLang="en-US"/>
          </a:p>
        </p:txBody>
      </p:sp>
      <p:sp>
        <p:nvSpPr>
          <p:cNvPr id="5" name="日付プレースホルダー 4">
            <a:extLst>
              <a:ext uri="{FF2B5EF4-FFF2-40B4-BE49-F238E27FC236}">
                <a16:creationId xmlns:a16="http://schemas.microsoft.com/office/drawing/2014/main" id="{D7157AF9-C275-F631-E71F-98B09FB292D3}"/>
              </a:ext>
            </a:extLst>
          </p:cNvPr>
          <p:cNvSpPr>
            <a:spLocks noGrp="1"/>
          </p:cNvSpPr>
          <p:nvPr>
            <p:ph type="dt" idx="1"/>
          </p:nvPr>
        </p:nvSpPr>
        <p:spPr/>
        <p:txBody>
          <a:bodyPr/>
          <a:lstStyle/>
          <a:p>
            <a:r>
              <a:rPr kumimoji="1" lang="en-US" altLang="ja-JP"/>
              <a:t>2023/11/28</a:t>
            </a:r>
            <a:endParaRPr kumimoji="1" lang="ja-JP" altLang="en-US"/>
          </a:p>
        </p:txBody>
      </p:sp>
    </p:spTree>
    <p:extLst>
      <p:ext uri="{BB962C8B-B14F-4D97-AF65-F5344CB8AC3E}">
        <p14:creationId xmlns:p14="http://schemas.microsoft.com/office/powerpoint/2010/main" val="285421693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2DD9FCC9-A351-4E7A-84DF-68FEA6A68C70}" type="slidenum">
              <a:rPr kumimoji="1" lang="ja-JP" altLang="en-US" smtClean="0"/>
              <a:t>38</a:t>
            </a:fld>
            <a:endParaRPr kumimoji="1" lang="ja-JP" altLang="en-US"/>
          </a:p>
        </p:txBody>
      </p:sp>
      <p:sp>
        <p:nvSpPr>
          <p:cNvPr id="5" name="日付プレースホルダー 4">
            <a:extLst>
              <a:ext uri="{FF2B5EF4-FFF2-40B4-BE49-F238E27FC236}">
                <a16:creationId xmlns:a16="http://schemas.microsoft.com/office/drawing/2014/main" id="{8FE488C2-521A-238C-563E-3E11B807630C}"/>
              </a:ext>
            </a:extLst>
          </p:cNvPr>
          <p:cNvSpPr>
            <a:spLocks noGrp="1"/>
          </p:cNvSpPr>
          <p:nvPr>
            <p:ph type="dt" idx="1"/>
          </p:nvPr>
        </p:nvSpPr>
        <p:spPr/>
        <p:txBody>
          <a:bodyPr/>
          <a:lstStyle/>
          <a:p>
            <a:r>
              <a:rPr kumimoji="1" lang="en-US" altLang="ja-JP"/>
              <a:t>2023/11/28</a:t>
            </a:r>
            <a:endParaRPr kumimoji="1" lang="ja-JP" altLang="en-US"/>
          </a:p>
        </p:txBody>
      </p:sp>
    </p:spTree>
    <p:extLst>
      <p:ext uri="{BB962C8B-B14F-4D97-AF65-F5344CB8AC3E}">
        <p14:creationId xmlns:p14="http://schemas.microsoft.com/office/powerpoint/2010/main" val="364335639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みなさんに質問です</a:t>
            </a:r>
          </a:p>
        </p:txBody>
      </p:sp>
      <p:sp>
        <p:nvSpPr>
          <p:cNvPr id="4" name="スライド番号プレースホルダー 3"/>
          <p:cNvSpPr>
            <a:spLocks noGrp="1"/>
          </p:cNvSpPr>
          <p:nvPr>
            <p:ph type="sldNum" sz="quarter" idx="5"/>
          </p:nvPr>
        </p:nvSpPr>
        <p:spPr/>
        <p:txBody>
          <a:bodyPr/>
          <a:lstStyle/>
          <a:p>
            <a:fld id="{2DD9FCC9-A351-4E7A-84DF-68FEA6A68C70}" type="slidenum">
              <a:rPr kumimoji="1" lang="ja-JP" altLang="en-US" smtClean="0"/>
              <a:t>39</a:t>
            </a:fld>
            <a:endParaRPr kumimoji="1" lang="ja-JP" altLang="en-US"/>
          </a:p>
        </p:txBody>
      </p:sp>
      <p:sp>
        <p:nvSpPr>
          <p:cNvPr id="5" name="日付プレースホルダー 4">
            <a:extLst>
              <a:ext uri="{FF2B5EF4-FFF2-40B4-BE49-F238E27FC236}">
                <a16:creationId xmlns:a16="http://schemas.microsoft.com/office/drawing/2014/main" id="{719CC7E5-DA10-B9DB-B100-F90DCA861FCE}"/>
              </a:ext>
            </a:extLst>
          </p:cNvPr>
          <p:cNvSpPr>
            <a:spLocks noGrp="1"/>
          </p:cNvSpPr>
          <p:nvPr>
            <p:ph type="dt" idx="1"/>
          </p:nvPr>
        </p:nvSpPr>
        <p:spPr/>
        <p:txBody>
          <a:bodyPr/>
          <a:lstStyle/>
          <a:p>
            <a:r>
              <a:rPr kumimoji="1" lang="en-US" altLang="ja-JP"/>
              <a:t>2023/11/28</a:t>
            </a:r>
            <a:endParaRPr kumimoji="1" lang="ja-JP" altLang="en-US"/>
          </a:p>
        </p:txBody>
      </p:sp>
    </p:spTree>
    <p:extLst>
      <p:ext uri="{BB962C8B-B14F-4D97-AF65-F5344CB8AC3E}">
        <p14:creationId xmlns:p14="http://schemas.microsoft.com/office/powerpoint/2010/main" val="18727528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そんなの常識だよ</a:t>
            </a:r>
            <a:r>
              <a:rPr kumimoji="1" lang="en-US" altLang="ja-JP" dirty="0"/>
              <a:t>59.4</a:t>
            </a:r>
            <a:r>
              <a:rPr kumimoji="1" lang="ja-JP" altLang="en-US" dirty="0"/>
              <a:t>％</a:t>
            </a:r>
          </a:p>
        </p:txBody>
      </p:sp>
      <p:sp>
        <p:nvSpPr>
          <p:cNvPr id="4" name="スライド番号プレースホルダー 3"/>
          <p:cNvSpPr>
            <a:spLocks noGrp="1"/>
          </p:cNvSpPr>
          <p:nvPr>
            <p:ph type="sldNum" sz="quarter" idx="5"/>
          </p:nvPr>
        </p:nvSpPr>
        <p:spPr/>
        <p:txBody>
          <a:bodyPr/>
          <a:lstStyle/>
          <a:p>
            <a:fld id="{2DD9FCC9-A351-4E7A-84DF-68FEA6A68C70}" type="slidenum">
              <a:rPr kumimoji="1" lang="ja-JP" altLang="en-US" smtClean="0"/>
              <a:t>40</a:t>
            </a:fld>
            <a:endParaRPr kumimoji="1" lang="ja-JP" altLang="en-US"/>
          </a:p>
        </p:txBody>
      </p:sp>
      <p:sp>
        <p:nvSpPr>
          <p:cNvPr id="5" name="日付プレースホルダー 4">
            <a:extLst>
              <a:ext uri="{FF2B5EF4-FFF2-40B4-BE49-F238E27FC236}">
                <a16:creationId xmlns:a16="http://schemas.microsoft.com/office/drawing/2014/main" id="{F72C874B-3C33-808C-3D0E-9A409EE5695C}"/>
              </a:ext>
            </a:extLst>
          </p:cNvPr>
          <p:cNvSpPr>
            <a:spLocks noGrp="1"/>
          </p:cNvSpPr>
          <p:nvPr>
            <p:ph type="dt" idx="1"/>
          </p:nvPr>
        </p:nvSpPr>
        <p:spPr/>
        <p:txBody>
          <a:bodyPr/>
          <a:lstStyle/>
          <a:p>
            <a:r>
              <a:rPr kumimoji="1" lang="en-US" altLang="ja-JP"/>
              <a:t>2023/11/28</a:t>
            </a:r>
            <a:endParaRPr kumimoji="1" lang="ja-JP" altLang="en-US"/>
          </a:p>
        </p:txBody>
      </p:sp>
    </p:spTree>
    <p:extLst>
      <p:ext uri="{BB962C8B-B14F-4D97-AF65-F5344CB8AC3E}">
        <p14:creationId xmlns:p14="http://schemas.microsoft.com/office/powerpoint/2010/main" val="131533031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2DD9FCC9-A351-4E7A-84DF-68FEA6A68C70}" type="slidenum">
              <a:rPr kumimoji="1" lang="ja-JP" altLang="en-US" smtClean="0"/>
              <a:t>41</a:t>
            </a:fld>
            <a:endParaRPr kumimoji="1" lang="ja-JP" altLang="en-US"/>
          </a:p>
        </p:txBody>
      </p:sp>
      <p:sp>
        <p:nvSpPr>
          <p:cNvPr id="5" name="日付プレースホルダー 4">
            <a:extLst>
              <a:ext uri="{FF2B5EF4-FFF2-40B4-BE49-F238E27FC236}">
                <a16:creationId xmlns:a16="http://schemas.microsoft.com/office/drawing/2014/main" id="{BCA79739-C063-B21E-7E06-D206DC3C89DD}"/>
              </a:ext>
            </a:extLst>
          </p:cNvPr>
          <p:cNvSpPr>
            <a:spLocks noGrp="1"/>
          </p:cNvSpPr>
          <p:nvPr>
            <p:ph type="dt" idx="1"/>
          </p:nvPr>
        </p:nvSpPr>
        <p:spPr/>
        <p:txBody>
          <a:bodyPr/>
          <a:lstStyle/>
          <a:p>
            <a:r>
              <a:rPr kumimoji="1" lang="en-US" altLang="ja-JP"/>
              <a:t>2023/11/28</a:t>
            </a:r>
            <a:endParaRPr kumimoji="1" lang="ja-JP" altLang="en-US"/>
          </a:p>
        </p:txBody>
      </p:sp>
    </p:spTree>
    <p:extLst>
      <p:ext uri="{BB962C8B-B14F-4D97-AF65-F5344CB8AC3E}">
        <p14:creationId xmlns:p14="http://schemas.microsoft.com/office/powerpoint/2010/main" val="116064337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70,488</a:t>
            </a:r>
            <a:r>
              <a:rPr kumimoji="1" lang="ja-JP" altLang="en-US" dirty="0"/>
              <a:t>円＋</a:t>
            </a:r>
            <a:r>
              <a:rPr kumimoji="1" lang="en-US" altLang="ja-JP" dirty="0"/>
              <a:t>66,337</a:t>
            </a:r>
            <a:r>
              <a:rPr kumimoji="1" lang="ja-JP" altLang="en-US" dirty="0"/>
              <a:t>円＝</a:t>
            </a:r>
            <a:r>
              <a:rPr kumimoji="1" lang="en-US" altLang="ja-JP" dirty="0"/>
              <a:t>136,825</a:t>
            </a:r>
            <a:r>
              <a:rPr kumimoji="1" lang="ja-JP" altLang="en-US" dirty="0"/>
              <a:t>円　　５年経過後</a:t>
            </a:r>
            <a:r>
              <a:rPr kumimoji="1" lang="en-US" altLang="ja-JP" dirty="0"/>
              <a:t>28,195,201</a:t>
            </a:r>
            <a:r>
              <a:rPr kumimoji="1" lang="ja-JP" altLang="en-US" dirty="0"/>
              <a:t>円</a:t>
            </a:r>
            <a:endParaRPr kumimoji="1" lang="en-US" altLang="ja-JP" dirty="0"/>
          </a:p>
          <a:p>
            <a:endParaRPr kumimoji="1" lang="en-US" altLang="ja-JP" dirty="0"/>
          </a:p>
          <a:p>
            <a:r>
              <a:rPr kumimoji="1" lang="ja-JP" altLang="en-US" dirty="0"/>
              <a:t>元金</a:t>
            </a:r>
            <a:r>
              <a:rPr kumimoji="1" lang="en-US" altLang="ja-JP" dirty="0"/>
              <a:t>66,337</a:t>
            </a:r>
            <a:r>
              <a:rPr kumimoji="1" lang="ja-JP" altLang="en-US" dirty="0"/>
              <a:t>円－</a:t>
            </a:r>
            <a:r>
              <a:rPr kumimoji="1" lang="en-US" altLang="ja-JP" dirty="0"/>
              <a:t>54,512</a:t>
            </a:r>
            <a:r>
              <a:rPr kumimoji="1" lang="ja-JP" altLang="en-US" dirty="0"/>
              <a:t>円＝</a:t>
            </a:r>
            <a:r>
              <a:rPr kumimoji="1" lang="en-US" altLang="ja-JP" dirty="0"/>
              <a:t>11,825</a:t>
            </a:r>
            <a:r>
              <a:rPr kumimoji="1" lang="ja-JP" altLang="en-US" dirty="0"/>
              <a:t>円元金返せず、繰り延べ　　　</a:t>
            </a:r>
            <a:r>
              <a:rPr kumimoji="1" lang="en-US" altLang="ja-JP" dirty="0"/>
              <a:t>0.5</a:t>
            </a:r>
            <a:r>
              <a:rPr kumimoji="1" lang="ja-JP" altLang="en-US" dirty="0"/>
              <a:t>％</a:t>
            </a:r>
            <a:r>
              <a:rPr kumimoji="1" lang="en-US" altLang="ja-JP" dirty="0"/>
              <a:t>×1.25</a:t>
            </a:r>
            <a:r>
              <a:rPr kumimoji="1" lang="ja-JP" altLang="en-US" dirty="0"/>
              <a:t>＝</a:t>
            </a:r>
            <a:r>
              <a:rPr kumimoji="1" lang="en-US" altLang="ja-JP" dirty="0"/>
              <a:t>0.625</a:t>
            </a:r>
            <a:r>
              <a:rPr kumimoji="1" lang="ja-JP" altLang="en-US" dirty="0"/>
              <a:t>％</a:t>
            </a:r>
          </a:p>
        </p:txBody>
      </p:sp>
      <p:sp>
        <p:nvSpPr>
          <p:cNvPr id="4" name="スライド番号プレースホルダー 3"/>
          <p:cNvSpPr>
            <a:spLocks noGrp="1"/>
          </p:cNvSpPr>
          <p:nvPr>
            <p:ph type="sldNum" sz="quarter" idx="10"/>
          </p:nvPr>
        </p:nvSpPr>
        <p:spPr/>
        <p:txBody>
          <a:bodyPr/>
          <a:lstStyle/>
          <a:p>
            <a:pPr>
              <a:defRPr/>
            </a:pPr>
            <a:fld id="{98F9A121-8F2B-46A5-9D24-2575CACB215B}" type="slidenum">
              <a:rPr lang="ja-JP" altLang="en-US" smtClean="0"/>
              <a:pPr>
                <a:defRPr/>
              </a:pPr>
              <a:t>42</a:t>
            </a:fld>
            <a:endParaRPr lang="ja-JP" altLang="en-US"/>
          </a:p>
        </p:txBody>
      </p:sp>
      <p:sp>
        <p:nvSpPr>
          <p:cNvPr id="5" name="日付プレースホルダー 4">
            <a:extLst>
              <a:ext uri="{FF2B5EF4-FFF2-40B4-BE49-F238E27FC236}">
                <a16:creationId xmlns:a16="http://schemas.microsoft.com/office/drawing/2014/main" id="{2B36C33D-00DF-595E-1C35-09830E64D205}"/>
              </a:ext>
            </a:extLst>
          </p:cNvPr>
          <p:cNvSpPr>
            <a:spLocks noGrp="1"/>
          </p:cNvSpPr>
          <p:nvPr>
            <p:ph type="dt" idx="1"/>
          </p:nvPr>
        </p:nvSpPr>
        <p:spPr/>
        <p:txBody>
          <a:bodyPr/>
          <a:lstStyle/>
          <a:p>
            <a:r>
              <a:rPr kumimoji="1" lang="en-US" altLang="ja-JP"/>
              <a:t>2023/11/28</a:t>
            </a:r>
            <a:endParaRPr kumimoji="1" lang="ja-JP" altLang="en-US"/>
          </a:p>
        </p:txBody>
      </p:sp>
    </p:spTree>
    <p:extLst>
      <p:ext uri="{BB962C8B-B14F-4D97-AF65-F5344CB8AC3E}">
        <p14:creationId xmlns:p14="http://schemas.microsoft.com/office/powerpoint/2010/main" val="41526114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日付プレースホルダー 3"/>
          <p:cNvSpPr>
            <a:spLocks noGrp="1"/>
          </p:cNvSpPr>
          <p:nvPr>
            <p:ph type="dt" idx="1"/>
          </p:nvPr>
        </p:nvSpPr>
        <p:spPr/>
        <p:txBody>
          <a:bodyPr/>
          <a:lstStyle/>
          <a:p>
            <a:r>
              <a:rPr kumimoji="1" lang="en-US" altLang="ja-JP"/>
              <a:t>2023/11/28</a:t>
            </a:r>
            <a:endParaRPr kumimoji="1" lang="ja-JP" altLang="en-US"/>
          </a:p>
        </p:txBody>
      </p:sp>
      <p:sp>
        <p:nvSpPr>
          <p:cNvPr id="5" name="スライド番号プレースホルダー 4"/>
          <p:cNvSpPr>
            <a:spLocks noGrp="1"/>
          </p:cNvSpPr>
          <p:nvPr>
            <p:ph type="sldNum" sz="quarter" idx="5"/>
          </p:nvPr>
        </p:nvSpPr>
        <p:spPr/>
        <p:txBody>
          <a:bodyPr/>
          <a:lstStyle/>
          <a:p>
            <a:fld id="{2DD9FCC9-A351-4E7A-84DF-68FEA6A68C70}" type="slidenum">
              <a:rPr kumimoji="1" lang="ja-JP" altLang="en-US" smtClean="0"/>
              <a:t>4</a:t>
            </a:fld>
            <a:endParaRPr kumimoji="1" lang="ja-JP" altLang="en-US"/>
          </a:p>
        </p:txBody>
      </p:sp>
    </p:spTree>
    <p:extLst>
      <p:ext uri="{BB962C8B-B14F-4D97-AF65-F5344CB8AC3E}">
        <p14:creationId xmlns:p14="http://schemas.microsoft.com/office/powerpoint/2010/main" val="386421843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未払い利息とは、</a:t>
            </a:r>
            <a:r>
              <a:rPr kumimoji="1" lang="en-US" altLang="ja-JP" dirty="0"/>
              <a:t>5</a:t>
            </a:r>
            <a:r>
              <a:rPr kumimoji="1" lang="ja-JP" altLang="en-US" dirty="0"/>
              <a:t>年ルールで固定された返済月額の金額を本来払うべき支払い利息（月額）が、超えると発生します。元金返済が無くなると未払いが発生！</a:t>
            </a:r>
            <a:endParaRPr kumimoji="1" lang="en-US" altLang="ja-JP" dirty="0"/>
          </a:p>
          <a:p>
            <a:endParaRPr kumimoji="1" lang="en-US" altLang="ja-JP" dirty="0"/>
          </a:p>
          <a:p>
            <a:r>
              <a:rPr kumimoji="1" lang="ja-JP" altLang="en-US" dirty="0"/>
              <a:t>前のページで言うと、毎月の返済額は、１０万円　　６年目からは</a:t>
            </a:r>
            <a:r>
              <a:rPr kumimoji="1" lang="en-US" altLang="ja-JP" dirty="0"/>
              <a:t>125</a:t>
            </a:r>
            <a:r>
              <a:rPr kumimoji="1" lang="ja-JP" altLang="en-US" dirty="0"/>
              <a:t>％が、上限になりますので、</a:t>
            </a:r>
            <a:r>
              <a:rPr kumimoji="1" lang="en-US" altLang="ja-JP" dirty="0"/>
              <a:t>125,000</a:t>
            </a:r>
            <a:r>
              <a:rPr kumimoji="1" lang="ja-JP" altLang="en-US" dirty="0"/>
              <a:t>円になります。</a:t>
            </a:r>
          </a:p>
          <a:p>
            <a:endParaRPr kumimoji="1" lang="ja-JP" altLang="en-US" dirty="0"/>
          </a:p>
        </p:txBody>
      </p:sp>
      <p:sp>
        <p:nvSpPr>
          <p:cNvPr id="4" name="スライド番号プレースホルダー 3"/>
          <p:cNvSpPr>
            <a:spLocks noGrp="1"/>
          </p:cNvSpPr>
          <p:nvPr>
            <p:ph type="sldNum" sz="quarter" idx="5"/>
          </p:nvPr>
        </p:nvSpPr>
        <p:spPr/>
        <p:txBody>
          <a:bodyPr/>
          <a:lstStyle/>
          <a:p>
            <a:fld id="{2DD9FCC9-A351-4E7A-84DF-68FEA6A68C70}" type="slidenum">
              <a:rPr kumimoji="1" lang="ja-JP" altLang="en-US" smtClean="0"/>
              <a:t>43</a:t>
            </a:fld>
            <a:endParaRPr kumimoji="1" lang="ja-JP" altLang="en-US"/>
          </a:p>
        </p:txBody>
      </p:sp>
      <p:sp>
        <p:nvSpPr>
          <p:cNvPr id="5" name="日付プレースホルダー 4">
            <a:extLst>
              <a:ext uri="{FF2B5EF4-FFF2-40B4-BE49-F238E27FC236}">
                <a16:creationId xmlns:a16="http://schemas.microsoft.com/office/drawing/2014/main" id="{6C6BEE7E-39E2-F74E-1277-A83B1CC09013}"/>
              </a:ext>
            </a:extLst>
          </p:cNvPr>
          <p:cNvSpPr>
            <a:spLocks noGrp="1"/>
          </p:cNvSpPr>
          <p:nvPr>
            <p:ph type="dt" idx="1"/>
          </p:nvPr>
        </p:nvSpPr>
        <p:spPr/>
        <p:txBody>
          <a:bodyPr/>
          <a:lstStyle/>
          <a:p>
            <a:r>
              <a:rPr kumimoji="1" lang="en-US" altLang="ja-JP"/>
              <a:t>2023/11/28</a:t>
            </a:r>
            <a:endParaRPr kumimoji="1" lang="ja-JP" altLang="en-US"/>
          </a:p>
        </p:txBody>
      </p:sp>
    </p:spTree>
    <p:extLst>
      <p:ext uri="{BB962C8B-B14F-4D97-AF65-F5344CB8AC3E}">
        <p14:creationId xmlns:p14="http://schemas.microsoft.com/office/powerpoint/2010/main" val="151266255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アンケートでは半分以上の方が、理解している！と回答しています！</a:t>
            </a:r>
          </a:p>
          <a:p>
            <a:endParaRPr kumimoji="1" lang="ja-JP" altLang="en-US" dirty="0"/>
          </a:p>
        </p:txBody>
      </p:sp>
      <p:sp>
        <p:nvSpPr>
          <p:cNvPr id="4" name="スライド番号プレースホルダー 3"/>
          <p:cNvSpPr>
            <a:spLocks noGrp="1"/>
          </p:cNvSpPr>
          <p:nvPr>
            <p:ph type="sldNum" sz="quarter" idx="5"/>
          </p:nvPr>
        </p:nvSpPr>
        <p:spPr/>
        <p:txBody>
          <a:bodyPr/>
          <a:lstStyle/>
          <a:p>
            <a:fld id="{2DD9FCC9-A351-4E7A-84DF-68FEA6A68C70}" type="slidenum">
              <a:rPr kumimoji="1" lang="ja-JP" altLang="en-US" smtClean="0"/>
              <a:t>44</a:t>
            </a:fld>
            <a:endParaRPr kumimoji="1" lang="ja-JP" altLang="en-US"/>
          </a:p>
        </p:txBody>
      </p:sp>
      <p:sp>
        <p:nvSpPr>
          <p:cNvPr id="5" name="日付プレースホルダー 4">
            <a:extLst>
              <a:ext uri="{FF2B5EF4-FFF2-40B4-BE49-F238E27FC236}">
                <a16:creationId xmlns:a16="http://schemas.microsoft.com/office/drawing/2014/main" id="{F6D73813-3784-00B0-D349-6AE936A9AD88}"/>
              </a:ext>
            </a:extLst>
          </p:cNvPr>
          <p:cNvSpPr>
            <a:spLocks noGrp="1"/>
          </p:cNvSpPr>
          <p:nvPr>
            <p:ph type="dt" idx="1"/>
          </p:nvPr>
        </p:nvSpPr>
        <p:spPr/>
        <p:txBody>
          <a:bodyPr/>
          <a:lstStyle/>
          <a:p>
            <a:r>
              <a:rPr kumimoji="1" lang="en-US" altLang="ja-JP"/>
              <a:t>2023/11/28</a:t>
            </a:r>
            <a:endParaRPr kumimoji="1" lang="ja-JP" altLang="en-US"/>
          </a:p>
        </p:txBody>
      </p:sp>
    </p:spTree>
    <p:extLst>
      <p:ext uri="{BB962C8B-B14F-4D97-AF65-F5344CB8AC3E}">
        <p14:creationId xmlns:p14="http://schemas.microsoft.com/office/powerpoint/2010/main" val="225786989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日付プレースホルダー 3"/>
          <p:cNvSpPr>
            <a:spLocks noGrp="1"/>
          </p:cNvSpPr>
          <p:nvPr>
            <p:ph type="dt" idx="1"/>
          </p:nvPr>
        </p:nvSpPr>
        <p:spPr/>
        <p:txBody>
          <a:bodyPr/>
          <a:lstStyle/>
          <a:p>
            <a:r>
              <a:rPr kumimoji="1" lang="en-US" altLang="ja-JP"/>
              <a:t>2023/11/28</a:t>
            </a:r>
            <a:endParaRPr kumimoji="1" lang="ja-JP" altLang="en-US"/>
          </a:p>
        </p:txBody>
      </p:sp>
      <p:sp>
        <p:nvSpPr>
          <p:cNvPr id="5" name="スライド番号プレースホルダー 4"/>
          <p:cNvSpPr>
            <a:spLocks noGrp="1"/>
          </p:cNvSpPr>
          <p:nvPr>
            <p:ph type="sldNum" sz="quarter" idx="5"/>
          </p:nvPr>
        </p:nvSpPr>
        <p:spPr/>
        <p:txBody>
          <a:bodyPr/>
          <a:lstStyle/>
          <a:p>
            <a:fld id="{2DD9FCC9-A351-4E7A-84DF-68FEA6A68C70}" type="slidenum">
              <a:rPr kumimoji="1" lang="ja-JP" altLang="en-US" smtClean="0"/>
              <a:t>46</a:t>
            </a:fld>
            <a:endParaRPr kumimoji="1" lang="ja-JP" altLang="en-US"/>
          </a:p>
        </p:txBody>
      </p:sp>
    </p:spTree>
    <p:extLst>
      <p:ext uri="{BB962C8B-B14F-4D97-AF65-F5344CB8AC3E}">
        <p14:creationId xmlns:p14="http://schemas.microsoft.com/office/powerpoint/2010/main" val="214270667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関根さんもモゲ沢先生も</a:t>
            </a:r>
            <a:r>
              <a:rPr kumimoji="1" lang="en-US" altLang="ja-JP" dirty="0"/>
              <a:t>5</a:t>
            </a:r>
            <a:r>
              <a:rPr kumimoji="1" lang="ja-JP" altLang="en-US" dirty="0"/>
              <a:t>年後</a:t>
            </a:r>
            <a:r>
              <a:rPr kumimoji="1" lang="en-US" altLang="ja-JP" dirty="0"/>
              <a:t>2.0</a:t>
            </a:r>
            <a:r>
              <a:rPr kumimoji="1" lang="ja-JP" altLang="en-US" dirty="0"/>
              <a:t>％</a:t>
            </a:r>
            <a:r>
              <a:rPr kumimoji="1" lang="en-US" altLang="ja-JP" dirty="0"/>
              <a:t>2.1</a:t>
            </a:r>
            <a:r>
              <a:rPr kumimoji="1" lang="ja-JP" altLang="en-US" dirty="0"/>
              <a:t>％と言っていますが、二人とも、</a:t>
            </a:r>
            <a:r>
              <a:rPr kumimoji="1" lang="en-US" altLang="ja-JP" dirty="0"/>
              <a:t>5</a:t>
            </a:r>
            <a:r>
              <a:rPr kumimoji="1" lang="ja-JP" altLang="en-US" dirty="0"/>
              <a:t>年ごとに</a:t>
            </a:r>
            <a:r>
              <a:rPr kumimoji="1" lang="en-US" altLang="ja-JP" dirty="0"/>
              <a:t>125</a:t>
            </a:r>
            <a:r>
              <a:rPr kumimoji="1" lang="ja-JP" altLang="en-US" dirty="0"/>
              <a:t>％に達する金利として計算しています。</a:t>
            </a:r>
            <a:endParaRPr kumimoji="1" lang="en-US" altLang="ja-JP" dirty="0"/>
          </a:p>
          <a:p>
            <a:r>
              <a:rPr kumimoji="1" lang="ja-JP" altLang="en-US" dirty="0"/>
              <a:t>未払い利息とは、</a:t>
            </a:r>
            <a:r>
              <a:rPr kumimoji="1" lang="en-US" altLang="ja-JP" dirty="0"/>
              <a:t>5</a:t>
            </a:r>
            <a:r>
              <a:rPr kumimoji="1" lang="ja-JP" altLang="en-US" dirty="0"/>
              <a:t>年ルールで固定された返済月額の金額を本来払うべき支払い利息（月額）が、超えると発生します。元金返済が無くなると未払いが発生！</a:t>
            </a:r>
            <a:endParaRPr kumimoji="1" lang="en-US" altLang="ja-JP" dirty="0"/>
          </a:p>
          <a:p>
            <a:endParaRPr kumimoji="1" lang="en-US" altLang="ja-JP" dirty="0"/>
          </a:p>
          <a:p>
            <a:r>
              <a:rPr kumimoji="1" lang="ja-JP" altLang="en-US" dirty="0"/>
              <a:t>みなさん金融のプロですよね？　　一般消費者も、</a:t>
            </a:r>
            <a:r>
              <a:rPr kumimoji="1" lang="en-US" altLang="ja-JP" dirty="0"/>
              <a:t>59.4</a:t>
            </a:r>
            <a:r>
              <a:rPr kumimoji="1" lang="ja-JP" altLang="en-US" dirty="0"/>
              <a:t>％の方が、ほぼ理解していると答えています！</a:t>
            </a:r>
            <a:endParaRPr kumimoji="1" lang="en-US" altLang="ja-JP" dirty="0"/>
          </a:p>
          <a:p>
            <a:endParaRPr kumimoji="1" lang="en-US" altLang="ja-JP" dirty="0"/>
          </a:p>
          <a:p>
            <a:r>
              <a:rPr kumimoji="1" lang="en-US" altLang="ja-JP" dirty="0"/>
              <a:t>103,834÷39,476,449</a:t>
            </a:r>
            <a:r>
              <a:rPr kumimoji="1" lang="ja-JP" altLang="en-US" dirty="0"/>
              <a:t>＝</a:t>
            </a:r>
            <a:r>
              <a:rPr kumimoji="1" lang="en-US" altLang="ja-JP" dirty="0"/>
              <a:t>0.00263</a:t>
            </a:r>
            <a:endParaRPr kumimoji="1" lang="ja-JP" altLang="en-US" dirty="0"/>
          </a:p>
        </p:txBody>
      </p:sp>
      <p:sp>
        <p:nvSpPr>
          <p:cNvPr id="4" name="スライド番号プレースホルダー 3"/>
          <p:cNvSpPr>
            <a:spLocks noGrp="1"/>
          </p:cNvSpPr>
          <p:nvPr>
            <p:ph type="sldNum" sz="quarter" idx="5"/>
          </p:nvPr>
        </p:nvSpPr>
        <p:spPr/>
        <p:txBody>
          <a:bodyPr/>
          <a:lstStyle/>
          <a:p>
            <a:fld id="{2DD9FCC9-A351-4E7A-84DF-68FEA6A68C70}" type="slidenum">
              <a:rPr kumimoji="1" lang="ja-JP" altLang="en-US" smtClean="0"/>
              <a:t>47</a:t>
            </a:fld>
            <a:endParaRPr kumimoji="1" lang="ja-JP" altLang="en-US"/>
          </a:p>
        </p:txBody>
      </p:sp>
      <p:sp>
        <p:nvSpPr>
          <p:cNvPr id="5" name="日付プレースホルダー 4">
            <a:extLst>
              <a:ext uri="{FF2B5EF4-FFF2-40B4-BE49-F238E27FC236}">
                <a16:creationId xmlns:a16="http://schemas.microsoft.com/office/drawing/2014/main" id="{54C0C40A-7A27-3DC4-6960-3E0D3C65E149}"/>
              </a:ext>
            </a:extLst>
          </p:cNvPr>
          <p:cNvSpPr>
            <a:spLocks noGrp="1"/>
          </p:cNvSpPr>
          <p:nvPr>
            <p:ph type="dt" idx="1"/>
          </p:nvPr>
        </p:nvSpPr>
        <p:spPr/>
        <p:txBody>
          <a:bodyPr/>
          <a:lstStyle/>
          <a:p>
            <a:r>
              <a:rPr kumimoji="1" lang="en-US" altLang="ja-JP"/>
              <a:t>2023/11/28</a:t>
            </a:r>
            <a:endParaRPr kumimoji="1" lang="ja-JP" altLang="en-US"/>
          </a:p>
        </p:txBody>
      </p:sp>
    </p:spTree>
    <p:extLst>
      <p:ext uri="{BB962C8B-B14F-4D97-AF65-F5344CB8AC3E}">
        <p14:creationId xmlns:p14="http://schemas.microsoft.com/office/powerpoint/2010/main" val="362181280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変動金利について、みなさんは、十分に理解している方々ですよね？</a:t>
            </a:r>
          </a:p>
        </p:txBody>
      </p:sp>
      <p:sp>
        <p:nvSpPr>
          <p:cNvPr id="4" name="スライド番号プレースホルダー 3"/>
          <p:cNvSpPr>
            <a:spLocks noGrp="1"/>
          </p:cNvSpPr>
          <p:nvPr>
            <p:ph type="sldNum" sz="quarter" idx="5"/>
          </p:nvPr>
        </p:nvSpPr>
        <p:spPr/>
        <p:txBody>
          <a:bodyPr/>
          <a:lstStyle/>
          <a:p>
            <a:fld id="{2DD9FCC9-A351-4E7A-84DF-68FEA6A68C70}" type="slidenum">
              <a:rPr kumimoji="1" lang="ja-JP" altLang="en-US" smtClean="0"/>
              <a:t>48</a:t>
            </a:fld>
            <a:endParaRPr kumimoji="1" lang="ja-JP" altLang="en-US"/>
          </a:p>
        </p:txBody>
      </p:sp>
      <p:sp>
        <p:nvSpPr>
          <p:cNvPr id="5" name="日付プレースホルダー 4">
            <a:extLst>
              <a:ext uri="{FF2B5EF4-FFF2-40B4-BE49-F238E27FC236}">
                <a16:creationId xmlns:a16="http://schemas.microsoft.com/office/drawing/2014/main" id="{736B8DC0-6629-BF7D-5532-035486139FFB}"/>
              </a:ext>
            </a:extLst>
          </p:cNvPr>
          <p:cNvSpPr>
            <a:spLocks noGrp="1"/>
          </p:cNvSpPr>
          <p:nvPr>
            <p:ph type="dt" idx="1"/>
          </p:nvPr>
        </p:nvSpPr>
        <p:spPr/>
        <p:txBody>
          <a:bodyPr/>
          <a:lstStyle/>
          <a:p>
            <a:r>
              <a:rPr kumimoji="1" lang="en-US" altLang="ja-JP"/>
              <a:t>2023/11/28</a:t>
            </a:r>
            <a:endParaRPr kumimoji="1" lang="ja-JP" altLang="en-US"/>
          </a:p>
        </p:txBody>
      </p:sp>
    </p:spTree>
    <p:extLst>
      <p:ext uri="{BB962C8B-B14F-4D97-AF65-F5344CB8AC3E}">
        <p14:creationId xmlns:p14="http://schemas.microsoft.com/office/powerpoint/2010/main" val="52402321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4,000</a:t>
            </a:r>
            <a:r>
              <a:rPr kumimoji="1" lang="ja-JP" altLang="en-US" dirty="0"/>
              <a:t>万円、年</a:t>
            </a:r>
            <a:r>
              <a:rPr kumimoji="1" lang="en-US" altLang="ja-JP" dirty="0"/>
              <a:t>0.5</a:t>
            </a:r>
            <a:r>
              <a:rPr kumimoji="1" lang="ja-JP" altLang="en-US" dirty="0"/>
              <a:t>％　</a:t>
            </a:r>
            <a:r>
              <a:rPr kumimoji="1" lang="en-US" altLang="ja-JP" dirty="0"/>
              <a:t>35</a:t>
            </a:r>
            <a:r>
              <a:rPr kumimoji="1" lang="ja-JP" altLang="en-US" dirty="0"/>
              <a:t>年返済でスタートした場合に、半年ルールで、</a:t>
            </a:r>
          </a:p>
          <a:p>
            <a:r>
              <a:rPr kumimoji="1" lang="ja-JP" altLang="en-US" dirty="0"/>
              <a:t>半年後に</a:t>
            </a:r>
            <a:r>
              <a:rPr kumimoji="1" lang="en-US" altLang="ja-JP" dirty="0"/>
              <a:t>『</a:t>
            </a:r>
            <a:r>
              <a:rPr kumimoji="1" lang="ja-JP" altLang="en-US" dirty="0"/>
              <a:t>未払い利息</a:t>
            </a:r>
            <a:r>
              <a:rPr kumimoji="1" lang="en-US" altLang="ja-JP" dirty="0"/>
              <a:t>』</a:t>
            </a:r>
            <a:r>
              <a:rPr kumimoji="1" lang="ja-JP" altLang="en-US" dirty="0"/>
              <a:t>が発生する金利は、年</a:t>
            </a:r>
            <a:r>
              <a:rPr kumimoji="1" lang="en-US" altLang="ja-JP" dirty="0"/>
              <a:t>3.16</a:t>
            </a:r>
            <a:r>
              <a:rPr kumimoji="1" lang="ja-JP" altLang="en-US" dirty="0"/>
              <a:t>％　その後半年ごとに毎回</a:t>
            </a:r>
            <a:r>
              <a:rPr kumimoji="1" lang="en-US" altLang="ja-JP" dirty="0"/>
              <a:t>0.5</a:t>
            </a:r>
            <a:r>
              <a:rPr kumimoji="1" lang="ja-JP" altLang="en-US" dirty="0"/>
              <a:t>％上がっていくと、</a:t>
            </a:r>
          </a:p>
          <a:p>
            <a:r>
              <a:rPr kumimoji="1" lang="en-US" altLang="ja-JP" dirty="0"/>
              <a:t>5</a:t>
            </a:r>
            <a:r>
              <a:rPr kumimoji="1" lang="ja-JP" altLang="en-US" dirty="0"/>
              <a:t>年半後に年</a:t>
            </a:r>
            <a:r>
              <a:rPr kumimoji="1" lang="en-US" altLang="ja-JP" dirty="0"/>
              <a:t>7.16</a:t>
            </a:r>
            <a:r>
              <a:rPr kumimoji="1" lang="ja-JP" altLang="en-US" dirty="0"/>
              <a:t>％になりその後金利が全く上がらなかったとしても、</a:t>
            </a:r>
            <a:r>
              <a:rPr kumimoji="1" lang="en-US" altLang="ja-JP" dirty="0"/>
              <a:t>1.25</a:t>
            </a:r>
            <a:r>
              <a:rPr kumimoji="1" lang="ja-JP" altLang="en-US" dirty="0"/>
              <a:t>倍ルールで、</a:t>
            </a:r>
          </a:p>
          <a:p>
            <a:r>
              <a:rPr kumimoji="1" lang="ja-JP" altLang="en-US" dirty="0"/>
              <a:t>元本は減らず、最終回に、</a:t>
            </a:r>
            <a:r>
              <a:rPr kumimoji="1" lang="en-US" altLang="ja-JP" dirty="0"/>
              <a:t>40,549,030</a:t>
            </a:r>
            <a:r>
              <a:rPr kumimoji="1" lang="ja-JP" altLang="en-US" dirty="0"/>
              <a:t>円払うことになります。</a:t>
            </a:r>
          </a:p>
          <a:p>
            <a:endParaRPr kumimoji="1" lang="ja-JP" altLang="en-US" dirty="0"/>
          </a:p>
        </p:txBody>
      </p:sp>
      <p:sp>
        <p:nvSpPr>
          <p:cNvPr id="4" name="日付プレースホルダー 3"/>
          <p:cNvSpPr>
            <a:spLocks noGrp="1"/>
          </p:cNvSpPr>
          <p:nvPr>
            <p:ph type="dt" idx="1"/>
          </p:nvPr>
        </p:nvSpPr>
        <p:spPr/>
        <p:txBody>
          <a:bodyPr/>
          <a:lstStyle/>
          <a:p>
            <a:r>
              <a:rPr kumimoji="1" lang="en-US" altLang="ja-JP"/>
              <a:t>2023/11/28</a:t>
            </a:r>
            <a:endParaRPr kumimoji="1" lang="ja-JP" altLang="en-US"/>
          </a:p>
        </p:txBody>
      </p:sp>
      <p:sp>
        <p:nvSpPr>
          <p:cNvPr id="5" name="スライド番号プレースホルダー 4"/>
          <p:cNvSpPr>
            <a:spLocks noGrp="1"/>
          </p:cNvSpPr>
          <p:nvPr>
            <p:ph type="sldNum" sz="quarter" idx="5"/>
          </p:nvPr>
        </p:nvSpPr>
        <p:spPr/>
        <p:txBody>
          <a:bodyPr/>
          <a:lstStyle/>
          <a:p>
            <a:fld id="{2DD9FCC9-A351-4E7A-84DF-68FEA6A68C70}" type="slidenum">
              <a:rPr kumimoji="1" lang="ja-JP" altLang="en-US" smtClean="0"/>
              <a:t>49</a:t>
            </a:fld>
            <a:endParaRPr kumimoji="1" lang="ja-JP" altLang="en-US"/>
          </a:p>
        </p:txBody>
      </p:sp>
    </p:spTree>
    <p:extLst>
      <p:ext uri="{BB962C8B-B14F-4D97-AF65-F5344CB8AC3E}">
        <p14:creationId xmlns:p14="http://schemas.microsoft.com/office/powerpoint/2010/main" val="249924660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2DD9FCC9-A351-4E7A-84DF-68FEA6A68C70}" type="slidenum">
              <a:rPr kumimoji="1" lang="ja-JP" altLang="en-US" smtClean="0"/>
              <a:t>50</a:t>
            </a:fld>
            <a:endParaRPr kumimoji="1" lang="ja-JP" altLang="en-US"/>
          </a:p>
        </p:txBody>
      </p:sp>
      <p:sp>
        <p:nvSpPr>
          <p:cNvPr id="5" name="日付プレースホルダー 4">
            <a:extLst>
              <a:ext uri="{FF2B5EF4-FFF2-40B4-BE49-F238E27FC236}">
                <a16:creationId xmlns:a16="http://schemas.microsoft.com/office/drawing/2014/main" id="{1E630855-DC48-4167-0B06-88CE69D743F6}"/>
              </a:ext>
            </a:extLst>
          </p:cNvPr>
          <p:cNvSpPr>
            <a:spLocks noGrp="1"/>
          </p:cNvSpPr>
          <p:nvPr>
            <p:ph type="dt" idx="1"/>
          </p:nvPr>
        </p:nvSpPr>
        <p:spPr/>
        <p:txBody>
          <a:bodyPr/>
          <a:lstStyle/>
          <a:p>
            <a:r>
              <a:rPr kumimoji="1" lang="en-US" altLang="ja-JP"/>
              <a:t>2023/11/28</a:t>
            </a:r>
            <a:endParaRPr kumimoji="1" lang="ja-JP" altLang="en-US"/>
          </a:p>
        </p:txBody>
      </p:sp>
    </p:spTree>
    <p:extLst>
      <p:ext uri="{BB962C8B-B14F-4D97-AF65-F5344CB8AC3E}">
        <p14:creationId xmlns:p14="http://schemas.microsoft.com/office/powerpoint/2010/main" val="426580823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2DD9FCC9-A351-4E7A-84DF-68FEA6A68C70}" type="slidenum">
              <a:rPr kumimoji="1" lang="ja-JP" altLang="en-US" smtClean="0"/>
              <a:t>51</a:t>
            </a:fld>
            <a:endParaRPr kumimoji="1" lang="ja-JP" altLang="en-US"/>
          </a:p>
        </p:txBody>
      </p:sp>
      <p:sp>
        <p:nvSpPr>
          <p:cNvPr id="5" name="日付プレースホルダー 4">
            <a:extLst>
              <a:ext uri="{FF2B5EF4-FFF2-40B4-BE49-F238E27FC236}">
                <a16:creationId xmlns:a16="http://schemas.microsoft.com/office/drawing/2014/main" id="{179FC982-054E-460C-13D8-FCFE993A65F7}"/>
              </a:ext>
            </a:extLst>
          </p:cNvPr>
          <p:cNvSpPr>
            <a:spLocks noGrp="1"/>
          </p:cNvSpPr>
          <p:nvPr>
            <p:ph type="dt" idx="1"/>
          </p:nvPr>
        </p:nvSpPr>
        <p:spPr/>
        <p:txBody>
          <a:bodyPr/>
          <a:lstStyle/>
          <a:p>
            <a:r>
              <a:rPr kumimoji="1" lang="en-US" altLang="ja-JP"/>
              <a:t>2023/11/28</a:t>
            </a:r>
            <a:endParaRPr kumimoji="1" lang="ja-JP" altLang="en-US"/>
          </a:p>
        </p:txBody>
      </p:sp>
    </p:spTree>
    <p:extLst>
      <p:ext uri="{BB962C8B-B14F-4D97-AF65-F5344CB8AC3E}">
        <p14:creationId xmlns:p14="http://schemas.microsoft.com/office/powerpoint/2010/main" val="164588673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2DD9FCC9-A351-4E7A-84DF-68FEA6A68C70}" type="slidenum">
              <a:rPr kumimoji="1" lang="ja-JP" altLang="en-US" smtClean="0"/>
              <a:t>52</a:t>
            </a:fld>
            <a:endParaRPr kumimoji="1" lang="ja-JP" altLang="en-US"/>
          </a:p>
        </p:txBody>
      </p:sp>
      <p:sp>
        <p:nvSpPr>
          <p:cNvPr id="5" name="日付プレースホルダー 4">
            <a:extLst>
              <a:ext uri="{FF2B5EF4-FFF2-40B4-BE49-F238E27FC236}">
                <a16:creationId xmlns:a16="http://schemas.microsoft.com/office/drawing/2014/main" id="{1FB51717-2812-AC17-E02A-283022214FD8}"/>
              </a:ext>
            </a:extLst>
          </p:cNvPr>
          <p:cNvSpPr>
            <a:spLocks noGrp="1"/>
          </p:cNvSpPr>
          <p:nvPr>
            <p:ph type="dt" idx="1"/>
          </p:nvPr>
        </p:nvSpPr>
        <p:spPr/>
        <p:txBody>
          <a:bodyPr/>
          <a:lstStyle/>
          <a:p>
            <a:r>
              <a:rPr kumimoji="1" lang="en-US" altLang="ja-JP"/>
              <a:t>2023/11/28</a:t>
            </a:r>
            <a:endParaRPr kumimoji="1" lang="ja-JP" altLang="en-US"/>
          </a:p>
        </p:txBody>
      </p:sp>
    </p:spTree>
    <p:extLst>
      <p:ext uri="{BB962C8B-B14F-4D97-AF65-F5344CB8AC3E}">
        <p14:creationId xmlns:p14="http://schemas.microsoft.com/office/powerpoint/2010/main" val="297875426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2DD9FCC9-A351-4E7A-84DF-68FEA6A68C70}" type="slidenum">
              <a:rPr kumimoji="1" lang="ja-JP" altLang="en-US" smtClean="0"/>
              <a:t>53</a:t>
            </a:fld>
            <a:endParaRPr kumimoji="1" lang="ja-JP" altLang="en-US"/>
          </a:p>
        </p:txBody>
      </p:sp>
      <p:sp>
        <p:nvSpPr>
          <p:cNvPr id="5" name="日付プレースホルダー 4">
            <a:extLst>
              <a:ext uri="{FF2B5EF4-FFF2-40B4-BE49-F238E27FC236}">
                <a16:creationId xmlns:a16="http://schemas.microsoft.com/office/drawing/2014/main" id="{6B541BA2-C586-351A-F32A-514A45ED963D}"/>
              </a:ext>
            </a:extLst>
          </p:cNvPr>
          <p:cNvSpPr>
            <a:spLocks noGrp="1"/>
          </p:cNvSpPr>
          <p:nvPr>
            <p:ph type="dt" idx="1"/>
          </p:nvPr>
        </p:nvSpPr>
        <p:spPr/>
        <p:txBody>
          <a:bodyPr/>
          <a:lstStyle/>
          <a:p>
            <a:r>
              <a:rPr kumimoji="1" lang="en-US" altLang="ja-JP"/>
              <a:t>2023/11/28</a:t>
            </a:r>
            <a:endParaRPr kumimoji="1" lang="ja-JP" altLang="en-US"/>
          </a:p>
        </p:txBody>
      </p:sp>
    </p:spTree>
    <p:extLst>
      <p:ext uri="{BB962C8B-B14F-4D97-AF65-F5344CB8AC3E}">
        <p14:creationId xmlns:p14="http://schemas.microsoft.com/office/powerpoint/2010/main" val="16992293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a:p>
            <a:r>
              <a:rPr kumimoji="1" lang="en-US" altLang="ja-JP" dirty="0"/>
              <a:t>1</a:t>
            </a:r>
            <a:r>
              <a:rPr kumimoji="1" lang="ja-JP" altLang="en-US" dirty="0"/>
              <a:t>兆</a:t>
            </a:r>
            <a:r>
              <a:rPr kumimoji="1" lang="en-US" altLang="ja-JP" dirty="0"/>
              <a:t>4000</a:t>
            </a:r>
            <a:r>
              <a:rPr kumimoji="1" lang="ja-JP" altLang="en-US" dirty="0"/>
              <a:t>億円</a:t>
            </a:r>
            <a:r>
              <a:rPr kumimoji="1" lang="en-US" altLang="ja-JP" dirty="0"/>
              <a:t>÷3,000</a:t>
            </a:r>
            <a:r>
              <a:rPr kumimoji="1" lang="ja-JP" altLang="en-US" dirty="0"/>
              <a:t>万円＝</a:t>
            </a:r>
            <a:r>
              <a:rPr kumimoji="1" lang="en-US" altLang="ja-JP" dirty="0"/>
              <a:t>46,666</a:t>
            </a:r>
            <a:r>
              <a:rPr kumimoji="1" lang="ja-JP" altLang="en-US" dirty="0"/>
              <a:t>件</a:t>
            </a:r>
            <a:r>
              <a:rPr kumimoji="1" lang="en-US" altLang="ja-JP" dirty="0"/>
              <a:t>÷</a:t>
            </a:r>
            <a:r>
              <a:rPr kumimoji="1" lang="ja-JP" altLang="en-US" dirty="0"/>
              <a:t>１２＝</a:t>
            </a:r>
            <a:r>
              <a:rPr kumimoji="1" lang="en-US" altLang="ja-JP" dirty="0"/>
              <a:t>3,888</a:t>
            </a:r>
            <a:r>
              <a:rPr kumimoji="1" lang="ja-JP" altLang="en-US" dirty="0"/>
              <a:t>件</a:t>
            </a:r>
            <a:r>
              <a:rPr kumimoji="1" lang="en-US" altLang="ja-JP" dirty="0"/>
              <a:t>/</a:t>
            </a:r>
            <a:r>
              <a:rPr kumimoji="1" lang="ja-JP" altLang="en-US" dirty="0"/>
              <a:t>月</a:t>
            </a:r>
          </a:p>
        </p:txBody>
      </p:sp>
      <p:sp>
        <p:nvSpPr>
          <p:cNvPr id="4" name="日付プレースホルダー 3"/>
          <p:cNvSpPr>
            <a:spLocks noGrp="1"/>
          </p:cNvSpPr>
          <p:nvPr>
            <p:ph type="dt" idx="1"/>
          </p:nvPr>
        </p:nvSpPr>
        <p:spPr/>
        <p:txBody>
          <a:bodyPr/>
          <a:lstStyle/>
          <a:p>
            <a:r>
              <a:rPr kumimoji="1" lang="en-US" altLang="ja-JP"/>
              <a:t>2023/11/28</a:t>
            </a:r>
            <a:endParaRPr kumimoji="1" lang="ja-JP" altLang="en-US"/>
          </a:p>
        </p:txBody>
      </p:sp>
      <p:sp>
        <p:nvSpPr>
          <p:cNvPr id="5" name="スライド番号プレースホルダー 4"/>
          <p:cNvSpPr>
            <a:spLocks noGrp="1"/>
          </p:cNvSpPr>
          <p:nvPr>
            <p:ph type="sldNum" sz="quarter" idx="5"/>
          </p:nvPr>
        </p:nvSpPr>
        <p:spPr/>
        <p:txBody>
          <a:bodyPr/>
          <a:lstStyle/>
          <a:p>
            <a:fld id="{2DD9FCC9-A351-4E7A-84DF-68FEA6A68C70}" type="slidenum">
              <a:rPr kumimoji="1" lang="ja-JP" altLang="en-US" smtClean="0"/>
              <a:t>5</a:t>
            </a:fld>
            <a:endParaRPr kumimoji="1" lang="ja-JP" altLang="en-US"/>
          </a:p>
        </p:txBody>
      </p:sp>
    </p:spTree>
    <p:extLst>
      <p:ext uri="{BB962C8B-B14F-4D97-AF65-F5344CB8AC3E}">
        <p14:creationId xmlns:p14="http://schemas.microsoft.com/office/powerpoint/2010/main" val="4774382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2DD9FCC9-A351-4E7A-84DF-68FEA6A68C70}" type="slidenum">
              <a:rPr kumimoji="1" lang="ja-JP" altLang="en-US" smtClean="0"/>
              <a:t>54</a:t>
            </a:fld>
            <a:endParaRPr kumimoji="1" lang="ja-JP" altLang="en-US"/>
          </a:p>
        </p:txBody>
      </p:sp>
      <p:sp>
        <p:nvSpPr>
          <p:cNvPr id="5" name="日付プレースホルダー 4">
            <a:extLst>
              <a:ext uri="{FF2B5EF4-FFF2-40B4-BE49-F238E27FC236}">
                <a16:creationId xmlns:a16="http://schemas.microsoft.com/office/drawing/2014/main" id="{0CDD563E-D854-582B-FE7E-B03924B519AC}"/>
              </a:ext>
            </a:extLst>
          </p:cNvPr>
          <p:cNvSpPr>
            <a:spLocks noGrp="1"/>
          </p:cNvSpPr>
          <p:nvPr>
            <p:ph type="dt" idx="1"/>
          </p:nvPr>
        </p:nvSpPr>
        <p:spPr/>
        <p:txBody>
          <a:bodyPr/>
          <a:lstStyle/>
          <a:p>
            <a:r>
              <a:rPr kumimoji="1" lang="en-US" altLang="ja-JP"/>
              <a:t>2023/11/28</a:t>
            </a:r>
            <a:endParaRPr kumimoji="1" lang="ja-JP" altLang="en-US"/>
          </a:p>
        </p:txBody>
      </p:sp>
    </p:spTree>
    <p:extLst>
      <p:ext uri="{BB962C8B-B14F-4D97-AF65-F5344CB8AC3E}">
        <p14:creationId xmlns:p14="http://schemas.microsoft.com/office/powerpoint/2010/main" val="267894617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上がる派（固定金利推進派）上がらない派（変動金利推進派）</a:t>
            </a:r>
          </a:p>
          <a:p>
            <a:endParaRPr kumimoji="1" lang="ja-JP" altLang="en-US" dirty="0"/>
          </a:p>
        </p:txBody>
      </p:sp>
      <p:sp>
        <p:nvSpPr>
          <p:cNvPr id="4" name="日付プレースホルダー 3"/>
          <p:cNvSpPr>
            <a:spLocks noGrp="1"/>
          </p:cNvSpPr>
          <p:nvPr>
            <p:ph type="dt" idx="1"/>
          </p:nvPr>
        </p:nvSpPr>
        <p:spPr/>
        <p:txBody>
          <a:bodyPr/>
          <a:lstStyle/>
          <a:p>
            <a:r>
              <a:rPr kumimoji="1" lang="en-US" altLang="ja-JP"/>
              <a:t>2023/11/28</a:t>
            </a:r>
            <a:endParaRPr kumimoji="1" lang="ja-JP" altLang="en-US"/>
          </a:p>
        </p:txBody>
      </p:sp>
      <p:sp>
        <p:nvSpPr>
          <p:cNvPr id="5" name="スライド番号プレースホルダー 4"/>
          <p:cNvSpPr>
            <a:spLocks noGrp="1"/>
          </p:cNvSpPr>
          <p:nvPr>
            <p:ph type="sldNum" sz="quarter" idx="5"/>
          </p:nvPr>
        </p:nvSpPr>
        <p:spPr/>
        <p:txBody>
          <a:bodyPr/>
          <a:lstStyle/>
          <a:p>
            <a:fld id="{2DD9FCC9-A351-4E7A-84DF-68FEA6A68C70}" type="slidenum">
              <a:rPr kumimoji="1" lang="ja-JP" altLang="en-US" smtClean="0"/>
              <a:t>55</a:t>
            </a:fld>
            <a:endParaRPr kumimoji="1" lang="ja-JP" altLang="en-US"/>
          </a:p>
        </p:txBody>
      </p:sp>
    </p:spTree>
    <p:extLst>
      <p:ext uri="{BB962C8B-B14F-4D97-AF65-F5344CB8AC3E}">
        <p14:creationId xmlns:p14="http://schemas.microsoft.com/office/powerpoint/2010/main" val="39547663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昨年の秋まで、この主張をしていた。</a:t>
            </a:r>
          </a:p>
        </p:txBody>
      </p:sp>
      <p:sp>
        <p:nvSpPr>
          <p:cNvPr id="4" name="スライド番号プレースホルダー 3"/>
          <p:cNvSpPr>
            <a:spLocks noGrp="1"/>
          </p:cNvSpPr>
          <p:nvPr>
            <p:ph type="sldNum" sz="quarter" idx="5"/>
          </p:nvPr>
        </p:nvSpPr>
        <p:spPr/>
        <p:txBody>
          <a:bodyPr/>
          <a:lstStyle/>
          <a:p>
            <a:fld id="{2DD9FCC9-A351-4E7A-84DF-68FEA6A68C70}" type="slidenum">
              <a:rPr kumimoji="1" lang="ja-JP" altLang="en-US" smtClean="0"/>
              <a:t>56</a:t>
            </a:fld>
            <a:endParaRPr kumimoji="1" lang="ja-JP" altLang="en-US"/>
          </a:p>
        </p:txBody>
      </p:sp>
      <p:sp>
        <p:nvSpPr>
          <p:cNvPr id="5" name="日付プレースホルダー 4">
            <a:extLst>
              <a:ext uri="{FF2B5EF4-FFF2-40B4-BE49-F238E27FC236}">
                <a16:creationId xmlns:a16="http://schemas.microsoft.com/office/drawing/2014/main" id="{87CFA32B-FAE6-7E6E-9AAC-51AB30D550A2}"/>
              </a:ext>
            </a:extLst>
          </p:cNvPr>
          <p:cNvSpPr>
            <a:spLocks noGrp="1"/>
          </p:cNvSpPr>
          <p:nvPr>
            <p:ph type="dt" idx="1"/>
          </p:nvPr>
        </p:nvSpPr>
        <p:spPr/>
        <p:txBody>
          <a:bodyPr/>
          <a:lstStyle/>
          <a:p>
            <a:r>
              <a:rPr kumimoji="1" lang="en-US" altLang="ja-JP"/>
              <a:t>2023/11/28</a:t>
            </a:r>
            <a:endParaRPr kumimoji="1" lang="ja-JP" altLang="en-US"/>
          </a:p>
        </p:txBody>
      </p:sp>
    </p:spTree>
    <p:extLst>
      <p:ext uri="{BB962C8B-B14F-4D97-AF65-F5344CB8AC3E}">
        <p14:creationId xmlns:p14="http://schemas.microsoft.com/office/powerpoint/2010/main" val="260866772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日付プレースホルダー 3"/>
          <p:cNvSpPr>
            <a:spLocks noGrp="1"/>
          </p:cNvSpPr>
          <p:nvPr>
            <p:ph type="dt" idx="1"/>
          </p:nvPr>
        </p:nvSpPr>
        <p:spPr/>
        <p:txBody>
          <a:bodyPr/>
          <a:lstStyle/>
          <a:p>
            <a:r>
              <a:rPr kumimoji="1" lang="en-US" altLang="ja-JP"/>
              <a:t>2023/11/28</a:t>
            </a:r>
            <a:endParaRPr kumimoji="1" lang="ja-JP" altLang="en-US"/>
          </a:p>
        </p:txBody>
      </p:sp>
      <p:sp>
        <p:nvSpPr>
          <p:cNvPr id="5" name="スライド番号プレースホルダー 4"/>
          <p:cNvSpPr>
            <a:spLocks noGrp="1"/>
          </p:cNvSpPr>
          <p:nvPr>
            <p:ph type="sldNum" sz="quarter" idx="5"/>
          </p:nvPr>
        </p:nvSpPr>
        <p:spPr/>
        <p:txBody>
          <a:bodyPr/>
          <a:lstStyle/>
          <a:p>
            <a:fld id="{2DD9FCC9-A351-4E7A-84DF-68FEA6A68C70}" type="slidenum">
              <a:rPr kumimoji="1" lang="ja-JP" altLang="en-US" smtClean="0"/>
              <a:t>59</a:t>
            </a:fld>
            <a:endParaRPr kumimoji="1" lang="ja-JP" altLang="en-US"/>
          </a:p>
        </p:txBody>
      </p:sp>
    </p:spTree>
    <p:extLst>
      <p:ext uri="{BB962C8B-B14F-4D97-AF65-F5344CB8AC3E}">
        <p14:creationId xmlns:p14="http://schemas.microsoft.com/office/powerpoint/2010/main" val="19425581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2DD9FCC9-A351-4E7A-84DF-68FEA6A68C70}" type="slidenum">
              <a:rPr kumimoji="1" lang="ja-JP" altLang="en-US" smtClean="0"/>
              <a:t>60</a:t>
            </a:fld>
            <a:endParaRPr kumimoji="1" lang="ja-JP" altLang="en-US"/>
          </a:p>
        </p:txBody>
      </p:sp>
      <p:sp>
        <p:nvSpPr>
          <p:cNvPr id="5" name="日付プレースホルダー 4">
            <a:extLst>
              <a:ext uri="{FF2B5EF4-FFF2-40B4-BE49-F238E27FC236}">
                <a16:creationId xmlns:a16="http://schemas.microsoft.com/office/drawing/2014/main" id="{9392C640-1A00-8824-6C4A-695EFA0D8715}"/>
              </a:ext>
            </a:extLst>
          </p:cNvPr>
          <p:cNvSpPr>
            <a:spLocks noGrp="1"/>
          </p:cNvSpPr>
          <p:nvPr>
            <p:ph type="dt" idx="1"/>
          </p:nvPr>
        </p:nvSpPr>
        <p:spPr/>
        <p:txBody>
          <a:bodyPr/>
          <a:lstStyle/>
          <a:p>
            <a:r>
              <a:rPr kumimoji="1" lang="en-US" altLang="ja-JP"/>
              <a:t>2023/11/28</a:t>
            </a:r>
            <a:endParaRPr kumimoji="1" lang="ja-JP" altLang="en-US"/>
          </a:p>
        </p:txBody>
      </p:sp>
    </p:spTree>
    <p:extLst>
      <p:ext uri="{BB962C8B-B14F-4D97-AF65-F5344CB8AC3E}">
        <p14:creationId xmlns:p14="http://schemas.microsoft.com/office/powerpoint/2010/main" val="406851104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続いて変動金利です。</a:t>
            </a:r>
            <a:r>
              <a:rPr kumimoji="1" lang="en-US" altLang="ja-JP" dirty="0"/>
              <a:t>3</a:t>
            </a:r>
            <a:r>
              <a:rPr kumimoji="1" lang="ja-JP" altLang="en-US" dirty="0"/>
              <a:t>つ上昇シナリオを置きました。私の金利予測が外れ、最初の</a:t>
            </a:r>
            <a:r>
              <a:rPr kumimoji="1" lang="en-US" altLang="ja-JP" dirty="0"/>
              <a:t>10</a:t>
            </a:r>
            <a:r>
              <a:rPr kumimoji="1" lang="ja-JP" altLang="en-US" dirty="0"/>
              <a:t>年間は</a:t>
            </a:r>
            <a:r>
              <a:rPr kumimoji="1" lang="en-US" altLang="ja-JP" dirty="0"/>
              <a:t>5</a:t>
            </a:r>
            <a:r>
              <a:rPr kumimoji="1" lang="ja-JP" altLang="en-US" dirty="0"/>
              <a:t>年ごとに</a:t>
            </a:r>
            <a:r>
              <a:rPr kumimoji="1" lang="en-US" altLang="ja-JP" dirty="0"/>
              <a:t>0.25%</a:t>
            </a:r>
            <a:r>
              <a:rPr kumimoji="1" lang="ja-JP" altLang="en-US" dirty="0"/>
              <a:t>ずつ上昇とします（日銀の断固たる低金利政策を踏まえると、こんなに金利が上がることは無いはずなのですが、それでも上がった場合の前提です）。そして、その後は金利が急上昇するシナリオです。パターン</a:t>
            </a:r>
            <a:r>
              <a:rPr kumimoji="1" lang="en-US" altLang="ja-JP" dirty="0"/>
              <a:t>A</a:t>
            </a:r>
            <a:r>
              <a:rPr kumimoji="1" lang="ja-JP" altLang="en-US" dirty="0"/>
              <a:t>が最終的に</a:t>
            </a:r>
            <a:r>
              <a:rPr kumimoji="1" lang="en-US" altLang="ja-JP" dirty="0"/>
              <a:t>4.5%</a:t>
            </a:r>
            <a:r>
              <a:rPr kumimoji="1" lang="ja-JP" altLang="en-US" dirty="0"/>
              <a:t>、</a:t>
            </a:r>
            <a:r>
              <a:rPr kumimoji="1" lang="en-US" altLang="ja-JP" dirty="0"/>
              <a:t>B</a:t>
            </a:r>
            <a:r>
              <a:rPr kumimoji="1" lang="ja-JP" altLang="en-US" dirty="0"/>
              <a:t>が</a:t>
            </a:r>
            <a:r>
              <a:rPr kumimoji="1" lang="en-US" altLang="ja-JP" dirty="0"/>
              <a:t>6.5%</a:t>
            </a:r>
            <a:r>
              <a:rPr kumimoji="1" lang="ja-JP" altLang="en-US" dirty="0"/>
              <a:t>、</a:t>
            </a:r>
            <a:r>
              <a:rPr kumimoji="1" lang="en-US" altLang="ja-JP" dirty="0"/>
              <a:t>C</a:t>
            </a:r>
            <a:r>
              <a:rPr kumimoji="1" lang="ja-JP" altLang="en-US" dirty="0"/>
              <a:t>が</a:t>
            </a:r>
            <a:r>
              <a:rPr kumimoji="1" lang="en-US" altLang="ja-JP" dirty="0"/>
              <a:t>8.5%</a:t>
            </a:r>
            <a:r>
              <a:rPr kumimoji="1" lang="ja-JP" altLang="en-US" dirty="0"/>
              <a:t>です。どれが固定金利の総額</a:t>
            </a:r>
            <a:r>
              <a:rPr kumimoji="1" lang="en-US" altLang="ja-JP" dirty="0"/>
              <a:t>860</a:t>
            </a:r>
            <a:r>
              <a:rPr kumimoji="1" lang="ja-JP" altLang="en-US" dirty="0"/>
              <a:t>万円と同じになると思いますか？</a:t>
            </a:r>
          </a:p>
        </p:txBody>
      </p:sp>
      <p:sp>
        <p:nvSpPr>
          <p:cNvPr id="4" name="スライド番号プレースホルダー 3"/>
          <p:cNvSpPr>
            <a:spLocks noGrp="1"/>
          </p:cNvSpPr>
          <p:nvPr>
            <p:ph type="sldNum" sz="quarter" idx="5"/>
          </p:nvPr>
        </p:nvSpPr>
        <p:spPr/>
        <p:txBody>
          <a:bodyPr/>
          <a:lstStyle/>
          <a:p>
            <a:fld id="{2DD9FCC9-A351-4E7A-84DF-68FEA6A68C70}" type="slidenum">
              <a:rPr kumimoji="1" lang="ja-JP" altLang="en-US" smtClean="0"/>
              <a:t>61</a:t>
            </a:fld>
            <a:endParaRPr kumimoji="1" lang="ja-JP" altLang="en-US"/>
          </a:p>
        </p:txBody>
      </p:sp>
      <p:sp>
        <p:nvSpPr>
          <p:cNvPr id="5" name="日付プレースホルダー 4">
            <a:extLst>
              <a:ext uri="{FF2B5EF4-FFF2-40B4-BE49-F238E27FC236}">
                <a16:creationId xmlns:a16="http://schemas.microsoft.com/office/drawing/2014/main" id="{B0C3CE78-EA9B-1556-9BAD-7ABC259E5D44}"/>
              </a:ext>
            </a:extLst>
          </p:cNvPr>
          <p:cNvSpPr>
            <a:spLocks noGrp="1"/>
          </p:cNvSpPr>
          <p:nvPr>
            <p:ph type="dt" idx="1"/>
          </p:nvPr>
        </p:nvSpPr>
        <p:spPr/>
        <p:txBody>
          <a:bodyPr/>
          <a:lstStyle/>
          <a:p>
            <a:r>
              <a:rPr kumimoji="1" lang="en-US" altLang="ja-JP"/>
              <a:t>2023/11/28</a:t>
            </a:r>
            <a:endParaRPr kumimoji="1" lang="ja-JP" altLang="en-US"/>
          </a:p>
        </p:txBody>
      </p:sp>
    </p:spTree>
    <p:extLst>
      <p:ext uri="{BB962C8B-B14F-4D97-AF65-F5344CB8AC3E}">
        <p14:creationId xmlns:p14="http://schemas.microsoft.com/office/powerpoint/2010/main" val="26813020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2DD9FCC9-A351-4E7A-84DF-68FEA6A68C70}" type="slidenum">
              <a:rPr kumimoji="1" lang="ja-JP" altLang="en-US" smtClean="0"/>
              <a:t>62</a:t>
            </a:fld>
            <a:endParaRPr kumimoji="1" lang="ja-JP" altLang="en-US"/>
          </a:p>
        </p:txBody>
      </p:sp>
      <p:sp>
        <p:nvSpPr>
          <p:cNvPr id="5" name="日付プレースホルダー 4">
            <a:extLst>
              <a:ext uri="{FF2B5EF4-FFF2-40B4-BE49-F238E27FC236}">
                <a16:creationId xmlns:a16="http://schemas.microsoft.com/office/drawing/2014/main" id="{84C47DEA-0421-5FAD-0CC8-B1A9FAA5F076}"/>
              </a:ext>
            </a:extLst>
          </p:cNvPr>
          <p:cNvSpPr>
            <a:spLocks noGrp="1"/>
          </p:cNvSpPr>
          <p:nvPr>
            <p:ph type="dt" idx="1"/>
          </p:nvPr>
        </p:nvSpPr>
        <p:spPr/>
        <p:txBody>
          <a:bodyPr/>
          <a:lstStyle/>
          <a:p>
            <a:r>
              <a:rPr kumimoji="1" lang="en-US" altLang="ja-JP"/>
              <a:t>2023/11/28</a:t>
            </a:r>
            <a:endParaRPr kumimoji="1" lang="ja-JP" altLang="en-US"/>
          </a:p>
        </p:txBody>
      </p:sp>
    </p:spTree>
    <p:extLst>
      <p:ext uri="{BB962C8B-B14F-4D97-AF65-F5344CB8AC3E}">
        <p14:creationId xmlns:p14="http://schemas.microsoft.com/office/powerpoint/2010/main" val="419137609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昨年の秋まで、この主張をしていた。</a:t>
            </a:r>
          </a:p>
        </p:txBody>
      </p:sp>
      <p:sp>
        <p:nvSpPr>
          <p:cNvPr id="4" name="スライド番号プレースホルダー 3"/>
          <p:cNvSpPr>
            <a:spLocks noGrp="1"/>
          </p:cNvSpPr>
          <p:nvPr>
            <p:ph type="sldNum" sz="quarter" idx="5"/>
          </p:nvPr>
        </p:nvSpPr>
        <p:spPr/>
        <p:txBody>
          <a:bodyPr/>
          <a:lstStyle/>
          <a:p>
            <a:fld id="{2DD9FCC9-A351-4E7A-84DF-68FEA6A68C70}" type="slidenum">
              <a:rPr kumimoji="1" lang="ja-JP" altLang="en-US" smtClean="0"/>
              <a:t>63</a:t>
            </a:fld>
            <a:endParaRPr kumimoji="1" lang="ja-JP" altLang="en-US"/>
          </a:p>
        </p:txBody>
      </p:sp>
      <p:sp>
        <p:nvSpPr>
          <p:cNvPr id="5" name="日付プレースホルダー 4">
            <a:extLst>
              <a:ext uri="{FF2B5EF4-FFF2-40B4-BE49-F238E27FC236}">
                <a16:creationId xmlns:a16="http://schemas.microsoft.com/office/drawing/2014/main" id="{87CFA32B-FAE6-7E6E-9AAC-51AB30D550A2}"/>
              </a:ext>
            </a:extLst>
          </p:cNvPr>
          <p:cNvSpPr>
            <a:spLocks noGrp="1"/>
          </p:cNvSpPr>
          <p:nvPr>
            <p:ph type="dt" idx="1"/>
          </p:nvPr>
        </p:nvSpPr>
        <p:spPr/>
        <p:txBody>
          <a:bodyPr/>
          <a:lstStyle/>
          <a:p>
            <a:r>
              <a:rPr kumimoji="1" lang="en-US" altLang="ja-JP"/>
              <a:t>2023/11/28</a:t>
            </a:r>
            <a:endParaRPr kumimoji="1" lang="ja-JP" altLang="en-US"/>
          </a:p>
        </p:txBody>
      </p:sp>
    </p:spTree>
    <p:extLst>
      <p:ext uri="{BB962C8B-B14F-4D97-AF65-F5344CB8AC3E}">
        <p14:creationId xmlns:p14="http://schemas.microsoft.com/office/powerpoint/2010/main" val="260866772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日付プレースホルダー 3"/>
          <p:cNvSpPr>
            <a:spLocks noGrp="1"/>
          </p:cNvSpPr>
          <p:nvPr>
            <p:ph type="dt" idx="1"/>
          </p:nvPr>
        </p:nvSpPr>
        <p:spPr/>
        <p:txBody>
          <a:bodyPr/>
          <a:lstStyle/>
          <a:p>
            <a:r>
              <a:rPr kumimoji="1" lang="en-US" altLang="ja-JP"/>
              <a:t>2023/11/28</a:t>
            </a:r>
            <a:endParaRPr kumimoji="1" lang="ja-JP" altLang="en-US"/>
          </a:p>
        </p:txBody>
      </p:sp>
      <p:sp>
        <p:nvSpPr>
          <p:cNvPr id="5" name="スライド番号プレースホルダー 4"/>
          <p:cNvSpPr>
            <a:spLocks noGrp="1"/>
          </p:cNvSpPr>
          <p:nvPr>
            <p:ph type="sldNum" sz="quarter" idx="5"/>
          </p:nvPr>
        </p:nvSpPr>
        <p:spPr/>
        <p:txBody>
          <a:bodyPr/>
          <a:lstStyle/>
          <a:p>
            <a:fld id="{2DD9FCC9-A351-4E7A-84DF-68FEA6A68C70}" type="slidenum">
              <a:rPr kumimoji="1" lang="ja-JP" altLang="en-US" smtClean="0"/>
              <a:t>64</a:t>
            </a:fld>
            <a:endParaRPr kumimoji="1" lang="ja-JP" altLang="en-US"/>
          </a:p>
        </p:txBody>
      </p:sp>
    </p:spTree>
    <p:extLst>
      <p:ext uri="{BB962C8B-B14F-4D97-AF65-F5344CB8AC3E}">
        <p14:creationId xmlns:p14="http://schemas.microsoft.com/office/powerpoint/2010/main" val="309313644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日付プレースホルダー 3"/>
          <p:cNvSpPr>
            <a:spLocks noGrp="1"/>
          </p:cNvSpPr>
          <p:nvPr>
            <p:ph type="dt" idx="1"/>
          </p:nvPr>
        </p:nvSpPr>
        <p:spPr/>
        <p:txBody>
          <a:bodyPr/>
          <a:lstStyle/>
          <a:p>
            <a:r>
              <a:rPr kumimoji="1" lang="en-US" altLang="ja-JP"/>
              <a:t>2023/11/28</a:t>
            </a:r>
            <a:endParaRPr kumimoji="1" lang="ja-JP" altLang="en-US"/>
          </a:p>
        </p:txBody>
      </p:sp>
      <p:sp>
        <p:nvSpPr>
          <p:cNvPr id="5" name="スライド番号プレースホルダー 4"/>
          <p:cNvSpPr>
            <a:spLocks noGrp="1"/>
          </p:cNvSpPr>
          <p:nvPr>
            <p:ph type="sldNum" sz="quarter" idx="5"/>
          </p:nvPr>
        </p:nvSpPr>
        <p:spPr/>
        <p:txBody>
          <a:bodyPr/>
          <a:lstStyle/>
          <a:p>
            <a:fld id="{2DD9FCC9-A351-4E7A-84DF-68FEA6A68C70}" type="slidenum">
              <a:rPr kumimoji="1" lang="ja-JP" altLang="en-US" smtClean="0"/>
              <a:t>65</a:t>
            </a:fld>
            <a:endParaRPr kumimoji="1" lang="ja-JP" altLang="en-US"/>
          </a:p>
        </p:txBody>
      </p:sp>
    </p:spTree>
    <p:extLst>
      <p:ext uri="{BB962C8B-B14F-4D97-AF65-F5344CB8AC3E}">
        <p14:creationId xmlns:p14="http://schemas.microsoft.com/office/powerpoint/2010/main" val="13867510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日付プレースホルダー 3"/>
          <p:cNvSpPr>
            <a:spLocks noGrp="1"/>
          </p:cNvSpPr>
          <p:nvPr>
            <p:ph type="dt" idx="1"/>
          </p:nvPr>
        </p:nvSpPr>
        <p:spPr/>
        <p:txBody>
          <a:bodyPr/>
          <a:lstStyle/>
          <a:p>
            <a:r>
              <a:rPr kumimoji="1" lang="en-US" altLang="ja-JP"/>
              <a:t>2023/11/28</a:t>
            </a:r>
            <a:endParaRPr kumimoji="1" lang="ja-JP" altLang="en-US"/>
          </a:p>
        </p:txBody>
      </p:sp>
      <p:sp>
        <p:nvSpPr>
          <p:cNvPr id="5" name="スライド番号プレースホルダー 4"/>
          <p:cNvSpPr>
            <a:spLocks noGrp="1"/>
          </p:cNvSpPr>
          <p:nvPr>
            <p:ph type="sldNum" sz="quarter" idx="5"/>
          </p:nvPr>
        </p:nvSpPr>
        <p:spPr/>
        <p:txBody>
          <a:bodyPr/>
          <a:lstStyle/>
          <a:p>
            <a:fld id="{2DD9FCC9-A351-4E7A-84DF-68FEA6A68C70}" type="slidenum">
              <a:rPr kumimoji="1" lang="ja-JP" altLang="en-US" smtClean="0"/>
              <a:t>6</a:t>
            </a:fld>
            <a:endParaRPr kumimoji="1" lang="ja-JP" altLang="en-US"/>
          </a:p>
        </p:txBody>
      </p:sp>
    </p:spTree>
    <p:extLst>
      <p:ext uri="{BB962C8B-B14F-4D97-AF65-F5344CB8AC3E}">
        <p14:creationId xmlns:p14="http://schemas.microsoft.com/office/powerpoint/2010/main" val="426441171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日付プレースホルダー 3"/>
          <p:cNvSpPr>
            <a:spLocks noGrp="1"/>
          </p:cNvSpPr>
          <p:nvPr>
            <p:ph type="dt" idx="1"/>
          </p:nvPr>
        </p:nvSpPr>
        <p:spPr/>
        <p:txBody>
          <a:bodyPr/>
          <a:lstStyle/>
          <a:p>
            <a:r>
              <a:rPr kumimoji="1" lang="en-US" altLang="ja-JP"/>
              <a:t>2023/11/28</a:t>
            </a:r>
            <a:endParaRPr kumimoji="1" lang="ja-JP" altLang="en-US"/>
          </a:p>
        </p:txBody>
      </p:sp>
      <p:sp>
        <p:nvSpPr>
          <p:cNvPr id="5" name="スライド番号プレースホルダー 4"/>
          <p:cNvSpPr>
            <a:spLocks noGrp="1"/>
          </p:cNvSpPr>
          <p:nvPr>
            <p:ph type="sldNum" sz="quarter" idx="5"/>
          </p:nvPr>
        </p:nvSpPr>
        <p:spPr/>
        <p:txBody>
          <a:bodyPr/>
          <a:lstStyle/>
          <a:p>
            <a:fld id="{2DD9FCC9-A351-4E7A-84DF-68FEA6A68C70}" type="slidenum">
              <a:rPr kumimoji="1" lang="ja-JP" altLang="en-US" smtClean="0"/>
              <a:t>66</a:t>
            </a:fld>
            <a:endParaRPr kumimoji="1" lang="ja-JP" altLang="en-US"/>
          </a:p>
        </p:txBody>
      </p:sp>
    </p:spTree>
    <p:extLst>
      <p:ext uri="{BB962C8B-B14F-4D97-AF65-F5344CB8AC3E}">
        <p14:creationId xmlns:p14="http://schemas.microsoft.com/office/powerpoint/2010/main" val="261487428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日銀が言う、持続的安定的に２％物価が</a:t>
            </a:r>
          </a:p>
        </p:txBody>
      </p:sp>
      <p:sp>
        <p:nvSpPr>
          <p:cNvPr id="4" name="日付プレースホルダー 3"/>
          <p:cNvSpPr>
            <a:spLocks noGrp="1"/>
          </p:cNvSpPr>
          <p:nvPr>
            <p:ph type="dt" idx="1"/>
          </p:nvPr>
        </p:nvSpPr>
        <p:spPr/>
        <p:txBody>
          <a:bodyPr/>
          <a:lstStyle/>
          <a:p>
            <a:r>
              <a:rPr kumimoji="1" lang="en-US" altLang="ja-JP"/>
              <a:t>2023/11/28</a:t>
            </a:r>
            <a:endParaRPr kumimoji="1" lang="ja-JP" altLang="en-US"/>
          </a:p>
        </p:txBody>
      </p:sp>
      <p:sp>
        <p:nvSpPr>
          <p:cNvPr id="5" name="スライド番号プレースホルダー 4"/>
          <p:cNvSpPr>
            <a:spLocks noGrp="1"/>
          </p:cNvSpPr>
          <p:nvPr>
            <p:ph type="sldNum" sz="quarter" idx="5"/>
          </p:nvPr>
        </p:nvSpPr>
        <p:spPr/>
        <p:txBody>
          <a:bodyPr/>
          <a:lstStyle/>
          <a:p>
            <a:fld id="{2DD9FCC9-A351-4E7A-84DF-68FEA6A68C70}" type="slidenum">
              <a:rPr kumimoji="1" lang="ja-JP" altLang="en-US" smtClean="0"/>
              <a:t>67</a:t>
            </a:fld>
            <a:endParaRPr kumimoji="1" lang="ja-JP" altLang="en-US"/>
          </a:p>
        </p:txBody>
      </p:sp>
    </p:spTree>
    <p:extLst>
      <p:ext uri="{BB962C8B-B14F-4D97-AF65-F5344CB8AC3E}">
        <p14:creationId xmlns:p14="http://schemas.microsoft.com/office/powerpoint/2010/main" val="242238839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日付プレースホルダー 3"/>
          <p:cNvSpPr>
            <a:spLocks noGrp="1"/>
          </p:cNvSpPr>
          <p:nvPr>
            <p:ph type="dt" idx="1"/>
          </p:nvPr>
        </p:nvSpPr>
        <p:spPr/>
        <p:txBody>
          <a:bodyPr/>
          <a:lstStyle/>
          <a:p>
            <a:r>
              <a:rPr kumimoji="1" lang="en-US" altLang="ja-JP"/>
              <a:t>2023/11/28</a:t>
            </a:r>
            <a:endParaRPr kumimoji="1" lang="ja-JP" altLang="en-US"/>
          </a:p>
        </p:txBody>
      </p:sp>
      <p:sp>
        <p:nvSpPr>
          <p:cNvPr id="5" name="スライド番号プレースホルダー 4"/>
          <p:cNvSpPr>
            <a:spLocks noGrp="1"/>
          </p:cNvSpPr>
          <p:nvPr>
            <p:ph type="sldNum" sz="quarter" idx="5"/>
          </p:nvPr>
        </p:nvSpPr>
        <p:spPr/>
        <p:txBody>
          <a:bodyPr/>
          <a:lstStyle/>
          <a:p>
            <a:fld id="{2DD9FCC9-A351-4E7A-84DF-68FEA6A68C70}" type="slidenum">
              <a:rPr kumimoji="1" lang="ja-JP" altLang="en-US" smtClean="0"/>
              <a:t>68</a:t>
            </a:fld>
            <a:endParaRPr kumimoji="1" lang="ja-JP" altLang="en-US"/>
          </a:p>
        </p:txBody>
      </p:sp>
    </p:spTree>
    <p:extLst>
      <p:ext uri="{BB962C8B-B14F-4D97-AF65-F5344CB8AC3E}">
        <p14:creationId xmlns:p14="http://schemas.microsoft.com/office/powerpoint/2010/main" val="301209051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日付プレースホルダー 3"/>
          <p:cNvSpPr>
            <a:spLocks noGrp="1"/>
          </p:cNvSpPr>
          <p:nvPr>
            <p:ph type="dt" idx="1"/>
          </p:nvPr>
        </p:nvSpPr>
        <p:spPr/>
        <p:txBody>
          <a:bodyPr/>
          <a:lstStyle/>
          <a:p>
            <a:r>
              <a:rPr kumimoji="1" lang="en-US" altLang="ja-JP"/>
              <a:t>2023/11/28</a:t>
            </a:r>
            <a:endParaRPr kumimoji="1" lang="ja-JP" altLang="en-US"/>
          </a:p>
        </p:txBody>
      </p:sp>
      <p:sp>
        <p:nvSpPr>
          <p:cNvPr id="5" name="スライド番号プレースホルダー 4"/>
          <p:cNvSpPr>
            <a:spLocks noGrp="1"/>
          </p:cNvSpPr>
          <p:nvPr>
            <p:ph type="sldNum" sz="quarter" idx="5"/>
          </p:nvPr>
        </p:nvSpPr>
        <p:spPr/>
        <p:txBody>
          <a:bodyPr/>
          <a:lstStyle/>
          <a:p>
            <a:fld id="{2DD9FCC9-A351-4E7A-84DF-68FEA6A68C70}" type="slidenum">
              <a:rPr kumimoji="1" lang="ja-JP" altLang="en-US" smtClean="0"/>
              <a:t>70</a:t>
            </a:fld>
            <a:endParaRPr kumimoji="1" lang="ja-JP" altLang="en-US"/>
          </a:p>
        </p:txBody>
      </p:sp>
    </p:spTree>
    <p:extLst>
      <p:ext uri="{BB962C8B-B14F-4D97-AF65-F5344CB8AC3E}">
        <p14:creationId xmlns:p14="http://schemas.microsoft.com/office/powerpoint/2010/main" val="342444569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日付プレースホルダー 3"/>
          <p:cNvSpPr>
            <a:spLocks noGrp="1"/>
          </p:cNvSpPr>
          <p:nvPr>
            <p:ph type="dt" idx="1"/>
          </p:nvPr>
        </p:nvSpPr>
        <p:spPr/>
        <p:txBody>
          <a:bodyPr/>
          <a:lstStyle/>
          <a:p>
            <a:r>
              <a:rPr kumimoji="1" lang="en-US" altLang="ja-JP"/>
              <a:t>2023/11/28</a:t>
            </a:r>
            <a:endParaRPr kumimoji="1" lang="ja-JP" altLang="en-US"/>
          </a:p>
        </p:txBody>
      </p:sp>
      <p:sp>
        <p:nvSpPr>
          <p:cNvPr id="5" name="スライド番号プレースホルダー 4"/>
          <p:cNvSpPr>
            <a:spLocks noGrp="1"/>
          </p:cNvSpPr>
          <p:nvPr>
            <p:ph type="sldNum" sz="quarter" idx="5"/>
          </p:nvPr>
        </p:nvSpPr>
        <p:spPr/>
        <p:txBody>
          <a:bodyPr/>
          <a:lstStyle/>
          <a:p>
            <a:fld id="{2DD9FCC9-A351-4E7A-84DF-68FEA6A68C70}" type="slidenum">
              <a:rPr kumimoji="1" lang="ja-JP" altLang="en-US" smtClean="0"/>
              <a:t>71</a:t>
            </a:fld>
            <a:endParaRPr kumimoji="1" lang="ja-JP" altLang="en-US"/>
          </a:p>
        </p:txBody>
      </p:sp>
    </p:spTree>
    <p:extLst>
      <p:ext uri="{BB962C8B-B14F-4D97-AF65-F5344CB8AC3E}">
        <p14:creationId xmlns:p14="http://schemas.microsoft.com/office/powerpoint/2010/main" val="207339288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上がる派（固定金利推進派）上がらない派（変動金利推進派）</a:t>
            </a:r>
          </a:p>
          <a:p>
            <a:endParaRPr kumimoji="1" lang="ja-JP" altLang="en-US" dirty="0"/>
          </a:p>
        </p:txBody>
      </p:sp>
      <p:sp>
        <p:nvSpPr>
          <p:cNvPr id="4" name="日付プレースホルダー 3"/>
          <p:cNvSpPr>
            <a:spLocks noGrp="1"/>
          </p:cNvSpPr>
          <p:nvPr>
            <p:ph type="dt" idx="1"/>
          </p:nvPr>
        </p:nvSpPr>
        <p:spPr/>
        <p:txBody>
          <a:bodyPr/>
          <a:lstStyle/>
          <a:p>
            <a:r>
              <a:rPr kumimoji="1" lang="en-US" altLang="ja-JP"/>
              <a:t>2023/11/28</a:t>
            </a:r>
            <a:endParaRPr kumimoji="1" lang="ja-JP" altLang="en-US"/>
          </a:p>
        </p:txBody>
      </p:sp>
      <p:sp>
        <p:nvSpPr>
          <p:cNvPr id="5" name="スライド番号プレースホルダー 4"/>
          <p:cNvSpPr>
            <a:spLocks noGrp="1"/>
          </p:cNvSpPr>
          <p:nvPr>
            <p:ph type="sldNum" sz="quarter" idx="5"/>
          </p:nvPr>
        </p:nvSpPr>
        <p:spPr/>
        <p:txBody>
          <a:bodyPr/>
          <a:lstStyle/>
          <a:p>
            <a:fld id="{2DD9FCC9-A351-4E7A-84DF-68FEA6A68C70}" type="slidenum">
              <a:rPr kumimoji="1" lang="ja-JP" altLang="en-US" smtClean="0"/>
              <a:t>72</a:t>
            </a:fld>
            <a:endParaRPr kumimoji="1" lang="ja-JP" altLang="en-US"/>
          </a:p>
        </p:txBody>
      </p:sp>
    </p:spTree>
    <p:extLst>
      <p:ext uri="{BB962C8B-B14F-4D97-AF65-F5344CB8AC3E}">
        <p14:creationId xmlns:p14="http://schemas.microsoft.com/office/powerpoint/2010/main" val="316040317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2DD9FCC9-A351-4E7A-84DF-68FEA6A68C70}" type="slidenum">
              <a:rPr kumimoji="1" lang="ja-JP" altLang="en-US" smtClean="0"/>
              <a:t>73</a:t>
            </a:fld>
            <a:endParaRPr kumimoji="1" lang="ja-JP" altLang="en-US"/>
          </a:p>
        </p:txBody>
      </p:sp>
      <p:sp>
        <p:nvSpPr>
          <p:cNvPr id="5" name="日付プレースホルダー 4">
            <a:extLst>
              <a:ext uri="{FF2B5EF4-FFF2-40B4-BE49-F238E27FC236}">
                <a16:creationId xmlns:a16="http://schemas.microsoft.com/office/drawing/2014/main" id="{CC252BE0-8E5C-D70D-0A3D-2755368BA95D}"/>
              </a:ext>
            </a:extLst>
          </p:cNvPr>
          <p:cNvSpPr>
            <a:spLocks noGrp="1"/>
          </p:cNvSpPr>
          <p:nvPr>
            <p:ph type="dt" idx="1"/>
          </p:nvPr>
        </p:nvSpPr>
        <p:spPr/>
        <p:txBody>
          <a:bodyPr/>
          <a:lstStyle/>
          <a:p>
            <a:r>
              <a:rPr kumimoji="1" lang="en-US" altLang="ja-JP"/>
              <a:t>2023/11/28</a:t>
            </a:r>
            <a:endParaRPr kumimoji="1" lang="ja-JP" altLang="en-US"/>
          </a:p>
        </p:txBody>
      </p:sp>
    </p:spTree>
    <p:extLst>
      <p:ext uri="{BB962C8B-B14F-4D97-AF65-F5344CB8AC3E}">
        <p14:creationId xmlns:p14="http://schemas.microsoft.com/office/powerpoint/2010/main" val="290920297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本当に、変動金利利用者は、金利の変動リスクを理解しているのでしょうか？？</a:t>
            </a:r>
          </a:p>
          <a:p>
            <a:endParaRPr kumimoji="1" lang="en-US" altLang="ja-JP" dirty="0"/>
          </a:p>
          <a:p>
            <a:r>
              <a:rPr kumimoji="1" lang="ja-JP" altLang="en-US" dirty="0"/>
              <a:t>何千万円というお金の話で、</a:t>
            </a:r>
            <a:r>
              <a:rPr kumimoji="1" lang="en-US" altLang="ja-JP" dirty="0" err="1"/>
              <a:t>youtube</a:t>
            </a:r>
            <a:r>
              <a:rPr kumimoji="1" lang="ja-JP" altLang="en-US" dirty="0"/>
              <a:t>の情報を鵜呑みにして、大丈夫なのでしょうか？</a:t>
            </a:r>
          </a:p>
        </p:txBody>
      </p:sp>
      <p:sp>
        <p:nvSpPr>
          <p:cNvPr id="4" name="スライド番号プレースホルダー 3"/>
          <p:cNvSpPr>
            <a:spLocks noGrp="1"/>
          </p:cNvSpPr>
          <p:nvPr>
            <p:ph type="sldNum" sz="quarter" idx="5"/>
          </p:nvPr>
        </p:nvSpPr>
        <p:spPr/>
        <p:txBody>
          <a:bodyPr/>
          <a:lstStyle/>
          <a:p>
            <a:fld id="{2DD9FCC9-A351-4E7A-84DF-68FEA6A68C70}" type="slidenum">
              <a:rPr kumimoji="1" lang="ja-JP" altLang="en-US" smtClean="0"/>
              <a:t>74</a:t>
            </a:fld>
            <a:endParaRPr kumimoji="1" lang="ja-JP" altLang="en-US"/>
          </a:p>
        </p:txBody>
      </p:sp>
      <p:sp>
        <p:nvSpPr>
          <p:cNvPr id="5" name="日付プレースホルダー 4">
            <a:extLst>
              <a:ext uri="{FF2B5EF4-FFF2-40B4-BE49-F238E27FC236}">
                <a16:creationId xmlns:a16="http://schemas.microsoft.com/office/drawing/2014/main" id="{433BC5AE-19F5-9FB7-ECC5-71F29C5A1FBD}"/>
              </a:ext>
            </a:extLst>
          </p:cNvPr>
          <p:cNvSpPr>
            <a:spLocks noGrp="1"/>
          </p:cNvSpPr>
          <p:nvPr>
            <p:ph type="dt" idx="1"/>
          </p:nvPr>
        </p:nvSpPr>
        <p:spPr/>
        <p:txBody>
          <a:bodyPr/>
          <a:lstStyle/>
          <a:p>
            <a:r>
              <a:rPr kumimoji="1" lang="en-US" altLang="ja-JP"/>
              <a:t>2023/11/28</a:t>
            </a:r>
            <a:endParaRPr kumimoji="1" lang="ja-JP" altLang="en-US"/>
          </a:p>
        </p:txBody>
      </p:sp>
    </p:spTree>
    <p:extLst>
      <p:ext uri="{BB962C8B-B14F-4D97-AF65-F5344CB8AC3E}">
        <p14:creationId xmlns:p14="http://schemas.microsoft.com/office/powerpoint/2010/main" val="62027558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2DD9FCC9-A351-4E7A-84DF-68FEA6A68C70}" type="slidenum">
              <a:rPr kumimoji="1" lang="ja-JP" altLang="en-US" smtClean="0"/>
              <a:t>76</a:t>
            </a:fld>
            <a:endParaRPr kumimoji="1" lang="ja-JP" altLang="en-US"/>
          </a:p>
        </p:txBody>
      </p:sp>
      <p:sp>
        <p:nvSpPr>
          <p:cNvPr id="5" name="日付プレースホルダー 4">
            <a:extLst>
              <a:ext uri="{FF2B5EF4-FFF2-40B4-BE49-F238E27FC236}">
                <a16:creationId xmlns:a16="http://schemas.microsoft.com/office/drawing/2014/main" id="{559DF791-A48A-F22C-9A38-A2690C901219}"/>
              </a:ext>
            </a:extLst>
          </p:cNvPr>
          <p:cNvSpPr>
            <a:spLocks noGrp="1"/>
          </p:cNvSpPr>
          <p:nvPr>
            <p:ph type="dt" idx="1"/>
          </p:nvPr>
        </p:nvSpPr>
        <p:spPr/>
        <p:txBody>
          <a:bodyPr/>
          <a:lstStyle/>
          <a:p>
            <a:r>
              <a:rPr kumimoji="1" lang="en-US" altLang="ja-JP"/>
              <a:t>2023/11/28</a:t>
            </a:r>
            <a:endParaRPr kumimoji="1" lang="ja-JP" altLang="en-US"/>
          </a:p>
        </p:txBody>
      </p:sp>
    </p:spTree>
    <p:extLst>
      <p:ext uri="{BB962C8B-B14F-4D97-AF65-F5344CB8AC3E}">
        <p14:creationId xmlns:p14="http://schemas.microsoft.com/office/powerpoint/2010/main" val="137138831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2DD9FCC9-A351-4E7A-84DF-68FEA6A68C70}" type="slidenum">
              <a:rPr kumimoji="1" lang="ja-JP" altLang="en-US" smtClean="0"/>
              <a:t>77</a:t>
            </a:fld>
            <a:endParaRPr kumimoji="1" lang="ja-JP" altLang="en-US"/>
          </a:p>
        </p:txBody>
      </p:sp>
      <p:sp>
        <p:nvSpPr>
          <p:cNvPr id="5" name="日付プレースホルダー 4">
            <a:extLst>
              <a:ext uri="{FF2B5EF4-FFF2-40B4-BE49-F238E27FC236}">
                <a16:creationId xmlns:a16="http://schemas.microsoft.com/office/drawing/2014/main" id="{559DF791-A48A-F22C-9A38-A2690C901219}"/>
              </a:ext>
            </a:extLst>
          </p:cNvPr>
          <p:cNvSpPr>
            <a:spLocks noGrp="1"/>
          </p:cNvSpPr>
          <p:nvPr>
            <p:ph type="dt" idx="1"/>
          </p:nvPr>
        </p:nvSpPr>
        <p:spPr/>
        <p:txBody>
          <a:bodyPr/>
          <a:lstStyle/>
          <a:p>
            <a:r>
              <a:rPr kumimoji="1" lang="en-US" altLang="ja-JP"/>
              <a:t>2023/11/28</a:t>
            </a:r>
            <a:endParaRPr kumimoji="1" lang="ja-JP" altLang="en-US"/>
          </a:p>
        </p:txBody>
      </p:sp>
    </p:spTree>
    <p:extLst>
      <p:ext uri="{BB962C8B-B14F-4D97-AF65-F5344CB8AC3E}">
        <p14:creationId xmlns:p14="http://schemas.microsoft.com/office/powerpoint/2010/main" val="41819764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日付プレースホルダー 3"/>
          <p:cNvSpPr>
            <a:spLocks noGrp="1"/>
          </p:cNvSpPr>
          <p:nvPr>
            <p:ph type="dt" idx="1"/>
          </p:nvPr>
        </p:nvSpPr>
        <p:spPr/>
        <p:txBody>
          <a:bodyPr/>
          <a:lstStyle/>
          <a:p>
            <a:r>
              <a:rPr kumimoji="1" lang="en-US" altLang="ja-JP"/>
              <a:t>2023/11/28</a:t>
            </a:r>
            <a:endParaRPr kumimoji="1" lang="ja-JP" altLang="en-US"/>
          </a:p>
        </p:txBody>
      </p:sp>
      <p:sp>
        <p:nvSpPr>
          <p:cNvPr id="5" name="スライド番号プレースホルダー 4"/>
          <p:cNvSpPr>
            <a:spLocks noGrp="1"/>
          </p:cNvSpPr>
          <p:nvPr>
            <p:ph type="sldNum" sz="quarter" idx="5"/>
          </p:nvPr>
        </p:nvSpPr>
        <p:spPr/>
        <p:txBody>
          <a:bodyPr/>
          <a:lstStyle/>
          <a:p>
            <a:fld id="{2DD9FCC9-A351-4E7A-84DF-68FEA6A68C70}" type="slidenum">
              <a:rPr kumimoji="1" lang="ja-JP" altLang="en-US" smtClean="0"/>
              <a:t>7</a:t>
            </a:fld>
            <a:endParaRPr kumimoji="1" lang="ja-JP" altLang="en-US"/>
          </a:p>
        </p:txBody>
      </p:sp>
    </p:spTree>
    <p:extLst>
      <p:ext uri="{BB962C8B-B14F-4D97-AF65-F5344CB8AC3E}">
        <p14:creationId xmlns:p14="http://schemas.microsoft.com/office/powerpoint/2010/main" val="109835843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7</a:t>
            </a:r>
            <a:r>
              <a:rPr kumimoji="1" lang="ja-JP" altLang="en-US" dirty="0"/>
              <a:t>年半梧</a:t>
            </a:r>
            <a:r>
              <a:rPr kumimoji="1" lang="en-US" altLang="ja-JP" dirty="0"/>
              <a:t>2.375</a:t>
            </a:r>
            <a:r>
              <a:rPr kumimoji="1" lang="ja-JP" altLang="en-US" dirty="0"/>
              <a:t>％ラインがボーダーライン</a:t>
            </a:r>
          </a:p>
        </p:txBody>
      </p:sp>
      <p:sp>
        <p:nvSpPr>
          <p:cNvPr id="4" name="スライド番号プレースホルダー 3"/>
          <p:cNvSpPr>
            <a:spLocks noGrp="1"/>
          </p:cNvSpPr>
          <p:nvPr>
            <p:ph type="sldNum" sz="quarter" idx="5"/>
          </p:nvPr>
        </p:nvSpPr>
        <p:spPr/>
        <p:txBody>
          <a:bodyPr/>
          <a:lstStyle/>
          <a:p>
            <a:fld id="{2DD9FCC9-A351-4E7A-84DF-68FEA6A68C70}" type="slidenum">
              <a:rPr kumimoji="1" lang="ja-JP" altLang="en-US" smtClean="0"/>
              <a:t>78</a:t>
            </a:fld>
            <a:endParaRPr kumimoji="1" lang="ja-JP" altLang="en-US"/>
          </a:p>
        </p:txBody>
      </p:sp>
      <p:sp>
        <p:nvSpPr>
          <p:cNvPr id="5" name="日付プレースホルダー 4">
            <a:extLst>
              <a:ext uri="{FF2B5EF4-FFF2-40B4-BE49-F238E27FC236}">
                <a16:creationId xmlns:a16="http://schemas.microsoft.com/office/drawing/2014/main" id="{1BAD6567-9340-2059-B8E0-0876EACE0BC1}"/>
              </a:ext>
            </a:extLst>
          </p:cNvPr>
          <p:cNvSpPr>
            <a:spLocks noGrp="1"/>
          </p:cNvSpPr>
          <p:nvPr>
            <p:ph type="dt" idx="1"/>
          </p:nvPr>
        </p:nvSpPr>
        <p:spPr/>
        <p:txBody>
          <a:bodyPr/>
          <a:lstStyle/>
          <a:p>
            <a:r>
              <a:rPr kumimoji="1" lang="en-US" altLang="ja-JP"/>
              <a:t>2023/11/28</a:t>
            </a:r>
            <a:endParaRPr kumimoji="1" lang="ja-JP" altLang="en-US"/>
          </a:p>
        </p:txBody>
      </p:sp>
    </p:spTree>
    <p:extLst>
      <p:ext uri="{BB962C8B-B14F-4D97-AF65-F5344CB8AC3E}">
        <p14:creationId xmlns:p14="http://schemas.microsoft.com/office/powerpoint/2010/main" val="311551022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7</a:t>
            </a:r>
            <a:r>
              <a:rPr kumimoji="1" lang="ja-JP" altLang="en-US" dirty="0"/>
              <a:t>年半後　年</a:t>
            </a:r>
            <a:r>
              <a:rPr kumimoji="1" lang="en-US" altLang="ja-JP" dirty="0"/>
              <a:t>2.375</a:t>
            </a:r>
            <a:r>
              <a:rPr kumimoji="1" lang="ja-JP" altLang="en-US" dirty="0"/>
              <a:t>％ラインがボーダーライン</a:t>
            </a:r>
          </a:p>
          <a:p>
            <a:endParaRPr kumimoji="1" lang="ja-JP" altLang="en-US" dirty="0"/>
          </a:p>
        </p:txBody>
      </p:sp>
      <p:sp>
        <p:nvSpPr>
          <p:cNvPr id="4" name="スライド番号プレースホルダー 3"/>
          <p:cNvSpPr>
            <a:spLocks noGrp="1"/>
          </p:cNvSpPr>
          <p:nvPr>
            <p:ph type="sldNum" sz="quarter" idx="5"/>
          </p:nvPr>
        </p:nvSpPr>
        <p:spPr/>
        <p:txBody>
          <a:bodyPr/>
          <a:lstStyle/>
          <a:p>
            <a:fld id="{2DD9FCC9-A351-4E7A-84DF-68FEA6A68C70}" type="slidenum">
              <a:rPr kumimoji="1" lang="ja-JP" altLang="en-US" smtClean="0"/>
              <a:t>79</a:t>
            </a:fld>
            <a:endParaRPr kumimoji="1" lang="ja-JP" altLang="en-US"/>
          </a:p>
        </p:txBody>
      </p:sp>
      <p:sp>
        <p:nvSpPr>
          <p:cNvPr id="5" name="日付プレースホルダー 4">
            <a:extLst>
              <a:ext uri="{FF2B5EF4-FFF2-40B4-BE49-F238E27FC236}">
                <a16:creationId xmlns:a16="http://schemas.microsoft.com/office/drawing/2014/main" id="{1BAD6567-9340-2059-B8E0-0876EACE0BC1}"/>
              </a:ext>
            </a:extLst>
          </p:cNvPr>
          <p:cNvSpPr>
            <a:spLocks noGrp="1"/>
          </p:cNvSpPr>
          <p:nvPr>
            <p:ph type="dt" idx="1"/>
          </p:nvPr>
        </p:nvSpPr>
        <p:spPr/>
        <p:txBody>
          <a:bodyPr/>
          <a:lstStyle/>
          <a:p>
            <a:r>
              <a:rPr kumimoji="1" lang="en-US" altLang="ja-JP"/>
              <a:t>2023/11/28</a:t>
            </a:r>
            <a:endParaRPr kumimoji="1" lang="ja-JP" altLang="en-US"/>
          </a:p>
        </p:txBody>
      </p:sp>
    </p:spTree>
    <p:extLst>
      <p:ext uri="{BB962C8B-B14F-4D97-AF65-F5344CB8AC3E}">
        <p14:creationId xmlns:p14="http://schemas.microsoft.com/office/powerpoint/2010/main" val="102920608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2DD9FCC9-A351-4E7A-84DF-68FEA6A68C70}" type="slidenum">
              <a:rPr kumimoji="1" lang="ja-JP" altLang="en-US" smtClean="0"/>
              <a:t>80</a:t>
            </a:fld>
            <a:endParaRPr kumimoji="1" lang="ja-JP" altLang="en-US"/>
          </a:p>
        </p:txBody>
      </p:sp>
      <p:sp>
        <p:nvSpPr>
          <p:cNvPr id="5" name="日付プレースホルダー 4">
            <a:extLst>
              <a:ext uri="{FF2B5EF4-FFF2-40B4-BE49-F238E27FC236}">
                <a16:creationId xmlns:a16="http://schemas.microsoft.com/office/drawing/2014/main" id="{E7CFF2D8-C7DB-9C00-9D79-982B0798D8E7}"/>
              </a:ext>
            </a:extLst>
          </p:cNvPr>
          <p:cNvSpPr>
            <a:spLocks noGrp="1"/>
          </p:cNvSpPr>
          <p:nvPr>
            <p:ph type="dt" idx="1"/>
          </p:nvPr>
        </p:nvSpPr>
        <p:spPr/>
        <p:txBody>
          <a:bodyPr/>
          <a:lstStyle/>
          <a:p>
            <a:r>
              <a:rPr kumimoji="1" lang="en-US" altLang="ja-JP"/>
              <a:t>2023/11/28</a:t>
            </a:r>
            <a:endParaRPr kumimoji="1" lang="ja-JP" altLang="en-US"/>
          </a:p>
        </p:txBody>
      </p:sp>
    </p:spTree>
    <p:extLst>
      <p:ext uri="{BB962C8B-B14F-4D97-AF65-F5344CB8AC3E}">
        <p14:creationId xmlns:p14="http://schemas.microsoft.com/office/powerpoint/2010/main" val="299738802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2DD9FCC9-A351-4E7A-84DF-68FEA6A68C70}" type="slidenum">
              <a:rPr kumimoji="1" lang="ja-JP" altLang="en-US" smtClean="0"/>
              <a:t>81</a:t>
            </a:fld>
            <a:endParaRPr kumimoji="1" lang="ja-JP" altLang="en-US"/>
          </a:p>
        </p:txBody>
      </p:sp>
      <p:sp>
        <p:nvSpPr>
          <p:cNvPr id="5" name="日付プレースホルダー 4">
            <a:extLst>
              <a:ext uri="{FF2B5EF4-FFF2-40B4-BE49-F238E27FC236}">
                <a16:creationId xmlns:a16="http://schemas.microsoft.com/office/drawing/2014/main" id="{F5CAC0E3-E822-A0B1-AD3D-7408B979D382}"/>
              </a:ext>
            </a:extLst>
          </p:cNvPr>
          <p:cNvSpPr>
            <a:spLocks noGrp="1"/>
          </p:cNvSpPr>
          <p:nvPr>
            <p:ph type="dt" idx="1"/>
          </p:nvPr>
        </p:nvSpPr>
        <p:spPr/>
        <p:txBody>
          <a:bodyPr/>
          <a:lstStyle/>
          <a:p>
            <a:r>
              <a:rPr kumimoji="1" lang="en-US" altLang="ja-JP"/>
              <a:t>2023/11/28</a:t>
            </a:r>
            <a:endParaRPr kumimoji="1" lang="ja-JP" altLang="en-US"/>
          </a:p>
        </p:txBody>
      </p:sp>
    </p:spTree>
    <p:extLst>
      <p:ext uri="{BB962C8B-B14F-4D97-AF65-F5344CB8AC3E}">
        <p14:creationId xmlns:p14="http://schemas.microsoft.com/office/powerpoint/2010/main" val="177775485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2DD9FCC9-A351-4E7A-84DF-68FEA6A68C70}" type="slidenum">
              <a:rPr kumimoji="1" lang="ja-JP" altLang="en-US" smtClean="0"/>
              <a:t>82</a:t>
            </a:fld>
            <a:endParaRPr kumimoji="1" lang="ja-JP" altLang="en-US"/>
          </a:p>
        </p:txBody>
      </p:sp>
      <p:sp>
        <p:nvSpPr>
          <p:cNvPr id="5" name="日付プレースホルダー 4">
            <a:extLst>
              <a:ext uri="{FF2B5EF4-FFF2-40B4-BE49-F238E27FC236}">
                <a16:creationId xmlns:a16="http://schemas.microsoft.com/office/drawing/2014/main" id="{B726C47A-3B39-CA02-6710-CEE0C593850D}"/>
              </a:ext>
            </a:extLst>
          </p:cNvPr>
          <p:cNvSpPr>
            <a:spLocks noGrp="1"/>
          </p:cNvSpPr>
          <p:nvPr>
            <p:ph type="dt" idx="1"/>
          </p:nvPr>
        </p:nvSpPr>
        <p:spPr/>
        <p:txBody>
          <a:bodyPr/>
          <a:lstStyle/>
          <a:p>
            <a:r>
              <a:rPr kumimoji="1" lang="en-US" altLang="ja-JP"/>
              <a:t>2023/11/28</a:t>
            </a:r>
            <a:endParaRPr kumimoji="1" lang="ja-JP" altLang="en-US"/>
          </a:p>
        </p:txBody>
      </p:sp>
    </p:spTree>
    <p:extLst>
      <p:ext uri="{BB962C8B-B14F-4D97-AF65-F5344CB8AC3E}">
        <p14:creationId xmlns:p14="http://schemas.microsoft.com/office/powerpoint/2010/main" val="248872752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物価上昇を見ると危機意識が芽生える　　物価上昇と金利上昇は、あなたの未来を脅かします</a:t>
            </a:r>
          </a:p>
        </p:txBody>
      </p:sp>
      <p:sp>
        <p:nvSpPr>
          <p:cNvPr id="4" name="スライド番号プレースホルダー 3"/>
          <p:cNvSpPr>
            <a:spLocks noGrp="1"/>
          </p:cNvSpPr>
          <p:nvPr>
            <p:ph type="sldNum" sz="quarter" idx="5"/>
          </p:nvPr>
        </p:nvSpPr>
        <p:spPr/>
        <p:txBody>
          <a:bodyPr/>
          <a:lstStyle/>
          <a:p>
            <a:fld id="{2DD9FCC9-A351-4E7A-84DF-68FEA6A68C70}" type="slidenum">
              <a:rPr kumimoji="1" lang="ja-JP" altLang="en-US" smtClean="0"/>
              <a:t>83</a:t>
            </a:fld>
            <a:endParaRPr kumimoji="1" lang="ja-JP" altLang="en-US"/>
          </a:p>
        </p:txBody>
      </p:sp>
      <p:sp>
        <p:nvSpPr>
          <p:cNvPr id="5" name="日付プレースホルダー 4">
            <a:extLst>
              <a:ext uri="{FF2B5EF4-FFF2-40B4-BE49-F238E27FC236}">
                <a16:creationId xmlns:a16="http://schemas.microsoft.com/office/drawing/2014/main" id="{1AEC7A6C-F050-4A9D-88D9-1ABFDEF57690}"/>
              </a:ext>
            </a:extLst>
          </p:cNvPr>
          <p:cNvSpPr>
            <a:spLocks noGrp="1"/>
          </p:cNvSpPr>
          <p:nvPr>
            <p:ph type="dt" idx="1"/>
          </p:nvPr>
        </p:nvSpPr>
        <p:spPr/>
        <p:txBody>
          <a:bodyPr/>
          <a:lstStyle/>
          <a:p>
            <a:r>
              <a:rPr kumimoji="1" lang="en-US" altLang="ja-JP"/>
              <a:t>2023/11/28</a:t>
            </a:r>
            <a:endParaRPr kumimoji="1" lang="ja-JP" altLang="en-US"/>
          </a:p>
        </p:txBody>
      </p:sp>
    </p:spTree>
    <p:extLst>
      <p:ext uri="{BB962C8B-B14F-4D97-AF65-F5344CB8AC3E}">
        <p14:creationId xmlns:p14="http://schemas.microsoft.com/office/powerpoint/2010/main" val="114906777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金利の適正化＝値切り等　　モゲチェック利用</a:t>
            </a:r>
          </a:p>
        </p:txBody>
      </p:sp>
      <p:sp>
        <p:nvSpPr>
          <p:cNvPr id="4" name="スライド番号プレースホルダー 3"/>
          <p:cNvSpPr>
            <a:spLocks noGrp="1"/>
          </p:cNvSpPr>
          <p:nvPr>
            <p:ph type="sldNum" sz="quarter" idx="5"/>
          </p:nvPr>
        </p:nvSpPr>
        <p:spPr/>
        <p:txBody>
          <a:bodyPr/>
          <a:lstStyle/>
          <a:p>
            <a:fld id="{2DD9FCC9-A351-4E7A-84DF-68FEA6A68C70}" type="slidenum">
              <a:rPr kumimoji="1" lang="ja-JP" altLang="en-US" smtClean="0"/>
              <a:t>84</a:t>
            </a:fld>
            <a:endParaRPr kumimoji="1" lang="ja-JP" altLang="en-US"/>
          </a:p>
        </p:txBody>
      </p:sp>
      <p:sp>
        <p:nvSpPr>
          <p:cNvPr id="5" name="日付プレースホルダー 4">
            <a:extLst>
              <a:ext uri="{FF2B5EF4-FFF2-40B4-BE49-F238E27FC236}">
                <a16:creationId xmlns:a16="http://schemas.microsoft.com/office/drawing/2014/main" id="{2748E775-3E7B-D822-66AB-507839290DE9}"/>
              </a:ext>
            </a:extLst>
          </p:cNvPr>
          <p:cNvSpPr>
            <a:spLocks noGrp="1"/>
          </p:cNvSpPr>
          <p:nvPr>
            <p:ph type="dt" idx="1"/>
          </p:nvPr>
        </p:nvSpPr>
        <p:spPr/>
        <p:txBody>
          <a:bodyPr/>
          <a:lstStyle/>
          <a:p>
            <a:r>
              <a:rPr kumimoji="1" lang="en-US" altLang="ja-JP"/>
              <a:t>2023/11/28</a:t>
            </a:r>
            <a:endParaRPr kumimoji="1" lang="ja-JP" altLang="en-US"/>
          </a:p>
        </p:txBody>
      </p:sp>
    </p:spTree>
    <p:extLst>
      <p:ext uri="{BB962C8B-B14F-4D97-AF65-F5344CB8AC3E}">
        <p14:creationId xmlns:p14="http://schemas.microsoft.com/office/powerpoint/2010/main" val="148324801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日付プレースホルダー 3"/>
          <p:cNvSpPr>
            <a:spLocks noGrp="1"/>
          </p:cNvSpPr>
          <p:nvPr>
            <p:ph type="dt" idx="1"/>
          </p:nvPr>
        </p:nvSpPr>
        <p:spPr/>
        <p:txBody>
          <a:bodyPr/>
          <a:lstStyle/>
          <a:p>
            <a:r>
              <a:rPr kumimoji="1" lang="en-US" altLang="ja-JP"/>
              <a:t>2023/11/28</a:t>
            </a:r>
            <a:endParaRPr kumimoji="1" lang="ja-JP" altLang="en-US"/>
          </a:p>
        </p:txBody>
      </p:sp>
      <p:sp>
        <p:nvSpPr>
          <p:cNvPr id="5" name="スライド番号プレースホルダー 4"/>
          <p:cNvSpPr>
            <a:spLocks noGrp="1"/>
          </p:cNvSpPr>
          <p:nvPr>
            <p:ph type="sldNum" sz="quarter" idx="5"/>
          </p:nvPr>
        </p:nvSpPr>
        <p:spPr/>
        <p:txBody>
          <a:bodyPr/>
          <a:lstStyle/>
          <a:p>
            <a:fld id="{2DD9FCC9-A351-4E7A-84DF-68FEA6A68C70}" type="slidenum">
              <a:rPr kumimoji="1" lang="ja-JP" altLang="en-US" smtClean="0"/>
              <a:t>85</a:t>
            </a:fld>
            <a:endParaRPr kumimoji="1" lang="ja-JP" altLang="en-US"/>
          </a:p>
        </p:txBody>
      </p:sp>
    </p:spTree>
    <p:extLst>
      <p:ext uri="{BB962C8B-B14F-4D97-AF65-F5344CB8AC3E}">
        <p14:creationId xmlns:p14="http://schemas.microsoft.com/office/powerpoint/2010/main" val="173408082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日付プレースホルダー 3"/>
          <p:cNvSpPr>
            <a:spLocks noGrp="1"/>
          </p:cNvSpPr>
          <p:nvPr>
            <p:ph type="dt" idx="1"/>
          </p:nvPr>
        </p:nvSpPr>
        <p:spPr/>
        <p:txBody>
          <a:bodyPr/>
          <a:lstStyle/>
          <a:p>
            <a:r>
              <a:rPr kumimoji="1" lang="en-US" altLang="ja-JP"/>
              <a:t>2023/11/28</a:t>
            </a:r>
            <a:endParaRPr kumimoji="1" lang="ja-JP" altLang="en-US"/>
          </a:p>
        </p:txBody>
      </p:sp>
      <p:sp>
        <p:nvSpPr>
          <p:cNvPr id="5" name="スライド番号プレースホルダー 4"/>
          <p:cNvSpPr>
            <a:spLocks noGrp="1"/>
          </p:cNvSpPr>
          <p:nvPr>
            <p:ph type="sldNum" sz="quarter" idx="5"/>
          </p:nvPr>
        </p:nvSpPr>
        <p:spPr/>
        <p:txBody>
          <a:bodyPr/>
          <a:lstStyle/>
          <a:p>
            <a:fld id="{2DD9FCC9-A351-4E7A-84DF-68FEA6A68C70}" type="slidenum">
              <a:rPr kumimoji="1" lang="ja-JP" altLang="en-US" smtClean="0"/>
              <a:t>86</a:t>
            </a:fld>
            <a:endParaRPr kumimoji="1" lang="ja-JP" altLang="en-US"/>
          </a:p>
        </p:txBody>
      </p:sp>
    </p:spTree>
    <p:extLst>
      <p:ext uri="{BB962C8B-B14F-4D97-AF65-F5344CB8AC3E}">
        <p14:creationId xmlns:p14="http://schemas.microsoft.com/office/powerpoint/2010/main" val="48420387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日付プレースホルダー 3"/>
          <p:cNvSpPr>
            <a:spLocks noGrp="1"/>
          </p:cNvSpPr>
          <p:nvPr>
            <p:ph type="dt" idx="1"/>
          </p:nvPr>
        </p:nvSpPr>
        <p:spPr/>
        <p:txBody>
          <a:bodyPr/>
          <a:lstStyle/>
          <a:p>
            <a:r>
              <a:rPr kumimoji="1" lang="en-US" altLang="ja-JP"/>
              <a:t>2023/11/28</a:t>
            </a:r>
            <a:endParaRPr kumimoji="1" lang="ja-JP" altLang="en-US"/>
          </a:p>
        </p:txBody>
      </p:sp>
      <p:sp>
        <p:nvSpPr>
          <p:cNvPr id="5" name="スライド番号プレースホルダー 4"/>
          <p:cNvSpPr>
            <a:spLocks noGrp="1"/>
          </p:cNvSpPr>
          <p:nvPr>
            <p:ph type="sldNum" sz="quarter" idx="5"/>
          </p:nvPr>
        </p:nvSpPr>
        <p:spPr/>
        <p:txBody>
          <a:bodyPr/>
          <a:lstStyle/>
          <a:p>
            <a:fld id="{2DD9FCC9-A351-4E7A-84DF-68FEA6A68C70}" type="slidenum">
              <a:rPr kumimoji="1" lang="ja-JP" altLang="en-US" smtClean="0"/>
              <a:t>87</a:t>
            </a:fld>
            <a:endParaRPr kumimoji="1" lang="ja-JP" altLang="en-US"/>
          </a:p>
        </p:txBody>
      </p:sp>
    </p:spTree>
    <p:extLst>
      <p:ext uri="{BB962C8B-B14F-4D97-AF65-F5344CB8AC3E}">
        <p14:creationId xmlns:p14="http://schemas.microsoft.com/office/powerpoint/2010/main" val="32807498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日付プレースホルダー 3"/>
          <p:cNvSpPr>
            <a:spLocks noGrp="1"/>
          </p:cNvSpPr>
          <p:nvPr>
            <p:ph type="dt" idx="1"/>
          </p:nvPr>
        </p:nvSpPr>
        <p:spPr/>
        <p:txBody>
          <a:bodyPr/>
          <a:lstStyle/>
          <a:p>
            <a:r>
              <a:rPr kumimoji="1" lang="en-US" altLang="ja-JP"/>
              <a:t>2019/7/13</a:t>
            </a:r>
            <a:endParaRPr kumimoji="1" lang="ja-JP" altLang="en-US"/>
          </a:p>
        </p:txBody>
      </p:sp>
      <p:sp>
        <p:nvSpPr>
          <p:cNvPr id="5" name="スライド番号プレースホルダー 4"/>
          <p:cNvSpPr>
            <a:spLocks noGrp="1"/>
          </p:cNvSpPr>
          <p:nvPr>
            <p:ph type="sldNum" sz="quarter" idx="5"/>
          </p:nvPr>
        </p:nvSpPr>
        <p:spPr/>
        <p:txBody>
          <a:bodyPr/>
          <a:lstStyle/>
          <a:p>
            <a:fld id="{7DFF2FCA-2231-40C0-9724-5DA3ACF5C378}" type="slidenum">
              <a:rPr kumimoji="1" lang="ja-JP" altLang="en-US" smtClean="0"/>
              <a:t>8</a:t>
            </a:fld>
            <a:endParaRPr kumimoji="1" lang="ja-JP" altLang="en-US"/>
          </a:p>
        </p:txBody>
      </p:sp>
    </p:spTree>
    <p:extLst>
      <p:ext uri="{BB962C8B-B14F-4D97-AF65-F5344CB8AC3E}">
        <p14:creationId xmlns:p14="http://schemas.microsoft.com/office/powerpoint/2010/main" val="287987479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2018</a:t>
            </a:r>
            <a:r>
              <a:rPr kumimoji="1" lang="ja-JP" altLang="en-US" dirty="0"/>
              <a:t>年</a:t>
            </a:r>
            <a:r>
              <a:rPr kumimoji="1" lang="en-US" altLang="ja-JP" dirty="0"/>
              <a:t>7</a:t>
            </a:r>
            <a:r>
              <a:rPr kumimoji="1" lang="ja-JP" altLang="en-US" dirty="0"/>
              <a:t>月</a:t>
            </a:r>
            <a:r>
              <a:rPr kumimoji="1" lang="en-US" altLang="ja-JP" dirty="0"/>
              <a:t>17</a:t>
            </a:r>
            <a:r>
              <a:rPr kumimoji="1" lang="ja-JP" altLang="en-US" dirty="0"/>
              <a:t>日　</a:t>
            </a:r>
            <a:r>
              <a:rPr kumimoji="1" lang="en-US" altLang="ja-JP" dirty="0"/>
              <a:t>29,517,139</a:t>
            </a:r>
            <a:r>
              <a:rPr kumimoji="1" lang="ja-JP" altLang="en-US" dirty="0"/>
              <a:t>円</a:t>
            </a:r>
            <a:endParaRPr kumimoji="1" lang="en-US" altLang="ja-JP" dirty="0"/>
          </a:p>
          <a:p>
            <a:endParaRPr kumimoji="1" lang="en-US" altLang="ja-JP" dirty="0"/>
          </a:p>
          <a:p>
            <a:r>
              <a:rPr kumimoji="1" lang="en-US" altLang="ja-JP" dirty="0"/>
              <a:t>2022</a:t>
            </a:r>
            <a:r>
              <a:rPr kumimoji="1" lang="ja-JP" altLang="en-US" dirty="0"/>
              <a:t>年　</a:t>
            </a:r>
            <a:r>
              <a:rPr kumimoji="1" lang="en-US" altLang="ja-JP" dirty="0"/>
              <a:t>12</a:t>
            </a:r>
            <a:r>
              <a:rPr kumimoji="1" lang="ja-JP" altLang="en-US" dirty="0"/>
              <a:t>月</a:t>
            </a:r>
            <a:r>
              <a:rPr kumimoji="1" lang="en-US" altLang="ja-JP" dirty="0"/>
              <a:t>15</a:t>
            </a:r>
            <a:r>
              <a:rPr kumimoji="1" lang="ja-JP" altLang="en-US" dirty="0"/>
              <a:t>日　</a:t>
            </a:r>
            <a:r>
              <a:rPr kumimoji="1" lang="en-US" altLang="ja-JP" dirty="0"/>
              <a:t>25,911,634</a:t>
            </a:r>
            <a:r>
              <a:rPr kumimoji="1" lang="ja-JP" altLang="en-US" dirty="0"/>
              <a:t>円</a:t>
            </a:r>
            <a:endParaRPr kumimoji="1" lang="en-US" altLang="ja-JP" dirty="0"/>
          </a:p>
          <a:p>
            <a:endParaRPr kumimoji="1" lang="en-US" altLang="ja-JP" dirty="0"/>
          </a:p>
          <a:p>
            <a:r>
              <a:rPr kumimoji="1" lang="en-US" altLang="ja-JP" dirty="0"/>
              <a:t>2018</a:t>
            </a:r>
            <a:r>
              <a:rPr kumimoji="1" lang="ja-JP" altLang="en-US" dirty="0"/>
              <a:t>年</a:t>
            </a:r>
            <a:r>
              <a:rPr kumimoji="1" lang="en-US" altLang="ja-JP" dirty="0"/>
              <a:t>7</a:t>
            </a:r>
            <a:r>
              <a:rPr kumimoji="1" lang="ja-JP" altLang="en-US" dirty="0"/>
              <a:t>月</a:t>
            </a:r>
            <a:r>
              <a:rPr kumimoji="1" lang="en-US" altLang="ja-JP" dirty="0"/>
              <a:t>17</a:t>
            </a:r>
            <a:r>
              <a:rPr kumimoji="1" lang="ja-JP" altLang="en-US" dirty="0"/>
              <a:t>日</a:t>
            </a:r>
          </a:p>
        </p:txBody>
      </p:sp>
      <p:sp>
        <p:nvSpPr>
          <p:cNvPr id="4" name="日付プレースホルダー 3"/>
          <p:cNvSpPr>
            <a:spLocks noGrp="1"/>
          </p:cNvSpPr>
          <p:nvPr>
            <p:ph type="dt" idx="1"/>
          </p:nvPr>
        </p:nvSpPr>
        <p:spPr/>
        <p:txBody>
          <a:bodyPr/>
          <a:lstStyle/>
          <a:p>
            <a:r>
              <a:rPr kumimoji="1" lang="en-US" altLang="ja-JP"/>
              <a:t>2023/11/28</a:t>
            </a:r>
            <a:endParaRPr kumimoji="1" lang="ja-JP" altLang="en-US"/>
          </a:p>
        </p:txBody>
      </p:sp>
      <p:sp>
        <p:nvSpPr>
          <p:cNvPr id="5" name="スライド番号プレースホルダー 4"/>
          <p:cNvSpPr>
            <a:spLocks noGrp="1"/>
          </p:cNvSpPr>
          <p:nvPr>
            <p:ph type="sldNum" sz="quarter" idx="5"/>
          </p:nvPr>
        </p:nvSpPr>
        <p:spPr/>
        <p:txBody>
          <a:bodyPr/>
          <a:lstStyle/>
          <a:p>
            <a:fld id="{2DD9FCC9-A351-4E7A-84DF-68FEA6A68C70}" type="slidenum">
              <a:rPr kumimoji="1" lang="ja-JP" altLang="en-US" smtClean="0"/>
              <a:t>88</a:t>
            </a:fld>
            <a:endParaRPr kumimoji="1" lang="ja-JP" altLang="en-US"/>
          </a:p>
        </p:txBody>
      </p:sp>
    </p:spTree>
    <p:extLst>
      <p:ext uri="{BB962C8B-B14F-4D97-AF65-F5344CB8AC3E}">
        <p14:creationId xmlns:p14="http://schemas.microsoft.com/office/powerpoint/2010/main" val="269300091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日付プレースホルダー 3"/>
          <p:cNvSpPr>
            <a:spLocks noGrp="1"/>
          </p:cNvSpPr>
          <p:nvPr>
            <p:ph type="dt" idx="1"/>
          </p:nvPr>
        </p:nvSpPr>
        <p:spPr/>
        <p:txBody>
          <a:bodyPr/>
          <a:lstStyle/>
          <a:p>
            <a:r>
              <a:rPr kumimoji="1" lang="en-US" altLang="ja-JP"/>
              <a:t>2023/11/28</a:t>
            </a:r>
            <a:endParaRPr kumimoji="1" lang="ja-JP" altLang="en-US"/>
          </a:p>
        </p:txBody>
      </p:sp>
      <p:sp>
        <p:nvSpPr>
          <p:cNvPr id="5" name="スライド番号プレースホルダー 4"/>
          <p:cNvSpPr>
            <a:spLocks noGrp="1"/>
          </p:cNvSpPr>
          <p:nvPr>
            <p:ph type="sldNum" sz="quarter" idx="5"/>
          </p:nvPr>
        </p:nvSpPr>
        <p:spPr/>
        <p:txBody>
          <a:bodyPr/>
          <a:lstStyle/>
          <a:p>
            <a:fld id="{2DD9FCC9-A351-4E7A-84DF-68FEA6A68C70}" type="slidenum">
              <a:rPr kumimoji="1" lang="ja-JP" altLang="en-US" smtClean="0"/>
              <a:t>89</a:t>
            </a:fld>
            <a:endParaRPr kumimoji="1" lang="ja-JP" altLang="en-US"/>
          </a:p>
        </p:txBody>
      </p:sp>
    </p:spTree>
    <p:extLst>
      <p:ext uri="{BB962C8B-B14F-4D97-AF65-F5344CB8AC3E}">
        <p14:creationId xmlns:p14="http://schemas.microsoft.com/office/powerpoint/2010/main" val="378362764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金利が変動しなくても、諸費用をかけて、借り換えすると差し引き、</a:t>
            </a:r>
            <a:r>
              <a:rPr kumimoji="1" lang="en-US" altLang="ja-JP" dirty="0"/>
              <a:t>153</a:t>
            </a:r>
            <a:r>
              <a:rPr kumimoji="1" lang="ja-JP" altLang="en-US" dirty="0"/>
              <a:t>万円のメリットが出ます！　　毎月の返済額は、</a:t>
            </a:r>
            <a:r>
              <a:rPr kumimoji="1" lang="en-US" altLang="ja-JP" dirty="0"/>
              <a:t>91,100</a:t>
            </a:r>
            <a:r>
              <a:rPr kumimoji="1" lang="ja-JP" altLang="en-US" dirty="0"/>
              <a:t>－</a:t>
            </a:r>
            <a:r>
              <a:rPr kumimoji="1" lang="en-US" altLang="ja-JP" dirty="0"/>
              <a:t>88,128</a:t>
            </a:r>
            <a:r>
              <a:rPr kumimoji="1" lang="ja-JP" altLang="en-US" dirty="0"/>
              <a:t>＝</a:t>
            </a:r>
            <a:r>
              <a:rPr kumimoji="1" lang="en-US" altLang="ja-JP" dirty="0"/>
              <a:t>2,972</a:t>
            </a:r>
            <a:endParaRPr kumimoji="1" lang="ja-JP" altLang="en-US" dirty="0"/>
          </a:p>
        </p:txBody>
      </p:sp>
      <p:sp>
        <p:nvSpPr>
          <p:cNvPr id="4" name="日付プレースホルダー 3"/>
          <p:cNvSpPr>
            <a:spLocks noGrp="1"/>
          </p:cNvSpPr>
          <p:nvPr>
            <p:ph type="dt" idx="1"/>
          </p:nvPr>
        </p:nvSpPr>
        <p:spPr/>
        <p:txBody>
          <a:bodyPr/>
          <a:lstStyle/>
          <a:p>
            <a:r>
              <a:rPr kumimoji="1" lang="en-US" altLang="ja-JP"/>
              <a:t>2023/11/28</a:t>
            </a:r>
            <a:endParaRPr kumimoji="1" lang="ja-JP" altLang="en-US"/>
          </a:p>
        </p:txBody>
      </p:sp>
      <p:sp>
        <p:nvSpPr>
          <p:cNvPr id="5" name="スライド番号プレースホルダー 4"/>
          <p:cNvSpPr>
            <a:spLocks noGrp="1"/>
          </p:cNvSpPr>
          <p:nvPr>
            <p:ph type="sldNum" sz="quarter" idx="5"/>
          </p:nvPr>
        </p:nvSpPr>
        <p:spPr/>
        <p:txBody>
          <a:bodyPr/>
          <a:lstStyle/>
          <a:p>
            <a:fld id="{2DD9FCC9-A351-4E7A-84DF-68FEA6A68C70}" type="slidenum">
              <a:rPr kumimoji="1" lang="ja-JP" altLang="en-US" smtClean="0"/>
              <a:t>90</a:t>
            </a:fld>
            <a:endParaRPr kumimoji="1" lang="ja-JP" altLang="en-US"/>
          </a:p>
        </p:txBody>
      </p:sp>
    </p:spTree>
    <p:extLst>
      <p:ext uri="{BB962C8B-B14F-4D97-AF65-F5344CB8AC3E}">
        <p14:creationId xmlns:p14="http://schemas.microsoft.com/office/powerpoint/2010/main" val="236877836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178-90</a:t>
            </a:r>
            <a:r>
              <a:rPr kumimoji="1" lang="ja-JP" altLang="en-US" dirty="0"/>
              <a:t>＝</a:t>
            </a:r>
            <a:r>
              <a:rPr kumimoji="1" lang="en-US" altLang="ja-JP" dirty="0"/>
              <a:t>88</a:t>
            </a:r>
            <a:r>
              <a:rPr kumimoji="1" lang="ja-JP" altLang="en-US" dirty="0"/>
              <a:t>万円</a:t>
            </a:r>
          </a:p>
        </p:txBody>
      </p:sp>
      <p:sp>
        <p:nvSpPr>
          <p:cNvPr id="4" name="日付プレースホルダー 3"/>
          <p:cNvSpPr>
            <a:spLocks noGrp="1"/>
          </p:cNvSpPr>
          <p:nvPr>
            <p:ph type="dt" idx="1"/>
          </p:nvPr>
        </p:nvSpPr>
        <p:spPr/>
        <p:txBody>
          <a:bodyPr/>
          <a:lstStyle/>
          <a:p>
            <a:r>
              <a:rPr kumimoji="1" lang="en-US" altLang="ja-JP"/>
              <a:t>2023/11/28</a:t>
            </a:r>
            <a:endParaRPr kumimoji="1" lang="ja-JP" altLang="en-US"/>
          </a:p>
        </p:txBody>
      </p:sp>
      <p:sp>
        <p:nvSpPr>
          <p:cNvPr id="5" name="スライド番号プレースホルダー 4"/>
          <p:cNvSpPr>
            <a:spLocks noGrp="1"/>
          </p:cNvSpPr>
          <p:nvPr>
            <p:ph type="sldNum" sz="quarter" idx="5"/>
          </p:nvPr>
        </p:nvSpPr>
        <p:spPr/>
        <p:txBody>
          <a:bodyPr/>
          <a:lstStyle/>
          <a:p>
            <a:fld id="{2DD9FCC9-A351-4E7A-84DF-68FEA6A68C70}" type="slidenum">
              <a:rPr kumimoji="1" lang="ja-JP" altLang="en-US" smtClean="0"/>
              <a:t>91</a:t>
            </a:fld>
            <a:endParaRPr kumimoji="1" lang="ja-JP" altLang="en-US"/>
          </a:p>
        </p:txBody>
      </p:sp>
    </p:spTree>
    <p:extLst>
      <p:ext uri="{BB962C8B-B14F-4D97-AF65-F5344CB8AC3E}">
        <p14:creationId xmlns:p14="http://schemas.microsoft.com/office/powerpoint/2010/main" val="39460287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178-90</a:t>
            </a:r>
            <a:r>
              <a:rPr kumimoji="1" lang="ja-JP" altLang="en-US" dirty="0"/>
              <a:t>＝</a:t>
            </a:r>
            <a:r>
              <a:rPr kumimoji="1" lang="en-US" altLang="ja-JP" dirty="0"/>
              <a:t>88</a:t>
            </a:r>
            <a:r>
              <a:rPr kumimoji="1" lang="ja-JP" altLang="en-US" dirty="0"/>
              <a:t>万円</a:t>
            </a:r>
          </a:p>
        </p:txBody>
      </p:sp>
      <p:sp>
        <p:nvSpPr>
          <p:cNvPr id="4" name="日付プレースホルダー 3"/>
          <p:cNvSpPr>
            <a:spLocks noGrp="1"/>
          </p:cNvSpPr>
          <p:nvPr>
            <p:ph type="dt" idx="1"/>
          </p:nvPr>
        </p:nvSpPr>
        <p:spPr/>
        <p:txBody>
          <a:bodyPr/>
          <a:lstStyle/>
          <a:p>
            <a:r>
              <a:rPr kumimoji="1" lang="en-US" altLang="ja-JP"/>
              <a:t>2023/11/28</a:t>
            </a:r>
            <a:endParaRPr kumimoji="1" lang="ja-JP" altLang="en-US"/>
          </a:p>
        </p:txBody>
      </p:sp>
      <p:sp>
        <p:nvSpPr>
          <p:cNvPr id="5" name="スライド番号プレースホルダー 4"/>
          <p:cNvSpPr>
            <a:spLocks noGrp="1"/>
          </p:cNvSpPr>
          <p:nvPr>
            <p:ph type="sldNum" sz="quarter" idx="5"/>
          </p:nvPr>
        </p:nvSpPr>
        <p:spPr/>
        <p:txBody>
          <a:bodyPr/>
          <a:lstStyle/>
          <a:p>
            <a:fld id="{2DD9FCC9-A351-4E7A-84DF-68FEA6A68C70}" type="slidenum">
              <a:rPr kumimoji="1" lang="ja-JP" altLang="en-US" smtClean="0"/>
              <a:t>92</a:t>
            </a:fld>
            <a:endParaRPr kumimoji="1" lang="ja-JP" altLang="en-US"/>
          </a:p>
        </p:txBody>
      </p:sp>
    </p:spTree>
    <p:extLst>
      <p:ext uri="{BB962C8B-B14F-4D97-AF65-F5344CB8AC3E}">
        <p14:creationId xmlns:p14="http://schemas.microsoft.com/office/powerpoint/2010/main" val="65677809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金利の適正化＝値切り等　　モゲチェック利用</a:t>
            </a:r>
          </a:p>
        </p:txBody>
      </p:sp>
      <p:sp>
        <p:nvSpPr>
          <p:cNvPr id="4" name="スライド番号プレースホルダー 3"/>
          <p:cNvSpPr>
            <a:spLocks noGrp="1"/>
          </p:cNvSpPr>
          <p:nvPr>
            <p:ph type="sldNum" sz="quarter" idx="5"/>
          </p:nvPr>
        </p:nvSpPr>
        <p:spPr/>
        <p:txBody>
          <a:bodyPr/>
          <a:lstStyle/>
          <a:p>
            <a:fld id="{2DD9FCC9-A351-4E7A-84DF-68FEA6A68C70}" type="slidenum">
              <a:rPr kumimoji="1" lang="ja-JP" altLang="en-US" smtClean="0"/>
              <a:t>93</a:t>
            </a:fld>
            <a:endParaRPr kumimoji="1" lang="ja-JP" altLang="en-US"/>
          </a:p>
        </p:txBody>
      </p:sp>
      <p:sp>
        <p:nvSpPr>
          <p:cNvPr id="5" name="日付プレースホルダー 4">
            <a:extLst>
              <a:ext uri="{FF2B5EF4-FFF2-40B4-BE49-F238E27FC236}">
                <a16:creationId xmlns:a16="http://schemas.microsoft.com/office/drawing/2014/main" id="{2748E775-3E7B-D822-66AB-507839290DE9}"/>
              </a:ext>
            </a:extLst>
          </p:cNvPr>
          <p:cNvSpPr>
            <a:spLocks noGrp="1"/>
          </p:cNvSpPr>
          <p:nvPr>
            <p:ph type="dt" idx="1"/>
          </p:nvPr>
        </p:nvSpPr>
        <p:spPr/>
        <p:txBody>
          <a:bodyPr/>
          <a:lstStyle/>
          <a:p>
            <a:r>
              <a:rPr kumimoji="1" lang="en-US" altLang="ja-JP"/>
              <a:t>2023/11/28</a:t>
            </a:r>
            <a:endParaRPr kumimoji="1" lang="ja-JP" altLang="en-US"/>
          </a:p>
        </p:txBody>
      </p:sp>
    </p:spTree>
    <p:extLst>
      <p:ext uri="{BB962C8B-B14F-4D97-AF65-F5344CB8AC3E}">
        <p14:creationId xmlns:p14="http://schemas.microsoft.com/office/powerpoint/2010/main" val="138960047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日付プレースホルダー 3"/>
          <p:cNvSpPr>
            <a:spLocks noGrp="1"/>
          </p:cNvSpPr>
          <p:nvPr>
            <p:ph type="dt" idx="1"/>
          </p:nvPr>
        </p:nvSpPr>
        <p:spPr/>
        <p:txBody>
          <a:bodyPr/>
          <a:lstStyle/>
          <a:p>
            <a:r>
              <a:rPr kumimoji="1" lang="en-US" altLang="ja-JP"/>
              <a:t>2023/11/28</a:t>
            </a:r>
            <a:endParaRPr kumimoji="1" lang="ja-JP" altLang="en-US"/>
          </a:p>
        </p:txBody>
      </p:sp>
      <p:sp>
        <p:nvSpPr>
          <p:cNvPr id="5" name="スライド番号プレースホルダー 4"/>
          <p:cNvSpPr>
            <a:spLocks noGrp="1"/>
          </p:cNvSpPr>
          <p:nvPr>
            <p:ph type="sldNum" sz="quarter" idx="5"/>
          </p:nvPr>
        </p:nvSpPr>
        <p:spPr/>
        <p:txBody>
          <a:bodyPr/>
          <a:lstStyle/>
          <a:p>
            <a:fld id="{2DD9FCC9-A351-4E7A-84DF-68FEA6A68C70}" type="slidenum">
              <a:rPr kumimoji="1" lang="ja-JP" altLang="en-US" smtClean="0"/>
              <a:t>94</a:t>
            </a:fld>
            <a:endParaRPr kumimoji="1" lang="ja-JP" altLang="en-US"/>
          </a:p>
        </p:txBody>
      </p:sp>
    </p:spTree>
    <p:extLst>
      <p:ext uri="{BB962C8B-B14F-4D97-AF65-F5344CB8AC3E}">
        <p14:creationId xmlns:p14="http://schemas.microsoft.com/office/powerpoint/2010/main" val="301054121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日付プレースホルダー 3"/>
          <p:cNvSpPr>
            <a:spLocks noGrp="1"/>
          </p:cNvSpPr>
          <p:nvPr>
            <p:ph type="dt" idx="1"/>
          </p:nvPr>
        </p:nvSpPr>
        <p:spPr/>
        <p:txBody>
          <a:bodyPr/>
          <a:lstStyle/>
          <a:p>
            <a:r>
              <a:rPr kumimoji="1" lang="en-US" altLang="ja-JP"/>
              <a:t>2023/11/28</a:t>
            </a:r>
            <a:endParaRPr kumimoji="1" lang="ja-JP" altLang="en-US"/>
          </a:p>
        </p:txBody>
      </p:sp>
      <p:sp>
        <p:nvSpPr>
          <p:cNvPr id="5" name="スライド番号プレースホルダー 4"/>
          <p:cNvSpPr>
            <a:spLocks noGrp="1"/>
          </p:cNvSpPr>
          <p:nvPr>
            <p:ph type="sldNum" sz="quarter" idx="5"/>
          </p:nvPr>
        </p:nvSpPr>
        <p:spPr/>
        <p:txBody>
          <a:bodyPr/>
          <a:lstStyle/>
          <a:p>
            <a:fld id="{2DD9FCC9-A351-4E7A-84DF-68FEA6A68C70}" type="slidenum">
              <a:rPr kumimoji="1" lang="ja-JP" altLang="en-US" smtClean="0"/>
              <a:t>95</a:t>
            </a:fld>
            <a:endParaRPr kumimoji="1" lang="ja-JP" altLang="en-US"/>
          </a:p>
        </p:txBody>
      </p:sp>
    </p:spTree>
    <p:extLst>
      <p:ext uri="{BB962C8B-B14F-4D97-AF65-F5344CB8AC3E}">
        <p14:creationId xmlns:p14="http://schemas.microsoft.com/office/powerpoint/2010/main" val="34616784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85800" y="630238"/>
            <a:ext cx="5486400" cy="3086100"/>
          </a:xfrm>
        </p:spPr>
      </p:sp>
      <p:sp>
        <p:nvSpPr>
          <p:cNvPr id="3" name="ノート プレースホルダー 2"/>
          <p:cNvSpPr>
            <a:spLocks noGrp="1"/>
          </p:cNvSpPr>
          <p:nvPr>
            <p:ph type="body" idx="1"/>
          </p:nvPr>
        </p:nvSpPr>
        <p:spPr>
          <a:xfrm>
            <a:off x="222885" y="3716336"/>
            <a:ext cx="6412230" cy="5427663"/>
          </a:xfrm>
        </p:spPr>
        <p:txBody>
          <a:bodyPr/>
          <a:lstStyle/>
          <a:p>
            <a:r>
              <a:rPr kumimoji="1" lang="ja-JP" altLang="en-US" dirty="0"/>
              <a:t>■常識の破壊</a:t>
            </a:r>
          </a:p>
          <a:p>
            <a:endParaRPr kumimoji="1" lang="ja-JP" altLang="en-US" dirty="0"/>
          </a:p>
          <a:p>
            <a:r>
              <a:rPr kumimoji="1" lang="en-US" altLang="ja-JP" dirty="0"/>
              <a:t>【</a:t>
            </a:r>
            <a:r>
              <a:rPr kumimoji="1" lang="ja-JP" altLang="en-US" dirty="0"/>
              <a:t>常識の破壊</a:t>
            </a:r>
            <a:r>
              <a:rPr kumimoji="1" lang="en-US" altLang="ja-JP" dirty="0"/>
              <a:t>】</a:t>
            </a:r>
          </a:p>
          <a:p>
            <a:endParaRPr kumimoji="1" lang="en-US" altLang="ja-JP" dirty="0"/>
          </a:p>
          <a:p>
            <a:r>
              <a:rPr kumimoji="1" lang="ja-JP" altLang="en-US" dirty="0"/>
              <a:t>同じ会社に勤める</a:t>
            </a:r>
            <a:r>
              <a:rPr kumimoji="1" lang="en-US" altLang="ja-JP" dirty="0"/>
              <a:t>A</a:t>
            </a:r>
            <a:r>
              <a:rPr kumimoji="1" lang="ja-JP" altLang="en-US" dirty="0"/>
              <a:t>さん、</a:t>
            </a:r>
            <a:r>
              <a:rPr kumimoji="1" lang="en-US" altLang="ja-JP" dirty="0"/>
              <a:t>B</a:t>
            </a:r>
            <a:r>
              <a:rPr kumimoji="1" lang="ja-JP" altLang="en-US" dirty="0"/>
              <a:t>さん、</a:t>
            </a:r>
            <a:r>
              <a:rPr kumimoji="1" lang="en-US" altLang="ja-JP" dirty="0"/>
              <a:t>C</a:t>
            </a:r>
            <a:r>
              <a:rPr kumimoji="1" lang="ja-JP" altLang="en-US" dirty="0"/>
              <a:t>さん、</a:t>
            </a:r>
            <a:r>
              <a:rPr kumimoji="1" lang="en-US" altLang="ja-JP" dirty="0"/>
              <a:t>D</a:t>
            </a:r>
            <a:r>
              <a:rPr kumimoji="1" lang="ja-JP" altLang="en-US" dirty="0"/>
              <a:t>さんの</a:t>
            </a:r>
            <a:r>
              <a:rPr kumimoji="1" lang="en-US" altLang="ja-JP" dirty="0"/>
              <a:t>4</a:t>
            </a:r>
            <a:r>
              <a:rPr kumimoji="1" lang="ja-JP" altLang="en-US" dirty="0"/>
              <a:t>人が、それぞれ毎月</a:t>
            </a:r>
            <a:r>
              <a:rPr kumimoji="1" lang="en-US" altLang="ja-JP" dirty="0"/>
              <a:t>3</a:t>
            </a:r>
            <a:r>
              <a:rPr kumimoji="1" lang="ja-JP" altLang="en-US" dirty="0"/>
              <a:t>万円を</a:t>
            </a:r>
            <a:r>
              <a:rPr kumimoji="1" lang="en-US" altLang="ja-JP" dirty="0"/>
              <a:t>35</a:t>
            </a:r>
            <a:r>
              <a:rPr kumimoji="1" lang="ja-JP" altLang="en-US" dirty="0"/>
              <a:t>年間運用した場合でちょっと見てみましょう。</a:t>
            </a:r>
          </a:p>
          <a:p>
            <a:r>
              <a:rPr kumimoji="1" lang="ja-JP" altLang="en-US" dirty="0"/>
              <a:t>積立の元本は３人とも同じで、</a:t>
            </a:r>
            <a:r>
              <a:rPr kumimoji="1" lang="en-US" altLang="ja-JP" dirty="0"/>
              <a:t>3</a:t>
            </a:r>
            <a:r>
              <a:rPr kumimoji="1" lang="ja-JP" altLang="en-US" dirty="0"/>
              <a:t>万円</a:t>
            </a:r>
            <a:r>
              <a:rPr kumimoji="1" lang="en-US" altLang="ja-JP" dirty="0"/>
              <a:t>×12</a:t>
            </a:r>
            <a:r>
              <a:rPr kumimoji="1" lang="ja-JP" altLang="en-US" dirty="0"/>
              <a:t>か月</a:t>
            </a:r>
            <a:r>
              <a:rPr kumimoji="1" lang="en-US" altLang="ja-JP" dirty="0"/>
              <a:t>×35</a:t>
            </a:r>
            <a:r>
              <a:rPr kumimoji="1" lang="ja-JP" altLang="en-US" dirty="0"/>
              <a:t>年で</a:t>
            </a:r>
            <a:r>
              <a:rPr kumimoji="1" lang="en-US" altLang="ja-JP" dirty="0"/>
              <a:t>1,260</a:t>
            </a:r>
            <a:r>
              <a:rPr kumimoji="1" lang="ja-JP" altLang="en-US" dirty="0"/>
              <a:t>万円です。</a:t>
            </a:r>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44399C3-8C62-4EA0-896E-B49A037EF9C1}" type="slidenum">
              <a:rPr kumimoji="1" lang="ja-JP" altLang="en-US" sz="1200" b="0" i="0" u="none" strike="noStrike" kern="1200" cap="none" spc="0" normalizeH="0" baseline="0" noProof="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96</a:t>
            </a:fld>
            <a:endPar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Tree>
    <p:extLst>
      <p:ext uri="{BB962C8B-B14F-4D97-AF65-F5344CB8AC3E}">
        <p14:creationId xmlns:p14="http://schemas.microsoft.com/office/powerpoint/2010/main" val="473608909"/>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85800" y="630238"/>
            <a:ext cx="5486400" cy="3086100"/>
          </a:xfrm>
        </p:spPr>
      </p:sp>
      <p:sp>
        <p:nvSpPr>
          <p:cNvPr id="3" name="ノート プレースホルダー 2"/>
          <p:cNvSpPr>
            <a:spLocks noGrp="1"/>
          </p:cNvSpPr>
          <p:nvPr>
            <p:ph type="body" idx="1"/>
          </p:nvPr>
        </p:nvSpPr>
        <p:spPr>
          <a:xfrm>
            <a:off x="222885" y="3716336"/>
            <a:ext cx="6412230" cy="5427663"/>
          </a:xfrm>
        </p:spPr>
        <p:txBody>
          <a:bodyPr/>
          <a:lstStyle/>
          <a:p>
            <a:r>
              <a:rPr kumimoji="1" lang="ja-JP" altLang="en-US" dirty="0"/>
              <a:t>■常識の破壊</a:t>
            </a:r>
          </a:p>
          <a:p>
            <a:endParaRPr kumimoji="1" lang="ja-JP" altLang="en-US" dirty="0"/>
          </a:p>
          <a:p>
            <a:r>
              <a:rPr kumimoji="1" lang="en-US" altLang="ja-JP" dirty="0"/>
              <a:t>【</a:t>
            </a:r>
            <a:r>
              <a:rPr kumimoji="1" lang="ja-JP" altLang="en-US" dirty="0"/>
              <a:t>常識の破壊</a:t>
            </a:r>
            <a:r>
              <a:rPr kumimoji="1" lang="en-US" altLang="ja-JP" dirty="0"/>
              <a:t>】</a:t>
            </a:r>
          </a:p>
          <a:p>
            <a:endParaRPr kumimoji="1" lang="en-US" altLang="ja-JP" dirty="0"/>
          </a:p>
          <a:p>
            <a:r>
              <a:rPr kumimoji="1" lang="ja-JP" altLang="en-US" dirty="0"/>
              <a:t>黒い線が元本ですね。</a:t>
            </a:r>
          </a:p>
          <a:p>
            <a:endParaRPr kumimoji="1" lang="ja-JP" altLang="en-US" dirty="0"/>
          </a:p>
          <a:p>
            <a:r>
              <a:rPr kumimoji="1" lang="ja-JP" altLang="en-US" dirty="0"/>
              <a:t>まずは</a:t>
            </a:r>
            <a:r>
              <a:rPr kumimoji="1" lang="en-US" altLang="ja-JP" dirty="0"/>
              <a:t>A</a:t>
            </a:r>
            <a:r>
              <a:rPr kumimoji="1" lang="ja-JP" altLang="en-US" dirty="0"/>
              <a:t>さん。先ほどの銀行の定期預金</a:t>
            </a:r>
            <a:r>
              <a:rPr kumimoji="1" lang="en-US" altLang="ja-JP" dirty="0"/>
              <a:t>0.025</a:t>
            </a:r>
            <a:r>
              <a:rPr kumimoji="1" lang="ja-JP" altLang="en-US" dirty="0"/>
              <a:t>％に毎月</a:t>
            </a:r>
            <a:r>
              <a:rPr kumimoji="1" lang="en-US" altLang="ja-JP" dirty="0"/>
              <a:t>3</a:t>
            </a:r>
            <a:r>
              <a:rPr kumimoji="1" lang="ja-JP" altLang="en-US" dirty="0"/>
              <a:t>万円を積立てた</a:t>
            </a:r>
            <a:r>
              <a:rPr kumimoji="1" lang="en-US" altLang="ja-JP" dirty="0"/>
              <a:t>A</a:t>
            </a:r>
            <a:r>
              <a:rPr kumimoji="1" lang="ja-JP" altLang="en-US" dirty="0"/>
              <a:t>さん。</a:t>
            </a:r>
            <a:r>
              <a:rPr kumimoji="1" lang="en-US" altLang="ja-JP" dirty="0"/>
              <a:t>35</a:t>
            </a:r>
            <a:r>
              <a:rPr kumimoji="1" lang="ja-JP" altLang="en-US" dirty="0"/>
              <a:t>年後にはどうなったかというと、、、</a:t>
            </a:r>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44399C3-8C62-4EA0-896E-B49A037EF9C1}" type="slidenum">
              <a:rPr kumimoji="1" lang="ja-JP" altLang="en-US" sz="1200" b="0" i="0" u="none" strike="noStrike" kern="1200" cap="none" spc="0" normalizeH="0" baseline="0" noProof="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97</a:t>
            </a:fld>
            <a:endPar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Tree>
    <p:extLst>
      <p:ext uri="{BB962C8B-B14F-4D97-AF65-F5344CB8AC3E}">
        <p14:creationId xmlns:p14="http://schemas.microsoft.com/office/powerpoint/2010/main" val="31416625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日付プレースホルダー 3"/>
          <p:cNvSpPr>
            <a:spLocks noGrp="1"/>
          </p:cNvSpPr>
          <p:nvPr>
            <p:ph type="dt" idx="1"/>
          </p:nvPr>
        </p:nvSpPr>
        <p:spPr/>
        <p:txBody>
          <a:bodyPr/>
          <a:lstStyle/>
          <a:p>
            <a:r>
              <a:rPr kumimoji="1" lang="en-US" altLang="ja-JP"/>
              <a:t>2019/7/13</a:t>
            </a:r>
            <a:endParaRPr kumimoji="1" lang="ja-JP" altLang="en-US"/>
          </a:p>
        </p:txBody>
      </p:sp>
      <p:sp>
        <p:nvSpPr>
          <p:cNvPr id="5" name="スライド番号プレースホルダー 4"/>
          <p:cNvSpPr>
            <a:spLocks noGrp="1"/>
          </p:cNvSpPr>
          <p:nvPr>
            <p:ph type="sldNum" sz="quarter" idx="5"/>
          </p:nvPr>
        </p:nvSpPr>
        <p:spPr/>
        <p:txBody>
          <a:bodyPr/>
          <a:lstStyle/>
          <a:p>
            <a:fld id="{7DFF2FCA-2231-40C0-9724-5DA3ACF5C378}" type="slidenum">
              <a:rPr kumimoji="1" lang="ja-JP" altLang="en-US" smtClean="0"/>
              <a:t>9</a:t>
            </a:fld>
            <a:endParaRPr kumimoji="1" lang="ja-JP" altLang="en-US"/>
          </a:p>
        </p:txBody>
      </p:sp>
    </p:spTree>
    <p:extLst>
      <p:ext uri="{BB962C8B-B14F-4D97-AF65-F5344CB8AC3E}">
        <p14:creationId xmlns:p14="http://schemas.microsoft.com/office/powerpoint/2010/main" val="418079606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85800" y="630238"/>
            <a:ext cx="5486400" cy="3086100"/>
          </a:xfrm>
        </p:spPr>
      </p:sp>
      <p:sp>
        <p:nvSpPr>
          <p:cNvPr id="3" name="ノート プレースホルダー 2"/>
          <p:cNvSpPr>
            <a:spLocks noGrp="1"/>
          </p:cNvSpPr>
          <p:nvPr>
            <p:ph type="body" idx="1"/>
          </p:nvPr>
        </p:nvSpPr>
        <p:spPr>
          <a:xfrm>
            <a:off x="222885" y="3716336"/>
            <a:ext cx="6412230" cy="5427663"/>
          </a:xfrm>
        </p:spPr>
        <p:txBody>
          <a:bodyPr/>
          <a:lstStyle/>
          <a:p>
            <a:r>
              <a:rPr kumimoji="1" lang="ja-JP" altLang="en-US" dirty="0"/>
              <a:t>■常識の破壊</a:t>
            </a:r>
          </a:p>
          <a:p>
            <a:endParaRPr kumimoji="1" lang="ja-JP" altLang="en-US" dirty="0"/>
          </a:p>
          <a:p>
            <a:r>
              <a:rPr kumimoji="1" lang="en-US" altLang="ja-JP" dirty="0"/>
              <a:t>【</a:t>
            </a:r>
            <a:r>
              <a:rPr kumimoji="1" lang="ja-JP" altLang="en-US" dirty="0"/>
              <a:t>常識の破壊</a:t>
            </a:r>
            <a:r>
              <a:rPr kumimoji="1" lang="en-US" altLang="ja-JP" dirty="0"/>
              <a:t>】</a:t>
            </a:r>
          </a:p>
          <a:p>
            <a:endParaRPr kumimoji="1" lang="en-US" altLang="ja-JP" dirty="0"/>
          </a:p>
          <a:p>
            <a:r>
              <a:rPr kumimoji="1" lang="en-US" altLang="ja-JP" dirty="0"/>
              <a:t>1265.5</a:t>
            </a:r>
            <a:r>
              <a:rPr kumimoji="1" lang="ja-JP" altLang="en-US" dirty="0"/>
              <a:t>万円です。緑の線ですが、黒い線とほとんど重なってしまいました。</a:t>
            </a:r>
          </a:p>
          <a:p>
            <a:endParaRPr kumimoji="1" lang="ja-JP" altLang="en-US" dirty="0"/>
          </a:p>
          <a:p>
            <a:r>
              <a:rPr kumimoji="1" lang="ja-JP" altLang="en-US" dirty="0"/>
              <a:t>ごくごくわずか</a:t>
            </a:r>
            <a:r>
              <a:rPr kumimoji="1" lang="en-US" altLang="ja-JP" dirty="0"/>
              <a:t>5</a:t>
            </a:r>
            <a:r>
              <a:rPr kumimoji="1" lang="ja-JP" altLang="en-US" dirty="0"/>
              <a:t>万</a:t>
            </a:r>
            <a:r>
              <a:rPr kumimoji="1" lang="en-US" altLang="ja-JP" dirty="0"/>
              <a:t>5000</a:t>
            </a:r>
            <a:r>
              <a:rPr kumimoji="1" lang="ja-JP" altLang="en-US" dirty="0"/>
              <a:t>円しか増えませんでしたね。</a:t>
            </a:r>
          </a:p>
          <a:p>
            <a:r>
              <a:rPr kumimoji="1" lang="en-US" altLang="ja-JP" dirty="0"/>
              <a:t>35</a:t>
            </a:r>
            <a:r>
              <a:rPr kumimoji="1" lang="ja-JP" altLang="en-US" dirty="0"/>
              <a:t>年間で</a:t>
            </a:r>
            <a:r>
              <a:rPr kumimoji="1" lang="en-US" altLang="ja-JP" dirty="0"/>
              <a:t>5</a:t>
            </a:r>
            <a:r>
              <a:rPr kumimoji="1" lang="ja-JP" altLang="en-US" dirty="0"/>
              <a:t>万</a:t>
            </a:r>
            <a:r>
              <a:rPr kumimoji="1" lang="en-US" altLang="ja-JP" dirty="0"/>
              <a:t>5000</a:t>
            </a:r>
            <a:r>
              <a:rPr kumimoji="1" lang="ja-JP" altLang="en-US" dirty="0"/>
              <a:t>円ですよ。</a:t>
            </a:r>
          </a:p>
          <a:p>
            <a:endParaRPr kumimoji="1" lang="ja-JP" altLang="en-US" dirty="0"/>
          </a:p>
          <a:p>
            <a:r>
              <a:rPr kumimoji="1" lang="en-US" altLang="ja-JP" dirty="0"/>
              <a:t>ATM</a:t>
            </a:r>
            <a:r>
              <a:rPr kumimoji="1" lang="ja-JP" altLang="en-US" dirty="0"/>
              <a:t>の時間外手数料とか、別の銀行から引き出したりした手数料や振込手数料などの方がよっぽど多いかもしれませんね。</a:t>
            </a:r>
          </a:p>
          <a:p>
            <a:endParaRPr kumimoji="1" lang="ja-JP" altLang="en-US" dirty="0"/>
          </a:p>
          <a:p>
            <a:r>
              <a:rPr kumimoji="1" lang="ja-JP" altLang="en-US" dirty="0"/>
              <a:t>次に</a:t>
            </a:r>
            <a:r>
              <a:rPr kumimoji="1" lang="en-US" altLang="ja-JP" dirty="0"/>
              <a:t>B</a:t>
            </a:r>
            <a:r>
              <a:rPr kumimoji="1" lang="ja-JP" altLang="en-US" dirty="0"/>
              <a:t>さんです。今の定期預金が</a:t>
            </a:r>
            <a:r>
              <a:rPr kumimoji="1" lang="en-US" altLang="ja-JP" dirty="0"/>
              <a:t>0.025</a:t>
            </a:r>
            <a:r>
              <a:rPr kumimoji="1" lang="ja-JP" altLang="en-US" dirty="0"/>
              <a:t>％ですから、がんばってその</a:t>
            </a:r>
            <a:r>
              <a:rPr kumimoji="1" lang="en-US" altLang="ja-JP" dirty="0"/>
              <a:t>20</a:t>
            </a:r>
            <a:r>
              <a:rPr kumimoji="1" lang="ja-JP" altLang="en-US" dirty="0"/>
              <a:t>倍の</a:t>
            </a:r>
            <a:r>
              <a:rPr kumimoji="1" lang="en-US" altLang="ja-JP" dirty="0"/>
              <a:t>0.5</a:t>
            </a:r>
            <a:r>
              <a:rPr kumimoji="1" lang="ja-JP" altLang="en-US" dirty="0"/>
              <a:t>％の商品を自分で探してきた</a:t>
            </a:r>
            <a:r>
              <a:rPr kumimoji="1" lang="en-US" altLang="ja-JP" dirty="0"/>
              <a:t>B</a:t>
            </a:r>
            <a:r>
              <a:rPr kumimoji="1" lang="ja-JP" altLang="en-US" dirty="0"/>
              <a:t>さん。</a:t>
            </a:r>
            <a:r>
              <a:rPr kumimoji="1" lang="en-US" altLang="ja-JP" dirty="0"/>
              <a:t>35</a:t>
            </a:r>
            <a:r>
              <a:rPr kumimoji="1" lang="ja-JP" altLang="en-US" dirty="0"/>
              <a:t>年後はどうなるかというと、、、</a:t>
            </a:r>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44399C3-8C62-4EA0-896E-B49A037EF9C1}" type="slidenum">
              <a:rPr kumimoji="1" lang="ja-JP" altLang="en-US" sz="1200" b="0" i="0" u="none" strike="noStrike" kern="1200" cap="none" spc="0" normalizeH="0" baseline="0" noProof="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98</a:t>
            </a:fld>
            <a:endPar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Tree>
    <p:extLst>
      <p:ext uri="{BB962C8B-B14F-4D97-AF65-F5344CB8AC3E}">
        <p14:creationId xmlns:p14="http://schemas.microsoft.com/office/powerpoint/2010/main" val="695297171"/>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85800" y="630238"/>
            <a:ext cx="5486400" cy="3086100"/>
          </a:xfrm>
        </p:spPr>
      </p:sp>
      <p:sp>
        <p:nvSpPr>
          <p:cNvPr id="3" name="ノート プレースホルダー 2"/>
          <p:cNvSpPr>
            <a:spLocks noGrp="1"/>
          </p:cNvSpPr>
          <p:nvPr>
            <p:ph type="body" idx="1"/>
          </p:nvPr>
        </p:nvSpPr>
        <p:spPr>
          <a:xfrm>
            <a:off x="222885" y="3716336"/>
            <a:ext cx="6412230" cy="5427663"/>
          </a:xfrm>
        </p:spPr>
        <p:txBody>
          <a:bodyPr/>
          <a:lstStyle/>
          <a:p>
            <a:r>
              <a:rPr kumimoji="1" lang="ja-JP" altLang="en-US" dirty="0"/>
              <a:t>■常識の破壊</a:t>
            </a:r>
          </a:p>
          <a:p>
            <a:endParaRPr kumimoji="1" lang="ja-JP" altLang="en-US" dirty="0"/>
          </a:p>
          <a:p>
            <a:r>
              <a:rPr kumimoji="1" lang="en-US" altLang="ja-JP" dirty="0"/>
              <a:t>【</a:t>
            </a:r>
            <a:r>
              <a:rPr kumimoji="1" lang="ja-JP" altLang="en-US" dirty="0"/>
              <a:t>常識の破壊</a:t>
            </a:r>
            <a:r>
              <a:rPr kumimoji="1" lang="en-US" altLang="ja-JP" dirty="0"/>
              <a:t>】</a:t>
            </a:r>
          </a:p>
          <a:p>
            <a:endParaRPr kumimoji="1" lang="en-US" altLang="ja-JP" dirty="0"/>
          </a:p>
          <a:p>
            <a:r>
              <a:rPr kumimoji="1" lang="en-US" altLang="ja-JP" dirty="0"/>
              <a:t>1376.7</a:t>
            </a:r>
            <a:r>
              <a:rPr kumimoji="1" lang="ja-JP" altLang="en-US" dirty="0"/>
              <a:t>万円。　青い線です。緑の線よりは少し増えたように見えますが・・・</a:t>
            </a:r>
          </a:p>
          <a:p>
            <a:r>
              <a:rPr kumimoji="1" lang="en-US" altLang="ja-JP" dirty="0"/>
              <a:t>20</a:t>
            </a:r>
            <a:r>
              <a:rPr kumimoji="1" lang="ja-JP" altLang="en-US" dirty="0"/>
              <a:t>倍の金利でも、</a:t>
            </a:r>
            <a:r>
              <a:rPr kumimoji="1" lang="en-US" altLang="ja-JP" dirty="0"/>
              <a:t>35</a:t>
            </a:r>
            <a:r>
              <a:rPr kumimoji="1" lang="ja-JP" altLang="en-US" dirty="0"/>
              <a:t>年でたったの</a:t>
            </a:r>
            <a:r>
              <a:rPr kumimoji="1" lang="en-US" altLang="ja-JP" dirty="0"/>
              <a:t>110</a:t>
            </a:r>
            <a:r>
              <a:rPr kumimoji="1" lang="ja-JP" altLang="en-US" dirty="0"/>
              <a:t>万円しか増えていませんね。</a:t>
            </a:r>
          </a:p>
          <a:p>
            <a:r>
              <a:rPr kumimoji="1" lang="en-US" altLang="ja-JP" dirty="0"/>
              <a:t>A</a:t>
            </a:r>
            <a:r>
              <a:rPr kumimoji="1" lang="ja-JP" altLang="en-US" dirty="0"/>
              <a:t>さんも</a:t>
            </a:r>
            <a:r>
              <a:rPr kumimoji="1" lang="en-US" altLang="ja-JP" dirty="0"/>
              <a:t>B</a:t>
            </a:r>
            <a:r>
              <a:rPr kumimoji="1" lang="ja-JP" altLang="en-US" dirty="0"/>
              <a:t>さんも、残念ながらお金が働いてくれませんでした。</a:t>
            </a:r>
          </a:p>
          <a:p>
            <a:endParaRPr kumimoji="1" lang="ja-JP" altLang="en-US" dirty="0"/>
          </a:p>
          <a:p>
            <a:r>
              <a:rPr kumimoji="1" lang="ja-JP" altLang="en-US" dirty="0"/>
              <a:t>次に</a:t>
            </a:r>
            <a:r>
              <a:rPr kumimoji="1" lang="en-US" altLang="ja-JP" dirty="0"/>
              <a:t>C</a:t>
            </a:r>
            <a:r>
              <a:rPr kumimoji="1" lang="ja-JP" altLang="en-US" dirty="0"/>
              <a:t>さんです。こんどは、セミナーを受けて、お金に働いてもらうことができて３％で運用できた</a:t>
            </a:r>
            <a:r>
              <a:rPr kumimoji="1" lang="en-US" altLang="ja-JP" dirty="0"/>
              <a:t>C</a:t>
            </a:r>
            <a:r>
              <a:rPr kumimoji="1" lang="ja-JP" altLang="en-US" dirty="0"/>
              <a:t>さん。</a:t>
            </a:r>
          </a:p>
          <a:p>
            <a:r>
              <a:rPr kumimoji="1" lang="en-US" altLang="ja-JP" dirty="0"/>
              <a:t>35</a:t>
            </a:r>
            <a:r>
              <a:rPr kumimoji="1" lang="ja-JP" altLang="en-US" dirty="0"/>
              <a:t>年後は、、、</a:t>
            </a:r>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44399C3-8C62-4EA0-896E-B49A037EF9C1}" type="slidenum">
              <a:rPr kumimoji="1" lang="ja-JP" altLang="en-US" sz="1200" b="0" i="0" u="none" strike="noStrike" kern="1200" cap="none" spc="0" normalizeH="0" baseline="0" noProof="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99</a:t>
            </a:fld>
            <a:endPar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Tree>
    <p:extLst>
      <p:ext uri="{BB962C8B-B14F-4D97-AF65-F5344CB8AC3E}">
        <p14:creationId xmlns:p14="http://schemas.microsoft.com/office/powerpoint/2010/main" val="2504596360"/>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85800" y="630238"/>
            <a:ext cx="5486400" cy="3086100"/>
          </a:xfrm>
        </p:spPr>
      </p:sp>
      <p:sp>
        <p:nvSpPr>
          <p:cNvPr id="3" name="ノート プレースホルダー 2"/>
          <p:cNvSpPr>
            <a:spLocks noGrp="1"/>
          </p:cNvSpPr>
          <p:nvPr>
            <p:ph type="body" idx="1"/>
          </p:nvPr>
        </p:nvSpPr>
        <p:spPr>
          <a:xfrm>
            <a:off x="222885" y="3716336"/>
            <a:ext cx="6412230" cy="5427663"/>
          </a:xfrm>
        </p:spPr>
        <p:txBody>
          <a:bodyPr/>
          <a:lstStyle/>
          <a:p>
            <a:r>
              <a:rPr kumimoji="1" lang="ja-JP" altLang="en-US" dirty="0"/>
              <a:t>■常識の破壊</a:t>
            </a:r>
          </a:p>
          <a:p>
            <a:endParaRPr kumimoji="1" lang="ja-JP" altLang="en-US" dirty="0"/>
          </a:p>
          <a:p>
            <a:r>
              <a:rPr kumimoji="1" lang="en-US" altLang="ja-JP" dirty="0"/>
              <a:t>【</a:t>
            </a:r>
            <a:r>
              <a:rPr kumimoji="1" lang="ja-JP" altLang="en-US" dirty="0"/>
              <a:t>常識の破壊</a:t>
            </a:r>
            <a:r>
              <a:rPr kumimoji="1" lang="en-US" altLang="ja-JP" dirty="0"/>
              <a:t>】</a:t>
            </a:r>
          </a:p>
          <a:p>
            <a:endParaRPr kumimoji="1" lang="en-US" altLang="ja-JP" dirty="0"/>
          </a:p>
          <a:p>
            <a:r>
              <a:rPr kumimoji="1" lang="ja-JP" altLang="en-US" dirty="0"/>
              <a:t>赤い線です。</a:t>
            </a:r>
            <a:r>
              <a:rPr kumimoji="1" lang="en-US" altLang="ja-JP" dirty="0"/>
              <a:t>35</a:t>
            </a:r>
            <a:r>
              <a:rPr kumimoji="1" lang="ja-JP" altLang="en-US" dirty="0"/>
              <a:t>年後は、、、</a:t>
            </a:r>
            <a:r>
              <a:rPr kumimoji="1" lang="en-US" altLang="ja-JP" dirty="0"/>
              <a:t>2225</a:t>
            </a:r>
            <a:r>
              <a:rPr kumimoji="1" lang="ja-JP" altLang="en-US" dirty="0"/>
              <a:t>万円。　なんと</a:t>
            </a:r>
            <a:r>
              <a:rPr kumimoji="1" lang="en-US" altLang="ja-JP" dirty="0"/>
              <a:t>A</a:t>
            </a:r>
            <a:r>
              <a:rPr kumimoji="1" lang="ja-JP" altLang="en-US" dirty="0"/>
              <a:t>さん</a:t>
            </a:r>
            <a:r>
              <a:rPr kumimoji="1" lang="en-US" altLang="ja-JP" dirty="0"/>
              <a:t>B</a:t>
            </a:r>
            <a:r>
              <a:rPr kumimoji="1" lang="ja-JP" altLang="en-US" dirty="0"/>
              <a:t>さんとはなんとなんと、</a:t>
            </a:r>
            <a:r>
              <a:rPr kumimoji="1" lang="en-US" altLang="ja-JP" dirty="0"/>
              <a:t>1000</a:t>
            </a:r>
            <a:r>
              <a:rPr kumimoji="1" lang="ja-JP" altLang="en-US" dirty="0"/>
              <a:t>万円の差です。</a:t>
            </a:r>
            <a:endParaRPr kumimoji="1" lang="en-US" altLang="ja-JP" dirty="0"/>
          </a:p>
          <a:p>
            <a:r>
              <a:rPr kumimoji="1" lang="ja-JP" altLang="en-US" dirty="0"/>
              <a:t>お金が働いてくれていますね。</a:t>
            </a:r>
          </a:p>
          <a:p>
            <a:endParaRPr kumimoji="1" lang="en-US" altLang="ja-JP" dirty="0"/>
          </a:p>
          <a:p>
            <a:r>
              <a:rPr kumimoji="1" lang="ja-JP" altLang="en-US" dirty="0"/>
              <a:t>そして、</a:t>
            </a:r>
            <a:r>
              <a:rPr kumimoji="1" lang="en-US" altLang="ja-JP" dirty="0"/>
              <a:t>C</a:t>
            </a:r>
            <a:r>
              <a:rPr kumimoji="1" lang="ja-JP" altLang="en-US" dirty="0"/>
              <a:t>さんよりもさらにお金に働いてもらうことができて</a:t>
            </a:r>
            <a:r>
              <a:rPr kumimoji="1" lang="en-US" altLang="ja-JP" dirty="0"/>
              <a:t>5</a:t>
            </a:r>
            <a:r>
              <a:rPr kumimoji="1" lang="ja-JP" altLang="en-US" dirty="0"/>
              <a:t>％で運用できた</a:t>
            </a:r>
            <a:r>
              <a:rPr kumimoji="1" lang="en-US" altLang="ja-JP" dirty="0"/>
              <a:t>D</a:t>
            </a:r>
            <a:r>
              <a:rPr kumimoji="1" lang="ja-JP" altLang="en-US" dirty="0"/>
              <a:t>さん。</a:t>
            </a:r>
          </a:p>
          <a:p>
            <a:r>
              <a:rPr kumimoji="1" lang="en-US" altLang="ja-JP" dirty="0"/>
              <a:t>35</a:t>
            </a:r>
            <a:r>
              <a:rPr kumimoji="1" lang="ja-JP" altLang="en-US" dirty="0"/>
              <a:t>年後は、、、</a:t>
            </a:r>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44399C3-8C62-4EA0-896E-B49A037EF9C1}" type="slidenum">
              <a:rPr kumimoji="1" lang="ja-JP" altLang="en-US" sz="1200" b="0" i="0" u="none" strike="noStrike" kern="1200" cap="none" spc="0" normalizeH="0" baseline="0" noProof="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100</a:t>
            </a:fld>
            <a:endPar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Tree>
    <p:extLst>
      <p:ext uri="{BB962C8B-B14F-4D97-AF65-F5344CB8AC3E}">
        <p14:creationId xmlns:p14="http://schemas.microsoft.com/office/powerpoint/2010/main" val="168582396"/>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85800" y="630238"/>
            <a:ext cx="5486400" cy="3086100"/>
          </a:xfrm>
        </p:spPr>
      </p:sp>
      <p:sp>
        <p:nvSpPr>
          <p:cNvPr id="3" name="ノート プレースホルダー 2"/>
          <p:cNvSpPr>
            <a:spLocks noGrp="1"/>
          </p:cNvSpPr>
          <p:nvPr>
            <p:ph type="body" idx="1"/>
          </p:nvPr>
        </p:nvSpPr>
        <p:spPr>
          <a:xfrm>
            <a:off x="222885" y="3716336"/>
            <a:ext cx="6412230" cy="5427663"/>
          </a:xfrm>
        </p:spPr>
        <p:txBody>
          <a:bodyPr/>
          <a:lstStyle/>
          <a:p>
            <a:r>
              <a:rPr kumimoji="1" lang="ja-JP" altLang="en-US" dirty="0"/>
              <a:t>■常識の破壊</a:t>
            </a:r>
          </a:p>
          <a:p>
            <a:endParaRPr kumimoji="1" lang="ja-JP" altLang="en-US" dirty="0"/>
          </a:p>
          <a:p>
            <a:r>
              <a:rPr kumimoji="1" lang="en-US" altLang="ja-JP" dirty="0"/>
              <a:t>【</a:t>
            </a:r>
            <a:r>
              <a:rPr kumimoji="1" lang="ja-JP" altLang="en-US" dirty="0"/>
              <a:t>常識の破壊</a:t>
            </a:r>
            <a:r>
              <a:rPr kumimoji="1" lang="en-US" altLang="ja-JP" dirty="0"/>
              <a:t>】</a:t>
            </a:r>
          </a:p>
          <a:p>
            <a:endParaRPr kumimoji="1" lang="en-US" altLang="ja-JP" dirty="0"/>
          </a:p>
          <a:p>
            <a:r>
              <a:rPr kumimoji="1" lang="ja-JP" altLang="en-US" dirty="0"/>
              <a:t>オレンジの線で、</a:t>
            </a:r>
            <a:r>
              <a:rPr kumimoji="1" lang="en-US" altLang="ja-JP" dirty="0"/>
              <a:t>35</a:t>
            </a:r>
            <a:r>
              <a:rPr kumimoji="1" lang="ja-JP" altLang="en-US" dirty="0"/>
              <a:t>年後は、、、</a:t>
            </a:r>
            <a:r>
              <a:rPr kumimoji="1" lang="en-US" altLang="ja-JP" dirty="0"/>
              <a:t>3408</a:t>
            </a:r>
            <a:r>
              <a:rPr kumimoji="1" lang="ja-JP" altLang="en-US" dirty="0"/>
              <a:t>万円。　</a:t>
            </a:r>
            <a:endParaRPr kumimoji="1" lang="en-US" altLang="ja-JP" dirty="0"/>
          </a:p>
          <a:p>
            <a:endParaRPr kumimoji="1" lang="en-US" altLang="ja-JP" dirty="0"/>
          </a:p>
          <a:p>
            <a:r>
              <a:rPr kumimoji="1" lang="en-US" altLang="ja-JP" dirty="0"/>
              <a:t>A</a:t>
            </a:r>
            <a:r>
              <a:rPr kumimoji="1" lang="ja-JP" altLang="en-US" dirty="0"/>
              <a:t>さん</a:t>
            </a:r>
            <a:r>
              <a:rPr kumimoji="1" lang="en-US" altLang="ja-JP" dirty="0"/>
              <a:t>B</a:t>
            </a:r>
            <a:r>
              <a:rPr kumimoji="1" lang="ja-JP" altLang="en-US" dirty="0"/>
              <a:t>さんとはなんとなんと、</a:t>
            </a:r>
            <a:r>
              <a:rPr kumimoji="1" lang="en-US" altLang="ja-JP" dirty="0"/>
              <a:t>2000</a:t>
            </a:r>
            <a:r>
              <a:rPr kumimoji="1" lang="ja-JP" altLang="en-US" dirty="0"/>
              <a:t>万円以上の差です。</a:t>
            </a:r>
            <a:endParaRPr kumimoji="1" lang="en-US" altLang="ja-JP" dirty="0"/>
          </a:p>
          <a:p>
            <a:r>
              <a:rPr kumimoji="1" lang="en-US" altLang="ja-JP" dirty="0"/>
              <a:t>C</a:t>
            </a:r>
            <a:r>
              <a:rPr kumimoji="1" lang="ja-JP" altLang="en-US" dirty="0"/>
              <a:t>さんと比べても、</a:t>
            </a:r>
            <a:r>
              <a:rPr kumimoji="1" lang="en-US" altLang="ja-JP" dirty="0"/>
              <a:t>1000</a:t>
            </a:r>
            <a:r>
              <a:rPr kumimoji="1" lang="ja-JP" altLang="en-US" dirty="0"/>
              <a:t>万円以上差が付きました。</a:t>
            </a:r>
            <a:endParaRPr kumimoji="1" lang="en-US" altLang="ja-JP" dirty="0"/>
          </a:p>
          <a:p>
            <a:endParaRPr kumimoji="1" lang="en-US" altLang="ja-JP" dirty="0"/>
          </a:p>
          <a:p>
            <a:r>
              <a:rPr kumimoji="1" lang="ja-JP" altLang="en-US" dirty="0"/>
              <a:t>お金がめちゃめちゃ働いてくれています。</a:t>
            </a:r>
          </a:p>
          <a:p>
            <a:endParaRPr kumimoji="1" lang="ja-JP" altLang="en-US" dirty="0"/>
          </a:p>
          <a:p>
            <a:r>
              <a:rPr kumimoji="1" lang="ja-JP" altLang="en-US" dirty="0"/>
              <a:t>これが複利運用による「金利の力」です。</a:t>
            </a:r>
          </a:p>
          <a:p>
            <a:r>
              <a:rPr kumimoji="1" lang="ja-JP" altLang="en-US" dirty="0"/>
              <a:t>運用で増えた分が、どんどん元本に追加されていって、</a:t>
            </a:r>
          </a:p>
          <a:p>
            <a:r>
              <a:rPr kumimoji="1" lang="ja-JP" altLang="en-US" dirty="0"/>
              <a:t>それをまた運用して、追加してを繰り返すので、これだけの差になっていきます。</a:t>
            </a:r>
          </a:p>
          <a:p>
            <a:endParaRPr kumimoji="1" lang="ja-JP" altLang="en-US" dirty="0"/>
          </a:p>
          <a:p>
            <a:r>
              <a:rPr kumimoji="1" lang="ja-JP" altLang="en-US" dirty="0"/>
              <a:t>同じ会社で年収も同じくらい。</a:t>
            </a:r>
          </a:p>
          <a:p>
            <a:r>
              <a:rPr kumimoji="1" lang="ja-JP" altLang="en-US" dirty="0"/>
              <a:t>でも、お金に働いてもらうことができた</a:t>
            </a:r>
            <a:r>
              <a:rPr kumimoji="1" lang="en-US" altLang="ja-JP" dirty="0"/>
              <a:t>C</a:t>
            </a:r>
            <a:r>
              <a:rPr kumimoji="1" lang="ja-JP" altLang="en-US" dirty="0"/>
              <a:t>さん、</a:t>
            </a:r>
            <a:r>
              <a:rPr kumimoji="1" lang="en-US" altLang="ja-JP" dirty="0"/>
              <a:t>D</a:t>
            </a:r>
            <a:r>
              <a:rPr kumimoji="1" lang="ja-JP" altLang="en-US" dirty="0"/>
              <a:t>さんと、働いてもらえなかった</a:t>
            </a:r>
            <a:r>
              <a:rPr kumimoji="1" lang="en-US" altLang="ja-JP" dirty="0"/>
              <a:t>A</a:t>
            </a:r>
            <a:r>
              <a:rPr kumimoji="1" lang="ja-JP" altLang="en-US" dirty="0"/>
              <a:t>さん</a:t>
            </a:r>
            <a:r>
              <a:rPr kumimoji="1" lang="en-US" altLang="ja-JP" dirty="0"/>
              <a:t>B</a:t>
            </a:r>
            <a:r>
              <a:rPr kumimoji="1" lang="ja-JP" altLang="en-US" dirty="0"/>
              <a:t>さんとでは</a:t>
            </a:r>
          </a:p>
          <a:p>
            <a:r>
              <a:rPr kumimoji="1" lang="ja-JP" altLang="en-US" dirty="0"/>
              <a:t>毎月同じ積立額でも</a:t>
            </a:r>
            <a:r>
              <a:rPr kumimoji="1" lang="en-US" altLang="ja-JP" dirty="0"/>
              <a:t>1,000</a:t>
            </a:r>
            <a:r>
              <a:rPr kumimoji="1" lang="ja-JP" altLang="en-US" dirty="0"/>
              <a:t>万円、</a:t>
            </a:r>
            <a:r>
              <a:rPr kumimoji="1" lang="en-US" altLang="ja-JP" dirty="0"/>
              <a:t>2000</a:t>
            </a:r>
            <a:r>
              <a:rPr kumimoji="1" lang="ja-JP" altLang="en-US" dirty="0"/>
              <a:t>万円もの差が出てきてしまいます。</a:t>
            </a:r>
          </a:p>
          <a:p>
            <a:endParaRPr kumimoji="1" lang="en-US" altLang="ja-JP" dirty="0"/>
          </a:p>
          <a:p>
            <a:r>
              <a:rPr kumimoji="1" lang="ja-JP" altLang="en-US" dirty="0"/>
              <a:t>金利の違いは大違いですね。</a:t>
            </a:r>
          </a:p>
          <a:p>
            <a:r>
              <a:rPr kumimoji="1" lang="ja-JP" altLang="en-US" dirty="0"/>
              <a:t>これを上手く利用してお金に働いてもらうということです。</a:t>
            </a:r>
          </a:p>
          <a:p>
            <a:endParaRPr kumimoji="1" lang="ja-JP" altLang="en-US" dirty="0"/>
          </a:p>
          <a:p>
            <a:r>
              <a:rPr kumimoji="1" lang="ja-JP" altLang="en-US" dirty="0"/>
              <a:t>でも、</a:t>
            </a:r>
          </a:p>
          <a:p>
            <a:endParaRPr kumimoji="1" lang="ja-JP" altLang="en-US" dirty="0"/>
          </a:p>
          <a:p>
            <a:r>
              <a:rPr kumimoji="1" lang="ja-JP" altLang="en-US" dirty="0"/>
              <a:t>３％、５％で運用なんてできるの？？</a:t>
            </a:r>
          </a:p>
          <a:p>
            <a:r>
              <a:rPr kumimoji="1" lang="ja-JP" altLang="en-US" dirty="0"/>
              <a:t>そう思われたかもしれませんが、、、、実は今の時代でもできるんですよ。</a:t>
            </a:r>
            <a:endParaRPr kumimoji="1" lang="en-US" altLang="ja-JP" dirty="0"/>
          </a:p>
          <a:p>
            <a:endParaRPr kumimoji="1" lang="en-US" altLang="ja-JP" dirty="0"/>
          </a:p>
          <a:p>
            <a:r>
              <a:rPr kumimoji="1" lang="ja-JP" altLang="en-US" dirty="0"/>
              <a:t>逆に、しっかりお金が働かないと・・・（で、次ページへ）</a:t>
            </a:r>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44399C3-8C62-4EA0-896E-B49A037EF9C1}" type="slidenum">
              <a:rPr kumimoji="1" lang="ja-JP" altLang="en-US" sz="1200" b="0" i="0" u="none" strike="noStrike" kern="1200" cap="none" spc="0" normalizeH="0" baseline="0" noProof="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101</a:t>
            </a:fld>
            <a:endPar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Tree>
    <p:extLst>
      <p:ext uri="{BB962C8B-B14F-4D97-AF65-F5344CB8AC3E}">
        <p14:creationId xmlns:p14="http://schemas.microsoft.com/office/powerpoint/2010/main" val="1575341586"/>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85800" y="630238"/>
            <a:ext cx="5486400" cy="3086100"/>
          </a:xfrm>
        </p:spPr>
      </p:sp>
      <p:sp>
        <p:nvSpPr>
          <p:cNvPr id="3" name="ノート プレースホルダー 2"/>
          <p:cNvSpPr>
            <a:spLocks noGrp="1"/>
          </p:cNvSpPr>
          <p:nvPr>
            <p:ph type="body" idx="1"/>
          </p:nvPr>
        </p:nvSpPr>
        <p:spPr>
          <a:xfrm>
            <a:off x="222885" y="3716336"/>
            <a:ext cx="6412230" cy="5427663"/>
          </a:xfrm>
        </p:spPr>
        <p:txBody>
          <a:bodyPr/>
          <a:lstStyle/>
          <a:p>
            <a:r>
              <a:rPr kumimoji="1" lang="ja-JP" altLang="en-US" dirty="0"/>
              <a:t>■納得感醸成</a:t>
            </a:r>
          </a:p>
          <a:p>
            <a:endParaRPr kumimoji="1" lang="ja-JP" altLang="en-US" dirty="0"/>
          </a:p>
          <a:p>
            <a:r>
              <a:rPr kumimoji="1" lang="en-US" altLang="ja-JP" dirty="0"/>
              <a:t>【</a:t>
            </a:r>
            <a:r>
              <a:rPr kumimoji="1" lang="ja-JP" altLang="en-US" dirty="0"/>
              <a:t>理由</a:t>
            </a:r>
            <a:r>
              <a:rPr kumimoji="1" lang="en-US" altLang="ja-JP" dirty="0"/>
              <a:t>】</a:t>
            </a:r>
            <a:r>
              <a:rPr kumimoji="1" lang="ja-JP" altLang="en-US" dirty="0"/>
              <a:t>長期</a:t>
            </a:r>
          </a:p>
          <a:p>
            <a:endParaRPr kumimoji="1" lang="ja-JP" altLang="en-US" dirty="0"/>
          </a:p>
          <a:p>
            <a:r>
              <a:rPr kumimoji="1" lang="ja-JP" altLang="en-US" dirty="0"/>
              <a:t>先ほどの、金利の重さの資産運用編の話です。</a:t>
            </a:r>
          </a:p>
          <a:p>
            <a:endParaRPr kumimoji="1" lang="ja-JP" altLang="en-US" dirty="0"/>
          </a:p>
          <a:p>
            <a:r>
              <a:rPr kumimoji="1" lang="ja-JP" altLang="en-US" dirty="0"/>
              <a:t>この図を見ていただくと。</a:t>
            </a:r>
          </a:p>
          <a:p>
            <a:r>
              <a:rPr kumimoji="1" lang="ja-JP" altLang="en-US" dirty="0"/>
              <a:t>最初の</a:t>
            </a:r>
            <a:r>
              <a:rPr kumimoji="1" lang="en-US" altLang="ja-JP" dirty="0"/>
              <a:t>5</a:t>
            </a:r>
            <a:r>
              <a:rPr kumimoji="1" lang="ja-JP" altLang="en-US" dirty="0"/>
              <a:t>年ぐらいは大した差ではないですね。</a:t>
            </a:r>
          </a:p>
          <a:p>
            <a:endParaRPr kumimoji="1" lang="ja-JP" altLang="en-US" dirty="0"/>
          </a:p>
          <a:p>
            <a:r>
              <a:rPr kumimoji="1" lang="ja-JP" altLang="en-US" dirty="0"/>
              <a:t>その後、</a:t>
            </a:r>
            <a:r>
              <a:rPr kumimoji="1" lang="en-US" altLang="ja-JP" dirty="0"/>
              <a:t>10</a:t>
            </a:r>
            <a:r>
              <a:rPr kumimoji="1" lang="ja-JP" altLang="en-US" dirty="0"/>
              <a:t>年、</a:t>
            </a:r>
            <a:r>
              <a:rPr kumimoji="1" lang="en-US" altLang="ja-JP" dirty="0"/>
              <a:t>15</a:t>
            </a:r>
            <a:r>
              <a:rPr kumimoji="1" lang="ja-JP" altLang="en-US" dirty="0"/>
              <a:t>年、</a:t>
            </a:r>
            <a:r>
              <a:rPr kumimoji="1" lang="en-US" altLang="ja-JP" dirty="0"/>
              <a:t>20</a:t>
            </a:r>
            <a:r>
              <a:rPr kumimoji="1" lang="ja-JP" altLang="en-US" dirty="0"/>
              <a:t>年、</a:t>
            </a:r>
            <a:r>
              <a:rPr kumimoji="1" lang="en-US" altLang="ja-JP" dirty="0"/>
              <a:t>25</a:t>
            </a:r>
            <a:r>
              <a:rPr kumimoji="1" lang="ja-JP" altLang="en-US" dirty="0"/>
              <a:t>年、</a:t>
            </a:r>
            <a:r>
              <a:rPr kumimoji="1" lang="en-US" altLang="ja-JP" dirty="0"/>
              <a:t>30</a:t>
            </a:r>
            <a:r>
              <a:rPr kumimoji="1" lang="ja-JP" altLang="en-US" dirty="0"/>
              <a:t>年、</a:t>
            </a:r>
            <a:r>
              <a:rPr kumimoji="1" lang="en-US" altLang="ja-JP" dirty="0"/>
              <a:t>35</a:t>
            </a:r>
            <a:r>
              <a:rPr kumimoji="1" lang="ja-JP" altLang="en-US" dirty="0"/>
              <a:t>年と時間がたつにつれ、どんどん差が大きくなっていますね。</a:t>
            </a:r>
          </a:p>
          <a:p>
            <a:endParaRPr kumimoji="1" lang="ja-JP" altLang="en-US" dirty="0"/>
          </a:p>
          <a:p>
            <a:r>
              <a:rPr kumimoji="1" lang="ja-JP" altLang="en-US" dirty="0"/>
              <a:t>つまり、長期間運用して、長くお金に働いてもらえば</a:t>
            </a:r>
          </a:p>
          <a:p>
            <a:r>
              <a:rPr kumimoji="1" lang="ja-JP" altLang="en-US" dirty="0"/>
              <a:t>されだけ「金利（複利）の力」でどんどん増えていくんです。</a:t>
            </a:r>
          </a:p>
          <a:p>
            <a:endParaRPr kumimoji="1" lang="ja-JP" altLang="en-US" dirty="0"/>
          </a:p>
          <a:p>
            <a:r>
              <a:rPr kumimoji="1" lang="ja-JP" altLang="en-US" dirty="0"/>
              <a:t>長く働かせた方が、大きなメリットを享受できるということなんです。</a:t>
            </a:r>
          </a:p>
          <a:p>
            <a:endParaRPr kumimoji="1" lang="ja-JP" altLang="en-US" dirty="0"/>
          </a:p>
          <a:p>
            <a:r>
              <a:rPr kumimoji="1" lang="ja-JP" altLang="en-US" dirty="0"/>
              <a:t>＜ブリッジ＞</a:t>
            </a:r>
          </a:p>
          <a:p>
            <a:r>
              <a:rPr kumimoji="1" lang="ja-JP" altLang="en-US" dirty="0"/>
              <a:t>そして、ただメリットを享受できるだけでなく</a:t>
            </a:r>
          </a:p>
          <a:p>
            <a:r>
              <a:rPr kumimoji="1" lang="ja-JP" altLang="en-US" dirty="0"/>
              <a:t>運用のリスクを減らすこともできるのですが、、、</a:t>
            </a:r>
          </a:p>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44399C3-8C62-4EA0-896E-B49A037EF9C1}" type="slidenum">
              <a:rPr kumimoji="1" lang="ja-JP" altLang="en-US" sz="1200" b="0" i="0" u="none" strike="noStrike" kern="1200" cap="none" spc="0" normalizeH="0" baseline="0" noProof="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102</a:t>
            </a:fld>
            <a:endPar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Tree>
    <p:extLst>
      <p:ext uri="{BB962C8B-B14F-4D97-AF65-F5344CB8AC3E}">
        <p14:creationId xmlns:p14="http://schemas.microsoft.com/office/powerpoint/2010/main" val="1879024611"/>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日付プレースホルダー 3"/>
          <p:cNvSpPr>
            <a:spLocks noGrp="1"/>
          </p:cNvSpPr>
          <p:nvPr>
            <p:ph type="dt" idx="1"/>
          </p:nvPr>
        </p:nvSpPr>
        <p:spPr/>
        <p:txBody>
          <a:bodyPr/>
          <a:lstStyle/>
          <a:p>
            <a:r>
              <a:rPr kumimoji="1" lang="en-US" altLang="ja-JP"/>
              <a:t>2023/11/28</a:t>
            </a:r>
            <a:endParaRPr kumimoji="1" lang="ja-JP" altLang="en-US"/>
          </a:p>
        </p:txBody>
      </p:sp>
      <p:sp>
        <p:nvSpPr>
          <p:cNvPr id="5" name="スライド番号プレースホルダー 4"/>
          <p:cNvSpPr>
            <a:spLocks noGrp="1"/>
          </p:cNvSpPr>
          <p:nvPr>
            <p:ph type="sldNum" sz="quarter" idx="5"/>
          </p:nvPr>
        </p:nvSpPr>
        <p:spPr/>
        <p:txBody>
          <a:bodyPr/>
          <a:lstStyle/>
          <a:p>
            <a:fld id="{2DD9FCC9-A351-4E7A-84DF-68FEA6A68C70}" type="slidenum">
              <a:rPr kumimoji="1" lang="ja-JP" altLang="en-US" smtClean="0"/>
              <a:t>103</a:t>
            </a:fld>
            <a:endParaRPr kumimoji="1" lang="ja-JP" altLang="en-US"/>
          </a:p>
        </p:txBody>
      </p:sp>
    </p:spTree>
    <p:extLst>
      <p:ext uri="{BB962C8B-B14F-4D97-AF65-F5344CB8AC3E}">
        <p14:creationId xmlns:p14="http://schemas.microsoft.com/office/powerpoint/2010/main" val="162602002"/>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85800" y="630238"/>
            <a:ext cx="5486400" cy="3086100"/>
          </a:xfrm>
        </p:spPr>
      </p:sp>
      <p:sp>
        <p:nvSpPr>
          <p:cNvPr id="3" name="ノート プレースホルダー 2"/>
          <p:cNvSpPr>
            <a:spLocks noGrp="1"/>
          </p:cNvSpPr>
          <p:nvPr>
            <p:ph type="body" idx="1"/>
          </p:nvPr>
        </p:nvSpPr>
        <p:spPr>
          <a:xfrm>
            <a:off x="445770" y="3716336"/>
            <a:ext cx="5943600" cy="5427663"/>
          </a:xfrm>
        </p:spPr>
        <p:txBody>
          <a:bodyPr/>
          <a:lstStyle/>
          <a:p>
            <a:r>
              <a:rPr kumimoji="1" lang="ja-JP" altLang="en-US" dirty="0"/>
              <a:t>＜参考＞野村アセットマネジメント株式会社　つみたて＆分散シミュレーション「投信アシスト」にて試算　　</a:t>
            </a:r>
            <a:r>
              <a:rPr kumimoji="1" lang="en-US" altLang="ja-JP" dirty="0"/>
              <a:t>https://toshin-assist.jp/</a:t>
            </a:r>
          </a:p>
          <a:p>
            <a:endParaRPr kumimoji="1" lang="en-US" altLang="ja-JP" dirty="0"/>
          </a:p>
          <a:p>
            <a:r>
              <a:rPr kumimoji="1" lang="ja-JP" altLang="en-US" dirty="0"/>
              <a:t>■納得感醸成</a:t>
            </a:r>
          </a:p>
          <a:p>
            <a:endParaRPr kumimoji="1" lang="ja-JP" altLang="en-US" dirty="0"/>
          </a:p>
          <a:p>
            <a:r>
              <a:rPr kumimoji="1" lang="en-US" altLang="ja-JP" dirty="0"/>
              <a:t>【</a:t>
            </a:r>
            <a:r>
              <a:rPr kumimoji="1" lang="ja-JP" altLang="en-US" dirty="0"/>
              <a:t>理由</a:t>
            </a:r>
            <a:r>
              <a:rPr kumimoji="1" lang="en-US" altLang="ja-JP" dirty="0"/>
              <a:t>】</a:t>
            </a:r>
            <a:r>
              <a:rPr kumimoji="1" lang="ja-JP" altLang="en-US" dirty="0"/>
              <a:t>長期</a:t>
            </a:r>
          </a:p>
          <a:p>
            <a:r>
              <a:rPr kumimoji="1" lang="ja-JP" altLang="en-US" dirty="0"/>
              <a:t>インデックスとは：日経平均や</a:t>
            </a:r>
            <a:r>
              <a:rPr kumimoji="1" lang="en-US" altLang="ja-JP" dirty="0"/>
              <a:t>TOPIX</a:t>
            </a:r>
            <a:r>
              <a:rPr kumimoji="1" lang="ja-JP" altLang="en-US" dirty="0"/>
              <a:t>、</a:t>
            </a:r>
            <a:r>
              <a:rPr kumimoji="1" lang="en-US" altLang="ja-JP" dirty="0"/>
              <a:t>S&amp;P500</a:t>
            </a:r>
            <a:r>
              <a:rPr kumimoji="1" lang="ja-JP" altLang="en-US" dirty="0"/>
              <a:t>、ダウ平均のような、経済や投資の指標になる指数のこと。</a:t>
            </a:r>
            <a:endParaRPr kumimoji="1" lang="en-US" altLang="ja-JP" dirty="0"/>
          </a:p>
          <a:p>
            <a:r>
              <a:rPr kumimoji="1" lang="ja-JP" altLang="en-US" dirty="0"/>
              <a:t>インデックスファンド：その指数と同じ値動きをするように運用されるファンド（運用商品）のこと</a:t>
            </a:r>
            <a:endParaRPr kumimoji="1" lang="en-US" altLang="ja-JP" dirty="0"/>
          </a:p>
          <a:p>
            <a:endParaRPr kumimoji="1" lang="en-US" altLang="ja-JP" dirty="0"/>
          </a:p>
          <a:p>
            <a:r>
              <a:rPr kumimoji="1" lang="ja-JP" altLang="en-US" dirty="0"/>
              <a:t>この表は、</a:t>
            </a:r>
            <a:r>
              <a:rPr kumimoji="1" lang="en-US" altLang="ja-JP" dirty="0"/>
              <a:t>2003</a:t>
            </a:r>
            <a:r>
              <a:rPr kumimoji="1" lang="ja-JP" altLang="en-US" dirty="0"/>
              <a:t>年</a:t>
            </a:r>
            <a:r>
              <a:rPr kumimoji="1" lang="en-US" altLang="ja-JP" dirty="0"/>
              <a:t>3</a:t>
            </a:r>
            <a:r>
              <a:rPr kumimoji="1" lang="ja-JP" altLang="en-US" dirty="0"/>
              <a:t>月末～</a:t>
            </a:r>
            <a:r>
              <a:rPr kumimoji="1" lang="en-US" altLang="ja-JP" dirty="0"/>
              <a:t>2023</a:t>
            </a:r>
            <a:r>
              <a:rPr kumimoji="1" lang="ja-JP" altLang="en-US" dirty="0"/>
              <a:t>年</a:t>
            </a:r>
            <a:r>
              <a:rPr kumimoji="1" lang="en-US" altLang="ja-JP" dirty="0"/>
              <a:t>11</a:t>
            </a:r>
            <a:r>
              <a:rPr kumimoji="1" lang="ja-JP" altLang="en-US" dirty="0"/>
              <a:t>月までの約</a:t>
            </a:r>
            <a:r>
              <a:rPr kumimoji="1" lang="en-US" altLang="ja-JP" dirty="0"/>
              <a:t>20</a:t>
            </a:r>
            <a:r>
              <a:rPr kumimoji="1" lang="ja-JP" altLang="en-US" dirty="0"/>
              <a:t>年分の代表的な４つの指標の動きをグラフにしたものです。</a:t>
            </a:r>
            <a:endParaRPr kumimoji="1" lang="en-US" altLang="ja-JP" dirty="0"/>
          </a:p>
          <a:p>
            <a:r>
              <a:rPr kumimoji="1" lang="ja-JP" altLang="en-US" dirty="0"/>
              <a:t>右型上がりが「値上がり」で、右肩さがりが「値下がり」です。</a:t>
            </a:r>
            <a:endParaRPr kumimoji="1" lang="en-US" altLang="ja-JP" dirty="0"/>
          </a:p>
          <a:p>
            <a:endParaRPr kumimoji="1" lang="en-US" altLang="ja-JP" dirty="0"/>
          </a:p>
          <a:p>
            <a:r>
              <a:rPr kumimoji="1" lang="ja-JP" altLang="en-US" dirty="0"/>
              <a:t>値上がり、値下がりを繰り返しながら、</a:t>
            </a:r>
            <a:r>
              <a:rPr kumimoji="1" lang="en-US" altLang="ja-JP" dirty="0"/>
              <a:t>20</a:t>
            </a:r>
            <a:r>
              <a:rPr kumimoji="1" lang="ja-JP" altLang="en-US" dirty="0"/>
              <a:t>年全体でみると上がってるのがわかると思います。リターン（年率）は、それを年平均で出した数字です。</a:t>
            </a:r>
            <a:endParaRPr kumimoji="1" lang="en-US" altLang="ja-JP" dirty="0"/>
          </a:p>
          <a:p>
            <a:endParaRPr kumimoji="1" lang="en-US" altLang="ja-JP" dirty="0"/>
          </a:p>
          <a:p>
            <a:r>
              <a:rPr kumimoji="1" lang="ja-JP" altLang="en-US" dirty="0"/>
              <a:t>ところが、短期的にみると。たとえば赤い矢印のところを見てください。結構大きく値下がりしてますね。この短期間ではかなりの値下がりです。</a:t>
            </a:r>
            <a:endParaRPr kumimoji="1" lang="en-US" altLang="ja-JP" dirty="0"/>
          </a:p>
          <a:p>
            <a:endParaRPr kumimoji="1" lang="en-US" altLang="ja-JP" dirty="0"/>
          </a:p>
          <a:p>
            <a:r>
              <a:rPr kumimoji="1" lang="ja-JP" altLang="en-US" dirty="0"/>
              <a:t>ちなみに、大きく下がったこの３つが、いわゆる「〇〇ショック」と言われるもので、</a:t>
            </a:r>
            <a:endParaRPr kumimoji="1" lang="en-US" altLang="ja-JP" dirty="0"/>
          </a:p>
          <a:p>
            <a:r>
              <a:rPr kumimoji="1" lang="ja-JP" altLang="en-US" dirty="0"/>
              <a:t>リーマンショック、チャイナショック、コロナショックです。</a:t>
            </a:r>
            <a:endParaRPr kumimoji="1" lang="en-US" altLang="ja-JP" dirty="0"/>
          </a:p>
          <a:p>
            <a:r>
              <a:rPr kumimoji="1" lang="ja-JP" altLang="en-US" dirty="0"/>
              <a:t>もしこの短期間だけで運用していたとすると、かなりリスクがありますね。　短気は損気です（笑）</a:t>
            </a:r>
          </a:p>
          <a:p>
            <a:endParaRPr kumimoji="1" lang="en-US" altLang="ja-JP" dirty="0"/>
          </a:p>
          <a:p>
            <a:r>
              <a:rPr kumimoji="1" lang="ja-JP" altLang="en-US" dirty="0"/>
              <a:t>でも長期間でみるとプラスに増えていっているのがおわかりでしょうか。</a:t>
            </a:r>
            <a:endParaRPr kumimoji="1" lang="en-US" altLang="ja-JP" dirty="0"/>
          </a:p>
          <a:p>
            <a:endParaRPr kumimoji="1" lang="en-US" altLang="ja-JP" dirty="0"/>
          </a:p>
          <a:p>
            <a:r>
              <a:rPr kumimoji="1" lang="ja-JP" altLang="en-US" dirty="0"/>
              <a:t>長期運用することで、値下がりのリスクをカバーしながら収益を安定させることができるのですね。</a:t>
            </a:r>
            <a:endParaRPr kumimoji="1" lang="en-US" altLang="ja-JP" dirty="0"/>
          </a:p>
          <a:p>
            <a:r>
              <a:rPr kumimoji="1" lang="ja-JP" altLang="en-US" dirty="0"/>
              <a:t>「短期的には値下がりすることはあるけれで、長期で見れば安定している」</a:t>
            </a:r>
            <a:endParaRPr kumimoji="1" lang="en-US" altLang="ja-JP" dirty="0"/>
          </a:p>
          <a:p>
            <a:r>
              <a:rPr kumimoji="1" lang="ja-JP" altLang="en-US" dirty="0"/>
              <a:t>だからこそ短期で儲けようとするのではなく、しっかり長期運用することが非常に重要になります。</a:t>
            </a:r>
            <a:endParaRPr kumimoji="1" lang="en-US" altLang="ja-JP" dirty="0"/>
          </a:p>
          <a:p>
            <a:endParaRPr kumimoji="1" lang="en-US" altLang="ja-JP" dirty="0"/>
          </a:p>
          <a:p>
            <a:r>
              <a:rPr kumimoji="1" lang="ja-JP" altLang="en-US" dirty="0"/>
              <a:t>＜ブリッジ＞</a:t>
            </a:r>
          </a:p>
          <a:p>
            <a:r>
              <a:rPr kumimoji="1" lang="ja-JP" altLang="en-US" dirty="0"/>
              <a:t>そして、次は分散です。</a:t>
            </a:r>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44399C3-8C62-4EA0-896E-B49A037EF9C1}" type="slidenum">
              <a:rPr kumimoji="1" lang="ja-JP" altLang="en-US" sz="1200" b="0" i="0" u="none" strike="noStrike" kern="1200" cap="none" spc="0" normalizeH="0" baseline="0" noProof="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104</a:t>
            </a:fld>
            <a:endPar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Tree>
    <p:extLst>
      <p:ext uri="{BB962C8B-B14F-4D97-AF65-F5344CB8AC3E}">
        <p14:creationId xmlns:p14="http://schemas.microsoft.com/office/powerpoint/2010/main" val="3568404028"/>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2001</a:t>
            </a:r>
            <a:r>
              <a:rPr kumimoji="1" lang="ja-JP" altLang="en-US" dirty="0"/>
              <a:t>年から</a:t>
            </a:r>
            <a:r>
              <a:rPr kumimoji="1" lang="en-US" altLang="ja-JP" dirty="0"/>
              <a:t>2023</a:t>
            </a:r>
            <a:r>
              <a:rPr kumimoji="1" lang="ja-JP" altLang="en-US" dirty="0"/>
              <a:t>年の実績</a:t>
            </a:r>
          </a:p>
        </p:txBody>
      </p:sp>
      <p:sp>
        <p:nvSpPr>
          <p:cNvPr id="4" name="日付プレースホルダー 3"/>
          <p:cNvSpPr>
            <a:spLocks noGrp="1"/>
          </p:cNvSpPr>
          <p:nvPr>
            <p:ph type="dt" idx="1"/>
          </p:nvPr>
        </p:nvSpPr>
        <p:spPr/>
        <p:txBody>
          <a:bodyPr/>
          <a:lstStyle/>
          <a:p>
            <a:r>
              <a:rPr kumimoji="1" lang="en-US" altLang="ja-JP"/>
              <a:t>2023/11/28</a:t>
            </a:r>
            <a:endParaRPr kumimoji="1" lang="ja-JP" altLang="en-US"/>
          </a:p>
        </p:txBody>
      </p:sp>
      <p:sp>
        <p:nvSpPr>
          <p:cNvPr id="5" name="スライド番号プレースホルダー 4"/>
          <p:cNvSpPr>
            <a:spLocks noGrp="1"/>
          </p:cNvSpPr>
          <p:nvPr>
            <p:ph type="sldNum" sz="quarter" idx="5"/>
          </p:nvPr>
        </p:nvSpPr>
        <p:spPr/>
        <p:txBody>
          <a:bodyPr/>
          <a:lstStyle/>
          <a:p>
            <a:fld id="{2DD9FCC9-A351-4E7A-84DF-68FEA6A68C70}" type="slidenum">
              <a:rPr kumimoji="1" lang="ja-JP" altLang="en-US" smtClean="0"/>
              <a:t>105</a:t>
            </a:fld>
            <a:endParaRPr kumimoji="1" lang="ja-JP" altLang="en-US"/>
          </a:p>
        </p:txBody>
      </p:sp>
    </p:spTree>
    <p:extLst>
      <p:ext uri="{BB962C8B-B14F-4D97-AF65-F5344CB8AC3E}">
        <p14:creationId xmlns:p14="http://schemas.microsoft.com/office/powerpoint/2010/main" val="3000268226"/>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日付プレースホルダー 3"/>
          <p:cNvSpPr>
            <a:spLocks noGrp="1"/>
          </p:cNvSpPr>
          <p:nvPr>
            <p:ph type="dt" idx="1"/>
          </p:nvPr>
        </p:nvSpPr>
        <p:spPr/>
        <p:txBody>
          <a:bodyPr/>
          <a:lstStyle/>
          <a:p>
            <a:r>
              <a:rPr kumimoji="1" lang="en-US" altLang="ja-JP"/>
              <a:t>2023/11/28</a:t>
            </a:r>
            <a:endParaRPr kumimoji="1" lang="ja-JP" altLang="en-US"/>
          </a:p>
        </p:txBody>
      </p:sp>
      <p:sp>
        <p:nvSpPr>
          <p:cNvPr id="5" name="スライド番号プレースホルダー 4"/>
          <p:cNvSpPr>
            <a:spLocks noGrp="1"/>
          </p:cNvSpPr>
          <p:nvPr>
            <p:ph type="sldNum" sz="quarter" idx="5"/>
          </p:nvPr>
        </p:nvSpPr>
        <p:spPr/>
        <p:txBody>
          <a:bodyPr/>
          <a:lstStyle/>
          <a:p>
            <a:fld id="{2DD9FCC9-A351-4E7A-84DF-68FEA6A68C70}" type="slidenum">
              <a:rPr kumimoji="1" lang="ja-JP" altLang="en-US" smtClean="0"/>
              <a:t>106</a:t>
            </a:fld>
            <a:endParaRPr kumimoji="1" lang="ja-JP" altLang="en-US"/>
          </a:p>
        </p:txBody>
      </p:sp>
    </p:spTree>
    <p:extLst>
      <p:ext uri="{BB962C8B-B14F-4D97-AF65-F5344CB8AC3E}">
        <p14:creationId xmlns:p14="http://schemas.microsoft.com/office/powerpoint/2010/main" val="1111000105"/>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日付プレースホルダー 3"/>
          <p:cNvSpPr>
            <a:spLocks noGrp="1"/>
          </p:cNvSpPr>
          <p:nvPr>
            <p:ph type="dt" idx="1"/>
          </p:nvPr>
        </p:nvSpPr>
        <p:spPr/>
        <p:txBody>
          <a:bodyPr/>
          <a:lstStyle/>
          <a:p>
            <a:r>
              <a:rPr kumimoji="1" lang="en-US" altLang="ja-JP"/>
              <a:t>2023/11/28</a:t>
            </a:r>
            <a:endParaRPr kumimoji="1" lang="ja-JP" altLang="en-US"/>
          </a:p>
        </p:txBody>
      </p:sp>
      <p:sp>
        <p:nvSpPr>
          <p:cNvPr id="5" name="スライド番号プレースホルダー 4"/>
          <p:cNvSpPr>
            <a:spLocks noGrp="1"/>
          </p:cNvSpPr>
          <p:nvPr>
            <p:ph type="sldNum" sz="quarter" idx="5"/>
          </p:nvPr>
        </p:nvSpPr>
        <p:spPr/>
        <p:txBody>
          <a:bodyPr/>
          <a:lstStyle/>
          <a:p>
            <a:fld id="{2DD9FCC9-A351-4E7A-84DF-68FEA6A68C70}" type="slidenum">
              <a:rPr kumimoji="1" lang="ja-JP" altLang="en-US" smtClean="0"/>
              <a:t>107</a:t>
            </a:fld>
            <a:endParaRPr kumimoji="1" lang="ja-JP" altLang="en-US"/>
          </a:p>
        </p:txBody>
      </p:sp>
    </p:spTree>
    <p:extLst>
      <p:ext uri="{BB962C8B-B14F-4D97-AF65-F5344CB8AC3E}">
        <p14:creationId xmlns:p14="http://schemas.microsoft.com/office/powerpoint/2010/main" val="37695409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758859C-B102-C3E7-B536-7A94E5B905B7}"/>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68187ACB-244F-D727-81E5-247803D61A6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CD14E7DD-D840-1E0A-9233-099021549A6D}"/>
              </a:ext>
            </a:extLst>
          </p:cNvPr>
          <p:cNvSpPr>
            <a:spLocks noGrp="1"/>
          </p:cNvSpPr>
          <p:nvPr>
            <p:ph type="dt" sz="half" idx="10"/>
          </p:nvPr>
        </p:nvSpPr>
        <p:spPr/>
        <p:txBody>
          <a:bodyPr/>
          <a:lstStyle/>
          <a:p>
            <a:r>
              <a:rPr kumimoji="1" lang="en-US" altLang="ja-JP"/>
              <a:t>2024/2/9</a:t>
            </a:r>
            <a:endParaRPr kumimoji="1" lang="ja-JP" altLang="en-US"/>
          </a:p>
        </p:txBody>
      </p:sp>
      <p:sp>
        <p:nvSpPr>
          <p:cNvPr id="5" name="フッター プレースホルダー 4">
            <a:extLst>
              <a:ext uri="{FF2B5EF4-FFF2-40B4-BE49-F238E27FC236}">
                <a16:creationId xmlns:a16="http://schemas.microsoft.com/office/drawing/2014/main" id="{DBE9D66B-8E0A-2071-D4A2-6D8F0E7D75DE}"/>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BEF8AF36-DF74-3295-D7D6-F59EF6D3E412}"/>
              </a:ext>
            </a:extLst>
          </p:cNvPr>
          <p:cNvSpPr>
            <a:spLocks noGrp="1"/>
          </p:cNvSpPr>
          <p:nvPr>
            <p:ph type="sldNum" sz="quarter" idx="12"/>
          </p:nvPr>
        </p:nvSpPr>
        <p:spPr/>
        <p:txBody>
          <a:bodyPr/>
          <a:lstStyle/>
          <a:p>
            <a:fld id="{7053D55C-1BD3-474D-B643-3CCB384A951D}" type="slidenum">
              <a:rPr kumimoji="1" lang="ja-JP" altLang="en-US" smtClean="0"/>
              <a:t>‹#›</a:t>
            </a:fld>
            <a:endParaRPr kumimoji="1" lang="ja-JP" altLang="en-US"/>
          </a:p>
        </p:txBody>
      </p:sp>
    </p:spTree>
    <p:extLst>
      <p:ext uri="{BB962C8B-B14F-4D97-AF65-F5344CB8AC3E}">
        <p14:creationId xmlns:p14="http://schemas.microsoft.com/office/powerpoint/2010/main" val="13608213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1ACE205-1427-B040-CC0D-12CED92991B3}"/>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1FC12869-3642-2EAF-4C60-BEB39D423C8D}"/>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D802E9D0-BFC1-5B4E-3803-B65C62829601}"/>
              </a:ext>
            </a:extLst>
          </p:cNvPr>
          <p:cNvSpPr>
            <a:spLocks noGrp="1"/>
          </p:cNvSpPr>
          <p:nvPr>
            <p:ph type="dt" sz="half" idx="10"/>
          </p:nvPr>
        </p:nvSpPr>
        <p:spPr/>
        <p:txBody>
          <a:bodyPr/>
          <a:lstStyle/>
          <a:p>
            <a:r>
              <a:rPr kumimoji="1" lang="en-US" altLang="ja-JP"/>
              <a:t>2024/2/9</a:t>
            </a:r>
            <a:endParaRPr kumimoji="1" lang="ja-JP" altLang="en-US"/>
          </a:p>
        </p:txBody>
      </p:sp>
      <p:sp>
        <p:nvSpPr>
          <p:cNvPr id="5" name="フッター プレースホルダー 4">
            <a:extLst>
              <a:ext uri="{FF2B5EF4-FFF2-40B4-BE49-F238E27FC236}">
                <a16:creationId xmlns:a16="http://schemas.microsoft.com/office/drawing/2014/main" id="{F5BADEDD-8E21-94FA-B2D8-60044693BAA7}"/>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E5CEFD66-67F1-747E-8758-817133C4EE36}"/>
              </a:ext>
            </a:extLst>
          </p:cNvPr>
          <p:cNvSpPr>
            <a:spLocks noGrp="1"/>
          </p:cNvSpPr>
          <p:nvPr>
            <p:ph type="sldNum" sz="quarter" idx="12"/>
          </p:nvPr>
        </p:nvSpPr>
        <p:spPr/>
        <p:txBody>
          <a:bodyPr/>
          <a:lstStyle/>
          <a:p>
            <a:fld id="{7053D55C-1BD3-474D-B643-3CCB384A951D}" type="slidenum">
              <a:rPr kumimoji="1" lang="ja-JP" altLang="en-US" smtClean="0"/>
              <a:t>‹#›</a:t>
            </a:fld>
            <a:endParaRPr kumimoji="1" lang="ja-JP" altLang="en-US"/>
          </a:p>
        </p:txBody>
      </p:sp>
    </p:spTree>
    <p:extLst>
      <p:ext uri="{BB962C8B-B14F-4D97-AF65-F5344CB8AC3E}">
        <p14:creationId xmlns:p14="http://schemas.microsoft.com/office/powerpoint/2010/main" val="429644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99735E9B-748F-250E-1EA6-1916AE389F19}"/>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16646BCF-DAAA-9D63-68CD-ADE02AEAB497}"/>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D6F07473-38F6-BC17-5496-AA37AEBA491C}"/>
              </a:ext>
            </a:extLst>
          </p:cNvPr>
          <p:cNvSpPr>
            <a:spLocks noGrp="1"/>
          </p:cNvSpPr>
          <p:nvPr>
            <p:ph type="dt" sz="half" idx="10"/>
          </p:nvPr>
        </p:nvSpPr>
        <p:spPr/>
        <p:txBody>
          <a:bodyPr/>
          <a:lstStyle/>
          <a:p>
            <a:r>
              <a:rPr kumimoji="1" lang="en-US" altLang="ja-JP"/>
              <a:t>2024/2/9</a:t>
            </a:r>
            <a:endParaRPr kumimoji="1" lang="ja-JP" altLang="en-US"/>
          </a:p>
        </p:txBody>
      </p:sp>
      <p:sp>
        <p:nvSpPr>
          <p:cNvPr id="5" name="フッター プレースホルダー 4">
            <a:extLst>
              <a:ext uri="{FF2B5EF4-FFF2-40B4-BE49-F238E27FC236}">
                <a16:creationId xmlns:a16="http://schemas.microsoft.com/office/drawing/2014/main" id="{C3194CA2-DF47-05F5-681F-089391086A8E}"/>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A5038AE5-ED24-33D7-E293-FFF8DACBA7E2}"/>
              </a:ext>
            </a:extLst>
          </p:cNvPr>
          <p:cNvSpPr>
            <a:spLocks noGrp="1"/>
          </p:cNvSpPr>
          <p:nvPr>
            <p:ph type="sldNum" sz="quarter" idx="12"/>
          </p:nvPr>
        </p:nvSpPr>
        <p:spPr/>
        <p:txBody>
          <a:bodyPr/>
          <a:lstStyle/>
          <a:p>
            <a:fld id="{7053D55C-1BD3-474D-B643-3CCB384A951D}" type="slidenum">
              <a:rPr kumimoji="1" lang="ja-JP" altLang="en-US" smtClean="0"/>
              <a:t>‹#›</a:t>
            </a:fld>
            <a:endParaRPr kumimoji="1" lang="ja-JP" altLang="en-US"/>
          </a:p>
        </p:txBody>
      </p:sp>
    </p:spTree>
    <p:extLst>
      <p:ext uri="{BB962C8B-B14F-4D97-AF65-F5344CB8AC3E}">
        <p14:creationId xmlns:p14="http://schemas.microsoft.com/office/powerpoint/2010/main" val="18173768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09DE2BF-FBCE-9E87-73AB-3EDA9DC7DD06}"/>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30305989-F0A3-DC17-22C8-5EE298EDB5B6}"/>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84679476-5DCE-8FC9-A71C-59172550E129}"/>
              </a:ext>
            </a:extLst>
          </p:cNvPr>
          <p:cNvSpPr>
            <a:spLocks noGrp="1"/>
          </p:cNvSpPr>
          <p:nvPr>
            <p:ph type="dt" sz="half" idx="10"/>
          </p:nvPr>
        </p:nvSpPr>
        <p:spPr/>
        <p:txBody>
          <a:bodyPr/>
          <a:lstStyle/>
          <a:p>
            <a:r>
              <a:rPr kumimoji="1" lang="en-US" altLang="ja-JP"/>
              <a:t>2024/2/9</a:t>
            </a:r>
            <a:endParaRPr kumimoji="1" lang="ja-JP" altLang="en-US"/>
          </a:p>
        </p:txBody>
      </p:sp>
      <p:sp>
        <p:nvSpPr>
          <p:cNvPr id="5" name="フッター プレースホルダー 4">
            <a:extLst>
              <a:ext uri="{FF2B5EF4-FFF2-40B4-BE49-F238E27FC236}">
                <a16:creationId xmlns:a16="http://schemas.microsoft.com/office/drawing/2014/main" id="{B35495A4-380B-14F3-0F0D-FF3116DE1D93}"/>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5BD26F9A-4CC4-E85F-B775-9429BF44ACF1}"/>
              </a:ext>
            </a:extLst>
          </p:cNvPr>
          <p:cNvSpPr>
            <a:spLocks noGrp="1"/>
          </p:cNvSpPr>
          <p:nvPr>
            <p:ph type="sldNum" sz="quarter" idx="12"/>
          </p:nvPr>
        </p:nvSpPr>
        <p:spPr/>
        <p:txBody>
          <a:bodyPr/>
          <a:lstStyle/>
          <a:p>
            <a:fld id="{7053D55C-1BD3-474D-B643-3CCB384A951D}" type="slidenum">
              <a:rPr kumimoji="1" lang="ja-JP" altLang="en-US" smtClean="0"/>
              <a:t>‹#›</a:t>
            </a:fld>
            <a:endParaRPr kumimoji="1" lang="ja-JP" altLang="en-US"/>
          </a:p>
        </p:txBody>
      </p:sp>
    </p:spTree>
    <p:extLst>
      <p:ext uri="{BB962C8B-B14F-4D97-AF65-F5344CB8AC3E}">
        <p14:creationId xmlns:p14="http://schemas.microsoft.com/office/powerpoint/2010/main" val="30674210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0A044C7-D99D-5566-D7A6-E1051C695037}"/>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48C5C0F9-BA78-E174-4698-1BED3BCF3B4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8FA7B7D9-2EE9-744E-67EE-0B80FC24158B}"/>
              </a:ext>
            </a:extLst>
          </p:cNvPr>
          <p:cNvSpPr>
            <a:spLocks noGrp="1"/>
          </p:cNvSpPr>
          <p:nvPr>
            <p:ph type="dt" sz="half" idx="10"/>
          </p:nvPr>
        </p:nvSpPr>
        <p:spPr/>
        <p:txBody>
          <a:bodyPr/>
          <a:lstStyle/>
          <a:p>
            <a:r>
              <a:rPr kumimoji="1" lang="en-US" altLang="ja-JP"/>
              <a:t>2024/2/9</a:t>
            </a:r>
            <a:endParaRPr kumimoji="1" lang="ja-JP" altLang="en-US"/>
          </a:p>
        </p:txBody>
      </p:sp>
      <p:sp>
        <p:nvSpPr>
          <p:cNvPr id="5" name="フッター プレースホルダー 4">
            <a:extLst>
              <a:ext uri="{FF2B5EF4-FFF2-40B4-BE49-F238E27FC236}">
                <a16:creationId xmlns:a16="http://schemas.microsoft.com/office/drawing/2014/main" id="{C8BCC375-0B5D-E854-7AB4-7F94EFB2DF1B}"/>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743B97E3-CC26-9034-B9DD-C47F28D6FE17}"/>
              </a:ext>
            </a:extLst>
          </p:cNvPr>
          <p:cNvSpPr>
            <a:spLocks noGrp="1"/>
          </p:cNvSpPr>
          <p:nvPr>
            <p:ph type="sldNum" sz="quarter" idx="12"/>
          </p:nvPr>
        </p:nvSpPr>
        <p:spPr/>
        <p:txBody>
          <a:bodyPr/>
          <a:lstStyle/>
          <a:p>
            <a:fld id="{7053D55C-1BD3-474D-B643-3CCB384A951D}" type="slidenum">
              <a:rPr kumimoji="1" lang="ja-JP" altLang="en-US" smtClean="0"/>
              <a:t>‹#›</a:t>
            </a:fld>
            <a:endParaRPr kumimoji="1" lang="ja-JP" altLang="en-US"/>
          </a:p>
        </p:txBody>
      </p:sp>
    </p:spTree>
    <p:extLst>
      <p:ext uri="{BB962C8B-B14F-4D97-AF65-F5344CB8AC3E}">
        <p14:creationId xmlns:p14="http://schemas.microsoft.com/office/powerpoint/2010/main" val="24692259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20C4D03-2A95-427E-D7DA-4F061CDBC0A4}"/>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A67656C5-E072-AE84-A120-F097067324CB}"/>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D5B43CFD-38B3-E1D9-74A5-984321319625}"/>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47D56031-F964-D908-5776-5B63DC32DC27}"/>
              </a:ext>
            </a:extLst>
          </p:cNvPr>
          <p:cNvSpPr>
            <a:spLocks noGrp="1"/>
          </p:cNvSpPr>
          <p:nvPr>
            <p:ph type="dt" sz="half" idx="10"/>
          </p:nvPr>
        </p:nvSpPr>
        <p:spPr/>
        <p:txBody>
          <a:bodyPr/>
          <a:lstStyle/>
          <a:p>
            <a:r>
              <a:rPr kumimoji="1" lang="en-US" altLang="ja-JP"/>
              <a:t>2024/2/9</a:t>
            </a:r>
            <a:endParaRPr kumimoji="1" lang="ja-JP" altLang="en-US"/>
          </a:p>
        </p:txBody>
      </p:sp>
      <p:sp>
        <p:nvSpPr>
          <p:cNvPr id="6" name="フッター プレースホルダー 5">
            <a:extLst>
              <a:ext uri="{FF2B5EF4-FFF2-40B4-BE49-F238E27FC236}">
                <a16:creationId xmlns:a16="http://schemas.microsoft.com/office/drawing/2014/main" id="{C2FEFF3B-37DA-BC14-F67A-84F01167571F}"/>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0B92578E-AD16-C23F-5353-1AE63685B250}"/>
              </a:ext>
            </a:extLst>
          </p:cNvPr>
          <p:cNvSpPr>
            <a:spLocks noGrp="1"/>
          </p:cNvSpPr>
          <p:nvPr>
            <p:ph type="sldNum" sz="quarter" idx="12"/>
          </p:nvPr>
        </p:nvSpPr>
        <p:spPr/>
        <p:txBody>
          <a:bodyPr/>
          <a:lstStyle/>
          <a:p>
            <a:fld id="{7053D55C-1BD3-474D-B643-3CCB384A951D}" type="slidenum">
              <a:rPr kumimoji="1" lang="ja-JP" altLang="en-US" smtClean="0"/>
              <a:t>‹#›</a:t>
            </a:fld>
            <a:endParaRPr kumimoji="1" lang="ja-JP" altLang="en-US"/>
          </a:p>
        </p:txBody>
      </p:sp>
    </p:spTree>
    <p:extLst>
      <p:ext uri="{BB962C8B-B14F-4D97-AF65-F5344CB8AC3E}">
        <p14:creationId xmlns:p14="http://schemas.microsoft.com/office/powerpoint/2010/main" val="25824328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E170D3C-B609-B610-1823-503A7C215BF5}"/>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0CCE6B3E-DAB4-876E-1E10-2FAE3F51589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6A3F4105-2E97-8D93-0EB0-840401D01976}"/>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A51A730A-B97D-93BB-2D7F-40AD948E094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4617D1B8-4266-674A-DC26-EBC459C12AE2}"/>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8B7662A4-900F-22DC-C282-D768F1E803B0}"/>
              </a:ext>
            </a:extLst>
          </p:cNvPr>
          <p:cNvSpPr>
            <a:spLocks noGrp="1"/>
          </p:cNvSpPr>
          <p:nvPr>
            <p:ph type="dt" sz="half" idx="10"/>
          </p:nvPr>
        </p:nvSpPr>
        <p:spPr/>
        <p:txBody>
          <a:bodyPr/>
          <a:lstStyle/>
          <a:p>
            <a:r>
              <a:rPr kumimoji="1" lang="en-US" altLang="ja-JP"/>
              <a:t>2024/2/9</a:t>
            </a:r>
            <a:endParaRPr kumimoji="1" lang="ja-JP" altLang="en-US"/>
          </a:p>
        </p:txBody>
      </p:sp>
      <p:sp>
        <p:nvSpPr>
          <p:cNvPr id="8" name="フッター プレースホルダー 7">
            <a:extLst>
              <a:ext uri="{FF2B5EF4-FFF2-40B4-BE49-F238E27FC236}">
                <a16:creationId xmlns:a16="http://schemas.microsoft.com/office/drawing/2014/main" id="{1038ABF6-4679-52EE-8D7D-6D5F352A89E4}"/>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595BFD5C-D43E-AA39-13B1-A232C41980D5}"/>
              </a:ext>
            </a:extLst>
          </p:cNvPr>
          <p:cNvSpPr>
            <a:spLocks noGrp="1"/>
          </p:cNvSpPr>
          <p:nvPr>
            <p:ph type="sldNum" sz="quarter" idx="12"/>
          </p:nvPr>
        </p:nvSpPr>
        <p:spPr/>
        <p:txBody>
          <a:bodyPr/>
          <a:lstStyle/>
          <a:p>
            <a:fld id="{7053D55C-1BD3-474D-B643-3CCB384A951D}" type="slidenum">
              <a:rPr kumimoji="1" lang="ja-JP" altLang="en-US" smtClean="0"/>
              <a:t>‹#›</a:t>
            </a:fld>
            <a:endParaRPr kumimoji="1" lang="ja-JP" altLang="en-US"/>
          </a:p>
        </p:txBody>
      </p:sp>
    </p:spTree>
    <p:extLst>
      <p:ext uri="{BB962C8B-B14F-4D97-AF65-F5344CB8AC3E}">
        <p14:creationId xmlns:p14="http://schemas.microsoft.com/office/powerpoint/2010/main" val="34550706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EBC07DA-94B2-33AC-A345-8AE06069ADBF}"/>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40A5B5D6-C548-8709-E4A3-F34E116A1DC1}"/>
              </a:ext>
            </a:extLst>
          </p:cNvPr>
          <p:cNvSpPr>
            <a:spLocks noGrp="1"/>
          </p:cNvSpPr>
          <p:nvPr>
            <p:ph type="dt" sz="half" idx="10"/>
          </p:nvPr>
        </p:nvSpPr>
        <p:spPr/>
        <p:txBody>
          <a:bodyPr/>
          <a:lstStyle/>
          <a:p>
            <a:r>
              <a:rPr kumimoji="1" lang="en-US" altLang="ja-JP"/>
              <a:t>2024/2/9</a:t>
            </a:r>
            <a:endParaRPr kumimoji="1" lang="ja-JP" altLang="en-US"/>
          </a:p>
        </p:txBody>
      </p:sp>
      <p:sp>
        <p:nvSpPr>
          <p:cNvPr id="4" name="フッター プレースホルダー 3">
            <a:extLst>
              <a:ext uri="{FF2B5EF4-FFF2-40B4-BE49-F238E27FC236}">
                <a16:creationId xmlns:a16="http://schemas.microsoft.com/office/drawing/2014/main" id="{D5EE9B0A-F64A-DB8B-04B5-A0F1A0DF6BE9}"/>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1CE523FE-5AFA-872B-3E08-23AA7EE3E0F9}"/>
              </a:ext>
            </a:extLst>
          </p:cNvPr>
          <p:cNvSpPr>
            <a:spLocks noGrp="1"/>
          </p:cNvSpPr>
          <p:nvPr>
            <p:ph type="sldNum" sz="quarter" idx="12"/>
          </p:nvPr>
        </p:nvSpPr>
        <p:spPr/>
        <p:txBody>
          <a:bodyPr/>
          <a:lstStyle/>
          <a:p>
            <a:fld id="{7053D55C-1BD3-474D-B643-3CCB384A951D}" type="slidenum">
              <a:rPr kumimoji="1" lang="ja-JP" altLang="en-US" smtClean="0"/>
              <a:t>‹#›</a:t>
            </a:fld>
            <a:endParaRPr kumimoji="1" lang="ja-JP" altLang="en-US"/>
          </a:p>
        </p:txBody>
      </p:sp>
    </p:spTree>
    <p:extLst>
      <p:ext uri="{BB962C8B-B14F-4D97-AF65-F5344CB8AC3E}">
        <p14:creationId xmlns:p14="http://schemas.microsoft.com/office/powerpoint/2010/main" val="30877918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0D00CB61-750A-6200-308E-A857D4DC48E9}"/>
              </a:ext>
            </a:extLst>
          </p:cNvPr>
          <p:cNvSpPr>
            <a:spLocks noGrp="1"/>
          </p:cNvSpPr>
          <p:nvPr>
            <p:ph type="dt" sz="half" idx="10"/>
          </p:nvPr>
        </p:nvSpPr>
        <p:spPr/>
        <p:txBody>
          <a:bodyPr/>
          <a:lstStyle/>
          <a:p>
            <a:r>
              <a:rPr kumimoji="1" lang="en-US" altLang="ja-JP"/>
              <a:t>2024/2/9</a:t>
            </a:r>
            <a:endParaRPr kumimoji="1" lang="ja-JP" altLang="en-US"/>
          </a:p>
        </p:txBody>
      </p:sp>
      <p:sp>
        <p:nvSpPr>
          <p:cNvPr id="3" name="フッター プレースホルダー 2">
            <a:extLst>
              <a:ext uri="{FF2B5EF4-FFF2-40B4-BE49-F238E27FC236}">
                <a16:creationId xmlns:a16="http://schemas.microsoft.com/office/drawing/2014/main" id="{E0F4EC23-4436-AB71-2B47-0C85A0CA7A1F}"/>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BEA1E93E-2E98-D28E-B7D4-E556E4F58452}"/>
              </a:ext>
            </a:extLst>
          </p:cNvPr>
          <p:cNvSpPr>
            <a:spLocks noGrp="1"/>
          </p:cNvSpPr>
          <p:nvPr>
            <p:ph type="sldNum" sz="quarter" idx="12"/>
          </p:nvPr>
        </p:nvSpPr>
        <p:spPr/>
        <p:txBody>
          <a:bodyPr/>
          <a:lstStyle/>
          <a:p>
            <a:fld id="{7053D55C-1BD3-474D-B643-3CCB384A951D}" type="slidenum">
              <a:rPr kumimoji="1" lang="ja-JP" altLang="en-US" smtClean="0"/>
              <a:t>‹#›</a:t>
            </a:fld>
            <a:endParaRPr kumimoji="1" lang="ja-JP" altLang="en-US"/>
          </a:p>
        </p:txBody>
      </p:sp>
    </p:spTree>
    <p:extLst>
      <p:ext uri="{BB962C8B-B14F-4D97-AF65-F5344CB8AC3E}">
        <p14:creationId xmlns:p14="http://schemas.microsoft.com/office/powerpoint/2010/main" val="22914653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8F47EEF-3DCF-9CC7-6641-49F83DE60275}"/>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1B511E20-3D6C-7BD8-AB64-6DB9A2E8529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51236FF4-48AA-BFCF-D0BF-6990D52C716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919AE7BA-D8FE-E15C-44D7-8F01B7D32E5C}"/>
              </a:ext>
            </a:extLst>
          </p:cNvPr>
          <p:cNvSpPr>
            <a:spLocks noGrp="1"/>
          </p:cNvSpPr>
          <p:nvPr>
            <p:ph type="dt" sz="half" idx="10"/>
          </p:nvPr>
        </p:nvSpPr>
        <p:spPr/>
        <p:txBody>
          <a:bodyPr/>
          <a:lstStyle/>
          <a:p>
            <a:r>
              <a:rPr kumimoji="1" lang="en-US" altLang="ja-JP"/>
              <a:t>2024/2/9</a:t>
            </a:r>
            <a:endParaRPr kumimoji="1" lang="ja-JP" altLang="en-US"/>
          </a:p>
        </p:txBody>
      </p:sp>
      <p:sp>
        <p:nvSpPr>
          <p:cNvPr id="6" name="フッター プレースホルダー 5">
            <a:extLst>
              <a:ext uri="{FF2B5EF4-FFF2-40B4-BE49-F238E27FC236}">
                <a16:creationId xmlns:a16="http://schemas.microsoft.com/office/drawing/2014/main" id="{AAC0CE13-56D7-E81F-6F53-A18677A3078C}"/>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93FE7840-93F2-C6BA-93D8-A39E61320DE7}"/>
              </a:ext>
            </a:extLst>
          </p:cNvPr>
          <p:cNvSpPr>
            <a:spLocks noGrp="1"/>
          </p:cNvSpPr>
          <p:nvPr>
            <p:ph type="sldNum" sz="quarter" idx="12"/>
          </p:nvPr>
        </p:nvSpPr>
        <p:spPr/>
        <p:txBody>
          <a:bodyPr/>
          <a:lstStyle/>
          <a:p>
            <a:fld id="{7053D55C-1BD3-474D-B643-3CCB384A951D}" type="slidenum">
              <a:rPr kumimoji="1" lang="ja-JP" altLang="en-US" smtClean="0"/>
              <a:t>‹#›</a:t>
            </a:fld>
            <a:endParaRPr kumimoji="1" lang="ja-JP" altLang="en-US"/>
          </a:p>
        </p:txBody>
      </p:sp>
    </p:spTree>
    <p:extLst>
      <p:ext uri="{BB962C8B-B14F-4D97-AF65-F5344CB8AC3E}">
        <p14:creationId xmlns:p14="http://schemas.microsoft.com/office/powerpoint/2010/main" val="31313470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1E32EC1-18C1-BB0F-56FD-1F412C14105C}"/>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C70D892A-98EA-F92C-0ADD-4C2AB940E29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20D5D15C-83D8-48C3-838D-B2B55A115E8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BD328A01-B468-E96F-2320-89F92FA1C147}"/>
              </a:ext>
            </a:extLst>
          </p:cNvPr>
          <p:cNvSpPr>
            <a:spLocks noGrp="1"/>
          </p:cNvSpPr>
          <p:nvPr>
            <p:ph type="dt" sz="half" idx="10"/>
          </p:nvPr>
        </p:nvSpPr>
        <p:spPr/>
        <p:txBody>
          <a:bodyPr/>
          <a:lstStyle/>
          <a:p>
            <a:r>
              <a:rPr kumimoji="1" lang="en-US" altLang="ja-JP"/>
              <a:t>2024/2/9</a:t>
            </a:r>
            <a:endParaRPr kumimoji="1" lang="ja-JP" altLang="en-US"/>
          </a:p>
        </p:txBody>
      </p:sp>
      <p:sp>
        <p:nvSpPr>
          <p:cNvPr id="6" name="フッター プレースホルダー 5">
            <a:extLst>
              <a:ext uri="{FF2B5EF4-FFF2-40B4-BE49-F238E27FC236}">
                <a16:creationId xmlns:a16="http://schemas.microsoft.com/office/drawing/2014/main" id="{F6A38F0A-C764-7F42-AC3C-9008A4114226}"/>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AE620BD3-E0A5-7F64-344F-112FB4422FCE}"/>
              </a:ext>
            </a:extLst>
          </p:cNvPr>
          <p:cNvSpPr>
            <a:spLocks noGrp="1"/>
          </p:cNvSpPr>
          <p:nvPr>
            <p:ph type="sldNum" sz="quarter" idx="12"/>
          </p:nvPr>
        </p:nvSpPr>
        <p:spPr/>
        <p:txBody>
          <a:bodyPr/>
          <a:lstStyle/>
          <a:p>
            <a:fld id="{7053D55C-1BD3-474D-B643-3CCB384A951D}" type="slidenum">
              <a:rPr kumimoji="1" lang="ja-JP" altLang="en-US" smtClean="0"/>
              <a:t>‹#›</a:t>
            </a:fld>
            <a:endParaRPr kumimoji="1" lang="ja-JP" altLang="en-US"/>
          </a:p>
        </p:txBody>
      </p:sp>
    </p:spTree>
    <p:extLst>
      <p:ext uri="{BB962C8B-B14F-4D97-AF65-F5344CB8AC3E}">
        <p14:creationId xmlns:p14="http://schemas.microsoft.com/office/powerpoint/2010/main" val="23657248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0BC42054-B520-894B-5356-68863928B88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D9925EB0-4B30-1A3D-84A7-69FEBAA7CD6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1C3A6310-BD21-C365-A3D2-B6CDBCABB2E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kumimoji="1" lang="en-US" altLang="ja-JP"/>
              <a:t>2024/2/9</a:t>
            </a:r>
            <a:endParaRPr kumimoji="1" lang="ja-JP" altLang="en-US"/>
          </a:p>
        </p:txBody>
      </p:sp>
      <p:sp>
        <p:nvSpPr>
          <p:cNvPr id="5" name="フッター プレースホルダー 4">
            <a:extLst>
              <a:ext uri="{FF2B5EF4-FFF2-40B4-BE49-F238E27FC236}">
                <a16:creationId xmlns:a16="http://schemas.microsoft.com/office/drawing/2014/main" id="{CF7D633F-5EDE-32C9-54A8-1EBD8355967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12B2CC1E-7224-5BD2-C70C-8E164FDE58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53D55C-1BD3-474D-B643-3CCB384A951D}" type="slidenum">
              <a:rPr kumimoji="1" lang="ja-JP" altLang="en-US" smtClean="0"/>
              <a:t>‹#›</a:t>
            </a:fld>
            <a:endParaRPr kumimoji="1" lang="ja-JP" altLang="en-US"/>
          </a:p>
        </p:txBody>
      </p:sp>
    </p:spTree>
    <p:extLst>
      <p:ext uri="{BB962C8B-B14F-4D97-AF65-F5344CB8AC3E}">
        <p14:creationId xmlns:p14="http://schemas.microsoft.com/office/powerpoint/2010/main" val="2898432493"/>
      </p:ext>
    </p:extLst>
  </p:cSld>
  <p:clrMap bg1="lt1" tx1="dk1" bg2="lt2" tx2="dk2" accent1="accent1" accent2="accent2" accent3="accent3" accent4="accent4" accent5="accent5" accent6="accent6" hlink="hlink" folHlink="folHlink"/>
  <p:sldLayoutIdLst>
    <p:sldLayoutId id="2147484165" r:id="rId1"/>
    <p:sldLayoutId id="2147484166" r:id="rId2"/>
    <p:sldLayoutId id="2147484167" r:id="rId3"/>
    <p:sldLayoutId id="2147484168" r:id="rId4"/>
    <p:sldLayoutId id="2147484169" r:id="rId5"/>
    <p:sldLayoutId id="2147484170" r:id="rId6"/>
    <p:sldLayoutId id="2147484171" r:id="rId7"/>
    <p:sldLayoutId id="2147484172" r:id="rId8"/>
    <p:sldLayoutId id="2147484173" r:id="rId9"/>
    <p:sldLayoutId id="2147484174" r:id="rId10"/>
    <p:sldLayoutId id="2147484175" r:id="rId11"/>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92.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93.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94.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96.xml"/><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10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01.xml"/><Relationship Id="rId1" Type="http://schemas.openxmlformats.org/officeDocument/2006/relationships/slideLayout" Target="../slideLayouts/slideLayout7.xml"/><Relationship Id="rId4" Type="http://schemas.openxmlformats.org/officeDocument/2006/relationships/image" Target="../media/image66.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07.xml"/><Relationship Id="rId1" Type="http://schemas.openxmlformats.org/officeDocument/2006/relationships/slideLayout" Target="../slideLayouts/slideLayout5.xml"/><Relationship Id="rId5" Type="http://schemas.openxmlformats.org/officeDocument/2006/relationships/image" Target="../media/image69.png"/><Relationship Id="rId4" Type="http://schemas.openxmlformats.org/officeDocument/2006/relationships/image" Target="../media/image68.png"/></Relationships>
</file>

<file path=ppt/slides/_rels/slide11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08.xml"/><Relationship Id="rId1" Type="http://schemas.openxmlformats.org/officeDocument/2006/relationships/slideLayout" Target="../slideLayouts/slideLayout5.xml"/><Relationship Id="rId4" Type="http://schemas.openxmlformats.org/officeDocument/2006/relationships/image" Target="../media/image71.png"/></Relationships>
</file>

<file path=ppt/slides/_rels/slide11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26.emf"/></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5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5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5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5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6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72.xml"/><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55.png"/></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8.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89.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90.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91.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C372707-18FF-D69C-7544-A1FB6E885B86}"/>
              </a:ext>
            </a:extLst>
          </p:cNvPr>
          <p:cNvPicPr>
            <a:picLocks noChangeAspect="1"/>
          </p:cNvPicPr>
          <p:nvPr/>
        </p:nvPicPr>
        <p:blipFill rotWithShape="1">
          <a:blip r:embed="rId3">
            <a:alphaModFix amt="50000"/>
          </a:blip>
          <a:srcRect t="19571" b="24179"/>
          <a:stretch/>
        </p:blipFill>
        <p:spPr>
          <a:xfrm>
            <a:off x="156871" y="1"/>
            <a:ext cx="11718754" cy="6857999"/>
          </a:xfrm>
          <a:prstGeom prst="rect">
            <a:avLst/>
          </a:prstGeom>
        </p:spPr>
      </p:pic>
      <p:sp>
        <p:nvSpPr>
          <p:cNvPr id="2" name="タイトル 1">
            <a:extLst>
              <a:ext uri="{FF2B5EF4-FFF2-40B4-BE49-F238E27FC236}">
                <a16:creationId xmlns:a16="http://schemas.microsoft.com/office/drawing/2014/main" id="{B1A137A5-A169-5DC8-33D5-041D7035FB56}"/>
              </a:ext>
            </a:extLst>
          </p:cNvPr>
          <p:cNvSpPr>
            <a:spLocks noGrp="1"/>
          </p:cNvSpPr>
          <p:nvPr>
            <p:ph type="ctrTitle"/>
          </p:nvPr>
        </p:nvSpPr>
        <p:spPr>
          <a:xfrm>
            <a:off x="255037" y="486138"/>
            <a:ext cx="11620588" cy="1379984"/>
          </a:xfrm>
        </p:spPr>
        <p:txBody>
          <a:bodyPr>
            <a:normAutofit/>
          </a:bodyPr>
          <a:lstStyle/>
          <a:p>
            <a:br>
              <a:rPr kumimoji="1" lang="en-US" altLang="ja-JP" sz="3200" dirty="0">
                <a:solidFill>
                  <a:srgbClr val="FFFFFF"/>
                </a:solidFill>
              </a:rPr>
            </a:br>
            <a:endParaRPr kumimoji="1" lang="ja-JP" altLang="en-US" sz="4400" dirty="0">
              <a:solidFill>
                <a:srgbClr val="FFFFFF"/>
              </a:solidFill>
            </a:endParaRPr>
          </a:p>
        </p:txBody>
      </p:sp>
      <p:sp>
        <p:nvSpPr>
          <p:cNvPr id="4" name="字幕 3">
            <a:extLst>
              <a:ext uri="{FF2B5EF4-FFF2-40B4-BE49-F238E27FC236}">
                <a16:creationId xmlns:a16="http://schemas.microsoft.com/office/drawing/2014/main" id="{8AA258A4-A029-44B5-B08E-386035D04D14}"/>
              </a:ext>
            </a:extLst>
          </p:cNvPr>
          <p:cNvSpPr>
            <a:spLocks noGrp="1"/>
          </p:cNvSpPr>
          <p:nvPr>
            <p:ph type="subTitle" idx="1"/>
          </p:nvPr>
        </p:nvSpPr>
        <p:spPr>
          <a:xfrm>
            <a:off x="802432" y="3760429"/>
            <a:ext cx="10054621" cy="1379984"/>
          </a:xfrm>
        </p:spPr>
        <p:txBody>
          <a:bodyPr>
            <a:normAutofit/>
          </a:bodyPr>
          <a:lstStyle/>
          <a:p>
            <a:r>
              <a:rPr lang="ja-JP" altLang="en-US" dirty="0">
                <a:solidFill>
                  <a:srgbClr val="FFFFFF"/>
                </a:solidFill>
              </a:rPr>
              <a:t>日本一住宅ローンに詳しい、ホームローンドクター淡河氏が</a:t>
            </a:r>
            <a:endParaRPr lang="en-US" altLang="ja-JP" dirty="0">
              <a:solidFill>
                <a:srgbClr val="FFFFFF"/>
              </a:solidFill>
            </a:endParaRPr>
          </a:p>
          <a:p>
            <a:r>
              <a:rPr lang="ja-JP" altLang="en-US" dirty="0">
                <a:solidFill>
                  <a:srgbClr val="FFFFFF"/>
                </a:solidFill>
              </a:rPr>
              <a:t>開発したツールで変動金利の適性を診断しましょう！</a:t>
            </a:r>
          </a:p>
        </p:txBody>
      </p:sp>
      <p:sp>
        <p:nvSpPr>
          <p:cNvPr id="7" name="スライド番号プレースホルダー 6">
            <a:extLst>
              <a:ext uri="{FF2B5EF4-FFF2-40B4-BE49-F238E27FC236}">
                <a16:creationId xmlns:a16="http://schemas.microsoft.com/office/drawing/2014/main" id="{824BCBE4-FC14-35F4-B752-2463A11DCE71}"/>
              </a:ext>
            </a:extLst>
          </p:cNvPr>
          <p:cNvSpPr>
            <a:spLocks noGrp="1"/>
          </p:cNvSpPr>
          <p:nvPr>
            <p:ph type="sldNum" sz="quarter" idx="12"/>
          </p:nvPr>
        </p:nvSpPr>
        <p:spPr/>
        <p:txBody>
          <a:bodyPr/>
          <a:lstStyle/>
          <a:p>
            <a:fld id="{7053D55C-1BD3-474D-B643-3CCB384A951D}" type="slidenum">
              <a:rPr kumimoji="1" lang="ja-JP" altLang="en-US" smtClean="0"/>
              <a:t>1</a:t>
            </a:fld>
            <a:endParaRPr kumimoji="1" lang="ja-JP" altLang="en-US"/>
          </a:p>
        </p:txBody>
      </p:sp>
      <p:sp>
        <p:nvSpPr>
          <p:cNvPr id="5" name="テキスト ボックス 4">
            <a:extLst>
              <a:ext uri="{FF2B5EF4-FFF2-40B4-BE49-F238E27FC236}">
                <a16:creationId xmlns:a16="http://schemas.microsoft.com/office/drawing/2014/main" id="{4ED57392-3BDE-8DCA-9819-49BA39788462}"/>
              </a:ext>
            </a:extLst>
          </p:cNvPr>
          <p:cNvSpPr txBox="1"/>
          <p:nvPr/>
        </p:nvSpPr>
        <p:spPr>
          <a:xfrm>
            <a:off x="6264876" y="5305255"/>
            <a:ext cx="5807675" cy="369332"/>
          </a:xfrm>
          <a:prstGeom prst="rect">
            <a:avLst/>
          </a:prstGeom>
          <a:noFill/>
        </p:spPr>
        <p:txBody>
          <a:bodyPr wrap="square" rtlCol="0">
            <a:spAutoFit/>
          </a:bodyPr>
          <a:lstStyle/>
          <a:p>
            <a:r>
              <a:rPr kumimoji="1" lang="ja-JP" altLang="en-US" dirty="0"/>
              <a:t>一般社団法人　日本住宅ローンコンサルティング協会</a:t>
            </a:r>
          </a:p>
        </p:txBody>
      </p:sp>
      <p:sp>
        <p:nvSpPr>
          <p:cNvPr id="8" name="テキスト ボックス 7">
            <a:extLst>
              <a:ext uri="{FF2B5EF4-FFF2-40B4-BE49-F238E27FC236}">
                <a16:creationId xmlns:a16="http://schemas.microsoft.com/office/drawing/2014/main" id="{F92E00B3-835D-0AEB-D996-042FDD217BAC}"/>
              </a:ext>
            </a:extLst>
          </p:cNvPr>
          <p:cNvSpPr txBox="1"/>
          <p:nvPr/>
        </p:nvSpPr>
        <p:spPr>
          <a:xfrm>
            <a:off x="8044249" y="5836595"/>
            <a:ext cx="3558746" cy="584775"/>
          </a:xfrm>
          <a:prstGeom prst="rect">
            <a:avLst/>
          </a:prstGeom>
          <a:noFill/>
        </p:spPr>
        <p:txBody>
          <a:bodyPr wrap="square" rtlCol="0">
            <a:spAutoFit/>
          </a:bodyPr>
          <a:lstStyle/>
          <a:p>
            <a:r>
              <a:rPr kumimoji="1" lang="ja-JP" altLang="en-US" dirty="0"/>
              <a:t>代表理事　</a:t>
            </a:r>
            <a:r>
              <a:rPr kumimoji="1" lang="ja-JP" altLang="en-US" sz="3200" dirty="0"/>
              <a:t>鴨藤　政弘</a:t>
            </a:r>
            <a:endParaRPr kumimoji="1" lang="ja-JP" altLang="en-US" dirty="0"/>
          </a:p>
        </p:txBody>
      </p:sp>
      <p:pic>
        <p:nvPicPr>
          <p:cNvPr id="9" name="図 8">
            <a:extLst>
              <a:ext uri="{FF2B5EF4-FFF2-40B4-BE49-F238E27FC236}">
                <a16:creationId xmlns:a16="http://schemas.microsoft.com/office/drawing/2014/main" id="{A01D6180-A192-AC8B-C379-65AF3A8D8F35}"/>
              </a:ext>
            </a:extLst>
          </p:cNvPr>
          <p:cNvPicPr>
            <a:picLocks noChangeAspect="1"/>
          </p:cNvPicPr>
          <p:nvPr/>
        </p:nvPicPr>
        <p:blipFill>
          <a:blip r:embed="rId4"/>
          <a:stretch>
            <a:fillRect/>
          </a:stretch>
        </p:blipFill>
        <p:spPr>
          <a:xfrm>
            <a:off x="421868" y="4517243"/>
            <a:ext cx="1820893" cy="1839107"/>
          </a:xfrm>
          <a:prstGeom prst="rect">
            <a:avLst/>
          </a:prstGeom>
        </p:spPr>
      </p:pic>
      <p:sp>
        <p:nvSpPr>
          <p:cNvPr id="3" name="テキスト ボックス 2">
            <a:extLst>
              <a:ext uri="{FF2B5EF4-FFF2-40B4-BE49-F238E27FC236}">
                <a16:creationId xmlns:a16="http://schemas.microsoft.com/office/drawing/2014/main" id="{02296E67-A604-0FCE-2EDF-4A84B8905DCF}"/>
              </a:ext>
            </a:extLst>
          </p:cNvPr>
          <p:cNvSpPr txBox="1"/>
          <p:nvPr/>
        </p:nvSpPr>
        <p:spPr>
          <a:xfrm>
            <a:off x="155509" y="721567"/>
            <a:ext cx="11447485" cy="3662541"/>
          </a:xfrm>
          <a:prstGeom prst="rect">
            <a:avLst/>
          </a:prstGeom>
          <a:noFill/>
        </p:spPr>
        <p:txBody>
          <a:bodyPr wrap="square" rtlCol="0">
            <a:spAutoFit/>
          </a:bodyPr>
          <a:lstStyle/>
          <a:p>
            <a:r>
              <a:rPr kumimoji="1" lang="en-US" altLang="ja-JP" sz="4400" dirty="0"/>
              <a:t>『</a:t>
            </a:r>
            <a:r>
              <a:rPr lang="ja-JP" altLang="en-US" sz="4400" dirty="0"/>
              <a:t>マイナス</a:t>
            </a:r>
            <a:r>
              <a:rPr kumimoji="1" lang="ja-JP" altLang="en-US" sz="4400" dirty="0"/>
              <a:t>金利が解除されました！</a:t>
            </a:r>
            <a:endParaRPr kumimoji="1" lang="en-US" altLang="ja-JP" sz="4400" dirty="0"/>
          </a:p>
          <a:p>
            <a:r>
              <a:rPr lang="ja-JP" altLang="en-US" sz="4400" dirty="0"/>
              <a:t>　　　いよいよ変動金利は、上がるのか？</a:t>
            </a:r>
            <a:r>
              <a:rPr kumimoji="1" lang="en-US" altLang="ja-JP" sz="4400" dirty="0"/>
              <a:t>』</a:t>
            </a:r>
          </a:p>
          <a:p>
            <a:endParaRPr kumimoji="1" lang="en-US" altLang="ja-JP" sz="3600" dirty="0"/>
          </a:p>
          <a:p>
            <a:r>
              <a:rPr kumimoji="1" lang="ja-JP" altLang="en-US" sz="3600" dirty="0"/>
              <a:t>　　</a:t>
            </a:r>
            <a:r>
              <a:rPr kumimoji="1" lang="ja-JP" altLang="en-US" sz="3200" dirty="0"/>
              <a:t>変動金利が</a:t>
            </a:r>
            <a:r>
              <a:rPr lang="ja-JP" altLang="en-US" sz="3200" dirty="0"/>
              <a:t>上</a:t>
            </a:r>
            <a:r>
              <a:rPr kumimoji="1" lang="ja-JP" altLang="en-US" sz="3200" dirty="0"/>
              <a:t>がるとあなたの返済額が増えていく！？</a:t>
            </a:r>
            <a:endParaRPr kumimoji="1" lang="en-US" altLang="ja-JP" sz="3600" dirty="0"/>
          </a:p>
          <a:p>
            <a:endParaRPr kumimoji="1" lang="en-US" altLang="ja-JP" sz="3600" dirty="0"/>
          </a:p>
          <a:p>
            <a:endParaRPr kumimoji="1" lang="ja-JP" altLang="en-US" sz="3600" dirty="0"/>
          </a:p>
        </p:txBody>
      </p:sp>
    </p:spTree>
    <p:extLst>
      <p:ext uri="{BB962C8B-B14F-4D97-AF65-F5344CB8AC3E}">
        <p14:creationId xmlns:p14="http://schemas.microsoft.com/office/powerpoint/2010/main" val="10254661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latin typeface="HGP創英角ﾎﾟｯﾌﾟ体" pitchFamily="50" charset="-128"/>
                <a:ea typeface="HGP創英角ﾎﾟｯﾌﾟ体" pitchFamily="50" charset="-128"/>
              </a:rPr>
              <a:t>金利の重さ</a:t>
            </a:r>
          </a:p>
        </p:txBody>
      </p:sp>
      <p:sp>
        <p:nvSpPr>
          <p:cNvPr id="3" name="コンテンツ プレースホルダー 2"/>
          <p:cNvSpPr>
            <a:spLocks noGrp="1"/>
          </p:cNvSpPr>
          <p:nvPr>
            <p:ph idx="1"/>
          </p:nvPr>
        </p:nvSpPr>
        <p:spPr>
          <a:xfrm>
            <a:off x="838200" y="1524000"/>
            <a:ext cx="11073384" cy="4634203"/>
          </a:xfr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p:spPr>
        <p:txBody>
          <a:bodyPr/>
          <a:lstStyle/>
          <a:p>
            <a:endParaRPr kumimoji="1" lang="en-US" altLang="ja-JP" dirty="0"/>
          </a:p>
          <a:p>
            <a:pPr marL="0" indent="0">
              <a:buNone/>
            </a:pPr>
            <a:r>
              <a:rPr lang="ja-JP" altLang="en-US" sz="3600" dirty="0">
                <a:latin typeface="HGP創英角ﾎﾟｯﾌﾟ体" pitchFamily="50" charset="-128"/>
                <a:ea typeface="HGP創英角ﾎﾟｯﾌﾟ体" pitchFamily="50" charset="-128"/>
              </a:rPr>
              <a:t>　４</a:t>
            </a:r>
            <a:r>
              <a:rPr kumimoji="1" lang="en-US" altLang="ja-JP" sz="3600" dirty="0">
                <a:latin typeface="HGP創英角ﾎﾟｯﾌﾟ体" pitchFamily="50" charset="-128"/>
                <a:ea typeface="HGP創英角ﾎﾟｯﾌﾟ体" pitchFamily="50" charset="-128"/>
              </a:rPr>
              <a:t>,</a:t>
            </a:r>
            <a:r>
              <a:rPr kumimoji="1" lang="ja-JP" altLang="en-US" sz="3600" dirty="0">
                <a:latin typeface="HGP創英角ﾎﾟｯﾌﾟ体" pitchFamily="50" charset="-128"/>
                <a:ea typeface="HGP創英角ﾎﾟｯﾌﾟ体" pitchFamily="50" charset="-128"/>
              </a:rPr>
              <a:t>０００万円　</a:t>
            </a:r>
            <a:r>
              <a:rPr kumimoji="1" lang="ja-JP" altLang="en-US" sz="3600" u="sng" dirty="0">
                <a:latin typeface="HGP創英角ﾎﾟｯﾌﾟ体" pitchFamily="50" charset="-128"/>
                <a:ea typeface="HGP創英角ﾎﾟｯﾌﾟ体" pitchFamily="50" charset="-128"/>
              </a:rPr>
              <a:t>金利　年</a:t>
            </a:r>
            <a:r>
              <a:rPr lang="en-US" altLang="ja-JP" sz="3600" u="sng" dirty="0">
                <a:latin typeface="HGP創英角ﾎﾟｯﾌﾟ体" pitchFamily="50" charset="-128"/>
                <a:ea typeface="HGP創英角ﾎﾟｯﾌﾟ体" pitchFamily="50" charset="-128"/>
              </a:rPr>
              <a:t>1.82</a:t>
            </a:r>
            <a:r>
              <a:rPr kumimoji="1" lang="ja-JP" altLang="en-US" sz="3600" u="sng" dirty="0">
                <a:latin typeface="HGP創英角ﾎﾟｯﾌﾟ体" pitchFamily="50" charset="-128"/>
                <a:ea typeface="HGP創英角ﾎﾟｯﾌﾟ体" pitchFamily="50" charset="-128"/>
              </a:rPr>
              <a:t>％　</a:t>
            </a:r>
            <a:r>
              <a:rPr kumimoji="1" lang="ja-JP" altLang="en-US" sz="3600" dirty="0">
                <a:latin typeface="HGP創英角ﾎﾟｯﾌﾟ体" pitchFamily="50" charset="-128"/>
                <a:ea typeface="HGP創英角ﾎﾟｯﾌﾟ体" pitchFamily="50" charset="-128"/>
              </a:rPr>
              <a:t>３５年＝総返済額は？</a:t>
            </a:r>
            <a:endParaRPr kumimoji="1" lang="en-US" altLang="ja-JP" sz="3600" dirty="0">
              <a:latin typeface="HGP創英角ﾎﾟｯﾌﾟ体" pitchFamily="50" charset="-128"/>
              <a:ea typeface="HGP創英角ﾎﾟｯﾌﾟ体" pitchFamily="50" charset="-128"/>
            </a:endParaRPr>
          </a:p>
          <a:p>
            <a:pPr marL="0" indent="0">
              <a:buNone/>
            </a:pPr>
            <a:endParaRPr lang="en-US" altLang="ja-JP" sz="3600" dirty="0"/>
          </a:p>
          <a:p>
            <a:pPr marL="0" indent="0">
              <a:buNone/>
            </a:pPr>
            <a:endParaRPr lang="en-US" altLang="ja-JP" sz="3600" dirty="0"/>
          </a:p>
          <a:p>
            <a:pPr marL="0" indent="0">
              <a:buNone/>
            </a:pPr>
            <a:r>
              <a:rPr kumimoji="1" lang="ja-JP" altLang="en-US" sz="3600" dirty="0">
                <a:solidFill>
                  <a:schemeClr val="accent6">
                    <a:lumMod val="75000"/>
                  </a:schemeClr>
                </a:solidFill>
                <a:latin typeface="HGP創英角ﾎﾟｯﾌﾟ体" pitchFamily="50" charset="-128"/>
                <a:ea typeface="HGP創英角ﾎﾟｯﾌﾟ体" pitchFamily="50" charset="-128"/>
              </a:rPr>
              <a:t>　　　　　　　</a:t>
            </a:r>
            <a:r>
              <a:rPr kumimoji="1" lang="ja-JP" altLang="en-US" sz="3600" dirty="0">
                <a:solidFill>
                  <a:srgbClr val="FF0000"/>
                </a:solidFill>
                <a:latin typeface="HGP創英角ﾎﾟｯﾌﾟ体" pitchFamily="50" charset="-128"/>
                <a:ea typeface="HGP創英角ﾎﾟｯﾌﾟ体" pitchFamily="50" charset="-128"/>
              </a:rPr>
              <a:t>フラット３５</a:t>
            </a:r>
            <a:r>
              <a:rPr lang="ja-JP" altLang="en-US" sz="3600" dirty="0">
                <a:solidFill>
                  <a:srgbClr val="FF0000"/>
                </a:solidFill>
                <a:latin typeface="HGP創英角ﾎﾟｯﾌﾟ体" pitchFamily="50" charset="-128"/>
                <a:ea typeface="HGP創英角ﾎﾟｯﾌﾟ体" pitchFamily="50" charset="-128"/>
              </a:rPr>
              <a:t>　</a:t>
            </a:r>
            <a:r>
              <a:rPr lang="en-US" altLang="ja-JP" sz="3200" dirty="0">
                <a:solidFill>
                  <a:srgbClr val="FF0000"/>
                </a:solidFill>
                <a:latin typeface="HGP創英角ﾎﾟｯﾌﾟ体" pitchFamily="50" charset="-128"/>
                <a:ea typeface="HGP創英角ﾎﾟｯﾌﾟ体" pitchFamily="50" charset="-128"/>
              </a:rPr>
              <a:t>2024</a:t>
            </a:r>
            <a:r>
              <a:rPr lang="ja-JP" altLang="en-US" sz="3200" dirty="0">
                <a:solidFill>
                  <a:srgbClr val="FF0000"/>
                </a:solidFill>
                <a:latin typeface="HGP創英角ﾎﾟｯﾌﾟ体" pitchFamily="50" charset="-128"/>
                <a:ea typeface="HGP創英角ﾎﾟｯﾌﾟ体" pitchFamily="50" charset="-128"/>
              </a:rPr>
              <a:t>年</a:t>
            </a:r>
            <a:r>
              <a:rPr lang="en-US" altLang="ja-JP" sz="3200" dirty="0">
                <a:solidFill>
                  <a:srgbClr val="FF0000"/>
                </a:solidFill>
                <a:latin typeface="HGP創英角ﾎﾟｯﾌﾟ体" pitchFamily="50" charset="-128"/>
                <a:ea typeface="HGP創英角ﾎﾟｯﾌﾟ体" pitchFamily="50" charset="-128"/>
              </a:rPr>
              <a:t>4</a:t>
            </a:r>
            <a:r>
              <a:rPr lang="ja-JP" altLang="en-US" sz="3200" dirty="0">
                <a:solidFill>
                  <a:srgbClr val="FF0000"/>
                </a:solidFill>
                <a:latin typeface="HGP創英角ﾎﾟｯﾌﾟ体" pitchFamily="50" charset="-128"/>
                <a:ea typeface="HGP創英角ﾎﾟｯﾌﾟ体" pitchFamily="50" charset="-128"/>
              </a:rPr>
              <a:t>月現在</a:t>
            </a:r>
            <a:endParaRPr lang="en-US" altLang="ja-JP" sz="3200" dirty="0">
              <a:solidFill>
                <a:srgbClr val="FF0000"/>
              </a:solidFill>
              <a:latin typeface="HGP創英角ﾎﾟｯﾌﾟ体" pitchFamily="50" charset="-128"/>
              <a:ea typeface="HGP創英角ﾎﾟｯﾌﾟ体" pitchFamily="50" charset="-128"/>
            </a:endParaRPr>
          </a:p>
          <a:p>
            <a:pPr marL="0" indent="0">
              <a:buNone/>
            </a:pPr>
            <a:endParaRPr kumimoji="1" lang="ja-JP" altLang="en-US" dirty="0"/>
          </a:p>
        </p:txBody>
      </p:sp>
      <p:sp>
        <p:nvSpPr>
          <p:cNvPr id="4" name="上矢印 3"/>
          <p:cNvSpPr/>
          <p:nvPr/>
        </p:nvSpPr>
        <p:spPr>
          <a:xfrm>
            <a:off x="5393094" y="2923542"/>
            <a:ext cx="559837" cy="73331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5" name="スライド番号プレースホルダー 4"/>
          <p:cNvSpPr>
            <a:spLocks noGrp="1"/>
          </p:cNvSpPr>
          <p:nvPr>
            <p:ph type="sldNum" sz="quarter" idx="12"/>
          </p:nvPr>
        </p:nvSpPr>
        <p:spPr/>
        <p:txBody>
          <a:bodyPr/>
          <a:lstStyle/>
          <a:p>
            <a:fld id="{428159FB-B171-47E6-97FF-94E4E8E0D996}" type="slidenum">
              <a:rPr kumimoji="1" lang="ja-JP" altLang="en-US" smtClean="0"/>
              <a:t>10</a:t>
            </a:fld>
            <a:endParaRPr kumimoji="1" lang="ja-JP" altLang="en-US" dirty="0"/>
          </a:p>
        </p:txBody>
      </p:sp>
      <p:sp>
        <p:nvSpPr>
          <p:cNvPr id="6" name="日付プレースホルダー 5">
            <a:extLst>
              <a:ext uri="{FF2B5EF4-FFF2-40B4-BE49-F238E27FC236}">
                <a16:creationId xmlns:a16="http://schemas.microsoft.com/office/drawing/2014/main" id="{B8F59C5C-2C92-8833-6606-FA60EEB61643}"/>
              </a:ext>
            </a:extLst>
          </p:cNvPr>
          <p:cNvSpPr>
            <a:spLocks noGrp="1"/>
          </p:cNvSpPr>
          <p:nvPr>
            <p:ph type="dt" sz="half" idx="10"/>
          </p:nvPr>
        </p:nvSpPr>
        <p:spPr/>
        <p:txBody>
          <a:bodyPr/>
          <a:lstStyle/>
          <a:p>
            <a:fld id="{E4148C17-6E2C-45AC-9A45-16DB9B915C85}" type="datetime1">
              <a:rPr kumimoji="1" lang="ja-JP" altLang="en-US" smtClean="0"/>
              <a:t>2024/4/19</a:t>
            </a:fld>
            <a:endParaRPr kumimoji="1" lang="ja-JP" altLang="en-US"/>
          </a:p>
        </p:txBody>
      </p:sp>
      <p:pic>
        <p:nvPicPr>
          <p:cNvPr id="10" name="図 9">
            <a:extLst>
              <a:ext uri="{FF2B5EF4-FFF2-40B4-BE49-F238E27FC236}">
                <a16:creationId xmlns:a16="http://schemas.microsoft.com/office/drawing/2014/main" id="{F900EA9B-0F45-2A0B-1348-6FE3ECF96EE4}"/>
              </a:ext>
            </a:extLst>
          </p:cNvPr>
          <p:cNvPicPr>
            <a:picLocks noChangeAspect="1"/>
          </p:cNvPicPr>
          <p:nvPr/>
        </p:nvPicPr>
        <p:blipFill>
          <a:blip r:embed="rId3"/>
          <a:stretch>
            <a:fillRect/>
          </a:stretch>
        </p:blipFill>
        <p:spPr>
          <a:xfrm>
            <a:off x="3343835" y="4630270"/>
            <a:ext cx="5266765" cy="1407459"/>
          </a:xfrm>
          <a:prstGeom prst="rect">
            <a:avLst/>
          </a:prstGeom>
        </p:spPr>
      </p:pic>
    </p:spTree>
    <p:extLst>
      <p:ext uri="{BB962C8B-B14F-4D97-AF65-F5344CB8AC3E}">
        <p14:creationId xmlns:p14="http://schemas.microsoft.com/office/powerpoint/2010/main" val="22641955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Object 3">
            <a:extLst>
              <a:ext uri="{FF2B5EF4-FFF2-40B4-BE49-F238E27FC236}">
                <a16:creationId xmlns:a16="http://schemas.microsoft.com/office/drawing/2014/main" id="{849C8A2C-D4BF-4CC3-F376-24F1D70C489A}"/>
              </a:ext>
            </a:extLst>
          </p:cNvPr>
          <p:cNvGraphicFramePr>
            <a:graphicFrameLocks noChangeAspect="1"/>
          </p:cNvGraphicFramePr>
          <p:nvPr/>
        </p:nvGraphicFramePr>
        <p:xfrm>
          <a:off x="914400" y="827290"/>
          <a:ext cx="8878610" cy="5783260"/>
        </p:xfrm>
        <a:graphic>
          <a:graphicData uri="http://schemas.openxmlformats.org/drawingml/2006/chart">
            <c:chart xmlns:c="http://schemas.openxmlformats.org/drawingml/2006/chart" xmlns:r="http://schemas.openxmlformats.org/officeDocument/2006/relationships" r:id="rId3"/>
          </a:graphicData>
        </a:graphic>
      </p:graphicFrame>
      <p:sp>
        <p:nvSpPr>
          <p:cNvPr id="5" name="テキスト ボックス 4">
            <a:extLst>
              <a:ext uri="{FF2B5EF4-FFF2-40B4-BE49-F238E27FC236}">
                <a16:creationId xmlns:a16="http://schemas.microsoft.com/office/drawing/2014/main" id="{162215A5-2B68-80D8-B86E-D7704DEF8A32}"/>
              </a:ext>
            </a:extLst>
          </p:cNvPr>
          <p:cNvSpPr txBox="1"/>
          <p:nvPr/>
        </p:nvSpPr>
        <p:spPr>
          <a:xfrm>
            <a:off x="9872598" y="3857526"/>
            <a:ext cx="1667760" cy="400110"/>
          </a:xfrm>
          <a:prstGeom prst="rect">
            <a:avLst/>
          </a:prstGeom>
          <a:solidFill>
            <a:srgbClr val="0070C0"/>
          </a:solidFill>
        </p:spPr>
        <p:txBody>
          <a:bodyPr wrap="square" rtlCol="0" anchor="ctr">
            <a:spAutoFit/>
          </a:bodyPr>
          <a:lstStyle/>
          <a:p>
            <a:pPr algn="ctr" defTabSz="457200">
              <a:defRPr/>
            </a:pPr>
            <a:r>
              <a:rPr lang="en-US" altLang="ja-JP" sz="2000" dirty="0">
                <a:solidFill>
                  <a:prstClr val="white"/>
                </a:solidFill>
                <a:effectLst>
                  <a:outerShdw blurRad="38100" dist="38100" dir="2700000" algn="tl">
                    <a:srgbClr val="000000">
                      <a:alpha val="43137"/>
                    </a:srgbClr>
                  </a:outerShdw>
                </a:effectLst>
                <a:latin typeface="UD デジタル 教科書体 NP-R" panose="02020400000000000000" pitchFamily="18" charset="-128"/>
                <a:ea typeface="UD デジタル 教科書体 NP-R" panose="02020400000000000000" pitchFamily="18" charset="-128"/>
              </a:rPr>
              <a:t>1,376.</a:t>
            </a:r>
            <a:r>
              <a:rPr lang="en-US" altLang="ja-JP" dirty="0">
                <a:solidFill>
                  <a:prstClr val="white"/>
                </a:solidFill>
                <a:effectLst>
                  <a:outerShdw blurRad="38100" dist="38100" dir="2700000" algn="tl">
                    <a:srgbClr val="000000">
                      <a:alpha val="43137"/>
                    </a:srgbClr>
                  </a:outerShdw>
                </a:effectLst>
                <a:latin typeface="UD デジタル 教科書体 NP-R" panose="02020400000000000000" pitchFamily="18" charset="-128"/>
                <a:ea typeface="UD デジタル 教科書体 NP-R" panose="02020400000000000000" pitchFamily="18" charset="-128"/>
              </a:rPr>
              <a:t>7</a:t>
            </a:r>
            <a:r>
              <a:rPr lang="ja-JP" altLang="en-US" sz="1400" dirty="0">
                <a:solidFill>
                  <a:prstClr val="white"/>
                </a:solidFill>
                <a:effectLst>
                  <a:outerShdw blurRad="38100" dist="38100" dir="2700000" algn="tl">
                    <a:srgbClr val="000000">
                      <a:alpha val="43137"/>
                    </a:srgbClr>
                  </a:outerShdw>
                </a:effectLst>
                <a:latin typeface="UD デジタル 教科書体 NP-R" panose="02020400000000000000" pitchFamily="18" charset="-128"/>
                <a:ea typeface="UD デジタル 教科書体 NP-R" panose="02020400000000000000" pitchFamily="18" charset="-128"/>
              </a:rPr>
              <a:t>万円</a:t>
            </a:r>
          </a:p>
        </p:txBody>
      </p:sp>
      <p:sp>
        <p:nvSpPr>
          <p:cNvPr id="12" name="テキスト ボックス 11">
            <a:extLst>
              <a:ext uri="{FF2B5EF4-FFF2-40B4-BE49-F238E27FC236}">
                <a16:creationId xmlns:a16="http://schemas.microsoft.com/office/drawing/2014/main" id="{0F8E655B-FA25-345C-4975-F5E87E082BE1}"/>
              </a:ext>
            </a:extLst>
          </p:cNvPr>
          <p:cNvSpPr txBox="1"/>
          <p:nvPr/>
        </p:nvSpPr>
        <p:spPr>
          <a:xfrm>
            <a:off x="9582105" y="3458383"/>
            <a:ext cx="2114583" cy="400110"/>
          </a:xfrm>
          <a:prstGeom prst="rect">
            <a:avLst/>
          </a:prstGeom>
          <a:noFill/>
        </p:spPr>
        <p:txBody>
          <a:bodyPr wrap="square" rtlCol="0">
            <a:spAutoFit/>
          </a:bodyPr>
          <a:lstStyle/>
          <a:p>
            <a:pPr algn="ctr" defTabSz="457200">
              <a:defRPr/>
            </a:pPr>
            <a:r>
              <a:rPr lang="ja-JP" altLang="en-US" sz="2000" dirty="0">
                <a:solidFill>
                  <a:prstClr val="black"/>
                </a:solidFill>
                <a:effectLst>
                  <a:outerShdw blurRad="38100" dist="38100" dir="2700000" algn="tl">
                    <a:srgbClr val="000000">
                      <a:alpha val="43137"/>
                    </a:srgbClr>
                  </a:outerShdw>
                </a:effectLst>
                <a:latin typeface="UD デジタル 教科書体 NP-R" panose="02020400000000000000" pitchFamily="18" charset="-128"/>
                <a:ea typeface="UD デジタル 教科書体 NP-R" panose="02020400000000000000" pitchFamily="18" charset="-128"/>
                <a:cs typeface="メイリオ" panose="020B0604030504040204" pitchFamily="50" charset="-128"/>
              </a:rPr>
              <a:t>働いていない</a:t>
            </a:r>
          </a:p>
        </p:txBody>
      </p:sp>
      <p:sp>
        <p:nvSpPr>
          <p:cNvPr id="14" name="テキスト ボックス 13">
            <a:extLst>
              <a:ext uri="{FF2B5EF4-FFF2-40B4-BE49-F238E27FC236}">
                <a16:creationId xmlns:a16="http://schemas.microsoft.com/office/drawing/2014/main" id="{A3E8C516-D1AC-D2B0-BD14-06E50A612D87}"/>
              </a:ext>
            </a:extLst>
          </p:cNvPr>
          <p:cNvSpPr txBox="1"/>
          <p:nvPr/>
        </p:nvSpPr>
        <p:spPr>
          <a:xfrm>
            <a:off x="9872597" y="4292058"/>
            <a:ext cx="1667761" cy="399600"/>
          </a:xfrm>
          <a:prstGeom prst="rect">
            <a:avLst/>
          </a:prstGeom>
          <a:solidFill>
            <a:srgbClr val="92D050"/>
          </a:solidFill>
        </p:spPr>
        <p:txBody>
          <a:bodyPr wrap="square" rtlCol="0" anchor="ctr">
            <a:spAutoFit/>
          </a:bodyPr>
          <a:lstStyle/>
          <a:p>
            <a:pPr algn="ctr" defTabSz="457200">
              <a:defRPr/>
            </a:pPr>
            <a:r>
              <a:rPr lang="en-US" altLang="ja-JP" sz="2000" dirty="0">
                <a:solidFill>
                  <a:prstClr val="white"/>
                </a:solidFill>
                <a:effectLst>
                  <a:outerShdw blurRad="38100" dist="38100" dir="2700000" algn="tl">
                    <a:srgbClr val="000000">
                      <a:alpha val="43137"/>
                    </a:srgbClr>
                  </a:outerShdw>
                </a:effectLst>
                <a:latin typeface="UD デジタル 教科書体 NP-R" panose="02020400000000000000" pitchFamily="18" charset="-128"/>
                <a:ea typeface="UD デジタル 教科書体 NP-R" panose="02020400000000000000" pitchFamily="18" charset="-128"/>
              </a:rPr>
              <a:t>1,265</a:t>
            </a:r>
            <a:r>
              <a:rPr lang="en-US" altLang="ja-JP" dirty="0">
                <a:solidFill>
                  <a:prstClr val="white"/>
                </a:solidFill>
                <a:effectLst>
                  <a:outerShdw blurRad="38100" dist="38100" dir="2700000" algn="tl">
                    <a:srgbClr val="000000">
                      <a:alpha val="43137"/>
                    </a:srgbClr>
                  </a:outerShdw>
                </a:effectLst>
                <a:latin typeface="UD デジタル 教科書体 NP-R" panose="02020400000000000000" pitchFamily="18" charset="-128"/>
                <a:ea typeface="UD デジタル 教科書体 NP-R" panose="02020400000000000000" pitchFamily="18" charset="-128"/>
              </a:rPr>
              <a:t>.5</a:t>
            </a:r>
            <a:r>
              <a:rPr lang="ja-JP" altLang="en-US" sz="1400" dirty="0">
                <a:solidFill>
                  <a:prstClr val="white"/>
                </a:solidFill>
                <a:effectLst>
                  <a:outerShdw blurRad="38100" dist="38100" dir="2700000" algn="tl">
                    <a:srgbClr val="000000">
                      <a:alpha val="43137"/>
                    </a:srgbClr>
                  </a:outerShdw>
                </a:effectLst>
                <a:latin typeface="UD デジタル 教科書体 NP-R" panose="02020400000000000000" pitchFamily="18" charset="-128"/>
                <a:ea typeface="UD デジタル 教科書体 NP-R" panose="02020400000000000000" pitchFamily="18" charset="-128"/>
              </a:rPr>
              <a:t>万円</a:t>
            </a:r>
          </a:p>
        </p:txBody>
      </p:sp>
      <p:sp>
        <p:nvSpPr>
          <p:cNvPr id="15" name="テキスト ボックス 14">
            <a:extLst>
              <a:ext uri="{FF2B5EF4-FFF2-40B4-BE49-F238E27FC236}">
                <a16:creationId xmlns:a16="http://schemas.microsoft.com/office/drawing/2014/main" id="{CEA2C2E0-485E-08EF-C03E-E5200E05DC55}"/>
              </a:ext>
            </a:extLst>
          </p:cNvPr>
          <p:cNvSpPr txBox="1"/>
          <p:nvPr/>
        </p:nvSpPr>
        <p:spPr>
          <a:xfrm>
            <a:off x="9872597" y="4667791"/>
            <a:ext cx="1951849" cy="400110"/>
          </a:xfrm>
          <a:prstGeom prst="rect">
            <a:avLst/>
          </a:prstGeom>
          <a:noFill/>
        </p:spPr>
        <p:txBody>
          <a:bodyPr wrap="square" rtlCol="0" anchor="ctr">
            <a:spAutoFit/>
          </a:bodyPr>
          <a:lstStyle/>
          <a:p>
            <a:pPr defTabSz="457200">
              <a:defRPr/>
            </a:pPr>
            <a:r>
              <a:rPr lang="ja-JP" altLang="en-US" sz="1600" dirty="0">
                <a:solidFill>
                  <a:srgbClr val="C00000"/>
                </a:solidFill>
                <a:effectLst>
                  <a:outerShdw blurRad="38100" dist="38100" dir="2700000" algn="tl">
                    <a:srgbClr val="000000">
                      <a:alpha val="43137"/>
                    </a:srgbClr>
                  </a:outerShdw>
                </a:effectLst>
                <a:latin typeface="UD デジタル 教科書体 NP-R" panose="02020400000000000000" pitchFamily="18" charset="-128"/>
                <a:ea typeface="UD デジタル 教科書体 NP-R" panose="02020400000000000000" pitchFamily="18" charset="-128"/>
              </a:rPr>
              <a:t>元本</a:t>
            </a:r>
            <a:r>
              <a:rPr lang="en-US" altLang="ja-JP" sz="2000" dirty="0">
                <a:solidFill>
                  <a:srgbClr val="C00000"/>
                </a:solidFill>
                <a:effectLst>
                  <a:outerShdw blurRad="38100" dist="38100" dir="2700000" algn="tl">
                    <a:srgbClr val="000000">
                      <a:alpha val="43137"/>
                    </a:srgbClr>
                  </a:outerShdw>
                </a:effectLst>
                <a:latin typeface="UD デジタル 教科書体 NP-R" panose="02020400000000000000" pitchFamily="18" charset="-128"/>
                <a:ea typeface="UD デジタル 教科書体 NP-R" panose="02020400000000000000" pitchFamily="18" charset="-128"/>
              </a:rPr>
              <a:t>1,260</a:t>
            </a:r>
            <a:r>
              <a:rPr lang="ja-JP" altLang="en-US" sz="1200" dirty="0">
                <a:solidFill>
                  <a:srgbClr val="C00000"/>
                </a:solidFill>
                <a:effectLst>
                  <a:outerShdw blurRad="38100" dist="38100" dir="2700000" algn="tl">
                    <a:srgbClr val="000000">
                      <a:alpha val="43137"/>
                    </a:srgbClr>
                  </a:outerShdw>
                </a:effectLst>
                <a:latin typeface="UD デジタル 教科書体 NP-R" panose="02020400000000000000" pitchFamily="18" charset="-128"/>
                <a:ea typeface="UD デジタル 教科書体 NP-R" panose="02020400000000000000" pitchFamily="18" charset="-128"/>
              </a:rPr>
              <a:t>万円</a:t>
            </a:r>
          </a:p>
        </p:txBody>
      </p:sp>
      <p:sp>
        <p:nvSpPr>
          <p:cNvPr id="11" name="AutoShape 5">
            <a:extLst>
              <a:ext uri="{FF2B5EF4-FFF2-40B4-BE49-F238E27FC236}">
                <a16:creationId xmlns:a16="http://schemas.microsoft.com/office/drawing/2014/main" id="{A3CE1834-62BC-4791-BF13-56FCB45D74ED}"/>
              </a:ext>
            </a:extLst>
          </p:cNvPr>
          <p:cNvSpPr>
            <a:spLocks noChangeAspect="1" noChangeArrowheads="1" noTextEdit="1"/>
          </p:cNvSpPr>
          <p:nvPr/>
        </p:nvSpPr>
        <p:spPr bwMode="auto">
          <a:xfrm>
            <a:off x="7794676" y="1310803"/>
            <a:ext cx="2865438" cy="3349625"/>
          </a:xfrm>
          <a:prstGeom prst="rect">
            <a:avLst/>
          </a:prstGeom>
          <a:noFill/>
          <a:ln w="9525">
            <a:noFill/>
            <a:miter lim="800000"/>
            <a:headEnd/>
            <a:tailEnd/>
          </a:ln>
        </p:spPr>
        <p:txBody>
          <a:bodyPr/>
          <a:lstStyle/>
          <a:p>
            <a:pPr fontAlgn="base">
              <a:spcBef>
                <a:spcPct val="0"/>
              </a:spcBef>
              <a:spcAft>
                <a:spcPct val="0"/>
              </a:spcAft>
              <a:defRPr/>
            </a:pPr>
            <a:endParaRPr lang="ja-JP" altLang="en-US" dirty="0">
              <a:solidFill>
                <a:srgbClr val="000000"/>
              </a:solidFill>
              <a:latin typeface="BIZ UDPゴシック" panose="020B0400000000000000" pitchFamily="50" charset="-128"/>
              <a:ea typeface="BIZ UDPゴシック" panose="020B0400000000000000" pitchFamily="50" charset="-128"/>
            </a:endParaRPr>
          </a:p>
        </p:txBody>
      </p:sp>
      <p:sp>
        <p:nvSpPr>
          <p:cNvPr id="3" name="スライド番号プレースホルダー 2">
            <a:extLst>
              <a:ext uri="{FF2B5EF4-FFF2-40B4-BE49-F238E27FC236}">
                <a16:creationId xmlns:a16="http://schemas.microsoft.com/office/drawing/2014/main" id="{60F2ACE6-E795-4C70-A1D6-2B8F62774D4F}"/>
              </a:ext>
            </a:extLst>
          </p:cNvPr>
          <p:cNvSpPr>
            <a:spLocks noGrp="1"/>
          </p:cNvSpPr>
          <p:nvPr>
            <p:ph type="sldNum" sz="quarter" idx="12"/>
          </p:nvPr>
        </p:nvSpPr>
        <p:spPr/>
        <p:txBody>
          <a:bodyPr/>
          <a:lstStyle/>
          <a:p>
            <a:pPr defTabSz="457200">
              <a:defRPr/>
            </a:pPr>
            <a:fld id="{72D176ED-CEA5-466B-BA16-A0B777FD092A}" type="slidenum">
              <a:rPr lang="ja-JP" altLang="en-US">
                <a:solidFill>
                  <a:prstClr val="black">
                    <a:tint val="75000"/>
                  </a:prstClr>
                </a:solidFill>
                <a:latin typeface="Calibri" panose="020F0502020204030204"/>
                <a:ea typeface="BIZ UDPゴシック" panose="020B0400000000000000" pitchFamily="50" charset="-128"/>
              </a:rPr>
              <a:pPr defTabSz="457200">
                <a:defRPr/>
              </a:pPr>
              <a:t>100</a:t>
            </a:fld>
            <a:endParaRPr lang="ja-JP" altLang="en-US" dirty="0">
              <a:solidFill>
                <a:prstClr val="black">
                  <a:tint val="75000"/>
                </a:prstClr>
              </a:solidFill>
              <a:latin typeface="Calibri" panose="020F0502020204030204"/>
              <a:ea typeface="BIZ UDPゴシック" panose="020B0400000000000000" pitchFamily="50" charset="-128"/>
            </a:endParaRPr>
          </a:p>
        </p:txBody>
      </p:sp>
      <p:sp>
        <p:nvSpPr>
          <p:cNvPr id="4" name="テキスト ボックス 3">
            <a:extLst>
              <a:ext uri="{FF2B5EF4-FFF2-40B4-BE49-F238E27FC236}">
                <a16:creationId xmlns:a16="http://schemas.microsoft.com/office/drawing/2014/main" id="{E24B1F91-7C40-439D-9F5C-CECA11709326}"/>
              </a:ext>
            </a:extLst>
          </p:cNvPr>
          <p:cNvSpPr txBox="1"/>
          <p:nvPr/>
        </p:nvSpPr>
        <p:spPr>
          <a:xfrm>
            <a:off x="2052918" y="1249901"/>
            <a:ext cx="3334870" cy="769441"/>
          </a:xfrm>
          <a:prstGeom prst="rect">
            <a:avLst/>
          </a:prstGeom>
          <a:solidFill>
            <a:schemeClr val="bg1">
              <a:lumMod val="95000"/>
            </a:schemeClr>
          </a:solidFill>
          <a:ln>
            <a:solidFill>
              <a:schemeClr val="tx1"/>
            </a:solidFill>
          </a:ln>
        </p:spPr>
        <p:txBody>
          <a:bodyPr wrap="square" rtlCol="0">
            <a:spAutoFit/>
          </a:bodyPr>
          <a:lstStyle/>
          <a:p>
            <a:pPr algn="ctr" defTabSz="457200">
              <a:defRPr/>
            </a:pPr>
            <a:r>
              <a:rPr lang="ja-JP" altLang="en-US" sz="2400" dirty="0">
                <a:solidFill>
                  <a:prstClr val="black"/>
                </a:solidFill>
                <a:effectLst>
                  <a:outerShdw blurRad="38100" dist="38100" dir="2700000" algn="tl">
                    <a:srgbClr val="000000">
                      <a:alpha val="43137"/>
                    </a:srgbClr>
                  </a:outerShdw>
                </a:effectLst>
                <a:latin typeface="UD デジタル 教科書体 NP-R" panose="02020400000000000000" pitchFamily="18" charset="-128"/>
                <a:ea typeface="UD デジタル 教科書体 NP-R" panose="02020400000000000000" pitchFamily="18" charset="-128"/>
              </a:rPr>
              <a:t>毎月</a:t>
            </a:r>
            <a:r>
              <a:rPr lang="en-US" altLang="ja-JP" sz="2400" dirty="0">
                <a:solidFill>
                  <a:prstClr val="black"/>
                </a:solidFill>
                <a:effectLst>
                  <a:outerShdw blurRad="38100" dist="38100" dir="2700000" algn="tl">
                    <a:srgbClr val="000000">
                      <a:alpha val="43137"/>
                    </a:srgbClr>
                  </a:outerShdw>
                </a:effectLst>
                <a:latin typeface="UD デジタル 教科書体 NP-R" panose="02020400000000000000" pitchFamily="18" charset="-128"/>
                <a:ea typeface="UD デジタル 教科書体 NP-R" panose="02020400000000000000" pitchFamily="18" charset="-128"/>
              </a:rPr>
              <a:t>3</a:t>
            </a:r>
            <a:r>
              <a:rPr lang="ja-JP" altLang="en-US" sz="2400" dirty="0">
                <a:solidFill>
                  <a:prstClr val="black"/>
                </a:solidFill>
                <a:effectLst>
                  <a:outerShdw blurRad="38100" dist="38100" dir="2700000" algn="tl">
                    <a:srgbClr val="000000">
                      <a:alpha val="43137"/>
                    </a:srgbClr>
                  </a:outerShdw>
                </a:effectLst>
                <a:latin typeface="UD デジタル 教科書体 NP-R" panose="02020400000000000000" pitchFamily="18" charset="-128"/>
                <a:ea typeface="UD デジタル 教科書体 NP-R" panose="02020400000000000000" pitchFamily="18" charset="-128"/>
              </a:rPr>
              <a:t>万円</a:t>
            </a:r>
            <a:r>
              <a:rPr lang="ja-JP" altLang="en-US" sz="2000" dirty="0">
                <a:solidFill>
                  <a:prstClr val="black"/>
                </a:solidFill>
                <a:latin typeface="UD デジタル 教科書体 NP-R" panose="02020400000000000000" pitchFamily="18" charset="-128"/>
                <a:ea typeface="UD デジタル 教科書体 NP-R" panose="02020400000000000000" pitchFamily="18" charset="-128"/>
              </a:rPr>
              <a:t>を</a:t>
            </a:r>
            <a:br>
              <a:rPr lang="en-US" altLang="ja-JP" sz="2000" dirty="0">
                <a:solidFill>
                  <a:prstClr val="black"/>
                </a:solidFill>
                <a:latin typeface="UD デジタル 教科書体 NP-R" panose="02020400000000000000" pitchFamily="18" charset="-128"/>
                <a:ea typeface="UD デジタル 教科書体 NP-R" panose="02020400000000000000" pitchFamily="18" charset="-128"/>
              </a:rPr>
            </a:br>
            <a:r>
              <a:rPr lang="en-US" altLang="ja-JP" sz="2000" dirty="0">
                <a:solidFill>
                  <a:prstClr val="black"/>
                </a:solidFill>
                <a:latin typeface="UD デジタル 教科書体 NP-R" panose="02020400000000000000" pitchFamily="18" charset="-128"/>
                <a:ea typeface="UD デジタル 教科書体 NP-R" panose="02020400000000000000" pitchFamily="18" charset="-128"/>
              </a:rPr>
              <a:t>35</a:t>
            </a:r>
            <a:r>
              <a:rPr lang="ja-JP" altLang="en-US" sz="2000" dirty="0">
                <a:solidFill>
                  <a:prstClr val="black"/>
                </a:solidFill>
                <a:latin typeface="UD デジタル 教科書体 NP-R" panose="02020400000000000000" pitchFamily="18" charset="-128"/>
                <a:ea typeface="UD デジタル 教科書体 NP-R" panose="02020400000000000000" pitchFamily="18" charset="-128"/>
              </a:rPr>
              <a:t>年間運用した場合</a:t>
            </a:r>
          </a:p>
        </p:txBody>
      </p:sp>
      <p:sp>
        <p:nvSpPr>
          <p:cNvPr id="6" name="テキスト ボックス 5">
            <a:extLst>
              <a:ext uri="{FF2B5EF4-FFF2-40B4-BE49-F238E27FC236}">
                <a16:creationId xmlns:a16="http://schemas.microsoft.com/office/drawing/2014/main" id="{7B47E438-C56B-4FB7-AB16-6A1430955CF9}"/>
              </a:ext>
            </a:extLst>
          </p:cNvPr>
          <p:cNvSpPr txBox="1"/>
          <p:nvPr/>
        </p:nvSpPr>
        <p:spPr>
          <a:xfrm>
            <a:off x="9864520" y="2612372"/>
            <a:ext cx="1675837" cy="461665"/>
          </a:xfrm>
          <a:prstGeom prst="rect">
            <a:avLst/>
          </a:prstGeom>
          <a:solidFill>
            <a:srgbClr val="FF0000"/>
          </a:solidFill>
        </p:spPr>
        <p:txBody>
          <a:bodyPr wrap="square" lIns="36000" rIns="36000" rtlCol="0" anchor="ctr">
            <a:spAutoFit/>
          </a:bodyPr>
          <a:lstStyle/>
          <a:p>
            <a:pPr algn="ctr" defTabSz="457200">
              <a:defRPr/>
            </a:pPr>
            <a:r>
              <a:rPr lang="en-US" altLang="ja-JP" sz="2400" dirty="0">
                <a:solidFill>
                  <a:prstClr val="white"/>
                </a:solidFill>
                <a:effectLst>
                  <a:outerShdw blurRad="38100" dist="38100" dir="2700000" algn="tl">
                    <a:srgbClr val="000000">
                      <a:alpha val="43137"/>
                    </a:srgbClr>
                  </a:outerShdw>
                </a:effectLst>
                <a:latin typeface="UD デジタル 教科書体 NP-R" panose="02020400000000000000" pitchFamily="18" charset="-128"/>
                <a:ea typeface="UD デジタル 教科書体 NP-R" panose="02020400000000000000" pitchFamily="18" charset="-128"/>
              </a:rPr>
              <a:t>2,225</a:t>
            </a:r>
            <a:r>
              <a:rPr lang="ja-JP" altLang="en-US" sz="1400" dirty="0">
                <a:solidFill>
                  <a:prstClr val="white"/>
                </a:solidFill>
                <a:effectLst>
                  <a:outerShdw blurRad="38100" dist="38100" dir="2700000" algn="tl">
                    <a:srgbClr val="000000">
                      <a:alpha val="43137"/>
                    </a:srgbClr>
                  </a:outerShdw>
                </a:effectLst>
                <a:latin typeface="UD デジタル 教科書体 NP-R" panose="02020400000000000000" pitchFamily="18" charset="-128"/>
                <a:ea typeface="UD デジタル 教科書体 NP-R" panose="02020400000000000000" pitchFamily="18" charset="-128"/>
              </a:rPr>
              <a:t>万円</a:t>
            </a:r>
          </a:p>
        </p:txBody>
      </p:sp>
      <p:sp>
        <p:nvSpPr>
          <p:cNvPr id="8" name="テキスト ボックス 7">
            <a:extLst>
              <a:ext uri="{FF2B5EF4-FFF2-40B4-BE49-F238E27FC236}">
                <a16:creationId xmlns:a16="http://schemas.microsoft.com/office/drawing/2014/main" id="{5A863D84-11F9-4757-8168-40BB9C1A318D}"/>
              </a:ext>
            </a:extLst>
          </p:cNvPr>
          <p:cNvSpPr txBox="1"/>
          <p:nvPr/>
        </p:nvSpPr>
        <p:spPr>
          <a:xfrm>
            <a:off x="9864518" y="2150707"/>
            <a:ext cx="1747347" cy="461665"/>
          </a:xfrm>
          <a:prstGeom prst="rect">
            <a:avLst/>
          </a:prstGeom>
          <a:noFill/>
        </p:spPr>
        <p:txBody>
          <a:bodyPr wrap="square" rtlCol="0">
            <a:spAutoFit/>
          </a:bodyPr>
          <a:lstStyle/>
          <a:p>
            <a:pPr algn="ctr" defTabSz="457200">
              <a:defRPr/>
            </a:pPr>
            <a:r>
              <a:rPr lang="ja-JP" altLang="en-US" sz="2400" dirty="0">
                <a:solidFill>
                  <a:srgbClr val="C00000"/>
                </a:solidFill>
                <a:effectLst>
                  <a:outerShdw blurRad="38100" dist="38100" dir="2700000" algn="tl">
                    <a:srgbClr val="000000">
                      <a:alpha val="43137"/>
                    </a:srgbClr>
                  </a:outerShdw>
                </a:effectLst>
                <a:latin typeface="UD デジタル 教科書体 NP-R" panose="02020400000000000000" pitchFamily="18" charset="-128"/>
                <a:ea typeface="UD デジタル 教科書体 NP-R" panose="02020400000000000000" pitchFamily="18" charset="-128"/>
                <a:cs typeface="メイリオ" panose="020B0604030504040204" pitchFamily="50" charset="-128"/>
              </a:rPr>
              <a:t>働いてる！</a:t>
            </a:r>
          </a:p>
        </p:txBody>
      </p:sp>
      <p:grpSp>
        <p:nvGrpSpPr>
          <p:cNvPr id="16" name="グループ化 15">
            <a:extLst>
              <a:ext uri="{FF2B5EF4-FFF2-40B4-BE49-F238E27FC236}">
                <a16:creationId xmlns:a16="http://schemas.microsoft.com/office/drawing/2014/main" id="{7AC41C03-1977-A8CF-055B-251CE232283C}"/>
              </a:ext>
            </a:extLst>
          </p:cNvPr>
          <p:cNvGrpSpPr/>
          <p:nvPr/>
        </p:nvGrpSpPr>
        <p:grpSpPr>
          <a:xfrm>
            <a:off x="8495807" y="2893044"/>
            <a:ext cx="2106455" cy="1473438"/>
            <a:chOff x="6130467" y="1946739"/>
            <a:chExt cx="2235079" cy="1497346"/>
          </a:xfrm>
        </p:grpSpPr>
        <p:sp>
          <p:nvSpPr>
            <p:cNvPr id="17" name="矢印: 上下 16">
              <a:extLst>
                <a:ext uri="{FF2B5EF4-FFF2-40B4-BE49-F238E27FC236}">
                  <a16:creationId xmlns:a16="http://schemas.microsoft.com/office/drawing/2014/main" id="{4717BA08-3EAE-76EE-3330-AE49207B4EDD}"/>
                </a:ext>
              </a:extLst>
            </p:cNvPr>
            <p:cNvSpPr/>
            <p:nvPr/>
          </p:nvSpPr>
          <p:spPr>
            <a:xfrm>
              <a:off x="6959844" y="1946739"/>
              <a:ext cx="404790" cy="1497346"/>
            </a:xfrm>
            <a:prstGeom prst="upDownArrow">
              <a:avLst>
                <a:gd name="adj1" fmla="val 94706"/>
                <a:gd name="adj2" fmla="val 54191"/>
              </a:avLst>
            </a:prstGeom>
            <a:solidFill>
              <a:srgbClr val="FFFF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457200">
                <a:defRPr/>
              </a:pPr>
              <a:endParaRPr lang="ja-JP" altLang="en-US" dirty="0">
                <a:solidFill>
                  <a:prstClr val="white"/>
                </a:solidFill>
                <a:latin typeface="UD デジタル 教科書体 NP-R" panose="02020400000000000000" pitchFamily="18" charset="-128"/>
                <a:ea typeface="UD デジタル 教科書体 NP-R" panose="02020400000000000000" pitchFamily="18" charset="-128"/>
              </a:endParaRPr>
            </a:p>
          </p:txBody>
        </p:sp>
        <p:sp>
          <p:nvSpPr>
            <p:cNvPr id="18" name="テキスト ボックス 17">
              <a:extLst>
                <a:ext uri="{FF2B5EF4-FFF2-40B4-BE49-F238E27FC236}">
                  <a16:creationId xmlns:a16="http://schemas.microsoft.com/office/drawing/2014/main" id="{A6B4742F-0C08-84D3-BEBE-0968C9E034E2}"/>
                </a:ext>
              </a:extLst>
            </p:cNvPr>
            <p:cNvSpPr txBox="1"/>
            <p:nvPr/>
          </p:nvSpPr>
          <p:spPr>
            <a:xfrm>
              <a:off x="6130467" y="2365685"/>
              <a:ext cx="2235079" cy="594264"/>
            </a:xfrm>
            <a:prstGeom prst="rect">
              <a:avLst/>
            </a:prstGeom>
            <a:solidFill>
              <a:schemeClr val="bg1"/>
            </a:solidFill>
            <a:ln w="28575">
              <a:solidFill>
                <a:srgbClr val="FFC000"/>
              </a:solidFill>
            </a:ln>
          </p:spPr>
          <p:txBody>
            <a:bodyPr wrap="square" rtlCol="0">
              <a:spAutoFit/>
            </a:bodyPr>
            <a:lstStyle/>
            <a:p>
              <a:pPr algn="ctr" defTabSz="457200">
                <a:defRPr/>
              </a:pPr>
              <a:r>
                <a:rPr lang="ja-JP" altLang="en-US" sz="2000" b="1" dirty="0">
                  <a:solidFill>
                    <a:srgbClr val="C00000"/>
                  </a:solidFill>
                  <a:latin typeface="UD デジタル 教科書体 NP-R" panose="02020400000000000000" pitchFamily="18" charset="-128"/>
                  <a:ea typeface="UD デジタル 教科書体 NP-R" panose="02020400000000000000" pitchFamily="18" charset="-128"/>
                </a:rPr>
                <a:t>約</a:t>
              </a:r>
              <a:r>
                <a:rPr lang="en-US" altLang="ja-JP" sz="3200" b="1" dirty="0">
                  <a:solidFill>
                    <a:srgbClr val="C00000"/>
                  </a:solidFill>
                  <a:latin typeface="UD デジタル 教科書体 NP-R" panose="02020400000000000000" pitchFamily="18" charset="-128"/>
                  <a:ea typeface="UD デジタル 教科書体 NP-R" panose="02020400000000000000" pitchFamily="18" charset="-128"/>
                </a:rPr>
                <a:t>1000</a:t>
              </a:r>
              <a:r>
                <a:rPr lang="ja-JP" altLang="en-US" sz="2000" b="1" dirty="0">
                  <a:solidFill>
                    <a:srgbClr val="C00000"/>
                  </a:solidFill>
                  <a:latin typeface="UD デジタル 教科書体 NP-R" panose="02020400000000000000" pitchFamily="18" charset="-128"/>
                  <a:ea typeface="UD デジタル 教科書体 NP-R" panose="02020400000000000000" pitchFamily="18" charset="-128"/>
                </a:rPr>
                <a:t>万円</a:t>
              </a:r>
              <a:endParaRPr lang="ja-JP" altLang="en-US" sz="3200" b="1" dirty="0">
                <a:solidFill>
                  <a:srgbClr val="C00000"/>
                </a:solidFill>
                <a:latin typeface="UD デジタル 教科書体 NP-R" panose="02020400000000000000" pitchFamily="18" charset="-128"/>
                <a:ea typeface="UD デジタル 教科書体 NP-R" panose="02020400000000000000" pitchFamily="18" charset="-128"/>
              </a:endParaRPr>
            </a:p>
          </p:txBody>
        </p:sp>
      </p:grpSp>
      <p:sp>
        <p:nvSpPr>
          <p:cNvPr id="2" name="テキスト ボックス 1">
            <a:extLst>
              <a:ext uri="{FF2B5EF4-FFF2-40B4-BE49-F238E27FC236}">
                <a16:creationId xmlns:a16="http://schemas.microsoft.com/office/drawing/2014/main" id="{077220F7-1D4C-20B3-BC8B-FCD5D3B025D5}"/>
              </a:ext>
            </a:extLst>
          </p:cNvPr>
          <p:cNvSpPr txBox="1"/>
          <p:nvPr/>
        </p:nvSpPr>
        <p:spPr>
          <a:xfrm>
            <a:off x="2394764" y="2110578"/>
            <a:ext cx="3073387" cy="861774"/>
          </a:xfrm>
          <a:prstGeom prst="rect">
            <a:avLst/>
          </a:prstGeom>
          <a:solidFill>
            <a:schemeClr val="bg1"/>
          </a:solidFill>
        </p:spPr>
        <p:txBody>
          <a:bodyPr wrap="square" rtlCol="0" anchor="ctr">
            <a:spAutoFit/>
          </a:bodyPr>
          <a:lstStyle/>
          <a:p>
            <a:pPr algn="ctr" defTabSz="457200">
              <a:defRPr/>
            </a:pPr>
            <a:r>
              <a:rPr lang="en-US" altLang="ja-JP" dirty="0">
                <a:solidFill>
                  <a:prstClr val="black"/>
                </a:solidFill>
                <a:effectLst>
                  <a:outerShdw blurRad="38100" dist="38100" dir="2700000" algn="tl">
                    <a:srgbClr val="000000">
                      <a:alpha val="43137"/>
                    </a:srgbClr>
                  </a:outerShdw>
                </a:effectLst>
                <a:latin typeface="UD デジタル 教科書体 NP-R" panose="02020400000000000000" pitchFamily="18" charset="-128"/>
                <a:ea typeface="UD デジタル 教科書体 NP-R" panose="02020400000000000000" pitchFamily="18" charset="-128"/>
              </a:rPr>
              <a:t>3</a:t>
            </a:r>
            <a:r>
              <a:rPr lang="ja-JP" altLang="en-US" dirty="0">
                <a:solidFill>
                  <a:prstClr val="black"/>
                </a:solidFill>
                <a:effectLst>
                  <a:outerShdw blurRad="38100" dist="38100" dir="2700000" algn="tl">
                    <a:srgbClr val="000000">
                      <a:alpha val="43137"/>
                    </a:srgbClr>
                  </a:outerShdw>
                </a:effectLst>
                <a:latin typeface="UD デジタル 教科書体 NP-R" panose="02020400000000000000" pitchFamily="18" charset="-128"/>
                <a:ea typeface="UD デジタル 教科書体 NP-R" panose="02020400000000000000" pitchFamily="18" charset="-128"/>
              </a:rPr>
              <a:t>万円</a:t>
            </a:r>
            <a:r>
              <a:rPr lang="en-US" altLang="ja-JP" dirty="0">
                <a:solidFill>
                  <a:prstClr val="black"/>
                </a:solidFill>
                <a:effectLst>
                  <a:outerShdw blurRad="38100" dist="38100" dir="2700000" algn="tl">
                    <a:srgbClr val="000000">
                      <a:alpha val="43137"/>
                    </a:srgbClr>
                  </a:outerShdw>
                </a:effectLst>
                <a:latin typeface="UD デジタル 教科書体 NP-R" panose="02020400000000000000" pitchFamily="18" charset="-128"/>
                <a:ea typeface="UD デジタル 教科書体 NP-R" panose="02020400000000000000" pitchFamily="18" charset="-128"/>
              </a:rPr>
              <a:t>×12</a:t>
            </a:r>
            <a:r>
              <a:rPr lang="ja-JP" altLang="en-US" dirty="0">
                <a:solidFill>
                  <a:prstClr val="black"/>
                </a:solidFill>
                <a:effectLst>
                  <a:outerShdw blurRad="38100" dist="38100" dir="2700000" algn="tl">
                    <a:srgbClr val="000000">
                      <a:alpha val="43137"/>
                    </a:srgbClr>
                  </a:outerShdw>
                </a:effectLst>
                <a:latin typeface="UD デジタル 教科書体 NP-R" panose="02020400000000000000" pitchFamily="18" charset="-128"/>
                <a:ea typeface="UD デジタル 教科書体 NP-R" panose="02020400000000000000" pitchFamily="18" charset="-128"/>
              </a:rPr>
              <a:t>か月</a:t>
            </a:r>
            <a:r>
              <a:rPr lang="en-US" altLang="ja-JP" dirty="0">
                <a:solidFill>
                  <a:prstClr val="black"/>
                </a:solidFill>
                <a:effectLst>
                  <a:outerShdw blurRad="38100" dist="38100" dir="2700000" algn="tl">
                    <a:srgbClr val="000000">
                      <a:alpha val="43137"/>
                    </a:srgbClr>
                  </a:outerShdw>
                </a:effectLst>
                <a:latin typeface="UD デジタル 教科書体 NP-R" panose="02020400000000000000" pitchFamily="18" charset="-128"/>
                <a:ea typeface="UD デジタル 教科書体 NP-R" panose="02020400000000000000" pitchFamily="18" charset="-128"/>
              </a:rPr>
              <a:t>×35</a:t>
            </a:r>
            <a:r>
              <a:rPr lang="ja-JP" altLang="en-US" dirty="0">
                <a:solidFill>
                  <a:prstClr val="black"/>
                </a:solidFill>
                <a:effectLst>
                  <a:outerShdw blurRad="38100" dist="38100" dir="2700000" algn="tl">
                    <a:srgbClr val="000000">
                      <a:alpha val="43137"/>
                    </a:srgbClr>
                  </a:outerShdw>
                </a:effectLst>
                <a:latin typeface="UD デジタル 教科書体 NP-R" panose="02020400000000000000" pitchFamily="18" charset="-128"/>
                <a:ea typeface="UD デジタル 教科書体 NP-R" panose="02020400000000000000" pitchFamily="18" charset="-128"/>
              </a:rPr>
              <a:t>年</a:t>
            </a:r>
            <a:endParaRPr lang="en-US" altLang="ja-JP" dirty="0">
              <a:solidFill>
                <a:prstClr val="black"/>
              </a:solidFill>
              <a:effectLst>
                <a:outerShdw blurRad="38100" dist="38100" dir="2700000" algn="tl">
                  <a:srgbClr val="000000">
                    <a:alpha val="43137"/>
                  </a:srgbClr>
                </a:outerShdw>
              </a:effectLst>
              <a:latin typeface="UD デジタル 教科書体 NP-R" panose="02020400000000000000" pitchFamily="18" charset="-128"/>
              <a:ea typeface="UD デジタル 教科書体 NP-R" panose="02020400000000000000" pitchFamily="18" charset="-128"/>
            </a:endParaRPr>
          </a:p>
          <a:p>
            <a:pPr algn="ctr" defTabSz="457200">
              <a:defRPr/>
            </a:pPr>
            <a:r>
              <a:rPr lang="ja-JP" altLang="en-US" sz="2400" b="1" dirty="0">
                <a:solidFill>
                  <a:srgbClr val="C00000"/>
                </a:solidFill>
                <a:effectLst>
                  <a:outerShdw blurRad="38100" dist="38100" dir="2700000" algn="tl">
                    <a:srgbClr val="000000">
                      <a:alpha val="43137"/>
                    </a:srgbClr>
                  </a:outerShdw>
                </a:effectLst>
                <a:latin typeface="UD デジタル 教科書体 NP-R" panose="02020400000000000000" pitchFamily="18" charset="-128"/>
                <a:ea typeface="UD デジタル 教科書体 NP-R" panose="02020400000000000000" pitchFamily="18" charset="-128"/>
              </a:rPr>
              <a:t>元本</a:t>
            </a:r>
            <a:r>
              <a:rPr lang="en-US" altLang="ja-JP" sz="3200" b="1" dirty="0">
                <a:solidFill>
                  <a:srgbClr val="C00000"/>
                </a:solidFill>
                <a:effectLst>
                  <a:outerShdw blurRad="38100" dist="38100" dir="2700000" algn="tl">
                    <a:srgbClr val="000000">
                      <a:alpha val="43137"/>
                    </a:srgbClr>
                  </a:outerShdw>
                </a:effectLst>
                <a:latin typeface="UD デジタル 教科書体 NP-R" panose="02020400000000000000" pitchFamily="18" charset="-128"/>
                <a:ea typeface="UD デジタル 教科書体 NP-R" panose="02020400000000000000" pitchFamily="18" charset="-128"/>
              </a:rPr>
              <a:t>1,260</a:t>
            </a:r>
            <a:r>
              <a:rPr lang="ja-JP" altLang="en-US" b="1" dirty="0">
                <a:solidFill>
                  <a:srgbClr val="C00000"/>
                </a:solidFill>
                <a:effectLst>
                  <a:outerShdw blurRad="38100" dist="38100" dir="2700000" algn="tl">
                    <a:srgbClr val="000000">
                      <a:alpha val="43137"/>
                    </a:srgbClr>
                  </a:outerShdw>
                </a:effectLst>
                <a:latin typeface="UD デジタル 教科書体 NP-R" panose="02020400000000000000" pitchFamily="18" charset="-128"/>
                <a:ea typeface="UD デジタル 教科書体 NP-R" panose="02020400000000000000" pitchFamily="18" charset="-128"/>
              </a:rPr>
              <a:t>万円</a:t>
            </a:r>
          </a:p>
        </p:txBody>
      </p:sp>
      <p:sp>
        <p:nvSpPr>
          <p:cNvPr id="24" name="テキスト ボックス 23">
            <a:extLst>
              <a:ext uri="{FF2B5EF4-FFF2-40B4-BE49-F238E27FC236}">
                <a16:creationId xmlns:a16="http://schemas.microsoft.com/office/drawing/2014/main" id="{024572CA-F397-C3C3-AE86-2B97C413F6AF}"/>
              </a:ext>
            </a:extLst>
          </p:cNvPr>
          <p:cNvSpPr txBox="1"/>
          <p:nvPr/>
        </p:nvSpPr>
        <p:spPr>
          <a:xfrm>
            <a:off x="5715887" y="2859764"/>
            <a:ext cx="2865437" cy="338554"/>
          </a:xfrm>
          <a:prstGeom prst="rect">
            <a:avLst/>
          </a:prstGeom>
          <a:noFill/>
        </p:spPr>
        <p:txBody>
          <a:bodyPr wrap="square" lIns="0" rIns="0" rtlCol="0" anchor="ctr">
            <a:spAutoFit/>
          </a:bodyPr>
          <a:lstStyle/>
          <a:p>
            <a:pPr algn="ctr" defTabSz="457200">
              <a:defRPr/>
            </a:pPr>
            <a:r>
              <a:rPr lang="en-US" altLang="ja-JP" sz="1600" b="1" dirty="0">
                <a:solidFill>
                  <a:srgbClr val="FF0000"/>
                </a:solidFill>
                <a:highlight>
                  <a:srgbClr val="FFFFFF"/>
                </a:highlight>
                <a:latin typeface="UD デジタル 教科書体 NP-R" panose="02020400000000000000" pitchFamily="18" charset="-128"/>
                <a:ea typeface="UD デジタル 教科書体 NP-R" panose="02020400000000000000" pitchFamily="18" charset="-128"/>
              </a:rPr>
              <a:t>C</a:t>
            </a:r>
            <a:r>
              <a:rPr lang="ja-JP" altLang="en-US" sz="1600" b="1" dirty="0">
                <a:solidFill>
                  <a:srgbClr val="FF0000"/>
                </a:solidFill>
                <a:highlight>
                  <a:srgbClr val="FFFFFF"/>
                </a:highlight>
                <a:latin typeface="UD デジタル 教科書体 NP-R" panose="02020400000000000000" pitchFamily="18" charset="-128"/>
                <a:ea typeface="UD デジタル 教科書体 NP-R" panose="02020400000000000000" pitchFamily="18" charset="-128"/>
              </a:rPr>
              <a:t>さん：</a:t>
            </a:r>
            <a:r>
              <a:rPr lang="en-US" altLang="ja-JP" sz="1600" b="1" dirty="0">
                <a:solidFill>
                  <a:srgbClr val="FF0000"/>
                </a:solidFill>
                <a:highlight>
                  <a:srgbClr val="FFFFFF"/>
                </a:highlight>
                <a:latin typeface="UD デジタル 教科書体 NP-R" panose="02020400000000000000" pitchFamily="18" charset="-128"/>
                <a:ea typeface="UD デジタル 教科書体 NP-R" panose="02020400000000000000" pitchFamily="18" charset="-128"/>
              </a:rPr>
              <a:t>3</a:t>
            </a:r>
            <a:r>
              <a:rPr lang="ja-JP" altLang="en-US" sz="1600" b="1" dirty="0">
                <a:solidFill>
                  <a:srgbClr val="FF0000"/>
                </a:solidFill>
                <a:highlight>
                  <a:srgbClr val="FFFFFF"/>
                </a:highlight>
                <a:latin typeface="UD デジタル 教科書体 NP-R" panose="02020400000000000000" pitchFamily="18" charset="-128"/>
                <a:ea typeface="UD デジタル 教科書体 NP-R" panose="02020400000000000000" pitchFamily="18" charset="-128"/>
              </a:rPr>
              <a:t>％で運用（複利</a:t>
            </a:r>
            <a:r>
              <a:rPr lang="en-US" altLang="ja-JP" sz="1600" b="1" dirty="0">
                <a:solidFill>
                  <a:srgbClr val="FF0000"/>
                </a:solidFill>
                <a:highlight>
                  <a:srgbClr val="FFFFFF"/>
                </a:highlight>
                <a:latin typeface="UD デジタル 教科書体 NP-R" panose="02020400000000000000" pitchFamily="18" charset="-128"/>
                <a:ea typeface="UD デジタル 教科書体 NP-R" panose="02020400000000000000" pitchFamily="18" charset="-128"/>
              </a:rPr>
              <a:t>)</a:t>
            </a:r>
            <a:endParaRPr lang="ja-JP" altLang="en-US" sz="1200" b="1" dirty="0">
              <a:solidFill>
                <a:srgbClr val="FF0000"/>
              </a:solidFill>
              <a:highlight>
                <a:srgbClr val="FFFFFF"/>
              </a:highlight>
              <a:latin typeface="UD デジタル 教科書体 NP-R" panose="02020400000000000000" pitchFamily="18" charset="-128"/>
              <a:ea typeface="UD デジタル 教科書体 NP-R" panose="02020400000000000000" pitchFamily="18" charset="-128"/>
            </a:endParaRPr>
          </a:p>
        </p:txBody>
      </p:sp>
      <p:sp>
        <p:nvSpPr>
          <p:cNvPr id="27" name="テキスト ボックス 26">
            <a:extLst>
              <a:ext uri="{FF2B5EF4-FFF2-40B4-BE49-F238E27FC236}">
                <a16:creationId xmlns:a16="http://schemas.microsoft.com/office/drawing/2014/main" id="{63AC2A52-1482-3103-C4DC-E28BB5DECB40}"/>
              </a:ext>
            </a:extLst>
          </p:cNvPr>
          <p:cNvSpPr txBox="1"/>
          <p:nvPr/>
        </p:nvSpPr>
        <p:spPr>
          <a:xfrm>
            <a:off x="5927787" y="1132350"/>
            <a:ext cx="2441635" cy="584775"/>
          </a:xfrm>
          <a:prstGeom prst="rect">
            <a:avLst/>
          </a:prstGeom>
          <a:noFill/>
        </p:spPr>
        <p:txBody>
          <a:bodyPr wrap="square" rtlCol="0" anchor="ctr">
            <a:spAutoFit/>
          </a:bodyPr>
          <a:lstStyle/>
          <a:p>
            <a:pPr algn="ctr" defTabSz="457200">
              <a:defRPr/>
            </a:pPr>
            <a:r>
              <a:rPr lang="en-US" altLang="ja-JP" sz="1600" b="1" dirty="0">
                <a:solidFill>
                  <a:srgbClr val="ED7D31"/>
                </a:solidFill>
                <a:latin typeface="UD デジタル 教科書体 NP-R" panose="02020400000000000000" pitchFamily="18" charset="-128"/>
                <a:ea typeface="UD デジタル 教科書体 NP-R" panose="02020400000000000000" pitchFamily="18" charset="-128"/>
              </a:rPr>
              <a:t>D</a:t>
            </a:r>
            <a:r>
              <a:rPr lang="ja-JP" altLang="en-US" sz="1600" b="1" dirty="0">
                <a:solidFill>
                  <a:srgbClr val="ED7D31"/>
                </a:solidFill>
                <a:latin typeface="UD デジタル 教科書体 NP-R" panose="02020400000000000000" pitchFamily="18" charset="-128"/>
                <a:ea typeface="UD デジタル 教科書体 NP-R" panose="02020400000000000000" pitchFamily="18" charset="-128"/>
              </a:rPr>
              <a:t>さん：</a:t>
            </a:r>
            <a:endParaRPr lang="en-US" altLang="ja-JP" sz="1600" b="1" dirty="0">
              <a:solidFill>
                <a:srgbClr val="ED7D31"/>
              </a:solidFill>
              <a:latin typeface="UD デジタル 教科書体 NP-R" panose="02020400000000000000" pitchFamily="18" charset="-128"/>
              <a:ea typeface="UD デジタル 教科書体 NP-R" panose="02020400000000000000" pitchFamily="18" charset="-128"/>
            </a:endParaRPr>
          </a:p>
          <a:p>
            <a:pPr algn="ctr" defTabSz="457200">
              <a:defRPr/>
            </a:pPr>
            <a:r>
              <a:rPr lang="en-US" altLang="ja-JP" sz="1600" b="1" dirty="0">
                <a:solidFill>
                  <a:srgbClr val="ED7D31"/>
                </a:solidFill>
                <a:latin typeface="UD デジタル 教科書体 NP-R" panose="02020400000000000000" pitchFamily="18" charset="-128"/>
                <a:ea typeface="UD デジタル 教科書体 NP-R" panose="02020400000000000000" pitchFamily="18" charset="-128"/>
              </a:rPr>
              <a:t>5</a:t>
            </a:r>
            <a:r>
              <a:rPr lang="ja-JP" altLang="en-US" sz="1600" b="1" dirty="0">
                <a:solidFill>
                  <a:srgbClr val="ED7D31"/>
                </a:solidFill>
                <a:latin typeface="UD デジタル 教科書体 NP-R" panose="02020400000000000000" pitchFamily="18" charset="-128"/>
                <a:ea typeface="UD デジタル 教科書体 NP-R" panose="02020400000000000000" pitchFamily="18" charset="-128"/>
              </a:rPr>
              <a:t>％で運用（複利）</a:t>
            </a:r>
            <a:endParaRPr lang="ja-JP" altLang="en-US" sz="1200" b="1" dirty="0">
              <a:solidFill>
                <a:srgbClr val="ED7D31"/>
              </a:solidFill>
              <a:latin typeface="UD デジタル 教科書体 NP-R" panose="02020400000000000000" pitchFamily="18" charset="-128"/>
              <a:ea typeface="UD デジタル 教科書体 NP-R" panose="02020400000000000000" pitchFamily="18" charset="-128"/>
            </a:endParaRPr>
          </a:p>
        </p:txBody>
      </p:sp>
      <p:sp>
        <p:nvSpPr>
          <p:cNvPr id="30" name="テキスト ボックス 29">
            <a:extLst>
              <a:ext uri="{FF2B5EF4-FFF2-40B4-BE49-F238E27FC236}">
                <a16:creationId xmlns:a16="http://schemas.microsoft.com/office/drawing/2014/main" id="{52DE48C5-F1EA-A647-F303-A950D323D843}"/>
              </a:ext>
            </a:extLst>
          </p:cNvPr>
          <p:cNvSpPr txBox="1"/>
          <p:nvPr/>
        </p:nvSpPr>
        <p:spPr>
          <a:xfrm>
            <a:off x="5174686" y="4111356"/>
            <a:ext cx="3073387" cy="338554"/>
          </a:xfrm>
          <a:prstGeom prst="rect">
            <a:avLst/>
          </a:prstGeom>
          <a:noFill/>
        </p:spPr>
        <p:txBody>
          <a:bodyPr wrap="square" rtlCol="0" anchor="ctr">
            <a:spAutoFit/>
          </a:bodyPr>
          <a:lstStyle/>
          <a:p>
            <a:pPr algn="ctr" defTabSz="457200">
              <a:defRPr/>
            </a:pPr>
            <a:r>
              <a:rPr lang="en-US" altLang="ja-JP" sz="1600" b="1" dirty="0">
                <a:solidFill>
                  <a:srgbClr val="0070C0"/>
                </a:solidFill>
                <a:highlight>
                  <a:srgbClr val="FFFFFF"/>
                </a:highlight>
                <a:latin typeface="UD デジタル 教科書体 NP-R" panose="02020400000000000000" pitchFamily="18" charset="-128"/>
                <a:ea typeface="UD デジタル 教科書体 NP-R" panose="02020400000000000000" pitchFamily="18" charset="-128"/>
              </a:rPr>
              <a:t>B</a:t>
            </a:r>
            <a:r>
              <a:rPr lang="ja-JP" altLang="en-US" sz="1600" b="1" dirty="0">
                <a:solidFill>
                  <a:srgbClr val="0070C0"/>
                </a:solidFill>
                <a:highlight>
                  <a:srgbClr val="FFFFFF"/>
                </a:highlight>
                <a:latin typeface="UD デジタル 教科書体 NP-R" panose="02020400000000000000" pitchFamily="18" charset="-128"/>
                <a:ea typeface="UD デジタル 教科書体 NP-R" panose="02020400000000000000" pitchFamily="18" charset="-128"/>
              </a:rPr>
              <a:t>さん：</a:t>
            </a:r>
            <a:r>
              <a:rPr lang="en-US" altLang="ja-JP" sz="1600" b="1" dirty="0">
                <a:solidFill>
                  <a:srgbClr val="0070C0"/>
                </a:solidFill>
                <a:highlight>
                  <a:srgbClr val="FFFFFF"/>
                </a:highlight>
                <a:latin typeface="UD デジタル 教科書体 NP-R" panose="02020400000000000000" pitchFamily="18" charset="-128"/>
                <a:ea typeface="UD デジタル 教科書体 NP-R" panose="02020400000000000000" pitchFamily="18" charset="-128"/>
              </a:rPr>
              <a:t>0.5</a:t>
            </a:r>
            <a:r>
              <a:rPr lang="ja-JP" altLang="en-US" sz="1600" b="1" dirty="0">
                <a:solidFill>
                  <a:srgbClr val="0070C0"/>
                </a:solidFill>
                <a:highlight>
                  <a:srgbClr val="FFFFFF"/>
                </a:highlight>
                <a:latin typeface="UD デジタル 教科書体 NP-R" panose="02020400000000000000" pitchFamily="18" charset="-128"/>
                <a:ea typeface="UD デジタル 教科書体 NP-R" panose="02020400000000000000" pitchFamily="18" charset="-128"/>
              </a:rPr>
              <a:t>％で運用</a:t>
            </a:r>
            <a:r>
              <a:rPr lang="en-US" altLang="ja-JP" sz="1600" b="1" dirty="0">
                <a:solidFill>
                  <a:srgbClr val="0070C0"/>
                </a:solidFill>
                <a:highlight>
                  <a:srgbClr val="FFFFFF"/>
                </a:highlight>
                <a:latin typeface="UD デジタル 教科書体 NP-R" panose="02020400000000000000" pitchFamily="18" charset="-128"/>
                <a:ea typeface="UD デジタル 教科書体 NP-R" panose="02020400000000000000" pitchFamily="18" charset="-128"/>
              </a:rPr>
              <a:t>(</a:t>
            </a:r>
            <a:r>
              <a:rPr lang="ja-JP" altLang="en-US" sz="1600" b="1" dirty="0">
                <a:solidFill>
                  <a:srgbClr val="0070C0"/>
                </a:solidFill>
                <a:highlight>
                  <a:srgbClr val="FFFFFF"/>
                </a:highlight>
                <a:latin typeface="UD デジタル 教科書体 NP-R" panose="02020400000000000000" pitchFamily="18" charset="-128"/>
                <a:ea typeface="UD デジタル 教科書体 NP-R" panose="02020400000000000000" pitchFamily="18" charset="-128"/>
              </a:rPr>
              <a:t>複利</a:t>
            </a:r>
            <a:r>
              <a:rPr lang="en-US" altLang="ja-JP" sz="1600" b="1" dirty="0">
                <a:solidFill>
                  <a:srgbClr val="0070C0"/>
                </a:solidFill>
                <a:highlight>
                  <a:srgbClr val="FFFFFF"/>
                </a:highlight>
                <a:latin typeface="UD デジタル 教科書体 NP-R" panose="02020400000000000000" pitchFamily="18" charset="-128"/>
                <a:ea typeface="UD デジタル 教科書体 NP-R" panose="02020400000000000000" pitchFamily="18" charset="-128"/>
              </a:rPr>
              <a:t>)</a:t>
            </a:r>
            <a:endParaRPr lang="ja-JP" altLang="en-US" sz="1200" b="1" dirty="0">
              <a:solidFill>
                <a:srgbClr val="0070C0"/>
              </a:solidFill>
              <a:highlight>
                <a:srgbClr val="FFFFFF"/>
              </a:highlight>
              <a:latin typeface="UD デジタル 教科書体 NP-R" panose="02020400000000000000" pitchFamily="18" charset="-128"/>
              <a:ea typeface="UD デジタル 教科書体 NP-R" panose="02020400000000000000" pitchFamily="18" charset="-128"/>
            </a:endParaRPr>
          </a:p>
        </p:txBody>
      </p:sp>
      <p:sp>
        <p:nvSpPr>
          <p:cNvPr id="20" name="テキスト ボックス 19">
            <a:extLst>
              <a:ext uri="{FF2B5EF4-FFF2-40B4-BE49-F238E27FC236}">
                <a16:creationId xmlns:a16="http://schemas.microsoft.com/office/drawing/2014/main" id="{03FB79B3-4A6E-66BF-C6AA-B0114871B8A3}"/>
              </a:ext>
            </a:extLst>
          </p:cNvPr>
          <p:cNvSpPr txBox="1"/>
          <p:nvPr/>
        </p:nvSpPr>
        <p:spPr>
          <a:xfrm>
            <a:off x="2618788" y="4943332"/>
            <a:ext cx="2920482" cy="338554"/>
          </a:xfrm>
          <a:prstGeom prst="rect">
            <a:avLst/>
          </a:prstGeom>
          <a:solidFill>
            <a:schemeClr val="bg1"/>
          </a:solidFill>
        </p:spPr>
        <p:txBody>
          <a:bodyPr wrap="square" lIns="0" rIns="0" rtlCol="0" anchor="ctr">
            <a:spAutoFit/>
          </a:bodyPr>
          <a:lstStyle/>
          <a:p>
            <a:pPr algn="ctr" defTabSz="457200">
              <a:defRPr/>
            </a:pPr>
            <a:r>
              <a:rPr lang="en-US" altLang="ja-JP" sz="1600" b="1" dirty="0">
                <a:solidFill>
                  <a:srgbClr val="00B050"/>
                </a:solidFill>
                <a:latin typeface="UD デジタル 教科書体 NP-R" panose="02020400000000000000" pitchFamily="18" charset="-128"/>
                <a:ea typeface="UD デジタル 教科書体 NP-R" panose="02020400000000000000" pitchFamily="18" charset="-128"/>
              </a:rPr>
              <a:t>A</a:t>
            </a:r>
            <a:r>
              <a:rPr lang="ja-JP" altLang="en-US" sz="1600" b="1" dirty="0">
                <a:solidFill>
                  <a:srgbClr val="00B050"/>
                </a:solidFill>
                <a:latin typeface="UD デジタル 教科書体 NP-R" panose="02020400000000000000" pitchFamily="18" charset="-128"/>
                <a:ea typeface="UD デジタル 教科書体 NP-R" panose="02020400000000000000" pitchFamily="18" charset="-128"/>
              </a:rPr>
              <a:t>さん：</a:t>
            </a:r>
            <a:r>
              <a:rPr lang="en-US" altLang="ja-JP" sz="1600" b="1" dirty="0">
                <a:solidFill>
                  <a:srgbClr val="00B050"/>
                </a:solidFill>
                <a:latin typeface="UD デジタル 教科書体 NP-R" panose="02020400000000000000" pitchFamily="18" charset="-128"/>
                <a:ea typeface="UD デジタル 教科書体 NP-R" panose="02020400000000000000" pitchFamily="18" charset="-128"/>
              </a:rPr>
              <a:t>0.025</a:t>
            </a:r>
            <a:r>
              <a:rPr lang="ja-JP" altLang="en-US" sz="1600" b="1" dirty="0">
                <a:solidFill>
                  <a:srgbClr val="00B050"/>
                </a:solidFill>
                <a:latin typeface="UD デジタル 教科書体 NP-R" panose="02020400000000000000" pitchFamily="18" charset="-128"/>
                <a:ea typeface="UD デジタル 教科書体 NP-R" panose="02020400000000000000" pitchFamily="18" charset="-128"/>
              </a:rPr>
              <a:t>％で運用</a:t>
            </a:r>
            <a:r>
              <a:rPr lang="en-US" altLang="ja-JP" sz="1600" b="1" dirty="0">
                <a:solidFill>
                  <a:srgbClr val="00B050"/>
                </a:solidFill>
                <a:latin typeface="UD デジタル 教科書体 NP-R" panose="02020400000000000000" pitchFamily="18" charset="-128"/>
                <a:ea typeface="UD デジタル 教科書体 NP-R" panose="02020400000000000000" pitchFamily="18" charset="-128"/>
              </a:rPr>
              <a:t>(</a:t>
            </a:r>
            <a:r>
              <a:rPr lang="ja-JP" altLang="en-US" sz="1600" b="1" dirty="0">
                <a:solidFill>
                  <a:srgbClr val="00B050"/>
                </a:solidFill>
                <a:latin typeface="UD デジタル 教科書体 NP-R" panose="02020400000000000000" pitchFamily="18" charset="-128"/>
                <a:ea typeface="UD デジタル 教科書体 NP-R" panose="02020400000000000000" pitchFamily="18" charset="-128"/>
              </a:rPr>
              <a:t>複利）</a:t>
            </a:r>
            <a:endParaRPr lang="ja-JP" altLang="en-US" sz="1200" b="1" dirty="0">
              <a:solidFill>
                <a:srgbClr val="00B050"/>
              </a:solidFill>
              <a:latin typeface="UD デジタル 教科書体 NP-R" panose="02020400000000000000" pitchFamily="18" charset="-128"/>
              <a:ea typeface="UD デジタル 教科書体 NP-R" panose="02020400000000000000" pitchFamily="18" charset="-128"/>
            </a:endParaRPr>
          </a:p>
        </p:txBody>
      </p:sp>
      <p:sp>
        <p:nvSpPr>
          <p:cNvPr id="19" name="テキスト ボックス 18">
            <a:extLst>
              <a:ext uri="{FF2B5EF4-FFF2-40B4-BE49-F238E27FC236}">
                <a16:creationId xmlns:a16="http://schemas.microsoft.com/office/drawing/2014/main" id="{EC32D88E-1E1A-9DB9-770F-C9D5A05F6A5C}"/>
              </a:ext>
            </a:extLst>
          </p:cNvPr>
          <p:cNvSpPr txBox="1"/>
          <p:nvPr/>
        </p:nvSpPr>
        <p:spPr>
          <a:xfrm>
            <a:off x="2680996" y="247450"/>
            <a:ext cx="6052457" cy="646331"/>
          </a:xfrm>
          <a:prstGeom prst="rect">
            <a:avLst/>
          </a:prstGeom>
          <a:noFill/>
        </p:spPr>
        <p:txBody>
          <a:bodyPr wrap="square" rtlCol="0">
            <a:spAutoFit/>
          </a:bodyPr>
          <a:lstStyle/>
          <a:p>
            <a:pPr algn="ctr" defTabSz="457200">
              <a:defRPr/>
            </a:pPr>
            <a:r>
              <a:rPr lang="ja-JP" altLang="en-US" sz="3600" dirty="0">
                <a:solidFill>
                  <a:prstClr val="black"/>
                </a:solidFill>
                <a:effectLst>
                  <a:outerShdw blurRad="38100" dist="38100" dir="2700000" algn="tl">
                    <a:srgbClr val="000000">
                      <a:alpha val="43137"/>
                    </a:srgbClr>
                  </a:outerShdw>
                </a:effectLst>
                <a:latin typeface="UD デジタル 教科書体 NP-R" panose="02020400000000000000" pitchFamily="18" charset="-128"/>
                <a:ea typeface="UD デジタル 教科書体 NP-R" panose="02020400000000000000" pitchFamily="18" charset="-128"/>
                <a:cs typeface="メイリオ" panose="020B0604030504040204" pitchFamily="50" charset="-128"/>
              </a:rPr>
              <a:t>金利の重さの話（運用編）</a:t>
            </a:r>
          </a:p>
        </p:txBody>
      </p:sp>
    </p:spTree>
    <p:extLst>
      <p:ext uri="{BB962C8B-B14F-4D97-AF65-F5344CB8AC3E}">
        <p14:creationId xmlns:p14="http://schemas.microsoft.com/office/powerpoint/2010/main" val="1848870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6"/>
                                        </p:tgtEl>
                                      </p:cBhvr>
                                    </p:animEffect>
                                    <p:set>
                                      <p:cBhvr>
                                        <p:cTn id="22" dur="1" fill="hold">
                                          <p:stCondLst>
                                            <p:cond delay="499"/>
                                          </p:stCondLst>
                                        </p:cTn>
                                        <p:tgtEl>
                                          <p:spTgt spid="1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P spid="27"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Object 3">
            <a:extLst>
              <a:ext uri="{FF2B5EF4-FFF2-40B4-BE49-F238E27FC236}">
                <a16:creationId xmlns:a16="http://schemas.microsoft.com/office/drawing/2014/main" id="{849C8A2C-D4BF-4CC3-F376-24F1D70C489A}"/>
              </a:ext>
            </a:extLst>
          </p:cNvPr>
          <p:cNvGraphicFramePr>
            <a:graphicFrameLocks noChangeAspect="1"/>
          </p:cNvGraphicFramePr>
          <p:nvPr/>
        </p:nvGraphicFramePr>
        <p:xfrm>
          <a:off x="1048870" y="827290"/>
          <a:ext cx="8813998" cy="5783260"/>
        </p:xfrm>
        <a:graphic>
          <a:graphicData uri="http://schemas.openxmlformats.org/drawingml/2006/chart">
            <c:chart xmlns:c="http://schemas.openxmlformats.org/drawingml/2006/chart" xmlns:r="http://schemas.openxmlformats.org/officeDocument/2006/relationships" r:id="rId3"/>
          </a:graphicData>
        </a:graphic>
      </p:graphicFrame>
      <p:sp>
        <p:nvSpPr>
          <p:cNvPr id="5" name="テキスト ボックス 4">
            <a:extLst>
              <a:ext uri="{FF2B5EF4-FFF2-40B4-BE49-F238E27FC236}">
                <a16:creationId xmlns:a16="http://schemas.microsoft.com/office/drawing/2014/main" id="{7A1DD827-F4BB-EA71-1E86-B16EFAB2378C}"/>
              </a:ext>
            </a:extLst>
          </p:cNvPr>
          <p:cNvSpPr txBox="1"/>
          <p:nvPr/>
        </p:nvSpPr>
        <p:spPr>
          <a:xfrm>
            <a:off x="9806528" y="3857526"/>
            <a:ext cx="1712612" cy="400110"/>
          </a:xfrm>
          <a:prstGeom prst="rect">
            <a:avLst/>
          </a:prstGeom>
          <a:solidFill>
            <a:srgbClr val="0070C0"/>
          </a:solidFill>
        </p:spPr>
        <p:txBody>
          <a:bodyPr wrap="square" rtlCol="0" anchor="ctr">
            <a:spAutoFit/>
          </a:bodyPr>
          <a:lstStyle/>
          <a:p>
            <a:pPr algn="ctr" defTabSz="457200">
              <a:defRPr/>
            </a:pPr>
            <a:r>
              <a:rPr lang="en-US" altLang="ja-JP" sz="2000" dirty="0">
                <a:solidFill>
                  <a:prstClr val="white"/>
                </a:solidFill>
                <a:effectLst>
                  <a:outerShdw blurRad="38100" dist="38100" dir="2700000" algn="tl">
                    <a:srgbClr val="000000">
                      <a:alpha val="43137"/>
                    </a:srgbClr>
                  </a:outerShdw>
                </a:effectLst>
                <a:latin typeface="UD デジタル 教科書体 NP-R" panose="02020400000000000000" pitchFamily="18" charset="-128"/>
                <a:ea typeface="UD デジタル 教科書体 NP-R" panose="02020400000000000000" pitchFamily="18" charset="-128"/>
              </a:rPr>
              <a:t>1,376.</a:t>
            </a:r>
            <a:r>
              <a:rPr lang="en-US" altLang="ja-JP" dirty="0">
                <a:solidFill>
                  <a:prstClr val="white"/>
                </a:solidFill>
                <a:effectLst>
                  <a:outerShdw blurRad="38100" dist="38100" dir="2700000" algn="tl">
                    <a:srgbClr val="000000">
                      <a:alpha val="43137"/>
                    </a:srgbClr>
                  </a:outerShdw>
                </a:effectLst>
                <a:latin typeface="UD デジタル 教科書体 NP-R" panose="02020400000000000000" pitchFamily="18" charset="-128"/>
                <a:ea typeface="UD デジタル 教科書体 NP-R" panose="02020400000000000000" pitchFamily="18" charset="-128"/>
              </a:rPr>
              <a:t>7</a:t>
            </a:r>
            <a:r>
              <a:rPr lang="ja-JP" altLang="en-US" sz="1400" dirty="0">
                <a:solidFill>
                  <a:prstClr val="white"/>
                </a:solidFill>
                <a:effectLst>
                  <a:outerShdw blurRad="38100" dist="38100" dir="2700000" algn="tl">
                    <a:srgbClr val="000000">
                      <a:alpha val="43137"/>
                    </a:srgbClr>
                  </a:outerShdw>
                </a:effectLst>
                <a:latin typeface="UD デジタル 教科書体 NP-R" panose="02020400000000000000" pitchFamily="18" charset="-128"/>
                <a:ea typeface="UD デジタル 教科書体 NP-R" panose="02020400000000000000" pitchFamily="18" charset="-128"/>
              </a:rPr>
              <a:t>万円</a:t>
            </a:r>
          </a:p>
        </p:txBody>
      </p:sp>
      <p:sp>
        <p:nvSpPr>
          <p:cNvPr id="6" name="テキスト ボックス 5">
            <a:extLst>
              <a:ext uri="{FF2B5EF4-FFF2-40B4-BE49-F238E27FC236}">
                <a16:creationId xmlns:a16="http://schemas.microsoft.com/office/drawing/2014/main" id="{F00AE987-3733-51BC-E843-2861897632B6}"/>
              </a:ext>
            </a:extLst>
          </p:cNvPr>
          <p:cNvSpPr txBox="1"/>
          <p:nvPr/>
        </p:nvSpPr>
        <p:spPr>
          <a:xfrm>
            <a:off x="9518877" y="3458383"/>
            <a:ext cx="1944244" cy="400110"/>
          </a:xfrm>
          <a:prstGeom prst="rect">
            <a:avLst/>
          </a:prstGeom>
          <a:noFill/>
        </p:spPr>
        <p:txBody>
          <a:bodyPr wrap="square" rtlCol="0">
            <a:spAutoFit/>
          </a:bodyPr>
          <a:lstStyle/>
          <a:p>
            <a:pPr algn="ctr" defTabSz="457200">
              <a:defRPr/>
            </a:pPr>
            <a:r>
              <a:rPr lang="ja-JP" altLang="en-US" sz="2000" dirty="0">
                <a:solidFill>
                  <a:prstClr val="black"/>
                </a:solidFill>
                <a:effectLst>
                  <a:outerShdw blurRad="38100" dist="38100" dir="2700000" algn="tl">
                    <a:srgbClr val="000000">
                      <a:alpha val="43137"/>
                    </a:srgbClr>
                  </a:outerShdw>
                </a:effectLst>
                <a:latin typeface="UD デジタル 教科書体 NP-R" panose="02020400000000000000" pitchFamily="18" charset="-128"/>
                <a:ea typeface="UD デジタル 教科書体 NP-R" panose="02020400000000000000" pitchFamily="18" charset="-128"/>
                <a:cs typeface="メイリオ" panose="020B0604030504040204" pitchFamily="50" charset="-128"/>
              </a:rPr>
              <a:t>働いていない</a:t>
            </a:r>
          </a:p>
        </p:txBody>
      </p:sp>
      <p:sp>
        <p:nvSpPr>
          <p:cNvPr id="14" name="テキスト ボックス 13">
            <a:extLst>
              <a:ext uri="{FF2B5EF4-FFF2-40B4-BE49-F238E27FC236}">
                <a16:creationId xmlns:a16="http://schemas.microsoft.com/office/drawing/2014/main" id="{67DBEEE4-8008-F6CA-83A0-E60088E793E2}"/>
              </a:ext>
            </a:extLst>
          </p:cNvPr>
          <p:cNvSpPr txBox="1"/>
          <p:nvPr/>
        </p:nvSpPr>
        <p:spPr>
          <a:xfrm>
            <a:off x="9797236" y="4292058"/>
            <a:ext cx="1721904" cy="399600"/>
          </a:xfrm>
          <a:prstGeom prst="rect">
            <a:avLst/>
          </a:prstGeom>
          <a:solidFill>
            <a:srgbClr val="92D050"/>
          </a:solidFill>
        </p:spPr>
        <p:txBody>
          <a:bodyPr wrap="square" rtlCol="0" anchor="ctr">
            <a:spAutoFit/>
          </a:bodyPr>
          <a:lstStyle/>
          <a:p>
            <a:pPr algn="ctr" defTabSz="457200">
              <a:defRPr/>
            </a:pPr>
            <a:r>
              <a:rPr lang="en-US" altLang="ja-JP" sz="2000" dirty="0">
                <a:solidFill>
                  <a:prstClr val="white"/>
                </a:solidFill>
                <a:effectLst>
                  <a:outerShdw blurRad="38100" dist="38100" dir="2700000" algn="tl">
                    <a:srgbClr val="000000">
                      <a:alpha val="43137"/>
                    </a:srgbClr>
                  </a:outerShdw>
                </a:effectLst>
                <a:latin typeface="UD デジタル 教科書体 NP-R" panose="02020400000000000000" pitchFamily="18" charset="-128"/>
                <a:ea typeface="UD デジタル 教科書体 NP-R" panose="02020400000000000000" pitchFamily="18" charset="-128"/>
              </a:rPr>
              <a:t>1,265</a:t>
            </a:r>
            <a:r>
              <a:rPr lang="en-US" altLang="ja-JP" dirty="0">
                <a:solidFill>
                  <a:prstClr val="white"/>
                </a:solidFill>
                <a:effectLst>
                  <a:outerShdw blurRad="38100" dist="38100" dir="2700000" algn="tl">
                    <a:srgbClr val="000000">
                      <a:alpha val="43137"/>
                    </a:srgbClr>
                  </a:outerShdw>
                </a:effectLst>
                <a:latin typeface="UD デジタル 教科書体 NP-R" panose="02020400000000000000" pitchFamily="18" charset="-128"/>
                <a:ea typeface="UD デジタル 教科書体 NP-R" panose="02020400000000000000" pitchFamily="18" charset="-128"/>
              </a:rPr>
              <a:t>.5</a:t>
            </a:r>
            <a:r>
              <a:rPr lang="ja-JP" altLang="en-US" sz="1400" dirty="0">
                <a:solidFill>
                  <a:prstClr val="white"/>
                </a:solidFill>
                <a:effectLst>
                  <a:outerShdw blurRad="38100" dist="38100" dir="2700000" algn="tl">
                    <a:srgbClr val="000000">
                      <a:alpha val="43137"/>
                    </a:srgbClr>
                  </a:outerShdw>
                </a:effectLst>
                <a:latin typeface="UD デジタル 教科書体 NP-R" panose="02020400000000000000" pitchFamily="18" charset="-128"/>
                <a:ea typeface="UD デジタル 教科書体 NP-R" panose="02020400000000000000" pitchFamily="18" charset="-128"/>
              </a:rPr>
              <a:t>万円</a:t>
            </a:r>
          </a:p>
        </p:txBody>
      </p:sp>
      <p:sp>
        <p:nvSpPr>
          <p:cNvPr id="15" name="テキスト ボックス 14">
            <a:extLst>
              <a:ext uri="{FF2B5EF4-FFF2-40B4-BE49-F238E27FC236}">
                <a16:creationId xmlns:a16="http://schemas.microsoft.com/office/drawing/2014/main" id="{FF802097-C1B9-0083-7B8A-067BB2DD6359}"/>
              </a:ext>
            </a:extLst>
          </p:cNvPr>
          <p:cNvSpPr txBox="1"/>
          <p:nvPr/>
        </p:nvSpPr>
        <p:spPr>
          <a:xfrm>
            <a:off x="9573212" y="4667791"/>
            <a:ext cx="1780588" cy="400110"/>
          </a:xfrm>
          <a:prstGeom prst="rect">
            <a:avLst/>
          </a:prstGeom>
          <a:noFill/>
        </p:spPr>
        <p:txBody>
          <a:bodyPr wrap="square" rtlCol="0" anchor="ctr">
            <a:spAutoFit/>
          </a:bodyPr>
          <a:lstStyle/>
          <a:p>
            <a:pPr defTabSz="457200">
              <a:defRPr/>
            </a:pPr>
            <a:r>
              <a:rPr lang="ja-JP" altLang="en-US" sz="1600" dirty="0">
                <a:solidFill>
                  <a:srgbClr val="C00000"/>
                </a:solidFill>
                <a:effectLst>
                  <a:outerShdw blurRad="38100" dist="38100" dir="2700000" algn="tl">
                    <a:srgbClr val="000000">
                      <a:alpha val="43137"/>
                    </a:srgbClr>
                  </a:outerShdw>
                </a:effectLst>
                <a:latin typeface="UD デジタル 教科書体 NP-R" panose="02020400000000000000" pitchFamily="18" charset="-128"/>
                <a:ea typeface="UD デジタル 教科書体 NP-R" panose="02020400000000000000" pitchFamily="18" charset="-128"/>
              </a:rPr>
              <a:t>元本</a:t>
            </a:r>
            <a:r>
              <a:rPr lang="en-US" altLang="ja-JP" sz="2000" dirty="0">
                <a:solidFill>
                  <a:srgbClr val="C00000"/>
                </a:solidFill>
                <a:effectLst>
                  <a:outerShdw blurRad="38100" dist="38100" dir="2700000" algn="tl">
                    <a:srgbClr val="000000">
                      <a:alpha val="43137"/>
                    </a:srgbClr>
                  </a:outerShdw>
                </a:effectLst>
                <a:latin typeface="UD デジタル 教科書体 NP-R" panose="02020400000000000000" pitchFamily="18" charset="-128"/>
                <a:ea typeface="UD デジタル 教科書体 NP-R" panose="02020400000000000000" pitchFamily="18" charset="-128"/>
              </a:rPr>
              <a:t>1,260</a:t>
            </a:r>
            <a:r>
              <a:rPr lang="ja-JP" altLang="en-US" sz="1200" dirty="0">
                <a:solidFill>
                  <a:srgbClr val="C00000"/>
                </a:solidFill>
                <a:effectLst>
                  <a:outerShdw blurRad="38100" dist="38100" dir="2700000" algn="tl">
                    <a:srgbClr val="000000">
                      <a:alpha val="43137"/>
                    </a:srgbClr>
                  </a:outerShdw>
                </a:effectLst>
                <a:latin typeface="UD デジタル 教科書体 NP-R" panose="02020400000000000000" pitchFamily="18" charset="-128"/>
                <a:ea typeface="UD デジタル 教科書体 NP-R" panose="02020400000000000000" pitchFamily="18" charset="-128"/>
              </a:rPr>
              <a:t>万円</a:t>
            </a:r>
          </a:p>
        </p:txBody>
      </p:sp>
      <p:sp>
        <p:nvSpPr>
          <p:cNvPr id="11" name="AutoShape 5">
            <a:extLst>
              <a:ext uri="{FF2B5EF4-FFF2-40B4-BE49-F238E27FC236}">
                <a16:creationId xmlns:a16="http://schemas.microsoft.com/office/drawing/2014/main" id="{A3CE1834-62BC-4791-BF13-56FCB45D74ED}"/>
              </a:ext>
            </a:extLst>
          </p:cNvPr>
          <p:cNvSpPr>
            <a:spLocks noChangeAspect="1" noChangeArrowheads="1" noTextEdit="1"/>
          </p:cNvSpPr>
          <p:nvPr/>
        </p:nvSpPr>
        <p:spPr bwMode="auto">
          <a:xfrm>
            <a:off x="7794676" y="1310803"/>
            <a:ext cx="2865438" cy="3349625"/>
          </a:xfrm>
          <a:prstGeom prst="rect">
            <a:avLst/>
          </a:prstGeom>
          <a:noFill/>
          <a:ln w="9525">
            <a:noFill/>
            <a:miter lim="800000"/>
            <a:headEnd/>
            <a:tailEnd/>
          </a:ln>
        </p:spPr>
        <p:txBody>
          <a:bodyPr/>
          <a:lstStyle/>
          <a:p>
            <a:pPr fontAlgn="base">
              <a:spcBef>
                <a:spcPct val="0"/>
              </a:spcBef>
              <a:spcAft>
                <a:spcPct val="0"/>
              </a:spcAft>
              <a:defRPr/>
            </a:pPr>
            <a:endParaRPr lang="ja-JP" altLang="en-US" dirty="0">
              <a:solidFill>
                <a:srgbClr val="000000"/>
              </a:solidFill>
              <a:latin typeface="BIZ UDPゴシック" panose="020B0400000000000000" pitchFamily="50" charset="-128"/>
              <a:ea typeface="BIZ UDPゴシック" panose="020B0400000000000000" pitchFamily="50" charset="-128"/>
            </a:endParaRPr>
          </a:p>
        </p:txBody>
      </p:sp>
      <p:sp>
        <p:nvSpPr>
          <p:cNvPr id="3" name="スライド番号プレースホルダー 2">
            <a:extLst>
              <a:ext uri="{FF2B5EF4-FFF2-40B4-BE49-F238E27FC236}">
                <a16:creationId xmlns:a16="http://schemas.microsoft.com/office/drawing/2014/main" id="{60F2ACE6-E795-4C70-A1D6-2B8F62774D4F}"/>
              </a:ext>
            </a:extLst>
          </p:cNvPr>
          <p:cNvSpPr>
            <a:spLocks noGrp="1"/>
          </p:cNvSpPr>
          <p:nvPr>
            <p:ph type="sldNum" sz="quarter" idx="12"/>
          </p:nvPr>
        </p:nvSpPr>
        <p:spPr/>
        <p:txBody>
          <a:bodyPr/>
          <a:lstStyle/>
          <a:p>
            <a:pPr defTabSz="457200">
              <a:defRPr/>
            </a:pPr>
            <a:fld id="{72D176ED-CEA5-466B-BA16-A0B777FD092A}" type="slidenum">
              <a:rPr lang="ja-JP" altLang="en-US">
                <a:solidFill>
                  <a:prstClr val="black">
                    <a:tint val="75000"/>
                  </a:prstClr>
                </a:solidFill>
                <a:latin typeface="Calibri" panose="020F0502020204030204"/>
                <a:ea typeface="BIZ UDPゴシック" panose="020B0400000000000000" pitchFamily="50" charset="-128"/>
              </a:rPr>
              <a:pPr defTabSz="457200">
                <a:defRPr/>
              </a:pPr>
              <a:t>101</a:t>
            </a:fld>
            <a:endParaRPr lang="ja-JP" altLang="en-US" dirty="0">
              <a:solidFill>
                <a:prstClr val="black">
                  <a:tint val="75000"/>
                </a:prstClr>
              </a:solidFill>
              <a:latin typeface="Calibri" panose="020F0502020204030204"/>
              <a:ea typeface="BIZ UDPゴシック" panose="020B0400000000000000" pitchFamily="50" charset="-128"/>
            </a:endParaRPr>
          </a:p>
        </p:txBody>
      </p:sp>
      <p:sp>
        <p:nvSpPr>
          <p:cNvPr id="4" name="テキスト ボックス 3">
            <a:extLst>
              <a:ext uri="{FF2B5EF4-FFF2-40B4-BE49-F238E27FC236}">
                <a16:creationId xmlns:a16="http://schemas.microsoft.com/office/drawing/2014/main" id="{E24B1F91-7C40-439D-9F5C-CECA11709326}"/>
              </a:ext>
            </a:extLst>
          </p:cNvPr>
          <p:cNvSpPr txBox="1"/>
          <p:nvPr/>
        </p:nvSpPr>
        <p:spPr>
          <a:xfrm>
            <a:off x="2259502" y="1249901"/>
            <a:ext cx="3127085" cy="769441"/>
          </a:xfrm>
          <a:prstGeom prst="rect">
            <a:avLst/>
          </a:prstGeom>
          <a:solidFill>
            <a:schemeClr val="bg1">
              <a:lumMod val="95000"/>
            </a:schemeClr>
          </a:solidFill>
          <a:ln>
            <a:solidFill>
              <a:schemeClr val="tx1"/>
            </a:solidFill>
          </a:ln>
        </p:spPr>
        <p:txBody>
          <a:bodyPr wrap="square" rtlCol="0">
            <a:spAutoFit/>
          </a:bodyPr>
          <a:lstStyle/>
          <a:p>
            <a:pPr algn="ctr" defTabSz="457200">
              <a:defRPr/>
            </a:pPr>
            <a:r>
              <a:rPr lang="ja-JP" altLang="en-US" sz="2400" dirty="0">
                <a:solidFill>
                  <a:prstClr val="black"/>
                </a:solidFill>
                <a:effectLst>
                  <a:outerShdw blurRad="38100" dist="38100" dir="2700000" algn="tl">
                    <a:srgbClr val="000000">
                      <a:alpha val="43137"/>
                    </a:srgbClr>
                  </a:outerShdw>
                </a:effectLst>
                <a:latin typeface="UD デジタル 教科書体 NP-R" panose="02020400000000000000" pitchFamily="18" charset="-128"/>
                <a:ea typeface="UD デジタル 教科書体 NP-R" panose="02020400000000000000" pitchFamily="18" charset="-128"/>
              </a:rPr>
              <a:t>毎月</a:t>
            </a:r>
            <a:r>
              <a:rPr lang="en-US" altLang="ja-JP" sz="2400" dirty="0">
                <a:solidFill>
                  <a:prstClr val="black"/>
                </a:solidFill>
                <a:effectLst>
                  <a:outerShdw blurRad="38100" dist="38100" dir="2700000" algn="tl">
                    <a:srgbClr val="000000">
                      <a:alpha val="43137"/>
                    </a:srgbClr>
                  </a:outerShdw>
                </a:effectLst>
                <a:latin typeface="UD デジタル 教科書体 NP-R" panose="02020400000000000000" pitchFamily="18" charset="-128"/>
                <a:ea typeface="UD デジタル 教科書体 NP-R" panose="02020400000000000000" pitchFamily="18" charset="-128"/>
              </a:rPr>
              <a:t>3</a:t>
            </a:r>
            <a:r>
              <a:rPr lang="ja-JP" altLang="en-US" sz="2400" dirty="0">
                <a:solidFill>
                  <a:prstClr val="black"/>
                </a:solidFill>
                <a:effectLst>
                  <a:outerShdw blurRad="38100" dist="38100" dir="2700000" algn="tl">
                    <a:srgbClr val="000000">
                      <a:alpha val="43137"/>
                    </a:srgbClr>
                  </a:outerShdw>
                </a:effectLst>
                <a:latin typeface="UD デジタル 教科書体 NP-R" panose="02020400000000000000" pitchFamily="18" charset="-128"/>
                <a:ea typeface="UD デジタル 教科書体 NP-R" panose="02020400000000000000" pitchFamily="18" charset="-128"/>
              </a:rPr>
              <a:t>万円</a:t>
            </a:r>
            <a:r>
              <a:rPr lang="ja-JP" altLang="en-US" sz="2000" dirty="0">
                <a:solidFill>
                  <a:prstClr val="black"/>
                </a:solidFill>
                <a:latin typeface="UD デジタル 教科書体 NP-R" panose="02020400000000000000" pitchFamily="18" charset="-128"/>
                <a:ea typeface="UD デジタル 教科書体 NP-R" panose="02020400000000000000" pitchFamily="18" charset="-128"/>
              </a:rPr>
              <a:t>を</a:t>
            </a:r>
            <a:br>
              <a:rPr lang="en-US" altLang="ja-JP" sz="2000" dirty="0">
                <a:solidFill>
                  <a:prstClr val="black"/>
                </a:solidFill>
                <a:latin typeface="UD デジタル 教科書体 NP-R" panose="02020400000000000000" pitchFamily="18" charset="-128"/>
                <a:ea typeface="UD デジタル 教科書体 NP-R" panose="02020400000000000000" pitchFamily="18" charset="-128"/>
              </a:rPr>
            </a:br>
            <a:r>
              <a:rPr lang="en-US" altLang="ja-JP" sz="2000" dirty="0">
                <a:solidFill>
                  <a:prstClr val="black"/>
                </a:solidFill>
                <a:latin typeface="UD デジタル 教科書体 NP-R" panose="02020400000000000000" pitchFamily="18" charset="-128"/>
                <a:ea typeface="UD デジタル 教科書体 NP-R" panose="02020400000000000000" pitchFamily="18" charset="-128"/>
              </a:rPr>
              <a:t>35</a:t>
            </a:r>
            <a:r>
              <a:rPr lang="ja-JP" altLang="en-US" sz="2000" dirty="0">
                <a:solidFill>
                  <a:prstClr val="black"/>
                </a:solidFill>
                <a:latin typeface="UD デジタル 教科書体 NP-R" panose="02020400000000000000" pitchFamily="18" charset="-128"/>
                <a:ea typeface="UD デジタル 教科書体 NP-R" panose="02020400000000000000" pitchFamily="18" charset="-128"/>
              </a:rPr>
              <a:t>年間運用した場合</a:t>
            </a:r>
          </a:p>
        </p:txBody>
      </p:sp>
      <p:sp>
        <p:nvSpPr>
          <p:cNvPr id="8" name="テキスト ボックス 7">
            <a:extLst>
              <a:ext uri="{FF2B5EF4-FFF2-40B4-BE49-F238E27FC236}">
                <a16:creationId xmlns:a16="http://schemas.microsoft.com/office/drawing/2014/main" id="{5A863D84-11F9-4757-8168-40BB9C1A318D}"/>
              </a:ext>
            </a:extLst>
          </p:cNvPr>
          <p:cNvSpPr txBox="1"/>
          <p:nvPr/>
        </p:nvSpPr>
        <p:spPr>
          <a:xfrm>
            <a:off x="9573212" y="2150707"/>
            <a:ext cx="1780587" cy="461665"/>
          </a:xfrm>
          <a:prstGeom prst="rect">
            <a:avLst/>
          </a:prstGeom>
          <a:noFill/>
        </p:spPr>
        <p:txBody>
          <a:bodyPr wrap="square" rtlCol="0">
            <a:spAutoFit/>
          </a:bodyPr>
          <a:lstStyle/>
          <a:p>
            <a:pPr algn="ctr" defTabSz="457200">
              <a:defRPr/>
            </a:pPr>
            <a:r>
              <a:rPr lang="ja-JP" altLang="en-US" sz="2400" dirty="0">
                <a:solidFill>
                  <a:srgbClr val="C00000"/>
                </a:solidFill>
                <a:effectLst>
                  <a:outerShdw blurRad="38100" dist="38100" dir="2700000" algn="tl">
                    <a:srgbClr val="000000">
                      <a:alpha val="43137"/>
                    </a:srgbClr>
                  </a:outerShdw>
                </a:effectLst>
                <a:latin typeface="UD デジタル 教科書体 NP-R" panose="02020400000000000000" pitchFamily="18" charset="-128"/>
                <a:ea typeface="UD デジタル 教科書体 NP-R" panose="02020400000000000000" pitchFamily="18" charset="-128"/>
                <a:cs typeface="メイリオ" panose="020B0604030504040204" pitchFamily="50" charset="-128"/>
              </a:rPr>
              <a:t>働いてる！</a:t>
            </a:r>
          </a:p>
        </p:txBody>
      </p:sp>
      <p:sp>
        <p:nvSpPr>
          <p:cNvPr id="19" name="テキスト ボックス 18">
            <a:extLst>
              <a:ext uri="{FF2B5EF4-FFF2-40B4-BE49-F238E27FC236}">
                <a16:creationId xmlns:a16="http://schemas.microsoft.com/office/drawing/2014/main" id="{15EEFDFE-2DB9-0D3B-48F0-99741131DA4A}"/>
              </a:ext>
            </a:extLst>
          </p:cNvPr>
          <p:cNvSpPr txBox="1"/>
          <p:nvPr/>
        </p:nvSpPr>
        <p:spPr>
          <a:xfrm>
            <a:off x="9797236" y="815496"/>
            <a:ext cx="1721904" cy="461665"/>
          </a:xfrm>
          <a:prstGeom prst="rect">
            <a:avLst/>
          </a:prstGeom>
          <a:solidFill>
            <a:schemeClr val="accent2"/>
          </a:solidFill>
        </p:spPr>
        <p:txBody>
          <a:bodyPr wrap="square" lIns="36000" rIns="36000" rtlCol="0" anchor="ctr">
            <a:spAutoFit/>
          </a:bodyPr>
          <a:lstStyle/>
          <a:p>
            <a:pPr algn="ctr" defTabSz="457200">
              <a:defRPr/>
            </a:pPr>
            <a:r>
              <a:rPr lang="en-US" altLang="ja-JP" sz="2400" dirty="0">
                <a:solidFill>
                  <a:prstClr val="white"/>
                </a:solidFill>
                <a:effectLst>
                  <a:outerShdw blurRad="38100" dist="38100" dir="2700000" algn="tl">
                    <a:srgbClr val="000000">
                      <a:alpha val="43137"/>
                    </a:srgbClr>
                  </a:outerShdw>
                </a:effectLst>
                <a:latin typeface="UD デジタル 教科書体 NP-R" panose="02020400000000000000" pitchFamily="18" charset="-128"/>
                <a:ea typeface="UD デジタル 教科書体 NP-R" panose="02020400000000000000" pitchFamily="18" charset="-128"/>
              </a:rPr>
              <a:t>3,408</a:t>
            </a:r>
            <a:r>
              <a:rPr lang="ja-JP" altLang="en-US" sz="1400" dirty="0">
                <a:solidFill>
                  <a:prstClr val="white"/>
                </a:solidFill>
                <a:effectLst>
                  <a:outerShdw blurRad="38100" dist="38100" dir="2700000" algn="tl">
                    <a:srgbClr val="000000">
                      <a:alpha val="43137"/>
                    </a:srgbClr>
                  </a:outerShdw>
                </a:effectLst>
                <a:latin typeface="UD デジタル 教科書体 NP-R" panose="02020400000000000000" pitchFamily="18" charset="-128"/>
                <a:ea typeface="UD デジタル 教科書体 NP-R" panose="02020400000000000000" pitchFamily="18" charset="-128"/>
              </a:rPr>
              <a:t>万円</a:t>
            </a:r>
          </a:p>
        </p:txBody>
      </p:sp>
      <p:sp>
        <p:nvSpPr>
          <p:cNvPr id="20" name="テキスト ボックス 19">
            <a:extLst>
              <a:ext uri="{FF2B5EF4-FFF2-40B4-BE49-F238E27FC236}">
                <a16:creationId xmlns:a16="http://schemas.microsoft.com/office/drawing/2014/main" id="{961734FB-1DCE-A271-7751-B30942C15EFE}"/>
              </a:ext>
            </a:extLst>
          </p:cNvPr>
          <p:cNvSpPr txBox="1"/>
          <p:nvPr/>
        </p:nvSpPr>
        <p:spPr>
          <a:xfrm>
            <a:off x="9035143" y="400511"/>
            <a:ext cx="2941704" cy="461665"/>
          </a:xfrm>
          <a:prstGeom prst="rect">
            <a:avLst/>
          </a:prstGeom>
          <a:noFill/>
        </p:spPr>
        <p:txBody>
          <a:bodyPr wrap="square" rtlCol="0">
            <a:spAutoFit/>
          </a:bodyPr>
          <a:lstStyle/>
          <a:p>
            <a:pPr algn="ctr" defTabSz="457200">
              <a:defRPr/>
            </a:pPr>
            <a:r>
              <a:rPr lang="ja-JP" altLang="en-US" sz="2400" dirty="0">
                <a:solidFill>
                  <a:srgbClr val="C00000"/>
                </a:solidFill>
                <a:effectLst>
                  <a:outerShdw blurRad="38100" dist="38100" dir="2700000" algn="tl">
                    <a:srgbClr val="000000">
                      <a:alpha val="43137"/>
                    </a:srgbClr>
                  </a:outerShdw>
                </a:effectLst>
                <a:latin typeface="UD デジタル 教科書体 NP-R" panose="02020400000000000000" pitchFamily="18" charset="-128"/>
                <a:ea typeface="UD デジタル 教科書体 NP-R" panose="02020400000000000000" pitchFamily="18" charset="-128"/>
                <a:cs typeface="メイリオ" panose="020B0604030504040204" pitchFamily="50" charset="-128"/>
              </a:rPr>
              <a:t>メッチャ働いてる！</a:t>
            </a:r>
          </a:p>
        </p:txBody>
      </p:sp>
      <p:sp>
        <p:nvSpPr>
          <p:cNvPr id="2" name="テキスト ボックス 1">
            <a:extLst>
              <a:ext uri="{FF2B5EF4-FFF2-40B4-BE49-F238E27FC236}">
                <a16:creationId xmlns:a16="http://schemas.microsoft.com/office/drawing/2014/main" id="{077220F7-1D4C-20B3-BC8B-FCD5D3B025D5}"/>
              </a:ext>
            </a:extLst>
          </p:cNvPr>
          <p:cNvSpPr txBox="1"/>
          <p:nvPr/>
        </p:nvSpPr>
        <p:spPr>
          <a:xfrm>
            <a:off x="2394764" y="2110578"/>
            <a:ext cx="3073387" cy="861774"/>
          </a:xfrm>
          <a:prstGeom prst="rect">
            <a:avLst/>
          </a:prstGeom>
          <a:solidFill>
            <a:schemeClr val="bg1"/>
          </a:solidFill>
        </p:spPr>
        <p:txBody>
          <a:bodyPr wrap="square" rtlCol="0" anchor="ctr">
            <a:spAutoFit/>
          </a:bodyPr>
          <a:lstStyle/>
          <a:p>
            <a:pPr algn="ctr" defTabSz="457200">
              <a:defRPr/>
            </a:pPr>
            <a:r>
              <a:rPr lang="en-US" altLang="ja-JP" dirty="0">
                <a:solidFill>
                  <a:prstClr val="black"/>
                </a:solidFill>
                <a:effectLst>
                  <a:outerShdw blurRad="38100" dist="38100" dir="2700000" algn="tl">
                    <a:srgbClr val="000000">
                      <a:alpha val="43137"/>
                    </a:srgbClr>
                  </a:outerShdw>
                </a:effectLst>
                <a:latin typeface="UD デジタル 教科書体 NP-R" panose="02020400000000000000" pitchFamily="18" charset="-128"/>
                <a:ea typeface="UD デジタル 教科書体 NP-R" panose="02020400000000000000" pitchFamily="18" charset="-128"/>
              </a:rPr>
              <a:t>3</a:t>
            </a:r>
            <a:r>
              <a:rPr lang="ja-JP" altLang="en-US" dirty="0">
                <a:solidFill>
                  <a:prstClr val="black"/>
                </a:solidFill>
                <a:effectLst>
                  <a:outerShdw blurRad="38100" dist="38100" dir="2700000" algn="tl">
                    <a:srgbClr val="000000">
                      <a:alpha val="43137"/>
                    </a:srgbClr>
                  </a:outerShdw>
                </a:effectLst>
                <a:latin typeface="UD デジタル 教科書体 NP-R" panose="02020400000000000000" pitchFamily="18" charset="-128"/>
                <a:ea typeface="UD デジタル 教科書体 NP-R" panose="02020400000000000000" pitchFamily="18" charset="-128"/>
              </a:rPr>
              <a:t>万円</a:t>
            </a:r>
            <a:r>
              <a:rPr lang="en-US" altLang="ja-JP" dirty="0">
                <a:solidFill>
                  <a:prstClr val="black"/>
                </a:solidFill>
                <a:effectLst>
                  <a:outerShdw blurRad="38100" dist="38100" dir="2700000" algn="tl">
                    <a:srgbClr val="000000">
                      <a:alpha val="43137"/>
                    </a:srgbClr>
                  </a:outerShdw>
                </a:effectLst>
                <a:latin typeface="UD デジタル 教科書体 NP-R" panose="02020400000000000000" pitchFamily="18" charset="-128"/>
                <a:ea typeface="UD デジタル 教科書体 NP-R" panose="02020400000000000000" pitchFamily="18" charset="-128"/>
              </a:rPr>
              <a:t>×12</a:t>
            </a:r>
            <a:r>
              <a:rPr lang="ja-JP" altLang="en-US" dirty="0">
                <a:solidFill>
                  <a:prstClr val="black"/>
                </a:solidFill>
                <a:effectLst>
                  <a:outerShdw blurRad="38100" dist="38100" dir="2700000" algn="tl">
                    <a:srgbClr val="000000">
                      <a:alpha val="43137"/>
                    </a:srgbClr>
                  </a:outerShdw>
                </a:effectLst>
                <a:latin typeface="UD デジタル 教科書体 NP-R" panose="02020400000000000000" pitchFamily="18" charset="-128"/>
                <a:ea typeface="UD デジタル 教科書体 NP-R" panose="02020400000000000000" pitchFamily="18" charset="-128"/>
              </a:rPr>
              <a:t>か月</a:t>
            </a:r>
            <a:r>
              <a:rPr lang="en-US" altLang="ja-JP" dirty="0">
                <a:solidFill>
                  <a:prstClr val="black"/>
                </a:solidFill>
                <a:effectLst>
                  <a:outerShdw blurRad="38100" dist="38100" dir="2700000" algn="tl">
                    <a:srgbClr val="000000">
                      <a:alpha val="43137"/>
                    </a:srgbClr>
                  </a:outerShdw>
                </a:effectLst>
                <a:latin typeface="UD デジタル 教科書体 NP-R" panose="02020400000000000000" pitchFamily="18" charset="-128"/>
                <a:ea typeface="UD デジタル 教科書体 NP-R" panose="02020400000000000000" pitchFamily="18" charset="-128"/>
              </a:rPr>
              <a:t>×35</a:t>
            </a:r>
            <a:r>
              <a:rPr lang="ja-JP" altLang="en-US" dirty="0">
                <a:solidFill>
                  <a:prstClr val="black"/>
                </a:solidFill>
                <a:effectLst>
                  <a:outerShdw blurRad="38100" dist="38100" dir="2700000" algn="tl">
                    <a:srgbClr val="000000">
                      <a:alpha val="43137"/>
                    </a:srgbClr>
                  </a:outerShdw>
                </a:effectLst>
                <a:latin typeface="UD デジタル 教科書体 NP-R" panose="02020400000000000000" pitchFamily="18" charset="-128"/>
                <a:ea typeface="UD デジタル 教科書体 NP-R" panose="02020400000000000000" pitchFamily="18" charset="-128"/>
              </a:rPr>
              <a:t>年</a:t>
            </a:r>
            <a:endParaRPr lang="en-US" altLang="ja-JP" dirty="0">
              <a:solidFill>
                <a:prstClr val="black"/>
              </a:solidFill>
              <a:effectLst>
                <a:outerShdw blurRad="38100" dist="38100" dir="2700000" algn="tl">
                  <a:srgbClr val="000000">
                    <a:alpha val="43137"/>
                  </a:srgbClr>
                </a:outerShdw>
              </a:effectLst>
              <a:latin typeface="UD デジタル 教科書体 NP-R" panose="02020400000000000000" pitchFamily="18" charset="-128"/>
              <a:ea typeface="UD デジタル 教科書体 NP-R" panose="02020400000000000000" pitchFamily="18" charset="-128"/>
            </a:endParaRPr>
          </a:p>
          <a:p>
            <a:pPr algn="ctr" defTabSz="457200">
              <a:defRPr/>
            </a:pPr>
            <a:r>
              <a:rPr lang="ja-JP" altLang="en-US" sz="2400" b="1" dirty="0">
                <a:solidFill>
                  <a:srgbClr val="C00000"/>
                </a:solidFill>
                <a:effectLst>
                  <a:outerShdw blurRad="38100" dist="38100" dir="2700000" algn="tl">
                    <a:srgbClr val="000000">
                      <a:alpha val="43137"/>
                    </a:srgbClr>
                  </a:outerShdw>
                </a:effectLst>
                <a:latin typeface="UD デジタル 教科書体 NP-R" panose="02020400000000000000" pitchFamily="18" charset="-128"/>
                <a:ea typeface="UD デジタル 教科書体 NP-R" panose="02020400000000000000" pitchFamily="18" charset="-128"/>
              </a:rPr>
              <a:t>元本</a:t>
            </a:r>
            <a:r>
              <a:rPr lang="en-US" altLang="ja-JP" sz="3200" b="1" dirty="0">
                <a:solidFill>
                  <a:srgbClr val="C00000"/>
                </a:solidFill>
                <a:effectLst>
                  <a:outerShdw blurRad="38100" dist="38100" dir="2700000" algn="tl">
                    <a:srgbClr val="000000">
                      <a:alpha val="43137"/>
                    </a:srgbClr>
                  </a:outerShdw>
                </a:effectLst>
                <a:latin typeface="UD デジタル 教科書体 NP-R" panose="02020400000000000000" pitchFamily="18" charset="-128"/>
                <a:ea typeface="UD デジタル 教科書体 NP-R" panose="02020400000000000000" pitchFamily="18" charset="-128"/>
              </a:rPr>
              <a:t>1,260</a:t>
            </a:r>
            <a:r>
              <a:rPr lang="ja-JP" altLang="en-US" b="1" dirty="0">
                <a:solidFill>
                  <a:srgbClr val="C00000"/>
                </a:solidFill>
                <a:effectLst>
                  <a:outerShdw blurRad="38100" dist="38100" dir="2700000" algn="tl">
                    <a:srgbClr val="000000">
                      <a:alpha val="43137"/>
                    </a:srgbClr>
                  </a:outerShdw>
                </a:effectLst>
                <a:latin typeface="UD デジタル 教科書体 NP-R" panose="02020400000000000000" pitchFamily="18" charset="-128"/>
                <a:ea typeface="UD デジタル 教科書体 NP-R" panose="02020400000000000000" pitchFamily="18" charset="-128"/>
              </a:rPr>
              <a:t>万円</a:t>
            </a:r>
          </a:p>
        </p:txBody>
      </p:sp>
      <p:sp>
        <p:nvSpPr>
          <p:cNvPr id="24" name="テキスト ボックス 23">
            <a:extLst>
              <a:ext uri="{FF2B5EF4-FFF2-40B4-BE49-F238E27FC236}">
                <a16:creationId xmlns:a16="http://schemas.microsoft.com/office/drawing/2014/main" id="{CCFB66E0-90DA-65EB-1069-F09A5BC56D52}"/>
              </a:ext>
            </a:extLst>
          </p:cNvPr>
          <p:cNvSpPr txBox="1"/>
          <p:nvPr/>
        </p:nvSpPr>
        <p:spPr>
          <a:xfrm>
            <a:off x="5715887" y="2859764"/>
            <a:ext cx="2865437" cy="338554"/>
          </a:xfrm>
          <a:prstGeom prst="rect">
            <a:avLst/>
          </a:prstGeom>
          <a:noFill/>
        </p:spPr>
        <p:txBody>
          <a:bodyPr wrap="square" lIns="0" rIns="0" rtlCol="0" anchor="ctr">
            <a:spAutoFit/>
          </a:bodyPr>
          <a:lstStyle/>
          <a:p>
            <a:pPr algn="ctr" defTabSz="457200">
              <a:defRPr/>
            </a:pPr>
            <a:r>
              <a:rPr lang="en-US" altLang="ja-JP" sz="1600" b="1" dirty="0">
                <a:solidFill>
                  <a:srgbClr val="FF0000"/>
                </a:solidFill>
                <a:highlight>
                  <a:srgbClr val="FFFFFF"/>
                </a:highlight>
                <a:latin typeface="UD デジタル 教科書体 NP-R" panose="02020400000000000000" pitchFamily="18" charset="-128"/>
                <a:ea typeface="UD デジタル 教科書体 NP-R" panose="02020400000000000000" pitchFamily="18" charset="-128"/>
              </a:rPr>
              <a:t>C</a:t>
            </a:r>
            <a:r>
              <a:rPr lang="ja-JP" altLang="en-US" sz="1600" b="1" dirty="0">
                <a:solidFill>
                  <a:srgbClr val="FF0000"/>
                </a:solidFill>
                <a:highlight>
                  <a:srgbClr val="FFFFFF"/>
                </a:highlight>
                <a:latin typeface="UD デジタル 教科書体 NP-R" panose="02020400000000000000" pitchFamily="18" charset="-128"/>
                <a:ea typeface="UD デジタル 教科書体 NP-R" panose="02020400000000000000" pitchFamily="18" charset="-128"/>
              </a:rPr>
              <a:t>さん：</a:t>
            </a:r>
            <a:r>
              <a:rPr lang="en-US" altLang="ja-JP" sz="1600" b="1" dirty="0">
                <a:solidFill>
                  <a:srgbClr val="FF0000"/>
                </a:solidFill>
                <a:highlight>
                  <a:srgbClr val="FFFFFF"/>
                </a:highlight>
                <a:latin typeface="UD デジタル 教科書体 NP-R" panose="02020400000000000000" pitchFamily="18" charset="-128"/>
                <a:ea typeface="UD デジタル 教科書体 NP-R" panose="02020400000000000000" pitchFamily="18" charset="-128"/>
              </a:rPr>
              <a:t>3</a:t>
            </a:r>
            <a:r>
              <a:rPr lang="ja-JP" altLang="en-US" sz="1600" b="1" dirty="0">
                <a:solidFill>
                  <a:srgbClr val="FF0000"/>
                </a:solidFill>
                <a:highlight>
                  <a:srgbClr val="FFFFFF"/>
                </a:highlight>
                <a:latin typeface="UD デジタル 教科書体 NP-R" panose="02020400000000000000" pitchFamily="18" charset="-128"/>
                <a:ea typeface="UD デジタル 教科書体 NP-R" panose="02020400000000000000" pitchFamily="18" charset="-128"/>
              </a:rPr>
              <a:t>％で運用（複利</a:t>
            </a:r>
            <a:r>
              <a:rPr lang="en-US" altLang="ja-JP" sz="1600" b="1" dirty="0">
                <a:solidFill>
                  <a:srgbClr val="FF0000"/>
                </a:solidFill>
                <a:highlight>
                  <a:srgbClr val="FFFFFF"/>
                </a:highlight>
                <a:latin typeface="UD デジタル 教科書体 NP-R" panose="02020400000000000000" pitchFamily="18" charset="-128"/>
                <a:ea typeface="UD デジタル 教科書体 NP-R" panose="02020400000000000000" pitchFamily="18" charset="-128"/>
              </a:rPr>
              <a:t>)</a:t>
            </a:r>
            <a:endParaRPr lang="ja-JP" altLang="en-US" sz="1200" b="1" dirty="0">
              <a:solidFill>
                <a:srgbClr val="FF0000"/>
              </a:solidFill>
              <a:highlight>
                <a:srgbClr val="FFFFFF"/>
              </a:highlight>
              <a:latin typeface="UD デジタル 教科書体 NP-R" panose="02020400000000000000" pitchFamily="18" charset="-128"/>
              <a:ea typeface="UD デジタル 教科書体 NP-R" panose="02020400000000000000" pitchFamily="18" charset="-128"/>
            </a:endParaRPr>
          </a:p>
        </p:txBody>
      </p:sp>
      <p:sp>
        <p:nvSpPr>
          <p:cNvPr id="27" name="テキスト ボックス 26">
            <a:extLst>
              <a:ext uri="{FF2B5EF4-FFF2-40B4-BE49-F238E27FC236}">
                <a16:creationId xmlns:a16="http://schemas.microsoft.com/office/drawing/2014/main" id="{B91852EA-7331-9F88-E140-CCFD0C85BDE8}"/>
              </a:ext>
            </a:extLst>
          </p:cNvPr>
          <p:cNvSpPr txBox="1"/>
          <p:nvPr/>
        </p:nvSpPr>
        <p:spPr>
          <a:xfrm>
            <a:off x="5927787" y="1132350"/>
            <a:ext cx="2441635" cy="584775"/>
          </a:xfrm>
          <a:prstGeom prst="rect">
            <a:avLst/>
          </a:prstGeom>
          <a:noFill/>
        </p:spPr>
        <p:txBody>
          <a:bodyPr wrap="square" rtlCol="0" anchor="ctr">
            <a:spAutoFit/>
          </a:bodyPr>
          <a:lstStyle/>
          <a:p>
            <a:pPr algn="ctr" defTabSz="457200">
              <a:defRPr/>
            </a:pPr>
            <a:r>
              <a:rPr lang="en-US" altLang="ja-JP" sz="1600" b="1" dirty="0">
                <a:solidFill>
                  <a:srgbClr val="ED7D31"/>
                </a:solidFill>
                <a:latin typeface="UD デジタル 教科書体 NP-R" panose="02020400000000000000" pitchFamily="18" charset="-128"/>
                <a:ea typeface="UD デジタル 教科書体 NP-R" panose="02020400000000000000" pitchFamily="18" charset="-128"/>
              </a:rPr>
              <a:t>D</a:t>
            </a:r>
            <a:r>
              <a:rPr lang="ja-JP" altLang="en-US" sz="1600" b="1" dirty="0">
                <a:solidFill>
                  <a:srgbClr val="ED7D31"/>
                </a:solidFill>
                <a:latin typeface="UD デジタル 教科書体 NP-R" panose="02020400000000000000" pitchFamily="18" charset="-128"/>
                <a:ea typeface="UD デジタル 教科書体 NP-R" panose="02020400000000000000" pitchFamily="18" charset="-128"/>
              </a:rPr>
              <a:t>さん：</a:t>
            </a:r>
            <a:endParaRPr lang="en-US" altLang="ja-JP" sz="1600" b="1" dirty="0">
              <a:solidFill>
                <a:srgbClr val="ED7D31"/>
              </a:solidFill>
              <a:latin typeface="UD デジタル 教科書体 NP-R" panose="02020400000000000000" pitchFamily="18" charset="-128"/>
              <a:ea typeface="UD デジタル 教科書体 NP-R" panose="02020400000000000000" pitchFamily="18" charset="-128"/>
            </a:endParaRPr>
          </a:p>
          <a:p>
            <a:pPr algn="ctr" defTabSz="457200">
              <a:defRPr/>
            </a:pPr>
            <a:r>
              <a:rPr lang="en-US" altLang="ja-JP" sz="1600" b="1" dirty="0">
                <a:solidFill>
                  <a:srgbClr val="ED7D31"/>
                </a:solidFill>
                <a:latin typeface="UD デジタル 教科書体 NP-R" panose="02020400000000000000" pitchFamily="18" charset="-128"/>
                <a:ea typeface="UD デジタル 教科書体 NP-R" panose="02020400000000000000" pitchFamily="18" charset="-128"/>
              </a:rPr>
              <a:t>5</a:t>
            </a:r>
            <a:r>
              <a:rPr lang="ja-JP" altLang="en-US" sz="1600" b="1" dirty="0">
                <a:solidFill>
                  <a:srgbClr val="ED7D31"/>
                </a:solidFill>
                <a:latin typeface="UD デジタル 教科書体 NP-R" panose="02020400000000000000" pitchFamily="18" charset="-128"/>
                <a:ea typeface="UD デジタル 教科書体 NP-R" panose="02020400000000000000" pitchFamily="18" charset="-128"/>
              </a:rPr>
              <a:t>％で運用（複利）</a:t>
            </a:r>
            <a:endParaRPr lang="ja-JP" altLang="en-US" sz="1200" b="1" dirty="0">
              <a:solidFill>
                <a:srgbClr val="ED7D31"/>
              </a:solidFill>
              <a:latin typeface="UD デジタル 教科書体 NP-R" panose="02020400000000000000" pitchFamily="18" charset="-128"/>
              <a:ea typeface="UD デジタル 教科書体 NP-R" panose="02020400000000000000" pitchFamily="18" charset="-128"/>
            </a:endParaRPr>
          </a:p>
        </p:txBody>
      </p:sp>
      <p:sp>
        <p:nvSpPr>
          <p:cNvPr id="30" name="テキスト ボックス 29">
            <a:extLst>
              <a:ext uri="{FF2B5EF4-FFF2-40B4-BE49-F238E27FC236}">
                <a16:creationId xmlns:a16="http://schemas.microsoft.com/office/drawing/2014/main" id="{91CA9220-9027-3077-039E-9A29EC9FE75C}"/>
              </a:ext>
            </a:extLst>
          </p:cNvPr>
          <p:cNvSpPr txBox="1"/>
          <p:nvPr/>
        </p:nvSpPr>
        <p:spPr>
          <a:xfrm>
            <a:off x="5174686" y="4111356"/>
            <a:ext cx="3073387" cy="338554"/>
          </a:xfrm>
          <a:prstGeom prst="rect">
            <a:avLst/>
          </a:prstGeom>
          <a:noFill/>
        </p:spPr>
        <p:txBody>
          <a:bodyPr wrap="square" rtlCol="0" anchor="ctr">
            <a:spAutoFit/>
          </a:bodyPr>
          <a:lstStyle/>
          <a:p>
            <a:pPr algn="ctr" defTabSz="457200">
              <a:defRPr/>
            </a:pPr>
            <a:r>
              <a:rPr lang="en-US" altLang="ja-JP" sz="1600" b="1" dirty="0">
                <a:solidFill>
                  <a:srgbClr val="0070C0"/>
                </a:solidFill>
                <a:highlight>
                  <a:srgbClr val="FFFFFF"/>
                </a:highlight>
                <a:latin typeface="UD デジタル 教科書体 NP-R" panose="02020400000000000000" pitchFamily="18" charset="-128"/>
                <a:ea typeface="UD デジタル 教科書体 NP-R" panose="02020400000000000000" pitchFamily="18" charset="-128"/>
              </a:rPr>
              <a:t>B</a:t>
            </a:r>
            <a:r>
              <a:rPr lang="ja-JP" altLang="en-US" sz="1600" b="1" dirty="0">
                <a:solidFill>
                  <a:srgbClr val="0070C0"/>
                </a:solidFill>
                <a:highlight>
                  <a:srgbClr val="FFFFFF"/>
                </a:highlight>
                <a:latin typeface="UD デジタル 教科書体 NP-R" panose="02020400000000000000" pitchFamily="18" charset="-128"/>
                <a:ea typeface="UD デジタル 教科書体 NP-R" panose="02020400000000000000" pitchFamily="18" charset="-128"/>
              </a:rPr>
              <a:t>さん：</a:t>
            </a:r>
            <a:r>
              <a:rPr lang="en-US" altLang="ja-JP" sz="1600" b="1" dirty="0">
                <a:solidFill>
                  <a:srgbClr val="0070C0"/>
                </a:solidFill>
                <a:highlight>
                  <a:srgbClr val="FFFFFF"/>
                </a:highlight>
                <a:latin typeface="UD デジタル 教科書体 NP-R" panose="02020400000000000000" pitchFamily="18" charset="-128"/>
                <a:ea typeface="UD デジタル 教科書体 NP-R" panose="02020400000000000000" pitchFamily="18" charset="-128"/>
              </a:rPr>
              <a:t>0.5</a:t>
            </a:r>
            <a:r>
              <a:rPr lang="ja-JP" altLang="en-US" sz="1600" b="1" dirty="0">
                <a:solidFill>
                  <a:srgbClr val="0070C0"/>
                </a:solidFill>
                <a:highlight>
                  <a:srgbClr val="FFFFFF"/>
                </a:highlight>
                <a:latin typeface="UD デジタル 教科書体 NP-R" panose="02020400000000000000" pitchFamily="18" charset="-128"/>
                <a:ea typeface="UD デジタル 教科書体 NP-R" panose="02020400000000000000" pitchFamily="18" charset="-128"/>
              </a:rPr>
              <a:t>％で運用</a:t>
            </a:r>
            <a:r>
              <a:rPr lang="en-US" altLang="ja-JP" sz="1600" b="1" dirty="0">
                <a:solidFill>
                  <a:srgbClr val="0070C0"/>
                </a:solidFill>
                <a:highlight>
                  <a:srgbClr val="FFFFFF"/>
                </a:highlight>
                <a:latin typeface="UD デジタル 教科書体 NP-R" panose="02020400000000000000" pitchFamily="18" charset="-128"/>
                <a:ea typeface="UD デジタル 教科書体 NP-R" panose="02020400000000000000" pitchFamily="18" charset="-128"/>
              </a:rPr>
              <a:t>(</a:t>
            </a:r>
            <a:r>
              <a:rPr lang="ja-JP" altLang="en-US" sz="1600" b="1" dirty="0">
                <a:solidFill>
                  <a:srgbClr val="0070C0"/>
                </a:solidFill>
                <a:highlight>
                  <a:srgbClr val="FFFFFF"/>
                </a:highlight>
                <a:latin typeface="UD デジタル 教科書体 NP-R" panose="02020400000000000000" pitchFamily="18" charset="-128"/>
                <a:ea typeface="UD デジタル 教科書体 NP-R" panose="02020400000000000000" pitchFamily="18" charset="-128"/>
              </a:rPr>
              <a:t>複利</a:t>
            </a:r>
            <a:r>
              <a:rPr lang="en-US" altLang="ja-JP" sz="1600" b="1" dirty="0">
                <a:solidFill>
                  <a:srgbClr val="0070C0"/>
                </a:solidFill>
                <a:highlight>
                  <a:srgbClr val="FFFFFF"/>
                </a:highlight>
                <a:latin typeface="UD デジタル 教科書体 NP-R" panose="02020400000000000000" pitchFamily="18" charset="-128"/>
                <a:ea typeface="UD デジタル 教科書体 NP-R" panose="02020400000000000000" pitchFamily="18" charset="-128"/>
              </a:rPr>
              <a:t>)</a:t>
            </a:r>
            <a:endParaRPr lang="ja-JP" altLang="en-US" sz="1200" b="1" dirty="0">
              <a:solidFill>
                <a:srgbClr val="0070C0"/>
              </a:solidFill>
              <a:highlight>
                <a:srgbClr val="FFFFFF"/>
              </a:highlight>
              <a:latin typeface="UD デジタル 教科書体 NP-R" panose="02020400000000000000" pitchFamily="18" charset="-128"/>
              <a:ea typeface="UD デジタル 教科書体 NP-R" panose="02020400000000000000" pitchFamily="18" charset="-128"/>
            </a:endParaRPr>
          </a:p>
        </p:txBody>
      </p:sp>
      <p:sp>
        <p:nvSpPr>
          <p:cNvPr id="9" name="テキスト ボックス 8">
            <a:extLst>
              <a:ext uri="{FF2B5EF4-FFF2-40B4-BE49-F238E27FC236}">
                <a16:creationId xmlns:a16="http://schemas.microsoft.com/office/drawing/2014/main" id="{3B1CB625-4244-6D9F-4802-21B2A719B275}"/>
              </a:ext>
            </a:extLst>
          </p:cNvPr>
          <p:cNvSpPr txBox="1"/>
          <p:nvPr/>
        </p:nvSpPr>
        <p:spPr>
          <a:xfrm>
            <a:off x="9797236" y="2612372"/>
            <a:ext cx="1757991" cy="461665"/>
          </a:xfrm>
          <a:prstGeom prst="rect">
            <a:avLst/>
          </a:prstGeom>
          <a:solidFill>
            <a:srgbClr val="FF0000"/>
          </a:solidFill>
        </p:spPr>
        <p:txBody>
          <a:bodyPr wrap="square" lIns="36000" rIns="36000" rtlCol="0" anchor="ctr">
            <a:spAutoFit/>
          </a:bodyPr>
          <a:lstStyle/>
          <a:p>
            <a:pPr algn="ctr" defTabSz="457200">
              <a:defRPr/>
            </a:pPr>
            <a:r>
              <a:rPr lang="en-US" altLang="ja-JP" sz="2400" dirty="0">
                <a:solidFill>
                  <a:prstClr val="white"/>
                </a:solidFill>
                <a:effectLst>
                  <a:outerShdw blurRad="38100" dist="38100" dir="2700000" algn="tl">
                    <a:srgbClr val="000000">
                      <a:alpha val="43137"/>
                    </a:srgbClr>
                  </a:outerShdw>
                </a:effectLst>
                <a:latin typeface="UD デジタル 教科書体 NP-R" panose="02020400000000000000" pitchFamily="18" charset="-128"/>
                <a:ea typeface="UD デジタル 教科書体 NP-R" panose="02020400000000000000" pitchFamily="18" charset="-128"/>
              </a:rPr>
              <a:t>2,225</a:t>
            </a:r>
            <a:r>
              <a:rPr lang="ja-JP" altLang="en-US" sz="1400" dirty="0">
                <a:solidFill>
                  <a:prstClr val="white"/>
                </a:solidFill>
                <a:effectLst>
                  <a:outerShdw blurRad="38100" dist="38100" dir="2700000" algn="tl">
                    <a:srgbClr val="000000">
                      <a:alpha val="43137"/>
                    </a:srgbClr>
                  </a:outerShdw>
                </a:effectLst>
                <a:latin typeface="UD デジタル 教科書体 NP-R" panose="02020400000000000000" pitchFamily="18" charset="-128"/>
                <a:ea typeface="UD デジタル 教科書体 NP-R" panose="02020400000000000000" pitchFamily="18" charset="-128"/>
              </a:rPr>
              <a:t>万円</a:t>
            </a:r>
          </a:p>
        </p:txBody>
      </p:sp>
      <p:grpSp>
        <p:nvGrpSpPr>
          <p:cNvPr id="34" name="グループ化 33">
            <a:extLst>
              <a:ext uri="{FF2B5EF4-FFF2-40B4-BE49-F238E27FC236}">
                <a16:creationId xmlns:a16="http://schemas.microsoft.com/office/drawing/2014/main" id="{CB7D3D03-2FA4-3612-BF3E-F1E97F9CF81A}"/>
              </a:ext>
            </a:extLst>
          </p:cNvPr>
          <p:cNvGrpSpPr/>
          <p:nvPr/>
        </p:nvGrpSpPr>
        <p:grpSpPr>
          <a:xfrm>
            <a:off x="8581323" y="1098671"/>
            <a:ext cx="2078791" cy="3279200"/>
            <a:chOff x="6334545" y="1132349"/>
            <a:chExt cx="2078791" cy="3234133"/>
          </a:xfrm>
        </p:grpSpPr>
        <p:sp>
          <p:nvSpPr>
            <p:cNvPr id="32" name="矢印: 上下 31">
              <a:extLst>
                <a:ext uri="{FF2B5EF4-FFF2-40B4-BE49-F238E27FC236}">
                  <a16:creationId xmlns:a16="http://schemas.microsoft.com/office/drawing/2014/main" id="{B55AFEC6-9604-96D6-0C0D-86A084A90752}"/>
                </a:ext>
              </a:extLst>
            </p:cNvPr>
            <p:cNvSpPr/>
            <p:nvPr/>
          </p:nvSpPr>
          <p:spPr>
            <a:xfrm>
              <a:off x="7106353" y="1132349"/>
              <a:ext cx="404790" cy="3234133"/>
            </a:xfrm>
            <a:prstGeom prst="upDownArrow">
              <a:avLst>
                <a:gd name="adj1" fmla="val 94706"/>
                <a:gd name="adj2" fmla="val 54191"/>
              </a:avLst>
            </a:prstGeom>
            <a:solidFill>
              <a:srgbClr val="FFFF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457200">
                <a:defRPr/>
              </a:pPr>
              <a:endParaRPr lang="ja-JP" altLang="en-US" dirty="0">
                <a:solidFill>
                  <a:prstClr val="white"/>
                </a:solidFill>
                <a:latin typeface="UD デジタル 教科書体 NP-R" panose="02020400000000000000" pitchFamily="18" charset="-128"/>
                <a:ea typeface="UD デジタル 教科書体 NP-R" panose="02020400000000000000" pitchFamily="18" charset="-128"/>
              </a:endParaRPr>
            </a:p>
          </p:txBody>
        </p:sp>
        <p:sp>
          <p:nvSpPr>
            <p:cNvPr id="33" name="テキスト ボックス 32">
              <a:extLst>
                <a:ext uri="{FF2B5EF4-FFF2-40B4-BE49-F238E27FC236}">
                  <a16:creationId xmlns:a16="http://schemas.microsoft.com/office/drawing/2014/main" id="{D1E1C767-B4C5-F2BD-E85E-67ED53A21C9E}"/>
                </a:ext>
              </a:extLst>
            </p:cNvPr>
            <p:cNvSpPr txBox="1"/>
            <p:nvPr/>
          </p:nvSpPr>
          <p:spPr>
            <a:xfrm>
              <a:off x="6334545" y="1785254"/>
              <a:ext cx="2078791" cy="468921"/>
            </a:xfrm>
            <a:prstGeom prst="rect">
              <a:avLst/>
            </a:prstGeom>
            <a:solidFill>
              <a:schemeClr val="bg1"/>
            </a:solidFill>
            <a:ln w="28575">
              <a:solidFill>
                <a:srgbClr val="FFC000"/>
              </a:solidFill>
            </a:ln>
          </p:spPr>
          <p:txBody>
            <a:bodyPr wrap="square" rtlCol="0" anchor="ctr">
              <a:noAutofit/>
            </a:bodyPr>
            <a:lstStyle/>
            <a:p>
              <a:pPr algn="ctr" defTabSz="457200">
                <a:defRPr/>
              </a:pPr>
              <a:r>
                <a:rPr lang="ja-JP" altLang="en-US" sz="2000" b="1" dirty="0">
                  <a:solidFill>
                    <a:srgbClr val="C00000"/>
                  </a:solidFill>
                  <a:latin typeface="UD デジタル 教科書体 NP-R" panose="02020400000000000000" pitchFamily="18" charset="-128"/>
                  <a:ea typeface="UD デジタル 教科書体 NP-R" panose="02020400000000000000" pitchFamily="18" charset="-128"/>
                </a:rPr>
                <a:t>約</a:t>
              </a:r>
              <a:r>
                <a:rPr lang="en-US" altLang="ja-JP" sz="3200" b="1" dirty="0">
                  <a:solidFill>
                    <a:srgbClr val="C00000"/>
                  </a:solidFill>
                  <a:latin typeface="UD デジタル 教科書体 NP-R" panose="02020400000000000000" pitchFamily="18" charset="-128"/>
                  <a:ea typeface="UD デジタル 教科書体 NP-R" panose="02020400000000000000" pitchFamily="18" charset="-128"/>
                </a:rPr>
                <a:t>2000</a:t>
              </a:r>
              <a:r>
                <a:rPr lang="ja-JP" altLang="en-US" sz="2000" b="1" dirty="0">
                  <a:solidFill>
                    <a:srgbClr val="C00000"/>
                  </a:solidFill>
                  <a:latin typeface="UD デジタル 教科書体 NP-R" panose="02020400000000000000" pitchFamily="18" charset="-128"/>
                  <a:ea typeface="UD デジタル 教科書体 NP-R" panose="02020400000000000000" pitchFamily="18" charset="-128"/>
                </a:rPr>
                <a:t>万円</a:t>
              </a:r>
              <a:endParaRPr lang="ja-JP" altLang="en-US" sz="3200" b="1" dirty="0">
                <a:solidFill>
                  <a:srgbClr val="C00000"/>
                </a:solidFill>
                <a:latin typeface="UD デジタル 教科書体 NP-R" panose="02020400000000000000" pitchFamily="18" charset="-128"/>
                <a:ea typeface="UD デジタル 教科書体 NP-R" panose="02020400000000000000" pitchFamily="18" charset="-128"/>
              </a:endParaRPr>
            </a:p>
          </p:txBody>
        </p:sp>
      </p:grpSp>
      <p:sp>
        <p:nvSpPr>
          <p:cNvPr id="16" name="テキスト ボックス 15">
            <a:extLst>
              <a:ext uri="{FF2B5EF4-FFF2-40B4-BE49-F238E27FC236}">
                <a16:creationId xmlns:a16="http://schemas.microsoft.com/office/drawing/2014/main" id="{F7A45608-6126-B414-E7B3-8CC49A2EC6A2}"/>
              </a:ext>
            </a:extLst>
          </p:cNvPr>
          <p:cNvSpPr txBox="1"/>
          <p:nvPr/>
        </p:nvSpPr>
        <p:spPr>
          <a:xfrm>
            <a:off x="2618788" y="4943332"/>
            <a:ext cx="2920482" cy="338554"/>
          </a:xfrm>
          <a:prstGeom prst="rect">
            <a:avLst/>
          </a:prstGeom>
          <a:solidFill>
            <a:schemeClr val="bg1"/>
          </a:solidFill>
        </p:spPr>
        <p:txBody>
          <a:bodyPr wrap="square" lIns="0" rIns="0" rtlCol="0" anchor="ctr">
            <a:spAutoFit/>
          </a:bodyPr>
          <a:lstStyle/>
          <a:p>
            <a:pPr algn="ctr" defTabSz="457200">
              <a:defRPr/>
            </a:pPr>
            <a:r>
              <a:rPr lang="en-US" altLang="ja-JP" sz="1600" b="1" dirty="0">
                <a:solidFill>
                  <a:srgbClr val="00B050"/>
                </a:solidFill>
                <a:latin typeface="UD デジタル 教科書体 NP-R" panose="02020400000000000000" pitchFamily="18" charset="-128"/>
                <a:ea typeface="UD デジタル 教科書体 NP-R" panose="02020400000000000000" pitchFamily="18" charset="-128"/>
              </a:rPr>
              <a:t>A</a:t>
            </a:r>
            <a:r>
              <a:rPr lang="ja-JP" altLang="en-US" sz="1600" b="1" dirty="0">
                <a:solidFill>
                  <a:srgbClr val="00B050"/>
                </a:solidFill>
                <a:latin typeface="UD デジタル 教科書体 NP-R" panose="02020400000000000000" pitchFamily="18" charset="-128"/>
                <a:ea typeface="UD デジタル 教科書体 NP-R" panose="02020400000000000000" pitchFamily="18" charset="-128"/>
              </a:rPr>
              <a:t>さん：</a:t>
            </a:r>
            <a:r>
              <a:rPr lang="en-US" altLang="ja-JP" sz="1600" b="1" dirty="0">
                <a:solidFill>
                  <a:srgbClr val="00B050"/>
                </a:solidFill>
                <a:latin typeface="UD デジタル 教科書体 NP-R" panose="02020400000000000000" pitchFamily="18" charset="-128"/>
                <a:ea typeface="UD デジタル 教科書体 NP-R" panose="02020400000000000000" pitchFamily="18" charset="-128"/>
              </a:rPr>
              <a:t>0.025</a:t>
            </a:r>
            <a:r>
              <a:rPr lang="ja-JP" altLang="en-US" sz="1600" b="1" dirty="0">
                <a:solidFill>
                  <a:srgbClr val="00B050"/>
                </a:solidFill>
                <a:latin typeface="UD デジタル 教科書体 NP-R" panose="02020400000000000000" pitchFamily="18" charset="-128"/>
                <a:ea typeface="UD デジタル 教科書体 NP-R" panose="02020400000000000000" pitchFamily="18" charset="-128"/>
              </a:rPr>
              <a:t>％で運用</a:t>
            </a:r>
            <a:r>
              <a:rPr lang="en-US" altLang="ja-JP" sz="1600" b="1" dirty="0">
                <a:solidFill>
                  <a:srgbClr val="00B050"/>
                </a:solidFill>
                <a:latin typeface="UD デジタル 教科書体 NP-R" panose="02020400000000000000" pitchFamily="18" charset="-128"/>
                <a:ea typeface="UD デジタル 教科書体 NP-R" panose="02020400000000000000" pitchFamily="18" charset="-128"/>
              </a:rPr>
              <a:t>(</a:t>
            </a:r>
            <a:r>
              <a:rPr lang="ja-JP" altLang="en-US" sz="1600" b="1" dirty="0">
                <a:solidFill>
                  <a:srgbClr val="00B050"/>
                </a:solidFill>
                <a:latin typeface="UD デジタル 教科書体 NP-R" panose="02020400000000000000" pitchFamily="18" charset="-128"/>
                <a:ea typeface="UD デジタル 教科書体 NP-R" panose="02020400000000000000" pitchFamily="18" charset="-128"/>
              </a:rPr>
              <a:t>複利）</a:t>
            </a:r>
            <a:endParaRPr lang="ja-JP" altLang="en-US" sz="1200" b="1" dirty="0">
              <a:solidFill>
                <a:srgbClr val="00B050"/>
              </a:solidFill>
              <a:latin typeface="UD デジタル 教科書体 NP-R" panose="02020400000000000000" pitchFamily="18" charset="-128"/>
              <a:ea typeface="UD デジタル 教科書体 NP-R" panose="02020400000000000000" pitchFamily="18" charset="-128"/>
            </a:endParaRPr>
          </a:p>
        </p:txBody>
      </p:sp>
      <p:sp>
        <p:nvSpPr>
          <p:cNvPr id="7" name="テキスト ボックス 6">
            <a:extLst>
              <a:ext uri="{FF2B5EF4-FFF2-40B4-BE49-F238E27FC236}">
                <a16:creationId xmlns:a16="http://schemas.microsoft.com/office/drawing/2014/main" id="{8ECF85E4-6DD8-C4F3-2330-FB14517C34C2}"/>
              </a:ext>
            </a:extLst>
          </p:cNvPr>
          <p:cNvSpPr txBox="1"/>
          <p:nvPr/>
        </p:nvSpPr>
        <p:spPr>
          <a:xfrm>
            <a:off x="2680996" y="247450"/>
            <a:ext cx="6052457" cy="646331"/>
          </a:xfrm>
          <a:prstGeom prst="rect">
            <a:avLst/>
          </a:prstGeom>
          <a:noFill/>
        </p:spPr>
        <p:txBody>
          <a:bodyPr wrap="square" rtlCol="0">
            <a:spAutoFit/>
          </a:bodyPr>
          <a:lstStyle/>
          <a:p>
            <a:pPr algn="ctr" defTabSz="457200">
              <a:defRPr/>
            </a:pPr>
            <a:r>
              <a:rPr lang="ja-JP" altLang="en-US" sz="3600" dirty="0">
                <a:solidFill>
                  <a:prstClr val="black"/>
                </a:solidFill>
                <a:effectLst>
                  <a:outerShdw blurRad="38100" dist="38100" dir="2700000" algn="tl">
                    <a:srgbClr val="000000">
                      <a:alpha val="43137"/>
                    </a:srgbClr>
                  </a:outerShdw>
                </a:effectLst>
                <a:latin typeface="UD デジタル 教科書体 NP-R" panose="02020400000000000000" pitchFamily="18" charset="-128"/>
                <a:ea typeface="UD デジタル 教科書体 NP-R" panose="02020400000000000000" pitchFamily="18" charset="-128"/>
                <a:cs typeface="メイリオ" panose="020B0604030504040204" pitchFamily="50" charset="-128"/>
              </a:rPr>
              <a:t>金利の重さの話（運用編）</a:t>
            </a:r>
          </a:p>
        </p:txBody>
      </p:sp>
    </p:spTree>
    <p:extLst>
      <p:ext uri="{BB962C8B-B14F-4D97-AF65-F5344CB8AC3E}">
        <p14:creationId xmlns:p14="http://schemas.microsoft.com/office/powerpoint/2010/main" val="646483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5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Object 3">
            <a:extLst>
              <a:ext uri="{FF2B5EF4-FFF2-40B4-BE49-F238E27FC236}">
                <a16:creationId xmlns:a16="http://schemas.microsoft.com/office/drawing/2014/main" id="{849C8A2C-D4BF-4CC3-F376-24F1D70C489A}"/>
              </a:ext>
            </a:extLst>
          </p:cNvPr>
          <p:cNvGraphicFramePr>
            <a:graphicFrameLocks noChangeAspect="1"/>
          </p:cNvGraphicFramePr>
          <p:nvPr/>
        </p:nvGraphicFramePr>
        <p:xfrm>
          <a:off x="1183341" y="827290"/>
          <a:ext cx="8748375" cy="5783260"/>
        </p:xfrm>
        <a:graphic>
          <a:graphicData uri="http://schemas.openxmlformats.org/drawingml/2006/chart">
            <c:chart xmlns:c="http://schemas.openxmlformats.org/drawingml/2006/chart" xmlns:r="http://schemas.openxmlformats.org/officeDocument/2006/relationships" r:id="rId3"/>
          </a:graphicData>
        </a:graphic>
      </p:graphicFrame>
      <p:sp>
        <p:nvSpPr>
          <p:cNvPr id="5" name="テキスト ボックス 4">
            <a:extLst>
              <a:ext uri="{FF2B5EF4-FFF2-40B4-BE49-F238E27FC236}">
                <a16:creationId xmlns:a16="http://schemas.microsoft.com/office/drawing/2014/main" id="{7A1DD827-F4BB-EA71-1E86-B16EFAB2378C}"/>
              </a:ext>
            </a:extLst>
          </p:cNvPr>
          <p:cNvSpPr txBox="1"/>
          <p:nvPr/>
        </p:nvSpPr>
        <p:spPr>
          <a:xfrm>
            <a:off x="10114962" y="3857526"/>
            <a:ext cx="1564074" cy="400110"/>
          </a:xfrm>
          <a:prstGeom prst="rect">
            <a:avLst/>
          </a:prstGeom>
          <a:solidFill>
            <a:srgbClr val="0070C0"/>
          </a:solidFill>
        </p:spPr>
        <p:txBody>
          <a:bodyPr wrap="square" rtlCol="0" anchor="ctr">
            <a:spAutoFit/>
          </a:bodyPr>
          <a:lstStyle/>
          <a:p>
            <a:pPr algn="ctr" defTabSz="457200">
              <a:defRPr/>
            </a:pPr>
            <a:r>
              <a:rPr lang="en-US" altLang="ja-JP" sz="2000" dirty="0">
                <a:solidFill>
                  <a:prstClr val="white"/>
                </a:solidFill>
                <a:effectLst>
                  <a:outerShdw blurRad="38100" dist="38100" dir="2700000" algn="tl">
                    <a:srgbClr val="000000">
                      <a:alpha val="43137"/>
                    </a:srgbClr>
                  </a:outerShdw>
                </a:effectLst>
                <a:latin typeface="UD デジタル 教科書体 NP-R" panose="02020400000000000000" pitchFamily="18" charset="-128"/>
                <a:ea typeface="UD デジタル 教科書体 NP-R" panose="02020400000000000000" pitchFamily="18" charset="-128"/>
              </a:rPr>
              <a:t>1,376.</a:t>
            </a:r>
            <a:r>
              <a:rPr lang="en-US" altLang="ja-JP" dirty="0">
                <a:solidFill>
                  <a:prstClr val="white"/>
                </a:solidFill>
                <a:effectLst>
                  <a:outerShdw blurRad="38100" dist="38100" dir="2700000" algn="tl">
                    <a:srgbClr val="000000">
                      <a:alpha val="43137"/>
                    </a:srgbClr>
                  </a:outerShdw>
                </a:effectLst>
                <a:latin typeface="UD デジタル 教科書体 NP-R" panose="02020400000000000000" pitchFamily="18" charset="-128"/>
                <a:ea typeface="UD デジタル 教科書体 NP-R" panose="02020400000000000000" pitchFamily="18" charset="-128"/>
              </a:rPr>
              <a:t>7</a:t>
            </a:r>
            <a:r>
              <a:rPr lang="ja-JP" altLang="en-US" sz="1400" dirty="0">
                <a:solidFill>
                  <a:prstClr val="white"/>
                </a:solidFill>
                <a:effectLst>
                  <a:outerShdw blurRad="38100" dist="38100" dir="2700000" algn="tl">
                    <a:srgbClr val="000000">
                      <a:alpha val="43137"/>
                    </a:srgbClr>
                  </a:outerShdw>
                </a:effectLst>
                <a:latin typeface="UD デジタル 教科書体 NP-R" panose="02020400000000000000" pitchFamily="18" charset="-128"/>
                <a:ea typeface="UD デジタル 教科書体 NP-R" panose="02020400000000000000" pitchFamily="18" charset="-128"/>
              </a:rPr>
              <a:t>万円</a:t>
            </a:r>
          </a:p>
        </p:txBody>
      </p:sp>
      <p:sp>
        <p:nvSpPr>
          <p:cNvPr id="6" name="テキスト ボックス 5">
            <a:extLst>
              <a:ext uri="{FF2B5EF4-FFF2-40B4-BE49-F238E27FC236}">
                <a16:creationId xmlns:a16="http://schemas.microsoft.com/office/drawing/2014/main" id="{F00AE987-3733-51BC-E843-2861897632B6}"/>
              </a:ext>
            </a:extLst>
          </p:cNvPr>
          <p:cNvSpPr txBox="1"/>
          <p:nvPr/>
        </p:nvSpPr>
        <p:spPr>
          <a:xfrm>
            <a:off x="10000696" y="3481283"/>
            <a:ext cx="1792603" cy="400110"/>
          </a:xfrm>
          <a:prstGeom prst="rect">
            <a:avLst/>
          </a:prstGeom>
          <a:noFill/>
        </p:spPr>
        <p:txBody>
          <a:bodyPr wrap="square" rtlCol="0">
            <a:spAutoFit/>
          </a:bodyPr>
          <a:lstStyle/>
          <a:p>
            <a:pPr algn="ctr" defTabSz="457200">
              <a:defRPr/>
            </a:pPr>
            <a:r>
              <a:rPr lang="ja-JP" altLang="en-US" sz="2000" dirty="0">
                <a:solidFill>
                  <a:prstClr val="black"/>
                </a:solidFill>
                <a:effectLst>
                  <a:outerShdw blurRad="38100" dist="38100" dir="2700000" algn="tl">
                    <a:srgbClr val="000000">
                      <a:alpha val="43137"/>
                    </a:srgbClr>
                  </a:outerShdw>
                </a:effectLst>
                <a:latin typeface="UD デジタル 教科書体 NP-R" panose="02020400000000000000" pitchFamily="18" charset="-128"/>
                <a:ea typeface="UD デジタル 教科書体 NP-R" panose="02020400000000000000" pitchFamily="18" charset="-128"/>
                <a:cs typeface="メイリオ" panose="020B0604030504040204" pitchFamily="50" charset="-128"/>
              </a:rPr>
              <a:t>働いていない</a:t>
            </a:r>
          </a:p>
        </p:txBody>
      </p:sp>
      <p:sp>
        <p:nvSpPr>
          <p:cNvPr id="14" name="テキスト ボックス 13">
            <a:extLst>
              <a:ext uri="{FF2B5EF4-FFF2-40B4-BE49-F238E27FC236}">
                <a16:creationId xmlns:a16="http://schemas.microsoft.com/office/drawing/2014/main" id="{67DBEEE4-8008-F6CA-83A0-E60088E793E2}"/>
              </a:ext>
            </a:extLst>
          </p:cNvPr>
          <p:cNvSpPr txBox="1"/>
          <p:nvPr/>
        </p:nvSpPr>
        <p:spPr>
          <a:xfrm>
            <a:off x="10083510" y="4292058"/>
            <a:ext cx="1595526" cy="399600"/>
          </a:xfrm>
          <a:prstGeom prst="rect">
            <a:avLst/>
          </a:prstGeom>
          <a:solidFill>
            <a:srgbClr val="92D050"/>
          </a:solidFill>
        </p:spPr>
        <p:txBody>
          <a:bodyPr wrap="square" rtlCol="0" anchor="ctr">
            <a:spAutoFit/>
          </a:bodyPr>
          <a:lstStyle/>
          <a:p>
            <a:pPr algn="ctr" defTabSz="457200">
              <a:defRPr/>
            </a:pPr>
            <a:r>
              <a:rPr lang="en-US" altLang="ja-JP" sz="2000" dirty="0">
                <a:solidFill>
                  <a:prstClr val="white"/>
                </a:solidFill>
                <a:effectLst>
                  <a:outerShdw blurRad="38100" dist="38100" dir="2700000" algn="tl">
                    <a:srgbClr val="000000">
                      <a:alpha val="43137"/>
                    </a:srgbClr>
                  </a:outerShdw>
                </a:effectLst>
                <a:latin typeface="UD デジタル 教科書体 NP-R" panose="02020400000000000000" pitchFamily="18" charset="-128"/>
                <a:ea typeface="UD デジタル 教科書体 NP-R" panose="02020400000000000000" pitchFamily="18" charset="-128"/>
              </a:rPr>
              <a:t>1,265</a:t>
            </a:r>
            <a:r>
              <a:rPr lang="en-US" altLang="ja-JP" dirty="0">
                <a:solidFill>
                  <a:prstClr val="white"/>
                </a:solidFill>
                <a:effectLst>
                  <a:outerShdw blurRad="38100" dist="38100" dir="2700000" algn="tl">
                    <a:srgbClr val="000000">
                      <a:alpha val="43137"/>
                    </a:srgbClr>
                  </a:outerShdw>
                </a:effectLst>
                <a:latin typeface="UD デジタル 教科書体 NP-R" panose="02020400000000000000" pitchFamily="18" charset="-128"/>
                <a:ea typeface="UD デジタル 教科書体 NP-R" panose="02020400000000000000" pitchFamily="18" charset="-128"/>
              </a:rPr>
              <a:t>.5</a:t>
            </a:r>
            <a:r>
              <a:rPr lang="ja-JP" altLang="en-US" sz="1400" dirty="0">
                <a:solidFill>
                  <a:prstClr val="white"/>
                </a:solidFill>
                <a:effectLst>
                  <a:outerShdw blurRad="38100" dist="38100" dir="2700000" algn="tl">
                    <a:srgbClr val="000000">
                      <a:alpha val="43137"/>
                    </a:srgbClr>
                  </a:outerShdw>
                </a:effectLst>
                <a:latin typeface="UD デジタル 教科書体 NP-R" panose="02020400000000000000" pitchFamily="18" charset="-128"/>
                <a:ea typeface="UD デジタル 教科書体 NP-R" panose="02020400000000000000" pitchFamily="18" charset="-128"/>
              </a:rPr>
              <a:t>万円</a:t>
            </a:r>
          </a:p>
        </p:txBody>
      </p:sp>
      <p:sp>
        <p:nvSpPr>
          <p:cNvPr id="15" name="テキスト ボックス 14">
            <a:extLst>
              <a:ext uri="{FF2B5EF4-FFF2-40B4-BE49-F238E27FC236}">
                <a16:creationId xmlns:a16="http://schemas.microsoft.com/office/drawing/2014/main" id="{FF802097-C1B9-0083-7B8A-067BB2DD6359}"/>
              </a:ext>
            </a:extLst>
          </p:cNvPr>
          <p:cNvSpPr txBox="1"/>
          <p:nvPr/>
        </p:nvSpPr>
        <p:spPr>
          <a:xfrm>
            <a:off x="10114962" y="4667791"/>
            <a:ext cx="1678338" cy="400110"/>
          </a:xfrm>
          <a:prstGeom prst="rect">
            <a:avLst/>
          </a:prstGeom>
          <a:noFill/>
        </p:spPr>
        <p:txBody>
          <a:bodyPr wrap="square" rtlCol="0" anchor="ctr">
            <a:spAutoFit/>
          </a:bodyPr>
          <a:lstStyle/>
          <a:p>
            <a:pPr defTabSz="457200">
              <a:defRPr/>
            </a:pPr>
            <a:r>
              <a:rPr lang="ja-JP" altLang="en-US" sz="1600" dirty="0">
                <a:solidFill>
                  <a:srgbClr val="C00000"/>
                </a:solidFill>
                <a:effectLst>
                  <a:outerShdw blurRad="38100" dist="38100" dir="2700000" algn="tl">
                    <a:srgbClr val="000000">
                      <a:alpha val="43137"/>
                    </a:srgbClr>
                  </a:outerShdw>
                </a:effectLst>
                <a:latin typeface="UD デジタル 教科書体 NP-R" panose="02020400000000000000" pitchFamily="18" charset="-128"/>
                <a:ea typeface="UD デジタル 教科書体 NP-R" panose="02020400000000000000" pitchFamily="18" charset="-128"/>
              </a:rPr>
              <a:t>元本</a:t>
            </a:r>
            <a:r>
              <a:rPr lang="en-US" altLang="ja-JP" sz="2000" dirty="0">
                <a:solidFill>
                  <a:srgbClr val="C00000"/>
                </a:solidFill>
                <a:effectLst>
                  <a:outerShdw blurRad="38100" dist="38100" dir="2700000" algn="tl">
                    <a:srgbClr val="000000">
                      <a:alpha val="43137"/>
                    </a:srgbClr>
                  </a:outerShdw>
                </a:effectLst>
                <a:latin typeface="UD デジタル 教科書体 NP-R" panose="02020400000000000000" pitchFamily="18" charset="-128"/>
                <a:ea typeface="UD デジタル 教科書体 NP-R" panose="02020400000000000000" pitchFamily="18" charset="-128"/>
              </a:rPr>
              <a:t>1,260</a:t>
            </a:r>
            <a:r>
              <a:rPr lang="ja-JP" altLang="en-US" sz="1200" dirty="0">
                <a:solidFill>
                  <a:srgbClr val="C00000"/>
                </a:solidFill>
                <a:effectLst>
                  <a:outerShdw blurRad="38100" dist="38100" dir="2700000" algn="tl">
                    <a:srgbClr val="000000">
                      <a:alpha val="43137"/>
                    </a:srgbClr>
                  </a:outerShdw>
                </a:effectLst>
                <a:latin typeface="UD デジタル 教科書体 NP-R" panose="02020400000000000000" pitchFamily="18" charset="-128"/>
                <a:ea typeface="UD デジタル 教科書体 NP-R" panose="02020400000000000000" pitchFamily="18" charset="-128"/>
              </a:rPr>
              <a:t>万円</a:t>
            </a:r>
          </a:p>
        </p:txBody>
      </p:sp>
      <p:sp>
        <p:nvSpPr>
          <p:cNvPr id="11" name="AutoShape 5">
            <a:extLst>
              <a:ext uri="{FF2B5EF4-FFF2-40B4-BE49-F238E27FC236}">
                <a16:creationId xmlns:a16="http://schemas.microsoft.com/office/drawing/2014/main" id="{A3CE1834-62BC-4791-BF13-56FCB45D74ED}"/>
              </a:ext>
            </a:extLst>
          </p:cNvPr>
          <p:cNvSpPr>
            <a:spLocks noChangeAspect="1" noChangeArrowheads="1" noTextEdit="1"/>
          </p:cNvSpPr>
          <p:nvPr/>
        </p:nvSpPr>
        <p:spPr bwMode="auto">
          <a:xfrm>
            <a:off x="7794676" y="1310803"/>
            <a:ext cx="2865438" cy="3349625"/>
          </a:xfrm>
          <a:prstGeom prst="rect">
            <a:avLst/>
          </a:prstGeom>
          <a:noFill/>
          <a:ln w="9525">
            <a:noFill/>
            <a:miter lim="800000"/>
            <a:headEnd/>
            <a:tailEnd/>
          </a:ln>
        </p:spPr>
        <p:txBody>
          <a:bodyPr/>
          <a:lstStyle/>
          <a:p>
            <a:pPr fontAlgn="base">
              <a:spcBef>
                <a:spcPct val="0"/>
              </a:spcBef>
              <a:spcAft>
                <a:spcPct val="0"/>
              </a:spcAft>
              <a:defRPr/>
            </a:pPr>
            <a:endParaRPr lang="ja-JP" altLang="en-US" dirty="0">
              <a:solidFill>
                <a:srgbClr val="000000"/>
              </a:solidFill>
              <a:latin typeface="BIZ UDPゴシック" panose="020B0400000000000000" pitchFamily="50" charset="-128"/>
              <a:ea typeface="BIZ UDPゴシック" panose="020B0400000000000000" pitchFamily="50" charset="-128"/>
            </a:endParaRPr>
          </a:p>
        </p:txBody>
      </p:sp>
      <p:sp>
        <p:nvSpPr>
          <p:cNvPr id="3" name="スライド番号プレースホルダー 2">
            <a:extLst>
              <a:ext uri="{FF2B5EF4-FFF2-40B4-BE49-F238E27FC236}">
                <a16:creationId xmlns:a16="http://schemas.microsoft.com/office/drawing/2014/main" id="{60F2ACE6-E795-4C70-A1D6-2B8F62774D4F}"/>
              </a:ext>
            </a:extLst>
          </p:cNvPr>
          <p:cNvSpPr>
            <a:spLocks noGrp="1"/>
          </p:cNvSpPr>
          <p:nvPr>
            <p:ph type="sldNum" sz="quarter" idx="12"/>
          </p:nvPr>
        </p:nvSpPr>
        <p:spPr/>
        <p:txBody>
          <a:bodyPr/>
          <a:lstStyle/>
          <a:p>
            <a:pPr defTabSz="457200">
              <a:defRPr/>
            </a:pPr>
            <a:fld id="{72D176ED-CEA5-466B-BA16-A0B777FD092A}" type="slidenum">
              <a:rPr lang="ja-JP" altLang="en-US">
                <a:solidFill>
                  <a:prstClr val="black">
                    <a:tint val="75000"/>
                  </a:prstClr>
                </a:solidFill>
                <a:latin typeface="Calibri" panose="020F0502020204030204"/>
                <a:ea typeface="BIZ UDPゴシック" panose="020B0400000000000000" pitchFamily="50" charset="-128"/>
              </a:rPr>
              <a:pPr defTabSz="457200">
                <a:defRPr/>
              </a:pPr>
              <a:t>102</a:t>
            </a:fld>
            <a:endParaRPr lang="ja-JP" altLang="en-US" dirty="0">
              <a:solidFill>
                <a:prstClr val="black">
                  <a:tint val="75000"/>
                </a:prstClr>
              </a:solidFill>
              <a:latin typeface="Calibri" panose="020F0502020204030204"/>
              <a:ea typeface="BIZ UDPゴシック" panose="020B0400000000000000" pitchFamily="50" charset="-128"/>
            </a:endParaRPr>
          </a:p>
        </p:txBody>
      </p:sp>
      <p:sp>
        <p:nvSpPr>
          <p:cNvPr id="4" name="テキスト ボックス 3">
            <a:extLst>
              <a:ext uri="{FF2B5EF4-FFF2-40B4-BE49-F238E27FC236}">
                <a16:creationId xmlns:a16="http://schemas.microsoft.com/office/drawing/2014/main" id="{E24B1F91-7C40-439D-9F5C-CECA11709326}"/>
              </a:ext>
            </a:extLst>
          </p:cNvPr>
          <p:cNvSpPr txBox="1"/>
          <p:nvPr/>
        </p:nvSpPr>
        <p:spPr>
          <a:xfrm>
            <a:off x="2658922" y="1249901"/>
            <a:ext cx="3056964" cy="769441"/>
          </a:xfrm>
          <a:prstGeom prst="rect">
            <a:avLst/>
          </a:prstGeom>
          <a:solidFill>
            <a:schemeClr val="bg1">
              <a:lumMod val="95000"/>
            </a:schemeClr>
          </a:solidFill>
          <a:ln>
            <a:solidFill>
              <a:schemeClr val="tx1"/>
            </a:solidFill>
          </a:ln>
        </p:spPr>
        <p:txBody>
          <a:bodyPr wrap="square" rtlCol="0">
            <a:spAutoFit/>
          </a:bodyPr>
          <a:lstStyle/>
          <a:p>
            <a:pPr algn="ctr" defTabSz="457200">
              <a:defRPr/>
            </a:pPr>
            <a:r>
              <a:rPr lang="ja-JP" altLang="en-US" sz="2400" dirty="0">
                <a:solidFill>
                  <a:prstClr val="black"/>
                </a:solidFill>
                <a:effectLst>
                  <a:outerShdw blurRad="38100" dist="38100" dir="2700000" algn="tl">
                    <a:srgbClr val="000000">
                      <a:alpha val="43137"/>
                    </a:srgbClr>
                  </a:outerShdw>
                </a:effectLst>
                <a:latin typeface="UD デジタル 教科書体 NP-R" panose="02020400000000000000" pitchFamily="18" charset="-128"/>
                <a:ea typeface="UD デジタル 教科書体 NP-R" panose="02020400000000000000" pitchFamily="18" charset="-128"/>
              </a:rPr>
              <a:t>毎月</a:t>
            </a:r>
            <a:r>
              <a:rPr lang="en-US" altLang="ja-JP" sz="2400" dirty="0">
                <a:solidFill>
                  <a:prstClr val="black"/>
                </a:solidFill>
                <a:effectLst>
                  <a:outerShdw blurRad="38100" dist="38100" dir="2700000" algn="tl">
                    <a:srgbClr val="000000">
                      <a:alpha val="43137"/>
                    </a:srgbClr>
                  </a:outerShdw>
                </a:effectLst>
                <a:latin typeface="UD デジタル 教科書体 NP-R" panose="02020400000000000000" pitchFamily="18" charset="-128"/>
                <a:ea typeface="UD デジタル 教科書体 NP-R" panose="02020400000000000000" pitchFamily="18" charset="-128"/>
              </a:rPr>
              <a:t>3</a:t>
            </a:r>
            <a:r>
              <a:rPr lang="ja-JP" altLang="en-US" sz="2400" dirty="0">
                <a:solidFill>
                  <a:prstClr val="black"/>
                </a:solidFill>
                <a:effectLst>
                  <a:outerShdw blurRad="38100" dist="38100" dir="2700000" algn="tl">
                    <a:srgbClr val="000000">
                      <a:alpha val="43137"/>
                    </a:srgbClr>
                  </a:outerShdw>
                </a:effectLst>
                <a:latin typeface="UD デジタル 教科書体 NP-R" panose="02020400000000000000" pitchFamily="18" charset="-128"/>
                <a:ea typeface="UD デジタル 教科書体 NP-R" panose="02020400000000000000" pitchFamily="18" charset="-128"/>
              </a:rPr>
              <a:t>万円</a:t>
            </a:r>
            <a:r>
              <a:rPr lang="ja-JP" altLang="en-US" sz="2000" dirty="0">
                <a:solidFill>
                  <a:prstClr val="black"/>
                </a:solidFill>
                <a:latin typeface="UD デジタル 教科書体 NP-R" panose="02020400000000000000" pitchFamily="18" charset="-128"/>
                <a:ea typeface="UD デジタル 教科書体 NP-R" panose="02020400000000000000" pitchFamily="18" charset="-128"/>
              </a:rPr>
              <a:t>を</a:t>
            </a:r>
            <a:br>
              <a:rPr lang="en-US" altLang="ja-JP" sz="2000" dirty="0">
                <a:solidFill>
                  <a:prstClr val="black"/>
                </a:solidFill>
                <a:latin typeface="UD デジタル 教科書体 NP-R" panose="02020400000000000000" pitchFamily="18" charset="-128"/>
                <a:ea typeface="UD デジタル 教科書体 NP-R" panose="02020400000000000000" pitchFamily="18" charset="-128"/>
              </a:rPr>
            </a:br>
            <a:r>
              <a:rPr lang="en-US" altLang="ja-JP" sz="2000" dirty="0">
                <a:solidFill>
                  <a:prstClr val="black"/>
                </a:solidFill>
                <a:latin typeface="UD デジタル 教科書体 NP-R" panose="02020400000000000000" pitchFamily="18" charset="-128"/>
                <a:ea typeface="UD デジタル 教科書体 NP-R" panose="02020400000000000000" pitchFamily="18" charset="-128"/>
              </a:rPr>
              <a:t>35</a:t>
            </a:r>
            <a:r>
              <a:rPr lang="ja-JP" altLang="en-US" sz="2000" dirty="0">
                <a:solidFill>
                  <a:prstClr val="black"/>
                </a:solidFill>
                <a:latin typeface="UD デジタル 教科書体 NP-R" panose="02020400000000000000" pitchFamily="18" charset="-128"/>
                <a:ea typeface="UD デジタル 教科書体 NP-R" panose="02020400000000000000" pitchFamily="18" charset="-128"/>
              </a:rPr>
              <a:t>年間運用した場合</a:t>
            </a:r>
          </a:p>
        </p:txBody>
      </p:sp>
      <p:sp>
        <p:nvSpPr>
          <p:cNvPr id="8" name="テキスト ボックス 7">
            <a:extLst>
              <a:ext uri="{FF2B5EF4-FFF2-40B4-BE49-F238E27FC236}">
                <a16:creationId xmlns:a16="http://schemas.microsoft.com/office/drawing/2014/main" id="{5A863D84-11F9-4757-8168-40BB9C1A318D}"/>
              </a:ext>
            </a:extLst>
          </p:cNvPr>
          <p:cNvSpPr txBox="1"/>
          <p:nvPr/>
        </p:nvSpPr>
        <p:spPr>
          <a:xfrm>
            <a:off x="9680245" y="2150707"/>
            <a:ext cx="1815545" cy="461665"/>
          </a:xfrm>
          <a:prstGeom prst="rect">
            <a:avLst/>
          </a:prstGeom>
          <a:noFill/>
        </p:spPr>
        <p:txBody>
          <a:bodyPr wrap="square" rtlCol="0">
            <a:spAutoFit/>
          </a:bodyPr>
          <a:lstStyle/>
          <a:p>
            <a:pPr algn="ctr" defTabSz="457200">
              <a:defRPr/>
            </a:pPr>
            <a:r>
              <a:rPr lang="ja-JP" altLang="en-US" sz="2400" dirty="0">
                <a:solidFill>
                  <a:srgbClr val="C00000"/>
                </a:solidFill>
                <a:effectLst>
                  <a:outerShdw blurRad="38100" dist="38100" dir="2700000" algn="tl">
                    <a:srgbClr val="000000">
                      <a:alpha val="43137"/>
                    </a:srgbClr>
                  </a:outerShdw>
                </a:effectLst>
                <a:latin typeface="UD デジタル 教科書体 NP-R" panose="02020400000000000000" pitchFamily="18" charset="-128"/>
                <a:ea typeface="UD デジタル 教科書体 NP-R" panose="02020400000000000000" pitchFamily="18" charset="-128"/>
                <a:cs typeface="メイリオ" panose="020B0604030504040204" pitchFamily="50" charset="-128"/>
              </a:rPr>
              <a:t>働いてる！</a:t>
            </a:r>
          </a:p>
        </p:txBody>
      </p:sp>
      <p:sp>
        <p:nvSpPr>
          <p:cNvPr id="19" name="テキスト ボックス 18">
            <a:extLst>
              <a:ext uri="{FF2B5EF4-FFF2-40B4-BE49-F238E27FC236}">
                <a16:creationId xmlns:a16="http://schemas.microsoft.com/office/drawing/2014/main" id="{15EEFDFE-2DB9-0D3B-48F0-99741131DA4A}"/>
              </a:ext>
            </a:extLst>
          </p:cNvPr>
          <p:cNvSpPr txBox="1"/>
          <p:nvPr/>
        </p:nvSpPr>
        <p:spPr>
          <a:xfrm>
            <a:off x="10083510" y="815496"/>
            <a:ext cx="1585813" cy="461665"/>
          </a:xfrm>
          <a:prstGeom prst="rect">
            <a:avLst/>
          </a:prstGeom>
          <a:solidFill>
            <a:schemeClr val="accent2"/>
          </a:solidFill>
        </p:spPr>
        <p:txBody>
          <a:bodyPr wrap="square" lIns="36000" rIns="36000" rtlCol="0" anchor="ctr">
            <a:spAutoFit/>
          </a:bodyPr>
          <a:lstStyle/>
          <a:p>
            <a:pPr algn="ctr" defTabSz="457200">
              <a:defRPr/>
            </a:pPr>
            <a:r>
              <a:rPr lang="en-US" altLang="ja-JP" sz="2400" dirty="0">
                <a:solidFill>
                  <a:prstClr val="white"/>
                </a:solidFill>
                <a:effectLst>
                  <a:outerShdw blurRad="38100" dist="38100" dir="2700000" algn="tl">
                    <a:srgbClr val="000000">
                      <a:alpha val="43137"/>
                    </a:srgbClr>
                  </a:outerShdw>
                </a:effectLst>
                <a:latin typeface="UD デジタル 教科書体 NP-R" panose="02020400000000000000" pitchFamily="18" charset="-128"/>
                <a:ea typeface="UD デジタル 教科書体 NP-R" panose="02020400000000000000" pitchFamily="18" charset="-128"/>
              </a:rPr>
              <a:t>3,408</a:t>
            </a:r>
            <a:r>
              <a:rPr lang="ja-JP" altLang="en-US" sz="1400" dirty="0">
                <a:solidFill>
                  <a:prstClr val="white"/>
                </a:solidFill>
                <a:effectLst>
                  <a:outerShdw blurRad="38100" dist="38100" dir="2700000" algn="tl">
                    <a:srgbClr val="000000">
                      <a:alpha val="43137"/>
                    </a:srgbClr>
                  </a:outerShdw>
                </a:effectLst>
                <a:latin typeface="UD デジタル 教科書体 NP-R" panose="02020400000000000000" pitchFamily="18" charset="-128"/>
                <a:ea typeface="UD デジタル 教科書体 NP-R" panose="02020400000000000000" pitchFamily="18" charset="-128"/>
              </a:rPr>
              <a:t>万円</a:t>
            </a:r>
          </a:p>
        </p:txBody>
      </p:sp>
      <p:sp>
        <p:nvSpPr>
          <p:cNvPr id="20" name="テキスト ボックス 19">
            <a:extLst>
              <a:ext uri="{FF2B5EF4-FFF2-40B4-BE49-F238E27FC236}">
                <a16:creationId xmlns:a16="http://schemas.microsoft.com/office/drawing/2014/main" id="{961734FB-1DCE-A271-7751-B30942C15EFE}"/>
              </a:ext>
            </a:extLst>
          </p:cNvPr>
          <p:cNvSpPr txBox="1"/>
          <p:nvPr/>
        </p:nvSpPr>
        <p:spPr>
          <a:xfrm>
            <a:off x="9035144" y="400511"/>
            <a:ext cx="2950667" cy="461665"/>
          </a:xfrm>
          <a:prstGeom prst="rect">
            <a:avLst/>
          </a:prstGeom>
          <a:noFill/>
        </p:spPr>
        <p:txBody>
          <a:bodyPr wrap="square" rtlCol="0">
            <a:spAutoFit/>
          </a:bodyPr>
          <a:lstStyle/>
          <a:p>
            <a:pPr algn="ctr" defTabSz="457200">
              <a:defRPr/>
            </a:pPr>
            <a:r>
              <a:rPr lang="ja-JP" altLang="en-US" sz="2400" dirty="0">
                <a:solidFill>
                  <a:srgbClr val="C00000"/>
                </a:solidFill>
                <a:effectLst>
                  <a:outerShdw blurRad="38100" dist="38100" dir="2700000" algn="tl">
                    <a:srgbClr val="000000">
                      <a:alpha val="43137"/>
                    </a:srgbClr>
                  </a:outerShdw>
                </a:effectLst>
                <a:latin typeface="UD デジタル 教科書体 NP-R" panose="02020400000000000000" pitchFamily="18" charset="-128"/>
                <a:ea typeface="UD デジタル 教科書体 NP-R" panose="02020400000000000000" pitchFamily="18" charset="-128"/>
                <a:cs typeface="メイリオ" panose="020B0604030504040204" pitchFamily="50" charset="-128"/>
              </a:rPr>
              <a:t>メッチャ働いてる！</a:t>
            </a:r>
          </a:p>
        </p:txBody>
      </p:sp>
      <p:sp>
        <p:nvSpPr>
          <p:cNvPr id="2" name="テキスト ボックス 1">
            <a:extLst>
              <a:ext uri="{FF2B5EF4-FFF2-40B4-BE49-F238E27FC236}">
                <a16:creationId xmlns:a16="http://schemas.microsoft.com/office/drawing/2014/main" id="{077220F7-1D4C-20B3-BC8B-FCD5D3B025D5}"/>
              </a:ext>
            </a:extLst>
          </p:cNvPr>
          <p:cNvSpPr txBox="1"/>
          <p:nvPr/>
        </p:nvSpPr>
        <p:spPr>
          <a:xfrm>
            <a:off x="2906658" y="2110578"/>
            <a:ext cx="2561493" cy="861774"/>
          </a:xfrm>
          <a:prstGeom prst="rect">
            <a:avLst/>
          </a:prstGeom>
          <a:solidFill>
            <a:schemeClr val="bg1"/>
          </a:solidFill>
        </p:spPr>
        <p:txBody>
          <a:bodyPr wrap="square" rtlCol="0" anchor="ctr">
            <a:spAutoFit/>
          </a:bodyPr>
          <a:lstStyle/>
          <a:p>
            <a:pPr algn="ctr" defTabSz="457200">
              <a:defRPr/>
            </a:pPr>
            <a:r>
              <a:rPr lang="en-US" altLang="ja-JP" dirty="0">
                <a:solidFill>
                  <a:prstClr val="black"/>
                </a:solidFill>
                <a:effectLst>
                  <a:outerShdw blurRad="38100" dist="38100" dir="2700000" algn="tl">
                    <a:srgbClr val="000000">
                      <a:alpha val="43137"/>
                    </a:srgbClr>
                  </a:outerShdw>
                </a:effectLst>
                <a:latin typeface="UD デジタル 教科書体 NP-R" panose="02020400000000000000" pitchFamily="18" charset="-128"/>
                <a:ea typeface="UD デジタル 教科書体 NP-R" panose="02020400000000000000" pitchFamily="18" charset="-128"/>
              </a:rPr>
              <a:t>3</a:t>
            </a:r>
            <a:r>
              <a:rPr lang="ja-JP" altLang="en-US" dirty="0">
                <a:solidFill>
                  <a:prstClr val="black"/>
                </a:solidFill>
                <a:effectLst>
                  <a:outerShdw blurRad="38100" dist="38100" dir="2700000" algn="tl">
                    <a:srgbClr val="000000">
                      <a:alpha val="43137"/>
                    </a:srgbClr>
                  </a:outerShdw>
                </a:effectLst>
                <a:latin typeface="UD デジタル 教科書体 NP-R" panose="02020400000000000000" pitchFamily="18" charset="-128"/>
                <a:ea typeface="UD デジタル 教科書体 NP-R" panose="02020400000000000000" pitchFamily="18" charset="-128"/>
              </a:rPr>
              <a:t>万円</a:t>
            </a:r>
            <a:r>
              <a:rPr lang="en-US" altLang="ja-JP" dirty="0">
                <a:solidFill>
                  <a:prstClr val="black"/>
                </a:solidFill>
                <a:effectLst>
                  <a:outerShdw blurRad="38100" dist="38100" dir="2700000" algn="tl">
                    <a:srgbClr val="000000">
                      <a:alpha val="43137"/>
                    </a:srgbClr>
                  </a:outerShdw>
                </a:effectLst>
                <a:latin typeface="UD デジタル 教科書体 NP-R" panose="02020400000000000000" pitchFamily="18" charset="-128"/>
                <a:ea typeface="UD デジタル 教科書体 NP-R" panose="02020400000000000000" pitchFamily="18" charset="-128"/>
              </a:rPr>
              <a:t>×12</a:t>
            </a:r>
            <a:r>
              <a:rPr lang="ja-JP" altLang="en-US" dirty="0">
                <a:solidFill>
                  <a:prstClr val="black"/>
                </a:solidFill>
                <a:effectLst>
                  <a:outerShdw blurRad="38100" dist="38100" dir="2700000" algn="tl">
                    <a:srgbClr val="000000">
                      <a:alpha val="43137"/>
                    </a:srgbClr>
                  </a:outerShdw>
                </a:effectLst>
                <a:latin typeface="UD デジタル 教科書体 NP-R" panose="02020400000000000000" pitchFamily="18" charset="-128"/>
                <a:ea typeface="UD デジタル 教科書体 NP-R" panose="02020400000000000000" pitchFamily="18" charset="-128"/>
              </a:rPr>
              <a:t>か月</a:t>
            </a:r>
            <a:r>
              <a:rPr lang="en-US" altLang="ja-JP" dirty="0">
                <a:solidFill>
                  <a:prstClr val="black"/>
                </a:solidFill>
                <a:effectLst>
                  <a:outerShdw blurRad="38100" dist="38100" dir="2700000" algn="tl">
                    <a:srgbClr val="000000">
                      <a:alpha val="43137"/>
                    </a:srgbClr>
                  </a:outerShdw>
                </a:effectLst>
                <a:latin typeface="UD デジタル 教科書体 NP-R" panose="02020400000000000000" pitchFamily="18" charset="-128"/>
                <a:ea typeface="UD デジタル 教科書体 NP-R" panose="02020400000000000000" pitchFamily="18" charset="-128"/>
              </a:rPr>
              <a:t>×35</a:t>
            </a:r>
            <a:r>
              <a:rPr lang="ja-JP" altLang="en-US" dirty="0">
                <a:solidFill>
                  <a:prstClr val="black"/>
                </a:solidFill>
                <a:effectLst>
                  <a:outerShdw blurRad="38100" dist="38100" dir="2700000" algn="tl">
                    <a:srgbClr val="000000">
                      <a:alpha val="43137"/>
                    </a:srgbClr>
                  </a:outerShdw>
                </a:effectLst>
                <a:latin typeface="UD デジタル 教科書体 NP-R" panose="02020400000000000000" pitchFamily="18" charset="-128"/>
                <a:ea typeface="UD デジタル 教科書体 NP-R" panose="02020400000000000000" pitchFamily="18" charset="-128"/>
              </a:rPr>
              <a:t>年</a:t>
            </a:r>
            <a:endParaRPr lang="en-US" altLang="ja-JP" dirty="0">
              <a:solidFill>
                <a:prstClr val="black"/>
              </a:solidFill>
              <a:effectLst>
                <a:outerShdw blurRad="38100" dist="38100" dir="2700000" algn="tl">
                  <a:srgbClr val="000000">
                    <a:alpha val="43137"/>
                  </a:srgbClr>
                </a:outerShdw>
              </a:effectLst>
              <a:latin typeface="UD デジタル 教科書体 NP-R" panose="02020400000000000000" pitchFamily="18" charset="-128"/>
              <a:ea typeface="UD デジタル 教科書体 NP-R" panose="02020400000000000000" pitchFamily="18" charset="-128"/>
            </a:endParaRPr>
          </a:p>
          <a:p>
            <a:pPr algn="ctr" defTabSz="457200">
              <a:defRPr/>
            </a:pPr>
            <a:r>
              <a:rPr lang="ja-JP" altLang="en-US" sz="2400" b="1" dirty="0">
                <a:solidFill>
                  <a:srgbClr val="C00000"/>
                </a:solidFill>
                <a:effectLst>
                  <a:outerShdw blurRad="38100" dist="38100" dir="2700000" algn="tl">
                    <a:srgbClr val="000000">
                      <a:alpha val="43137"/>
                    </a:srgbClr>
                  </a:outerShdw>
                </a:effectLst>
                <a:latin typeface="UD デジタル 教科書体 NP-R" panose="02020400000000000000" pitchFamily="18" charset="-128"/>
                <a:ea typeface="UD デジタル 教科書体 NP-R" panose="02020400000000000000" pitchFamily="18" charset="-128"/>
              </a:rPr>
              <a:t>元本</a:t>
            </a:r>
            <a:r>
              <a:rPr lang="en-US" altLang="ja-JP" sz="3200" b="1" dirty="0">
                <a:solidFill>
                  <a:srgbClr val="C00000"/>
                </a:solidFill>
                <a:effectLst>
                  <a:outerShdw blurRad="38100" dist="38100" dir="2700000" algn="tl">
                    <a:srgbClr val="000000">
                      <a:alpha val="43137"/>
                    </a:srgbClr>
                  </a:outerShdw>
                </a:effectLst>
                <a:latin typeface="UD デジタル 教科書体 NP-R" panose="02020400000000000000" pitchFamily="18" charset="-128"/>
                <a:ea typeface="UD デジタル 教科書体 NP-R" panose="02020400000000000000" pitchFamily="18" charset="-128"/>
              </a:rPr>
              <a:t>1,260</a:t>
            </a:r>
            <a:r>
              <a:rPr lang="ja-JP" altLang="en-US" b="1" dirty="0">
                <a:solidFill>
                  <a:srgbClr val="C00000"/>
                </a:solidFill>
                <a:effectLst>
                  <a:outerShdw blurRad="38100" dist="38100" dir="2700000" algn="tl">
                    <a:srgbClr val="000000">
                      <a:alpha val="43137"/>
                    </a:srgbClr>
                  </a:outerShdw>
                </a:effectLst>
                <a:latin typeface="UD デジタル 教科書体 NP-R" panose="02020400000000000000" pitchFamily="18" charset="-128"/>
                <a:ea typeface="UD デジタル 教科書体 NP-R" panose="02020400000000000000" pitchFamily="18" charset="-128"/>
              </a:rPr>
              <a:t>万円</a:t>
            </a:r>
          </a:p>
        </p:txBody>
      </p:sp>
      <p:sp>
        <p:nvSpPr>
          <p:cNvPr id="24" name="テキスト ボックス 23">
            <a:extLst>
              <a:ext uri="{FF2B5EF4-FFF2-40B4-BE49-F238E27FC236}">
                <a16:creationId xmlns:a16="http://schemas.microsoft.com/office/drawing/2014/main" id="{CCFB66E0-90DA-65EB-1069-F09A5BC56D52}"/>
              </a:ext>
            </a:extLst>
          </p:cNvPr>
          <p:cNvSpPr txBox="1"/>
          <p:nvPr/>
        </p:nvSpPr>
        <p:spPr>
          <a:xfrm>
            <a:off x="5715887" y="2859764"/>
            <a:ext cx="2865437" cy="338554"/>
          </a:xfrm>
          <a:prstGeom prst="rect">
            <a:avLst/>
          </a:prstGeom>
          <a:noFill/>
        </p:spPr>
        <p:txBody>
          <a:bodyPr wrap="square" lIns="0" rIns="0" rtlCol="0" anchor="ctr">
            <a:spAutoFit/>
          </a:bodyPr>
          <a:lstStyle/>
          <a:p>
            <a:pPr algn="ctr" defTabSz="457200">
              <a:defRPr/>
            </a:pPr>
            <a:r>
              <a:rPr lang="en-US" altLang="ja-JP" sz="1600" b="1" dirty="0">
                <a:solidFill>
                  <a:srgbClr val="FF0000"/>
                </a:solidFill>
                <a:highlight>
                  <a:srgbClr val="FFFFFF"/>
                </a:highlight>
                <a:latin typeface="UD デジタル 教科書体 NP-R" panose="02020400000000000000" pitchFamily="18" charset="-128"/>
                <a:ea typeface="UD デジタル 教科書体 NP-R" panose="02020400000000000000" pitchFamily="18" charset="-128"/>
              </a:rPr>
              <a:t>C</a:t>
            </a:r>
            <a:r>
              <a:rPr lang="ja-JP" altLang="en-US" sz="1600" b="1" dirty="0">
                <a:solidFill>
                  <a:srgbClr val="FF0000"/>
                </a:solidFill>
                <a:highlight>
                  <a:srgbClr val="FFFFFF"/>
                </a:highlight>
                <a:latin typeface="UD デジタル 教科書体 NP-R" panose="02020400000000000000" pitchFamily="18" charset="-128"/>
                <a:ea typeface="UD デジタル 教科書体 NP-R" panose="02020400000000000000" pitchFamily="18" charset="-128"/>
              </a:rPr>
              <a:t>さん：</a:t>
            </a:r>
            <a:r>
              <a:rPr lang="en-US" altLang="ja-JP" sz="1600" b="1" dirty="0">
                <a:solidFill>
                  <a:srgbClr val="FF0000"/>
                </a:solidFill>
                <a:highlight>
                  <a:srgbClr val="FFFFFF"/>
                </a:highlight>
                <a:latin typeface="UD デジタル 教科書体 NP-R" panose="02020400000000000000" pitchFamily="18" charset="-128"/>
                <a:ea typeface="UD デジタル 教科書体 NP-R" panose="02020400000000000000" pitchFamily="18" charset="-128"/>
              </a:rPr>
              <a:t>3</a:t>
            </a:r>
            <a:r>
              <a:rPr lang="ja-JP" altLang="en-US" sz="1600" b="1" dirty="0">
                <a:solidFill>
                  <a:srgbClr val="FF0000"/>
                </a:solidFill>
                <a:highlight>
                  <a:srgbClr val="FFFFFF"/>
                </a:highlight>
                <a:latin typeface="UD デジタル 教科書体 NP-R" panose="02020400000000000000" pitchFamily="18" charset="-128"/>
                <a:ea typeface="UD デジタル 教科書体 NP-R" panose="02020400000000000000" pitchFamily="18" charset="-128"/>
              </a:rPr>
              <a:t>％で運用（複利</a:t>
            </a:r>
            <a:r>
              <a:rPr lang="en-US" altLang="ja-JP" sz="1600" b="1" dirty="0">
                <a:solidFill>
                  <a:srgbClr val="FF0000"/>
                </a:solidFill>
                <a:highlight>
                  <a:srgbClr val="FFFFFF"/>
                </a:highlight>
                <a:latin typeface="UD デジタル 教科書体 NP-R" panose="02020400000000000000" pitchFamily="18" charset="-128"/>
                <a:ea typeface="UD デジタル 教科書体 NP-R" panose="02020400000000000000" pitchFamily="18" charset="-128"/>
              </a:rPr>
              <a:t>)</a:t>
            </a:r>
            <a:endParaRPr lang="ja-JP" altLang="en-US" sz="1200" b="1" dirty="0">
              <a:solidFill>
                <a:srgbClr val="FF0000"/>
              </a:solidFill>
              <a:highlight>
                <a:srgbClr val="FFFFFF"/>
              </a:highlight>
              <a:latin typeface="UD デジタル 教科書体 NP-R" panose="02020400000000000000" pitchFamily="18" charset="-128"/>
              <a:ea typeface="UD デジタル 教科書体 NP-R" panose="02020400000000000000" pitchFamily="18" charset="-128"/>
            </a:endParaRPr>
          </a:p>
        </p:txBody>
      </p:sp>
      <p:sp>
        <p:nvSpPr>
          <p:cNvPr id="27" name="テキスト ボックス 26">
            <a:extLst>
              <a:ext uri="{FF2B5EF4-FFF2-40B4-BE49-F238E27FC236}">
                <a16:creationId xmlns:a16="http://schemas.microsoft.com/office/drawing/2014/main" id="{B91852EA-7331-9F88-E140-CCFD0C85BDE8}"/>
              </a:ext>
            </a:extLst>
          </p:cNvPr>
          <p:cNvSpPr txBox="1"/>
          <p:nvPr/>
        </p:nvSpPr>
        <p:spPr>
          <a:xfrm>
            <a:off x="5927787" y="1132350"/>
            <a:ext cx="2441635" cy="584775"/>
          </a:xfrm>
          <a:prstGeom prst="rect">
            <a:avLst/>
          </a:prstGeom>
          <a:noFill/>
        </p:spPr>
        <p:txBody>
          <a:bodyPr wrap="square" rtlCol="0" anchor="ctr">
            <a:spAutoFit/>
          </a:bodyPr>
          <a:lstStyle/>
          <a:p>
            <a:pPr algn="ctr" defTabSz="457200">
              <a:defRPr/>
            </a:pPr>
            <a:r>
              <a:rPr lang="en-US" altLang="ja-JP" sz="1600" b="1" dirty="0">
                <a:solidFill>
                  <a:srgbClr val="ED7D31"/>
                </a:solidFill>
                <a:latin typeface="UD デジタル 教科書体 NP-R" panose="02020400000000000000" pitchFamily="18" charset="-128"/>
                <a:ea typeface="UD デジタル 教科書体 NP-R" panose="02020400000000000000" pitchFamily="18" charset="-128"/>
              </a:rPr>
              <a:t>D</a:t>
            </a:r>
            <a:r>
              <a:rPr lang="ja-JP" altLang="en-US" sz="1600" b="1" dirty="0">
                <a:solidFill>
                  <a:srgbClr val="ED7D31"/>
                </a:solidFill>
                <a:latin typeface="UD デジタル 教科書体 NP-R" panose="02020400000000000000" pitchFamily="18" charset="-128"/>
                <a:ea typeface="UD デジタル 教科書体 NP-R" panose="02020400000000000000" pitchFamily="18" charset="-128"/>
              </a:rPr>
              <a:t>さん：</a:t>
            </a:r>
            <a:endParaRPr lang="en-US" altLang="ja-JP" sz="1600" b="1" dirty="0">
              <a:solidFill>
                <a:srgbClr val="ED7D31"/>
              </a:solidFill>
              <a:latin typeface="UD デジタル 教科書体 NP-R" panose="02020400000000000000" pitchFamily="18" charset="-128"/>
              <a:ea typeface="UD デジタル 教科書体 NP-R" panose="02020400000000000000" pitchFamily="18" charset="-128"/>
            </a:endParaRPr>
          </a:p>
          <a:p>
            <a:pPr algn="ctr" defTabSz="457200">
              <a:defRPr/>
            </a:pPr>
            <a:r>
              <a:rPr lang="en-US" altLang="ja-JP" sz="1600" b="1" dirty="0">
                <a:solidFill>
                  <a:srgbClr val="ED7D31"/>
                </a:solidFill>
                <a:latin typeface="UD デジタル 教科書体 NP-R" panose="02020400000000000000" pitchFamily="18" charset="-128"/>
                <a:ea typeface="UD デジタル 教科書体 NP-R" panose="02020400000000000000" pitchFamily="18" charset="-128"/>
              </a:rPr>
              <a:t>5</a:t>
            </a:r>
            <a:r>
              <a:rPr lang="ja-JP" altLang="en-US" sz="1600" b="1" dirty="0">
                <a:solidFill>
                  <a:srgbClr val="ED7D31"/>
                </a:solidFill>
                <a:latin typeface="UD デジタル 教科書体 NP-R" panose="02020400000000000000" pitchFamily="18" charset="-128"/>
                <a:ea typeface="UD デジタル 教科書体 NP-R" panose="02020400000000000000" pitchFamily="18" charset="-128"/>
              </a:rPr>
              <a:t>％で運用（複利）</a:t>
            </a:r>
            <a:endParaRPr lang="ja-JP" altLang="en-US" sz="1200" b="1" dirty="0">
              <a:solidFill>
                <a:srgbClr val="ED7D31"/>
              </a:solidFill>
              <a:latin typeface="UD デジタル 教科書体 NP-R" panose="02020400000000000000" pitchFamily="18" charset="-128"/>
              <a:ea typeface="UD デジタル 教科書体 NP-R" panose="02020400000000000000" pitchFamily="18" charset="-128"/>
            </a:endParaRPr>
          </a:p>
        </p:txBody>
      </p:sp>
      <p:sp>
        <p:nvSpPr>
          <p:cNvPr id="30" name="テキスト ボックス 29">
            <a:extLst>
              <a:ext uri="{FF2B5EF4-FFF2-40B4-BE49-F238E27FC236}">
                <a16:creationId xmlns:a16="http://schemas.microsoft.com/office/drawing/2014/main" id="{91CA9220-9027-3077-039E-9A29EC9FE75C}"/>
              </a:ext>
            </a:extLst>
          </p:cNvPr>
          <p:cNvSpPr txBox="1"/>
          <p:nvPr/>
        </p:nvSpPr>
        <p:spPr>
          <a:xfrm>
            <a:off x="5174686" y="4111356"/>
            <a:ext cx="3073387" cy="338554"/>
          </a:xfrm>
          <a:prstGeom prst="rect">
            <a:avLst/>
          </a:prstGeom>
          <a:noFill/>
        </p:spPr>
        <p:txBody>
          <a:bodyPr wrap="square" rtlCol="0" anchor="ctr">
            <a:spAutoFit/>
          </a:bodyPr>
          <a:lstStyle/>
          <a:p>
            <a:pPr algn="ctr" defTabSz="457200">
              <a:defRPr/>
            </a:pPr>
            <a:r>
              <a:rPr lang="en-US" altLang="ja-JP" sz="1600" b="1" dirty="0">
                <a:solidFill>
                  <a:srgbClr val="0070C0"/>
                </a:solidFill>
                <a:highlight>
                  <a:srgbClr val="FFFFFF"/>
                </a:highlight>
                <a:latin typeface="UD デジタル 教科書体 NP-R" panose="02020400000000000000" pitchFamily="18" charset="-128"/>
                <a:ea typeface="UD デジタル 教科書体 NP-R" panose="02020400000000000000" pitchFamily="18" charset="-128"/>
              </a:rPr>
              <a:t>B</a:t>
            </a:r>
            <a:r>
              <a:rPr lang="ja-JP" altLang="en-US" sz="1600" b="1" dirty="0">
                <a:solidFill>
                  <a:srgbClr val="0070C0"/>
                </a:solidFill>
                <a:highlight>
                  <a:srgbClr val="FFFFFF"/>
                </a:highlight>
                <a:latin typeface="UD デジタル 教科書体 NP-R" panose="02020400000000000000" pitchFamily="18" charset="-128"/>
                <a:ea typeface="UD デジタル 教科書体 NP-R" panose="02020400000000000000" pitchFamily="18" charset="-128"/>
              </a:rPr>
              <a:t>さん：</a:t>
            </a:r>
            <a:r>
              <a:rPr lang="en-US" altLang="ja-JP" sz="1600" b="1" dirty="0">
                <a:solidFill>
                  <a:srgbClr val="0070C0"/>
                </a:solidFill>
                <a:highlight>
                  <a:srgbClr val="FFFFFF"/>
                </a:highlight>
                <a:latin typeface="UD デジタル 教科書体 NP-R" panose="02020400000000000000" pitchFamily="18" charset="-128"/>
                <a:ea typeface="UD デジタル 教科書体 NP-R" panose="02020400000000000000" pitchFamily="18" charset="-128"/>
              </a:rPr>
              <a:t>0.5</a:t>
            </a:r>
            <a:r>
              <a:rPr lang="ja-JP" altLang="en-US" sz="1600" b="1" dirty="0">
                <a:solidFill>
                  <a:srgbClr val="0070C0"/>
                </a:solidFill>
                <a:highlight>
                  <a:srgbClr val="FFFFFF"/>
                </a:highlight>
                <a:latin typeface="UD デジタル 教科書体 NP-R" panose="02020400000000000000" pitchFamily="18" charset="-128"/>
                <a:ea typeface="UD デジタル 教科書体 NP-R" panose="02020400000000000000" pitchFamily="18" charset="-128"/>
              </a:rPr>
              <a:t>％で運用</a:t>
            </a:r>
            <a:r>
              <a:rPr lang="en-US" altLang="ja-JP" sz="1600" b="1" dirty="0">
                <a:solidFill>
                  <a:srgbClr val="0070C0"/>
                </a:solidFill>
                <a:highlight>
                  <a:srgbClr val="FFFFFF"/>
                </a:highlight>
                <a:latin typeface="UD デジタル 教科書体 NP-R" panose="02020400000000000000" pitchFamily="18" charset="-128"/>
                <a:ea typeface="UD デジタル 教科書体 NP-R" panose="02020400000000000000" pitchFamily="18" charset="-128"/>
              </a:rPr>
              <a:t>(</a:t>
            </a:r>
            <a:r>
              <a:rPr lang="ja-JP" altLang="en-US" sz="1600" b="1" dirty="0">
                <a:solidFill>
                  <a:srgbClr val="0070C0"/>
                </a:solidFill>
                <a:highlight>
                  <a:srgbClr val="FFFFFF"/>
                </a:highlight>
                <a:latin typeface="UD デジタル 教科書体 NP-R" panose="02020400000000000000" pitchFamily="18" charset="-128"/>
                <a:ea typeface="UD デジタル 教科書体 NP-R" panose="02020400000000000000" pitchFamily="18" charset="-128"/>
              </a:rPr>
              <a:t>複利</a:t>
            </a:r>
            <a:r>
              <a:rPr lang="en-US" altLang="ja-JP" sz="1600" b="1" dirty="0">
                <a:solidFill>
                  <a:srgbClr val="0070C0"/>
                </a:solidFill>
                <a:highlight>
                  <a:srgbClr val="FFFFFF"/>
                </a:highlight>
                <a:latin typeface="UD デジタル 教科書体 NP-R" panose="02020400000000000000" pitchFamily="18" charset="-128"/>
                <a:ea typeface="UD デジタル 教科書体 NP-R" panose="02020400000000000000" pitchFamily="18" charset="-128"/>
              </a:rPr>
              <a:t>)</a:t>
            </a:r>
            <a:endParaRPr lang="ja-JP" altLang="en-US" sz="1200" b="1" dirty="0">
              <a:solidFill>
                <a:srgbClr val="0070C0"/>
              </a:solidFill>
              <a:highlight>
                <a:srgbClr val="FFFFFF"/>
              </a:highlight>
              <a:latin typeface="UD デジタル 教科書体 NP-R" panose="02020400000000000000" pitchFamily="18" charset="-128"/>
              <a:ea typeface="UD デジタル 教科書体 NP-R" panose="02020400000000000000" pitchFamily="18" charset="-128"/>
            </a:endParaRPr>
          </a:p>
        </p:txBody>
      </p:sp>
      <p:sp>
        <p:nvSpPr>
          <p:cNvPr id="9" name="テキスト ボックス 8">
            <a:extLst>
              <a:ext uri="{FF2B5EF4-FFF2-40B4-BE49-F238E27FC236}">
                <a16:creationId xmlns:a16="http://schemas.microsoft.com/office/drawing/2014/main" id="{3B1CB625-4244-6D9F-4802-21B2A719B275}"/>
              </a:ext>
            </a:extLst>
          </p:cNvPr>
          <p:cNvSpPr txBox="1"/>
          <p:nvPr/>
        </p:nvSpPr>
        <p:spPr>
          <a:xfrm>
            <a:off x="10083510" y="2612372"/>
            <a:ext cx="1595526" cy="461665"/>
          </a:xfrm>
          <a:prstGeom prst="rect">
            <a:avLst/>
          </a:prstGeom>
          <a:solidFill>
            <a:srgbClr val="FF0000"/>
          </a:solidFill>
        </p:spPr>
        <p:txBody>
          <a:bodyPr wrap="square" lIns="36000" rIns="36000" rtlCol="0" anchor="ctr">
            <a:spAutoFit/>
          </a:bodyPr>
          <a:lstStyle/>
          <a:p>
            <a:pPr algn="ctr" defTabSz="457200">
              <a:defRPr/>
            </a:pPr>
            <a:r>
              <a:rPr lang="en-US" altLang="ja-JP" sz="2400" dirty="0">
                <a:solidFill>
                  <a:prstClr val="white"/>
                </a:solidFill>
                <a:effectLst>
                  <a:outerShdw blurRad="38100" dist="38100" dir="2700000" algn="tl">
                    <a:srgbClr val="000000">
                      <a:alpha val="43137"/>
                    </a:srgbClr>
                  </a:outerShdw>
                </a:effectLst>
                <a:latin typeface="UD デジタル 教科書体 NP-R" panose="02020400000000000000" pitchFamily="18" charset="-128"/>
                <a:ea typeface="UD デジタル 教科書体 NP-R" panose="02020400000000000000" pitchFamily="18" charset="-128"/>
              </a:rPr>
              <a:t>2,225</a:t>
            </a:r>
            <a:r>
              <a:rPr lang="ja-JP" altLang="en-US" sz="1400" dirty="0">
                <a:solidFill>
                  <a:prstClr val="white"/>
                </a:solidFill>
                <a:effectLst>
                  <a:outerShdw blurRad="38100" dist="38100" dir="2700000" algn="tl">
                    <a:srgbClr val="000000">
                      <a:alpha val="43137"/>
                    </a:srgbClr>
                  </a:outerShdw>
                </a:effectLst>
                <a:latin typeface="UD デジタル 教科書体 NP-R" panose="02020400000000000000" pitchFamily="18" charset="-128"/>
                <a:ea typeface="UD デジタル 教科書体 NP-R" panose="02020400000000000000" pitchFamily="18" charset="-128"/>
              </a:rPr>
              <a:t>万円</a:t>
            </a:r>
          </a:p>
        </p:txBody>
      </p:sp>
      <p:sp>
        <p:nvSpPr>
          <p:cNvPr id="16" name="テキスト ボックス 15">
            <a:extLst>
              <a:ext uri="{FF2B5EF4-FFF2-40B4-BE49-F238E27FC236}">
                <a16:creationId xmlns:a16="http://schemas.microsoft.com/office/drawing/2014/main" id="{F7A45608-6126-B414-E7B3-8CC49A2EC6A2}"/>
              </a:ext>
            </a:extLst>
          </p:cNvPr>
          <p:cNvSpPr txBox="1"/>
          <p:nvPr/>
        </p:nvSpPr>
        <p:spPr>
          <a:xfrm>
            <a:off x="2708891" y="4927320"/>
            <a:ext cx="2920482" cy="338554"/>
          </a:xfrm>
          <a:prstGeom prst="rect">
            <a:avLst/>
          </a:prstGeom>
          <a:solidFill>
            <a:schemeClr val="bg1"/>
          </a:solidFill>
        </p:spPr>
        <p:txBody>
          <a:bodyPr wrap="square" lIns="0" rIns="0" rtlCol="0" anchor="ctr">
            <a:spAutoFit/>
          </a:bodyPr>
          <a:lstStyle/>
          <a:p>
            <a:pPr algn="ctr" defTabSz="457200">
              <a:defRPr/>
            </a:pPr>
            <a:r>
              <a:rPr lang="en-US" altLang="ja-JP" sz="1600" b="1" dirty="0">
                <a:solidFill>
                  <a:srgbClr val="00B050"/>
                </a:solidFill>
                <a:latin typeface="UD デジタル 教科書体 NP-R" panose="02020400000000000000" pitchFamily="18" charset="-128"/>
                <a:ea typeface="UD デジタル 教科書体 NP-R" panose="02020400000000000000" pitchFamily="18" charset="-128"/>
              </a:rPr>
              <a:t>A</a:t>
            </a:r>
            <a:r>
              <a:rPr lang="ja-JP" altLang="en-US" sz="1600" b="1" dirty="0">
                <a:solidFill>
                  <a:srgbClr val="00B050"/>
                </a:solidFill>
                <a:latin typeface="UD デジタル 教科書体 NP-R" panose="02020400000000000000" pitchFamily="18" charset="-128"/>
                <a:ea typeface="UD デジタル 教科書体 NP-R" panose="02020400000000000000" pitchFamily="18" charset="-128"/>
              </a:rPr>
              <a:t>さん：</a:t>
            </a:r>
            <a:r>
              <a:rPr lang="en-US" altLang="ja-JP" sz="1600" b="1" dirty="0">
                <a:solidFill>
                  <a:srgbClr val="00B050"/>
                </a:solidFill>
                <a:latin typeface="UD デジタル 教科書体 NP-R" panose="02020400000000000000" pitchFamily="18" charset="-128"/>
                <a:ea typeface="UD デジタル 教科書体 NP-R" panose="02020400000000000000" pitchFamily="18" charset="-128"/>
              </a:rPr>
              <a:t>0.025</a:t>
            </a:r>
            <a:r>
              <a:rPr lang="ja-JP" altLang="en-US" sz="1600" b="1" dirty="0">
                <a:solidFill>
                  <a:srgbClr val="00B050"/>
                </a:solidFill>
                <a:latin typeface="UD デジタル 教科書体 NP-R" panose="02020400000000000000" pitchFamily="18" charset="-128"/>
                <a:ea typeface="UD デジタル 教科書体 NP-R" panose="02020400000000000000" pitchFamily="18" charset="-128"/>
              </a:rPr>
              <a:t>％で運用</a:t>
            </a:r>
            <a:r>
              <a:rPr lang="en-US" altLang="ja-JP" sz="1600" b="1" dirty="0">
                <a:solidFill>
                  <a:srgbClr val="00B050"/>
                </a:solidFill>
                <a:latin typeface="UD デジタル 教科書体 NP-R" panose="02020400000000000000" pitchFamily="18" charset="-128"/>
                <a:ea typeface="UD デジタル 教科書体 NP-R" panose="02020400000000000000" pitchFamily="18" charset="-128"/>
              </a:rPr>
              <a:t>(</a:t>
            </a:r>
            <a:r>
              <a:rPr lang="ja-JP" altLang="en-US" sz="1600" b="1" dirty="0">
                <a:solidFill>
                  <a:srgbClr val="00B050"/>
                </a:solidFill>
                <a:latin typeface="UD デジタル 教科書体 NP-R" panose="02020400000000000000" pitchFamily="18" charset="-128"/>
                <a:ea typeface="UD デジタル 教科書体 NP-R" panose="02020400000000000000" pitchFamily="18" charset="-128"/>
              </a:rPr>
              <a:t>複利）</a:t>
            </a:r>
            <a:endParaRPr lang="ja-JP" altLang="en-US" sz="1200" b="1" dirty="0">
              <a:solidFill>
                <a:srgbClr val="00B050"/>
              </a:solidFill>
              <a:latin typeface="UD デジタル 教科書体 NP-R" panose="02020400000000000000" pitchFamily="18" charset="-128"/>
              <a:ea typeface="UD デジタル 教科書体 NP-R" panose="02020400000000000000" pitchFamily="18" charset="-128"/>
            </a:endParaRPr>
          </a:p>
        </p:txBody>
      </p:sp>
      <p:sp>
        <p:nvSpPr>
          <p:cNvPr id="7" name="矢印: 上下 6">
            <a:extLst>
              <a:ext uri="{FF2B5EF4-FFF2-40B4-BE49-F238E27FC236}">
                <a16:creationId xmlns:a16="http://schemas.microsoft.com/office/drawing/2014/main" id="{E9CE1DB0-8579-C879-0516-F6BEB3EC7A66}"/>
              </a:ext>
            </a:extLst>
          </p:cNvPr>
          <p:cNvSpPr/>
          <p:nvPr/>
        </p:nvSpPr>
        <p:spPr>
          <a:xfrm>
            <a:off x="4059988" y="5559856"/>
            <a:ext cx="99657" cy="183428"/>
          </a:xfrm>
          <a:prstGeom prst="upDownArrow">
            <a:avLst>
              <a:gd name="adj1" fmla="val 100000"/>
              <a:gd name="adj2" fmla="val 50000"/>
            </a:avLst>
          </a:prstGeom>
          <a:solidFill>
            <a:srgbClr val="FFFF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457200">
              <a:defRPr/>
            </a:pPr>
            <a:endParaRPr lang="ja-JP" altLang="en-US" dirty="0">
              <a:solidFill>
                <a:prstClr val="white"/>
              </a:solidFill>
              <a:latin typeface="UD デジタル 教科書体 NP-R" panose="02020400000000000000" pitchFamily="18" charset="-128"/>
              <a:ea typeface="UD デジタル 教科書体 NP-R" panose="02020400000000000000" pitchFamily="18" charset="-128"/>
            </a:endParaRPr>
          </a:p>
        </p:txBody>
      </p:sp>
      <p:sp>
        <p:nvSpPr>
          <p:cNvPr id="17" name="矢印: 上下 16">
            <a:extLst>
              <a:ext uri="{FF2B5EF4-FFF2-40B4-BE49-F238E27FC236}">
                <a16:creationId xmlns:a16="http://schemas.microsoft.com/office/drawing/2014/main" id="{296BE81E-7ED9-8E8C-763F-82E3EE179560}"/>
              </a:ext>
            </a:extLst>
          </p:cNvPr>
          <p:cNvSpPr/>
          <p:nvPr/>
        </p:nvSpPr>
        <p:spPr>
          <a:xfrm>
            <a:off x="6288791" y="4358022"/>
            <a:ext cx="204729" cy="709879"/>
          </a:xfrm>
          <a:prstGeom prst="upDownArrow">
            <a:avLst>
              <a:gd name="adj1" fmla="val 100000"/>
              <a:gd name="adj2" fmla="val 50000"/>
            </a:avLst>
          </a:prstGeom>
          <a:solidFill>
            <a:srgbClr val="FFFF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457200">
              <a:defRPr/>
            </a:pPr>
            <a:endParaRPr lang="ja-JP" altLang="en-US" dirty="0">
              <a:solidFill>
                <a:prstClr val="white"/>
              </a:solidFill>
              <a:latin typeface="UD デジタル 教科書体 NP-R" panose="02020400000000000000" pitchFamily="18" charset="-128"/>
              <a:ea typeface="UD デジタル 教科書体 NP-R" panose="02020400000000000000" pitchFamily="18" charset="-128"/>
            </a:endParaRPr>
          </a:p>
        </p:txBody>
      </p:sp>
      <p:sp>
        <p:nvSpPr>
          <p:cNvPr id="18" name="矢印: 上下 17">
            <a:extLst>
              <a:ext uri="{FF2B5EF4-FFF2-40B4-BE49-F238E27FC236}">
                <a16:creationId xmlns:a16="http://schemas.microsoft.com/office/drawing/2014/main" id="{A74B63F2-5528-BCAA-5CB6-B708CF393CB1}"/>
              </a:ext>
            </a:extLst>
          </p:cNvPr>
          <p:cNvSpPr/>
          <p:nvPr/>
        </p:nvSpPr>
        <p:spPr>
          <a:xfrm>
            <a:off x="8283745" y="2577744"/>
            <a:ext cx="335720" cy="1872166"/>
          </a:xfrm>
          <a:prstGeom prst="upDownArrow">
            <a:avLst>
              <a:gd name="adj1" fmla="val 100000"/>
              <a:gd name="adj2" fmla="val 50000"/>
            </a:avLst>
          </a:prstGeom>
          <a:solidFill>
            <a:srgbClr val="FFFF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457200">
              <a:defRPr/>
            </a:pPr>
            <a:endParaRPr lang="ja-JP" altLang="en-US" dirty="0">
              <a:solidFill>
                <a:prstClr val="white"/>
              </a:solidFill>
              <a:latin typeface="UD デジタル 教科書体 NP-R" panose="02020400000000000000" pitchFamily="18" charset="-128"/>
              <a:ea typeface="UD デジタル 教科書体 NP-R" panose="02020400000000000000" pitchFamily="18" charset="-128"/>
            </a:endParaRPr>
          </a:p>
        </p:txBody>
      </p:sp>
      <p:grpSp>
        <p:nvGrpSpPr>
          <p:cNvPr id="21" name="グループ化 20">
            <a:extLst>
              <a:ext uri="{FF2B5EF4-FFF2-40B4-BE49-F238E27FC236}">
                <a16:creationId xmlns:a16="http://schemas.microsoft.com/office/drawing/2014/main" id="{F226D68B-5695-E3E0-A9D3-C8A0E1E18851}"/>
              </a:ext>
            </a:extLst>
          </p:cNvPr>
          <p:cNvGrpSpPr/>
          <p:nvPr/>
        </p:nvGrpSpPr>
        <p:grpSpPr>
          <a:xfrm>
            <a:off x="8733453" y="1120193"/>
            <a:ext cx="2227845" cy="3125286"/>
            <a:chOff x="6362467" y="1182948"/>
            <a:chExt cx="2227845" cy="3082334"/>
          </a:xfrm>
        </p:grpSpPr>
        <p:sp>
          <p:nvSpPr>
            <p:cNvPr id="22" name="矢印: 上下 21">
              <a:extLst>
                <a:ext uri="{FF2B5EF4-FFF2-40B4-BE49-F238E27FC236}">
                  <a16:creationId xmlns:a16="http://schemas.microsoft.com/office/drawing/2014/main" id="{7819BBB8-1C9B-705B-DA32-F418F4B73F9A}"/>
                </a:ext>
              </a:extLst>
            </p:cNvPr>
            <p:cNvSpPr/>
            <p:nvPr/>
          </p:nvSpPr>
          <p:spPr>
            <a:xfrm>
              <a:off x="7024531" y="1182948"/>
              <a:ext cx="404790" cy="3082334"/>
            </a:xfrm>
            <a:prstGeom prst="upDownArrow">
              <a:avLst>
                <a:gd name="adj1" fmla="val 94706"/>
                <a:gd name="adj2" fmla="val 54191"/>
              </a:avLst>
            </a:prstGeom>
            <a:solidFill>
              <a:srgbClr val="FFFF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457200">
                <a:defRPr/>
              </a:pPr>
              <a:endParaRPr lang="ja-JP" altLang="en-US" dirty="0">
                <a:solidFill>
                  <a:prstClr val="white"/>
                </a:solidFill>
                <a:latin typeface="UD デジタル 教科書体 NP-R" panose="02020400000000000000" pitchFamily="18" charset="-128"/>
                <a:ea typeface="UD デジタル 教科書体 NP-R" panose="02020400000000000000" pitchFamily="18" charset="-128"/>
              </a:endParaRPr>
            </a:p>
          </p:txBody>
        </p:sp>
        <p:sp>
          <p:nvSpPr>
            <p:cNvPr id="23" name="テキスト ボックス 22">
              <a:extLst>
                <a:ext uri="{FF2B5EF4-FFF2-40B4-BE49-F238E27FC236}">
                  <a16:creationId xmlns:a16="http://schemas.microsoft.com/office/drawing/2014/main" id="{C2A03FC7-3820-58A4-02C2-A9335391A0E5}"/>
                </a:ext>
              </a:extLst>
            </p:cNvPr>
            <p:cNvSpPr txBox="1"/>
            <p:nvPr/>
          </p:nvSpPr>
          <p:spPr>
            <a:xfrm>
              <a:off x="6362467" y="1704067"/>
              <a:ext cx="2227845" cy="545531"/>
            </a:xfrm>
            <a:prstGeom prst="rect">
              <a:avLst/>
            </a:prstGeom>
            <a:solidFill>
              <a:schemeClr val="bg1"/>
            </a:solidFill>
            <a:ln w="28575">
              <a:solidFill>
                <a:srgbClr val="FFC000"/>
              </a:solidFill>
            </a:ln>
          </p:spPr>
          <p:txBody>
            <a:bodyPr wrap="square" rtlCol="0">
              <a:noAutofit/>
            </a:bodyPr>
            <a:lstStyle/>
            <a:p>
              <a:pPr algn="ctr" defTabSz="457200">
                <a:defRPr/>
              </a:pPr>
              <a:r>
                <a:rPr lang="ja-JP" altLang="en-US" sz="2000" b="1" dirty="0">
                  <a:solidFill>
                    <a:srgbClr val="C00000"/>
                  </a:solidFill>
                  <a:latin typeface="UD デジタル 教科書体 NP-R" panose="02020400000000000000" pitchFamily="18" charset="-128"/>
                  <a:ea typeface="UD デジタル 教科書体 NP-R" panose="02020400000000000000" pitchFamily="18" charset="-128"/>
                </a:rPr>
                <a:t>約</a:t>
              </a:r>
              <a:r>
                <a:rPr lang="en-US" altLang="ja-JP" sz="3200" b="1" dirty="0">
                  <a:solidFill>
                    <a:srgbClr val="C00000"/>
                  </a:solidFill>
                  <a:latin typeface="UD デジタル 教科書体 NP-R" panose="02020400000000000000" pitchFamily="18" charset="-128"/>
                  <a:ea typeface="UD デジタル 教科書体 NP-R" panose="02020400000000000000" pitchFamily="18" charset="-128"/>
                </a:rPr>
                <a:t>2000</a:t>
              </a:r>
              <a:r>
                <a:rPr lang="ja-JP" altLang="en-US" sz="2000" b="1" dirty="0">
                  <a:solidFill>
                    <a:srgbClr val="C00000"/>
                  </a:solidFill>
                  <a:latin typeface="UD デジタル 教科書体 NP-R" panose="02020400000000000000" pitchFamily="18" charset="-128"/>
                  <a:ea typeface="UD デジタル 教科書体 NP-R" panose="02020400000000000000" pitchFamily="18" charset="-128"/>
                </a:rPr>
                <a:t>万円</a:t>
              </a:r>
              <a:endParaRPr lang="ja-JP" altLang="en-US" sz="3200" b="1" dirty="0">
                <a:solidFill>
                  <a:srgbClr val="C00000"/>
                </a:solidFill>
                <a:latin typeface="UD デジタル 教科書体 NP-R" panose="02020400000000000000" pitchFamily="18" charset="-128"/>
                <a:ea typeface="UD デジタル 教科書体 NP-R" panose="02020400000000000000" pitchFamily="18" charset="-128"/>
              </a:endParaRPr>
            </a:p>
          </p:txBody>
        </p:sp>
      </p:grpSp>
      <p:sp>
        <p:nvSpPr>
          <p:cNvPr id="25" name="矢印: 上下 24">
            <a:extLst>
              <a:ext uri="{FF2B5EF4-FFF2-40B4-BE49-F238E27FC236}">
                <a16:creationId xmlns:a16="http://schemas.microsoft.com/office/drawing/2014/main" id="{599E5C5B-BE61-39D5-40F7-C3ACCF205C7F}"/>
              </a:ext>
            </a:extLst>
          </p:cNvPr>
          <p:cNvSpPr/>
          <p:nvPr/>
        </p:nvSpPr>
        <p:spPr>
          <a:xfrm>
            <a:off x="5174686" y="5044885"/>
            <a:ext cx="120244" cy="415059"/>
          </a:xfrm>
          <a:prstGeom prst="upDownArrow">
            <a:avLst>
              <a:gd name="adj1" fmla="val 100000"/>
              <a:gd name="adj2" fmla="val 50000"/>
            </a:avLst>
          </a:prstGeom>
          <a:solidFill>
            <a:srgbClr val="FFFF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457200">
              <a:defRPr/>
            </a:pPr>
            <a:endParaRPr lang="ja-JP" altLang="en-US" dirty="0">
              <a:solidFill>
                <a:prstClr val="white"/>
              </a:solidFill>
              <a:latin typeface="UD デジタル 教科書体 NP-R" panose="02020400000000000000" pitchFamily="18" charset="-128"/>
              <a:ea typeface="UD デジタル 教科書体 NP-R" panose="02020400000000000000" pitchFamily="18" charset="-128"/>
            </a:endParaRPr>
          </a:p>
        </p:txBody>
      </p:sp>
      <p:sp>
        <p:nvSpPr>
          <p:cNvPr id="26" name="矢印: 上下 25">
            <a:extLst>
              <a:ext uri="{FF2B5EF4-FFF2-40B4-BE49-F238E27FC236}">
                <a16:creationId xmlns:a16="http://schemas.microsoft.com/office/drawing/2014/main" id="{9063D0D9-EFFB-CD8C-30D1-009FADD1B2CD}"/>
              </a:ext>
            </a:extLst>
          </p:cNvPr>
          <p:cNvSpPr/>
          <p:nvPr/>
        </p:nvSpPr>
        <p:spPr>
          <a:xfrm>
            <a:off x="7307713" y="3557731"/>
            <a:ext cx="269401" cy="1198300"/>
          </a:xfrm>
          <a:prstGeom prst="upDownArrow">
            <a:avLst>
              <a:gd name="adj1" fmla="val 100000"/>
              <a:gd name="adj2" fmla="val 50000"/>
            </a:avLst>
          </a:prstGeom>
          <a:solidFill>
            <a:srgbClr val="FFFF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457200">
              <a:defRPr/>
            </a:pPr>
            <a:endParaRPr lang="ja-JP" altLang="en-US" dirty="0">
              <a:solidFill>
                <a:prstClr val="white"/>
              </a:solidFill>
              <a:latin typeface="UD デジタル 教科書体 NP-R" panose="02020400000000000000" pitchFamily="18" charset="-128"/>
              <a:ea typeface="UD デジタル 教科書体 NP-R" panose="02020400000000000000" pitchFamily="18" charset="-128"/>
            </a:endParaRPr>
          </a:p>
        </p:txBody>
      </p:sp>
      <p:sp>
        <p:nvSpPr>
          <p:cNvPr id="28" name="テキスト ボックス 27">
            <a:extLst>
              <a:ext uri="{FF2B5EF4-FFF2-40B4-BE49-F238E27FC236}">
                <a16:creationId xmlns:a16="http://schemas.microsoft.com/office/drawing/2014/main" id="{D1A532BD-94B3-4D4F-A7FD-2ADB002DF4DC}"/>
              </a:ext>
            </a:extLst>
          </p:cNvPr>
          <p:cNvSpPr txBox="1"/>
          <p:nvPr/>
        </p:nvSpPr>
        <p:spPr>
          <a:xfrm>
            <a:off x="2680996" y="247450"/>
            <a:ext cx="6052457" cy="646331"/>
          </a:xfrm>
          <a:prstGeom prst="rect">
            <a:avLst/>
          </a:prstGeom>
          <a:noFill/>
        </p:spPr>
        <p:txBody>
          <a:bodyPr wrap="square" rtlCol="0">
            <a:spAutoFit/>
          </a:bodyPr>
          <a:lstStyle/>
          <a:p>
            <a:pPr algn="ctr" defTabSz="457200">
              <a:defRPr/>
            </a:pPr>
            <a:r>
              <a:rPr lang="ja-JP" altLang="en-US" sz="3600" dirty="0">
                <a:solidFill>
                  <a:prstClr val="black"/>
                </a:solidFill>
                <a:effectLst>
                  <a:outerShdw blurRad="38100" dist="38100" dir="2700000" algn="tl">
                    <a:srgbClr val="000000">
                      <a:alpha val="43137"/>
                    </a:srgbClr>
                  </a:outerShdw>
                </a:effectLst>
                <a:latin typeface="UD デジタル 教科書体 NP-R" panose="02020400000000000000" pitchFamily="18" charset="-128"/>
                <a:ea typeface="UD デジタル 教科書体 NP-R" panose="02020400000000000000" pitchFamily="18" charset="-128"/>
                <a:cs typeface="メイリオ" panose="020B0604030504040204" pitchFamily="50" charset="-128"/>
              </a:rPr>
              <a:t>金利の重さの話（運用編）</a:t>
            </a:r>
          </a:p>
        </p:txBody>
      </p:sp>
    </p:spTree>
    <p:extLst>
      <p:ext uri="{BB962C8B-B14F-4D97-AF65-F5344CB8AC3E}">
        <p14:creationId xmlns:p14="http://schemas.microsoft.com/office/powerpoint/2010/main" val="1361407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7" grpId="0" animBg="1"/>
      <p:bldP spid="18" grpId="0" animBg="1"/>
      <p:bldP spid="25" grpId="0" animBg="1"/>
      <p:bldP spid="26"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コンテンツ プレースホルダー 3">
            <a:extLst>
              <a:ext uri="{FF2B5EF4-FFF2-40B4-BE49-F238E27FC236}">
                <a16:creationId xmlns:a16="http://schemas.microsoft.com/office/drawing/2014/main" id="{10D2392D-F0AA-C68D-1D86-E54FF55CAA52}"/>
              </a:ext>
            </a:extLst>
          </p:cNvPr>
          <p:cNvSpPr>
            <a:spLocks noGrp="1"/>
          </p:cNvSpPr>
          <p:nvPr>
            <p:ph idx="1"/>
          </p:nvPr>
        </p:nvSpPr>
        <p:spPr>
          <a:xfrm>
            <a:off x="838199" y="1825625"/>
            <a:ext cx="10780059" cy="4351338"/>
          </a:xfrm>
        </p:spPr>
        <p:txBody>
          <a:bodyPr>
            <a:normAutofit/>
          </a:bodyPr>
          <a:lstStyle/>
          <a:p>
            <a:pPr marL="0" indent="0">
              <a:buNone/>
            </a:pPr>
            <a:r>
              <a:rPr lang="en-US" altLang="ja-JP" sz="4800" dirty="0">
                <a:latin typeface="HGS創英角ﾎﾟｯﾌﾟ体" panose="040B0A00000000000000" pitchFamily="50" charset="-128"/>
                <a:ea typeface="HGS創英角ﾎﾟｯﾌﾟ体" panose="040B0A00000000000000" pitchFamily="50" charset="-128"/>
              </a:rPr>
              <a:t>5</a:t>
            </a:r>
            <a:r>
              <a:rPr lang="ja-JP" altLang="en-US" sz="4800" dirty="0">
                <a:latin typeface="HGS創英角ﾎﾟｯﾌﾟ体" panose="040B0A00000000000000" pitchFamily="50" charset="-128"/>
                <a:ea typeface="HGS創英角ﾎﾟｯﾌﾟ体" panose="040B0A00000000000000" pitchFamily="50" charset="-128"/>
              </a:rPr>
              <a:t>％の運用なんて、できるの？</a:t>
            </a:r>
            <a:endParaRPr lang="en-US" altLang="ja-JP" sz="4800" dirty="0">
              <a:latin typeface="HGS創英角ﾎﾟｯﾌﾟ体" panose="040B0A00000000000000" pitchFamily="50" charset="-128"/>
              <a:ea typeface="HGS創英角ﾎﾟｯﾌﾟ体" panose="040B0A00000000000000" pitchFamily="50" charset="-128"/>
            </a:endParaRPr>
          </a:p>
          <a:p>
            <a:pPr marL="0" indent="0">
              <a:buNone/>
            </a:pPr>
            <a:endParaRPr lang="en-US" altLang="ja-JP" sz="4800" dirty="0">
              <a:latin typeface="HGS創英角ﾎﾟｯﾌﾟ体" panose="040B0A00000000000000" pitchFamily="50" charset="-128"/>
              <a:ea typeface="HGS創英角ﾎﾟｯﾌﾟ体" panose="040B0A00000000000000" pitchFamily="50" charset="-128"/>
            </a:endParaRPr>
          </a:p>
          <a:p>
            <a:pPr marL="0" indent="0">
              <a:buNone/>
            </a:pPr>
            <a:r>
              <a:rPr lang="ja-JP" altLang="en-US" sz="4800" dirty="0">
                <a:latin typeface="HGS創英角ﾎﾟｯﾌﾟ体" panose="040B0A00000000000000" pitchFamily="50" charset="-128"/>
                <a:ea typeface="HGS創英角ﾎﾟｯﾌﾟ体" panose="040B0A00000000000000" pitchFamily="50" charset="-128"/>
              </a:rPr>
              <a:t>過去の平均利回りは？</a:t>
            </a:r>
          </a:p>
        </p:txBody>
      </p:sp>
      <p:sp>
        <p:nvSpPr>
          <p:cNvPr id="2" name="スライド番号プレースホルダー 1">
            <a:extLst>
              <a:ext uri="{FF2B5EF4-FFF2-40B4-BE49-F238E27FC236}">
                <a16:creationId xmlns:a16="http://schemas.microsoft.com/office/drawing/2014/main" id="{966D793C-7920-D31E-9E68-4B0C76F36D7F}"/>
              </a:ext>
            </a:extLst>
          </p:cNvPr>
          <p:cNvSpPr>
            <a:spLocks noGrp="1"/>
          </p:cNvSpPr>
          <p:nvPr>
            <p:ph type="sldNum" sz="quarter" idx="12"/>
          </p:nvPr>
        </p:nvSpPr>
        <p:spPr/>
        <p:txBody>
          <a:bodyPr/>
          <a:lstStyle/>
          <a:p>
            <a:fld id="{7053D55C-1BD3-474D-B643-3CCB384A951D}" type="slidenum">
              <a:rPr kumimoji="1" lang="ja-JP" altLang="en-US" smtClean="0"/>
              <a:t>103</a:t>
            </a:fld>
            <a:endParaRPr kumimoji="1" lang="ja-JP" altLang="en-US"/>
          </a:p>
        </p:txBody>
      </p:sp>
    </p:spTree>
    <p:extLst>
      <p:ext uri="{BB962C8B-B14F-4D97-AF65-F5344CB8AC3E}">
        <p14:creationId xmlns:p14="http://schemas.microsoft.com/office/powerpoint/2010/main" val="3488710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descr="グラフ&#10;&#10;自動的に生成された説明">
            <a:extLst>
              <a:ext uri="{FF2B5EF4-FFF2-40B4-BE49-F238E27FC236}">
                <a16:creationId xmlns:a16="http://schemas.microsoft.com/office/drawing/2014/main" id="{35550318-65B8-2AEE-C125-8C31F1F7E716}"/>
              </a:ext>
            </a:extLst>
          </p:cNvPr>
          <p:cNvPicPr>
            <a:picLocks noChangeAspect="1"/>
          </p:cNvPicPr>
          <p:nvPr/>
        </p:nvPicPr>
        <p:blipFill rotWithShape="1">
          <a:blip r:embed="rId3">
            <a:extLst>
              <a:ext uri="{28A0092B-C50C-407E-A947-70E740481C1C}">
                <a14:useLocalDpi xmlns:a14="http://schemas.microsoft.com/office/drawing/2010/main" val="0"/>
              </a:ext>
            </a:extLst>
          </a:blip>
          <a:srcRect l="1663" r="1440" b="37027"/>
          <a:stretch/>
        </p:blipFill>
        <p:spPr>
          <a:xfrm>
            <a:off x="1013012" y="992577"/>
            <a:ext cx="10340788" cy="3694946"/>
          </a:xfrm>
          <a:prstGeom prst="rect">
            <a:avLst/>
          </a:prstGeom>
        </p:spPr>
      </p:pic>
      <p:pic>
        <p:nvPicPr>
          <p:cNvPr id="8" name="図 7">
            <a:extLst>
              <a:ext uri="{FF2B5EF4-FFF2-40B4-BE49-F238E27FC236}">
                <a16:creationId xmlns:a16="http://schemas.microsoft.com/office/drawing/2014/main" id="{A5403AA6-4763-9F49-C232-76A29F4167B4}"/>
              </a:ext>
            </a:extLst>
          </p:cNvPr>
          <p:cNvPicPr>
            <a:picLocks noChangeAspect="1"/>
          </p:cNvPicPr>
          <p:nvPr/>
        </p:nvPicPr>
        <p:blipFill rotWithShape="1">
          <a:blip r:embed="rId4"/>
          <a:srcRect t="69302" r="20392" b="276"/>
          <a:stretch/>
        </p:blipFill>
        <p:spPr>
          <a:xfrm>
            <a:off x="1425389" y="4721348"/>
            <a:ext cx="8857130" cy="1638015"/>
          </a:xfrm>
          <a:prstGeom prst="rect">
            <a:avLst/>
          </a:prstGeom>
        </p:spPr>
      </p:pic>
      <p:sp>
        <p:nvSpPr>
          <p:cNvPr id="4" name="テキスト ボックス 3">
            <a:extLst>
              <a:ext uri="{FF2B5EF4-FFF2-40B4-BE49-F238E27FC236}">
                <a16:creationId xmlns:a16="http://schemas.microsoft.com/office/drawing/2014/main" id="{DA2EAB3B-C6E8-4E29-8AB3-021DD078BCB4}"/>
              </a:ext>
            </a:extLst>
          </p:cNvPr>
          <p:cNvSpPr txBox="1"/>
          <p:nvPr/>
        </p:nvSpPr>
        <p:spPr>
          <a:xfrm>
            <a:off x="1797873" y="460783"/>
            <a:ext cx="8772525" cy="461665"/>
          </a:xfrm>
          <a:prstGeom prst="rect">
            <a:avLst/>
          </a:prstGeom>
          <a:noFill/>
        </p:spPr>
        <p:txBody>
          <a:bodyPr wrap="square" rtlCol="0">
            <a:spAutoFit/>
          </a:bodyPr>
          <a:lstStyle/>
          <a:p>
            <a:pPr defTabSz="457200">
              <a:defRPr/>
            </a:pPr>
            <a:r>
              <a:rPr lang="ja-JP" altLang="en-US" sz="2400" dirty="0">
                <a:solidFill>
                  <a:prstClr val="black"/>
                </a:solidFill>
                <a:latin typeface="BIZ UDPゴシック" panose="020B0400000000000000" pitchFamily="50" charset="-128"/>
                <a:ea typeface="BIZ UDPゴシック" panose="020B0400000000000000" pitchFamily="50" charset="-128"/>
              </a:rPr>
              <a:t>■長期の運用になればなるほど、収益の安定が期待</a:t>
            </a:r>
            <a:endParaRPr lang="en-US" altLang="ja-JP" sz="2400" dirty="0">
              <a:solidFill>
                <a:prstClr val="black"/>
              </a:solidFill>
              <a:latin typeface="BIZ UDPゴシック" panose="020B0400000000000000" pitchFamily="50" charset="-128"/>
              <a:ea typeface="BIZ UDPゴシック" panose="020B0400000000000000" pitchFamily="50" charset="-128"/>
            </a:endParaRPr>
          </a:p>
        </p:txBody>
      </p:sp>
      <p:sp>
        <p:nvSpPr>
          <p:cNvPr id="12" name="四角形: 角を丸くする 11">
            <a:extLst>
              <a:ext uri="{FF2B5EF4-FFF2-40B4-BE49-F238E27FC236}">
                <a16:creationId xmlns:a16="http://schemas.microsoft.com/office/drawing/2014/main" id="{0A8C079B-5167-4736-B4E1-253EF1EC9958}"/>
              </a:ext>
            </a:extLst>
          </p:cNvPr>
          <p:cNvSpPr/>
          <p:nvPr/>
        </p:nvSpPr>
        <p:spPr>
          <a:xfrm>
            <a:off x="8059270" y="4687523"/>
            <a:ext cx="2338379" cy="1700170"/>
          </a:xfrm>
          <a:prstGeom prst="roundRect">
            <a:avLst>
              <a:gd name="adj" fmla="val 9830"/>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ja-JP" altLang="en-US" dirty="0">
              <a:solidFill>
                <a:prstClr val="white"/>
              </a:solidFill>
              <a:latin typeface="Calibri" panose="020F0502020204030204"/>
              <a:ea typeface="BIZ UDPゴシック" panose="020B0400000000000000" pitchFamily="50" charset="-128"/>
            </a:endParaRPr>
          </a:p>
        </p:txBody>
      </p:sp>
      <p:cxnSp>
        <p:nvCxnSpPr>
          <p:cNvPr id="14" name="直線矢印コネクタ 13">
            <a:extLst>
              <a:ext uri="{FF2B5EF4-FFF2-40B4-BE49-F238E27FC236}">
                <a16:creationId xmlns:a16="http://schemas.microsoft.com/office/drawing/2014/main" id="{7DC4556B-ED69-434C-86A7-DBC27F2CA40E}"/>
              </a:ext>
            </a:extLst>
          </p:cNvPr>
          <p:cNvCxnSpPr>
            <a:cxnSpLocks/>
          </p:cNvCxnSpPr>
          <p:nvPr/>
        </p:nvCxnSpPr>
        <p:spPr>
          <a:xfrm>
            <a:off x="9395598" y="2907553"/>
            <a:ext cx="63885" cy="39944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直線矢印コネクタ 16">
            <a:extLst>
              <a:ext uri="{FF2B5EF4-FFF2-40B4-BE49-F238E27FC236}">
                <a16:creationId xmlns:a16="http://schemas.microsoft.com/office/drawing/2014/main" id="{FE5AEEA6-BCBF-4E81-9B3A-6047E6700822}"/>
              </a:ext>
            </a:extLst>
          </p:cNvPr>
          <p:cNvCxnSpPr>
            <a:cxnSpLocks/>
          </p:cNvCxnSpPr>
          <p:nvPr/>
        </p:nvCxnSpPr>
        <p:spPr>
          <a:xfrm>
            <a:off x="4174919" y="3432982"/>
            <a:ext cx="509389" cy="43726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直線矢印コネクタ 20">
            <a:extLst>
              <a:ext uri="{FF2B5EF4-FFF2-40B4-BE49-F238E27FC236}">
                <a16:creationId xmlns:a16="http://schemas.microsoft.com/office/drawing/2014/main" id="{AD8E0167-F0C7-4695-9004-A59CAC315832}"/>
              </a:ext>
            </a:extLst>
          </p:cNvPr>
          <p:cNvCxnSpPr>
            <a:cxnSpLocks/>
          </p:cNvCxnSpPr>
          <p:nvPr/>
        </p:nvCxnSpPr>
        <p:spPr>
          <a:xfrm>
            <a:off x="7356934" y="3226017"/>
            <a:ext cx="373238" cy="30658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スライド番号プレースホルダー 2">
            <a:extLst>
              <a:ext uri="{FF2B5EF4-FFF2-40B4-BE49-F238E27FC236}">
                <a16:creationId xmlns:a16="http://schemas.microsoft.com/office/drawing/2014/main" id="{9046F52E-27F5-4588-A6D1-897E657B001D}"/>
              </a:ext>
            </a:extLst>
          </p:cNvPr>
          <p:cNvSpPr>
            <a:spLocks noGrp="1"/>
          </p:cNvSpPr>
          <p:nvPr>
            <p:ph type="sldNum" sz="quarter" idx="12"/>
          </p:nvPr>
        </p:nvSpPr>
        <p:spPr/>
        <p:txBody>
          <a:bodyPr/>
          <a:lstStyle/>
          <a:p>
            <a:pPr defTabSz="457200">
              <a:defRPr/>
            </a:pPr>
            <a:fld id="{72D176ED-CEA5-466B-BA16-A0B777FD092A}" type="slidenum">
              <a:rPr lang="ja-JP" altLang="en-US">
                <a:solidFill>
                  <a:prstClr val="black">
                    <a:tint val="75000"/>
                  </a:prstClr>
                </a:solidFill>
                <a:latin typeface="Calibri" panose="020F0502020204030204"/>
                <a:ea typeface="BIZ UDPゴシック" panose="020B0400000000000000" pitchFamily="50" charset="-128"/>
              </a:rPr>
              <a:pPr defTabSz="457200">
                <a:defRPr/>
              </a:pPr>
              <a:t>104</a:t>
            </a:fld>
            <a:endParaRPr lang="ja-JP" altLang="en-US" dirty="0">
              <a:solidFill>
                <a:prstClr val="black">
                  <a:tint val="75000"/>
                </a:prstClr>
              </a:solidFill>
              <a:latin typeface="Calibri" panose="020F0502020204030204"/>
              <a:ea typeface="BIZ UDPゴシック" panose="020B0400000000000000" pitchFamily="50" charset="-128"/>
            </a:endParaRPr>
          </a:p>
        </p:txBody>
      </p:sp>
      <p:sp>
        <p:nvSpPr>
          <p:cNvPr id="30" name="正方形/長方形 29">
            <a:extLst>
              <a:ext uri="{FF2B5EF4-FFF2-40B4-BE49-F238E27FC236}">
                <a16:creationId xmlns:a16="http://schemas.microsoft.com/office/drawing/2014/main" id="{EECDF612-8264-4AEC-B4B3-9D533BA4E16D}"/>
              </a:ext>
            </a:extLst>
          </p:cNvPr>
          <p:cNvSpPr/>
          <p:nvPr/>
        </p:nvSpPr>
        <p:spPr>
          <a:xfrm>
            <a:off x="3397624" y="6439535"/>
            <a:ext cx="6465451" cy="230832"/>
          </a:xfrm>
          <a:prstGeom prst="rect">
            <a:avLst/>
          </a:prstGeom>
        </p:spPr>
        <p:txBody>
          <a:bodyPr wrap="square">
            <a:spAutoFit/>
          </a:bodyPr>
          <a:lstStyle/>
          <a:p>
            <a:pPr defTabSz="457200">
              <a:defRPr/>
            </a:pPr>
            <a:r>
              <a:rPr kumimoji="0" lang="ja-JP" altLang="en-US" sz="900" dirty="0">
                <a:solidFill>
                  <a:prstClr val="black">
                    <a:lumMod val="50000"/>
                    <a:lumOff val="50000"/>
                  </a:prstClr>
                </a:solidFill>
                <a:latin typeface="Calibri" panose="020F0502020204030204"/>
                <a:ea typeface="BIZ UDPゴシック" panose="020B0400000000000000" pitchFamily="50" charset="-128"/>
              </a:rPr>
              <a:t>野村アセットマネジメント株式会社　つみたて＆分散シミュレーション「投信アシスト」にて試算</a:t>
            </a:r>
          </a:p>
        </p:txBody>
      </p:sp>
      <p:grpSp>
        <p:nvGrpSpPr>
          <p:cNvPr id="11" name="グループ化 10">
            <a:extLst>
              <a:ext uri="{FF2B5EF4-FFF2-40B4-BE49-F238E27FC236}">
                <a16:creationId xmlns:a16="http://schemas.microsoft.com/office/drawing/2014/main" id="{9576AA55-DD60-634E-509A-3500D6B77BD9}"/>
              </a:ext>
            </a:extLst>
          </p:cNvPr>
          <p:cNvGrpSpPr/>
          <p:nvPr/>
        </p:nvGrpSpPr>
        <p:grpSpPr>
          <a:xfrm>
            <a:off x="3057336" y="2821949"/>
            <a:ext cx="1844688" cy="370660"/>
            <a:chOff x="1454050" y="2388318"/>
            <a:chExt cx="1621604" cy="370660"/>
          </a:xfrm>
        </p:grpSpPr>
        <p:sp>
          <p:nvSpPr>
            <p:cNvPr id="9" name="楕円 8">
              <a:extLst>
                <a:ext uri="{FF2B5EF4-FFF2-40B4-BE49-F238E27FC236}">
                  <a16:creationId xmlns:a16="http://schemas.microsoft.com/office/drawing/2014/main" id="{A9FA7936-8CF7-0172-5B6F-575D70DA6213}"/>
                </a:ext>
              </a:extLst>
            </p:cNvPr>
            <p:cNvSpPr/>
            <p:nvPr/>
          </p:nvSpPr>
          <p:spPr>
            <a:xfrm>
              <a:off x="1454050" y="2388318"/>
              <a:ext cx="1621604" cy="370660"/>
            </a:xfrm>
            <a:prstGeom prst="ellipse">
              <a:avLst/>
            </a:prstGeom>
            <a:solidFill>
              <a:schemeClr val="accent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ja-JP" altLang="en-US">
                <a:solidFill>
                  <a:prstClr val="white"/>
                </a:solidFill>
                <a:latin typeface="Calibri"/>
                <a:ea typeface="BIZ UDPゴシック"/>
              </a:endParaRPr>
            </a:p>
          </p:txBody>
        </p:sp>
        <p:sp>
          <p:nvSpPr>
            <p:cNvPr id="10" name="テキスト ボックス 9">
              <a:extLst>
                <a:ext uri="{FF2B5EF4-FFF2-40B4-BE49-F238E27FC236}">
                  <a16:creationId xmlns:a16="http://schemas.microsoft.com/office/drawing/2014/main" id="{A7D84B7C-F4A0-6024-5D0F-B36755EB44E9}"/>
                </a:ext>
              </a:extLst>
            </p:cNvPr>
            <p:cNvSpPr txBox="1"/>
            <p:nvPr/>
          </p:nvSpPr>
          <p:spPr>
            <a:xfrm>
              <a:off x="1498066" y="2429284"/>
              <a:ext cx="1577587" cy="307777"/>
            </a:xfrm>
            <a:prstGeom prst="rect">
              <a:avLst/>
            </a:prstGeom>
            <a:noFill/>
          </p:spPr>
          <p:txBody>
            <a:bodyPr wrap="square" rtlCol="0">
              <a:spAutoFit/>
            </a:bodyPr>
            <a:lstStyle/>
            <a:p>
              <a:pPr algn="ctr" defTabSz="457200">
                <a:defRPr/>
              </a:pPr>
              <a:r>
                <a:rPr lang="ja-JP" altLang="en-US" sz="1400" b="1" spc="-150" dirty="0">
                  <a:solidFill>
                    <a:prstClr val="white"/>
                  </a:solidFill>
                  <a:effectLst>
                    <a:outerShdw blurRad="38100" dist="38100" dir="2700000" algn="tl">
                      <a:srgbClr val="000000">
                        <a:alpha val="43137"/>
                      </a:srgbClr>
                    </a:outerShdw>
                  </a:effectLst>
                  <a:latin typeface="Calibri"/>
                  <a:ea typeface="BIZ UDPゴシック"/>
                </a:rPr>
                <a:t>リーマンショック</a:t>
              </a:r>
            </a:p>
          </p:txBody>
        </p:sp>
      </p:grpSp>
      <p:grpSp>
        <p:nvGrpSpPr>
          <p:cNvPr id="13" name="グループ化 12">
            <a:extLst>
              <a:ext uri="{FF2B5EF4-FFF2-40B4-BE49-F238E27FC236}">
                <a16:creationId xmlns:a16="http://schemas.microsoft.com/office/drawing/2014/main" id="{17C5A655-EA44-F2DB-7206-82FD7821F48A}"/>
              </a:ext>
            </a:extLst>
          </p:cNvPr>
          <p:cNvGrpSpPr/>
          <p:nvPr/>
        </p:nvGrpSpPr>
        <p:grpSpPr>
          <a:xfrm>
            <a:off x="8378691" y="2384612"/>
            <a:ext cx="1747956" cy="429779"/>
            <a:chOff x="1454050" y="2388318"/>
            <a:chExt cx="1621604" cy="370660"/>
          </a:xfrm>
        </p:grpSpPr>
        <p:sp>
          <p:nvSpPr>
            <p:cNvPr id="20" name="楕円 19">
              <a:extLst>
                <a:ext uri="{FF2B5EF4-FFF2-40B4-BE49-F238E27FC236}">
                  <a16:creationId xmlns:a16="http://schemas.microsoft.com/office/drawing/2014/main" id="{C25298DF-E226-C8F8-8321-8D2F9B29C9DF}"/>
                </a:ext>
              </a:extLst>
            </p:cNvPr>
            <p:cNvSpPr/>
            <p:nvPr/>
          </p:nvSpPr>
          <p:spPr>
            <a:xfrm>
              <a:off x="1454050" y="2388318"/>
              <a:ext cx="1621604" cy="370660"/>
            </a:xfrm>
            <a:prstGeom prst="ellipse">
              <a:avLst/>
            </a:prstGeom>
            <a:solidFill>
              <a:schemeClr val="accent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ja-JP" altLang="en-US">
                <a:solidFill>
                  <a:prstClr val="white"/>
                </a:solidFill>
                <a:latin typeface="Calibri"/>
                <a:ea typeface="BIZ UDPゴシック"/>
              </a:endParaRPr>
            </a:p>
          </p:txBody>
        </p:sp>
        <p:sp>
          <p:nvSpPr>
            <p:cNvPr id="22" name="テキスト ボックス 21">
              <a:extLst>
                <a:ext uri="{FF2B5EF4-FFF2-40B4-BE49-F238E27FC236}">
                  <a16:creationId xmlns:a16="http://schemas.microsoft.com/office/drawing/2014/main" id="{BBAAFB98-1325-F9D1-0578-2CB1300D9A5D}"/>
                </a:ext>
              </a:extLst>
            </p:cNvPr>
            <p:cNvSpPr txBox="1"/>
            <p:nvPr/>
          </p:nvSpPr>
          <p:spPr>
            <a:xfrm>
              <a:off x="1498066" y="2429284"/>
              <a:ext cx="1577587" cy="307777"/>
            </a:xfrm>
            <a:prstGeom prst="rect">
              <a:avLst/>
            </a:prstGeom>
            <a:noFill/>
          </p:spPr>
          <p:txBody>
            <a:bodyPr wrap="square" rtlCol="0">
              <a:spAutoFit/>
            </a:bodyPr>
            <a:lstStyle/>
            <a:p>
              <a:pPr algn="ctr" defTabSz="457200">
                <a:defRPr/>
              </a:pPr>
              <a:r>
                <a:rPr lang="ja-JP" altLang="en-US" sz="1400" b="1" spc="-150" dirty="0">
                  <a:solidFill>
                    <a:prstClr val="white"/>
                  </a:solidFill>
                  <a:effectLst>
                    <a:outerShdw blurRad="38100" dist="38100" dir="2700000" algn="tl">
                      <a:srgbClr val="000000">
                        <a:alpha val="43137"/>
                      </a:srgbClr>
                    </a:outerShdw>
                  </a:effectLst>
                  <a:latin typeface="Calibri"/>
                  <a:ea typeface="BIZ UDPゴシック"/>
                </a:rPr>
                <a:t>コロナショック</a:t>
              </a:r>
            </a:p>
          </p:txBody>
        </p:sp>
      </p:grpSp>
      <p:grpSp>
        <p:nvGrpSpPr>
          <p:cNvPr id="23" name="グループ化 22">
            <a:extLst>
              <a:ext uri="{FF2B5EF4-FFF2-40B4-BE49-F238E27FC236}">
                <a16:creationId xmlns:a16="http://schemas.microsoft.com/office/drawing/2014/main" id="{2B5606D4-C007-6EBA-D505-F52265DCAFD8}"/>
              </a:ext>
            </a:extLst>
          </p:cNvPr>
          <p:cNvGrpSpPr/>
          <p:nvPr/>
        </p:nvGrpSpPr>
        <p:grpSpPr>
          <a:xfrm>
            <a:off x="6373906" y="2814391"/>
            <a:ext cx="1685364" cy="370660"/>
            <a:chOff x="1454050" y="2388318"/>
            <a:chExt cx="1763438" cy="370660"/>
          </a:xfrm>
        </p:grpSpPr>
        <p:sp>
          <p:nvSpPr>
            <p:cNvPr id="24" name="楕円 23">
              <a:extLst>
                <a:ext uri="{FF2B5EF4-FFF2-40B4-BE49-F238E27FC236}">
                  <a16:creationId xmlns:a16="http://schemas.microsoft.com/office/drawing/2014/main" id="{99902992-C79B-B9A2-8C73-B561A9FF505A}"/>
                </a:ext>
              </a:extLst>
            </p:cNvPr>
            <p:cNvSpPr/>
            <p:nvPr/>
          </p:nvSpPr>
          <p:spPr>
            <a:xfrm>
              <a:off x="1454050" y="2388318"/>
              <a:ext cx="1621604" cy="370660"/>
            </a:xfrm>
            <a:prstGeom prst="ellipse">
              <a:avLst/>
            </a:prstGeom>
            <a:solidFill>
              <a:schemeClr val="accent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ja-JP" altLang="en-US">
                <a:solidFill>
                  <a:prstClr val="white"/>
                </a:solidFill>
                <a:latin typeface="Calibri"/>
                <a:ea typeface="BIZ UDPゴシック"/>
              </a:endParaRPr>
            </a:p>
          </p:txBody>
        </p:sp>
        <p:sp>
          <p:nvSpPr>
            <p:cNvPr id="25" name="テキスト ボックス 24">
              <a:extLst>
                <a:ext uri="{FF2B5EF4-FFF2-40B4-BE49-F238E27FC236}">
                  <a16:creationId xmlns:a16="http://schemas.microsoft.com/office/drawing/2014/main" id="{48BF6B65-B76C-922B-35D1-5B88DD7FC993}"/>
                </a:ext>
              </a:extLst>
            </p:cNvPr>
            <p:cNvSpPr txBox="1"/>
            <p:nvPr/>
          </p:nvSpPr>
          <p:spPr>
            <a:xfrm>
              <a:off x="1498066" y="2429284"/>
              <a:ext cx="1719422" cy="307777"/>
            </a:xfrm>
            <a:prstGeom prst="rect">
              <a:avLst/>
            </a:prstGeom>
            <a:noFill/>
          </p:spPr>
          <p:txBody>
            <a:bodyPr wrap="square" rtlCol="0">
              <a:spAutoFit/>
            </a:bodyPr>
            <a:lstStyle/>
            <a:p>
              <a:pPr algn="ctr" defTabSz="457200">
                <a:defRPr/>
              </a:pPr>
              <a:r>
                <a:rPr lang="ja-JP" altLang="en-US" sz="1400" b="1" spc="-150" dirty="0">
                  <a:solidFill>
                    <a:prstClr val="white"/>
                  </a:solidFill>
                  <a:effectLst>
                    <a:outerShdw blurRad="38100" dist="38100" dir="2700000" algn="tl">
                      <a:srgbClr val="000000">
                        <a:alpha val="43137"/>
                      </a:srgbClr>
                    </a:outerShdw>
                  </a:effectLst>
                  <a:latin typeface="Calibri"/>
                  <a:ea typeface="BIZ UDPゴシック"/>
                </a:rPr>
                <a:t>チャイナショック</a:t>
              </a:r>
            </a:p>
          </p:txBody>
        </p:sp>
      </p:grpSp>
      <p:grpSp>
        <p:nvGrpSpPr>
          <p:cNvPr id="19" name="グループ化 18">
            <a:extLst>
              <a:ext uri="{FF2B5EF4-FFF2-40B4-BE49-F238E27FC236}">
                <a16:creationId xmlns:a16="http://schemas.microsoft.com/office/drawing/2014/main" id="{079481D4-F775-D458-D1A5-6742CD45C9DB}"/>
              </a:ext>
            </a:extLst>
          </p:cNvPr>
          <p:cNvGrpSpPr/>
          <p:nvPr/>
        </p:nvGrpSpPr>
        <p:grpSpPr>
          <a:xfrm>
            <a:off x="2067002" y="1787422"/>
            <a:ext cx="9066210" cy="1052023"/>
            <a:chOff x="534496" y="2072612"/>
            <a:chExt cx="8922294" cy="879736"/>
          </a:xfrm>
        </p:grpSpPr>
        <p:sp>
          <p:nvSpPr>
            <p:cNvPr id="16" name="矢印: 右 15">
              <a:extLst>
                <a:ext uri="{FF2B5EF4-FFF2-40B4-BE49-F238E27FC236}">
                  <a16:creationId xmlns:a16="http://schemas.microsoft.com/office/drawing/2014/main" id="{AE930490-0FEF-18D1-E8CF-19F1A35BFA2E}"/>
                </a:ext>
              </a:extLst>
            </p:cNvPr>
            <p:cNvSpPr/>
            <p:nvPr/>
          </p:nvSpPr>
          <p:spPr>
            <a:xfrm rot="20863832">
              <a:off x="534496" y="2720462"/>
              <a:ext cx="8922294" cy="231886"/>
            </a:xfrm>
            <a:prstGeom prst="rightArrow">
              <a:avLst>
                <a:gd name="adj1" fmla="val 100000"/>
                <a:gd name="adj2" fmla="val 119084"/>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ja-JP" altLang="en-US" dirty="0">
                <a:solidFill>
                  <a:prstClr val="white"/>
                </a:solidFill>
                <a:latin typeface="Calibri" panose="020F0502020204030204"/>
                <a:ea typeface="BIZ UDPゴシック" panose="020B0400000000000000" pitchFamily="50" charset="-128"/>
              </a:endParaRPr>
            </a:p>
          </p:txBody>
        </p:sp>
        <p:sp>
          <p:nvSpPr>
            <p:cNvPr id="18" name="テキスト ボックス 17">
              <a:extLst>
                <a:ext uri="{FF2B5EF4-FFF2-40B4-BE49-F238E27FC236}">
                  <a16:creationId xmlns:a16="http://schemas.microsoft.com/office/drawing/2014/main" id="{85942AB3-C307-D204-17C4-6101DD19D2BA}"/>
                </a:ext>
              </a:extLst>
            </p:cNvPr>
            <p:cNvSpPr txBox="1"/>
            <p:nvPr/>
          </p:nvSpPr>
          <p:spPr>
            <a:xfrm>
              <a:off x="4253853" y="2072612"/>
              <a:ext cx="1783080" cy="584775"/>
            </a:xfrm>
            <a:prstGeom prst="rect">
              <a:avLst/>
            </a:prstGeom>
            <a:noFill/>
          </p:spPr>
          <p:txBody>
            <a:bodyPr wrap="square" rtlCol="0">
              <a:spAutoFit/>
            </a:bodyPr>
            <a:lstStyle/>
            <a:p>
              <a:pPr defTabSz="457200">
                <a:defRPr/>
              </a:pPr>
              <a:r>
                <a:rPr lang="ja-JP" altLang="en-US" sz="3200" b="1" dirty="0">
                  <a:solidFill>
                    <a:srgbClr val="C00000"/>
                  </a:solidFill>
                  <a:effectLst>
                    <a:outerShdw blurRad="38100" dist="38100" dir="2700000" algn="tl">
                      <a:srgbClr val="000000">
                        <a:alpha val="43137"/>
                      </a:srgbClr>
                    </a:outerShdw>
                  </a:effectLst>
                  <a:latin typeface="Calibri" panose="020F0502020204030204"/>
                  <a:ea typeface="BIZ UDPゴシック" panose="020B0400000000000000" pitchFamily="50" charset="-128"/>
                </a:rPr>
                <a:t>長期</a:t>
              </a:r>
            </a:p>
          </p:txBody>
        </p:sp>
      </p:grpSp>
    </p:spTree>
    <p:extLst>
      <p:ext uri="{BB962C8B-B14F-4D97-AF65-F5344CB8AC3E}">
        <p14:creationId xmlns:p14="http://schemas.microsoft.com/office/powerpoint/2010/main" val="426784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par>
                                <p:cTn id="11" presetID="10"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par>
                          <p:cTn id="19" fill="hold">
                            <p:stCondLst>
                              <p:cond delay="500"/>
                            </p:stCondLst>
                            <p:childTnLst>
                              <p:par>
                                <p:cTn id="20" presetID="10" presetClass="entr" presetSubtype="0" fill="hold" nodeType="after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childTnLst>
                          </p:cTn>
                        </p:par>
                        <p:par>
                          <p:cTn id="23" fill="hold">
                            <p:stCondLst>
                              <p:cond delay="1000"/>
                            </p:stCondLst>
                            <p:childTnLst>
                              <p:par>
                                <p:cTn id="24" presetID="10" presetClass="entr" presetSubtype="0" fill="hold" nodeType="after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par>
                                <p:cTn id="32" presetID="2" presetClass="entr" presetSubtype="4" fill="hold" nodeType="withEffect">
                                  <p:stCondLst>
                                    <p:cond delay="0"/>
                                  </p:stCondLst>
                                  <p:childTnLst>
                                    <p:set>
                                      <p:cBhvr>
                                        <p:cTn id="33" dur="1" fill="hold">
                                          <p:stCondLst>
                                            <p:cond delay="0"/>
                                          </p:stCondLst>
                                        </p:cTn>
                                        <p:tgtEl>
                                          <p:spTgt spid="19"/>
                                        </p:tgtEl>
                                        <p:attrNameLst>
                                          <p:attrName>style.visibility</p:attrName>
                                        </p:attrNameLst>
                                      </p:cBhvr>
                                      <p:to>
                                        <p:strVal val="visible"/>
                                      </p:to>
                                    </p:set>
                                    <p:anim calcmode="lin" valueType="num">
                                      <p:cBhvr additive="base">
                                        <p:cTn id="34" dur="500" fill="hold"/>
                                        <p:tgtEl>
                                          <p:spTgt spid="19"/>
                                        </p:tgtEl>
                                        <p:attrNameLst>
                                          <p:attrName>ppt_x</p:attrName>
                                        </p:attrNameLst>
                                      </p:cBhvr>
                                      <p:tavLst>
                                        <p:tav tm="0">
                                          <p:val>
                                            <p:strVal val="#ppt_x"/>
                                          </p:val>
                                        </p:tav>
                                        <p:tav tm="100000">
                                          <p:val>
                                            <p:strVal val="#ppt_x"/>
                                          </p:val>
                                        </p:tav>
                                      </p:tavLst>
                                    </p:anim>
                                    <p:anim calcmode="lin" valueType="num">
                                      <p:cBhvr additive="base">
                                        <p:cTn id="35"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6029BAB-ACF8-19D2-99D1-340A55230589}"/>
              </a:ext>
            </a:extLst>
          </p:cNvPr>
          <p:cNvSpPr>
            <a:spLocks noGrp="1"/>
          </p:cNvSpPr>
          <p:nvPr>
            <p:ph type="title"/>
          </p:nvPr>
        </p:nvSpPr>
        <p:spPr/>
        <p:txBody>
          <a:bodyPr/>
          <a:lstStyle/>
          <a:p>
            <a:endParaRPr kumimoji="1" lang="ja-JP" altLang="en-US"/>
          </a:p>
        </p:txBody>
      </p:sp>
      <p:pic>
        <p:nvPicPr>
          <p:cNvPr id="6" name="コンテンツ プレースホルダー 5">
            <a:extLst>
              <a:ext uri="{FF2B5EF4-FFF2-40B4-BE49-F238E27FC236}">
                <a16:creationId xmlns:a16="http://schemas.microsoft.com/office/drawing/2014/main" id="{6B2DC034-CE06-FD2D-6610-74D992643041}"/>
              </a:ext>
            </a:extLst>
          </p:cNvPr>
          <p:cNvPicPr>
            <a:picLocks noGrp="1" noChangeAspect="1"/>
          </p:cNvPicPr>
          <p:nvPr>
            <p:ph idx="1"/>
          </p:nvPr>
        </p:nvPicPr>
        <p:blipFill>
          <a:blip r:embed="rId3"/>
          <a:stretch>
            <a:fillRect/>
          </a:stretch>
        </p:blipFill>
        <p:spPr>
          <a:xfrm>
            <a:off x="838201" y="472751"/>
            <a:ext cx="10389636" cy="5704212"/>
          </a:xfrm>
        </p:spPr>
      </p:pic>
      <p:sp>
        <p:nvSpPr>
          <p:cNvPr id="4" name="スライド番号プレースホルダー 3">
            <a:extLst>
              <a:ext uri="{FF2B5EF4-FFF2-40B4-BE49-F238E27FC236}">
                <a16:creationId xmlns:a16="http://schemas.microsoft.com/office/drawing/2014/main" id="{CE0B9CF4-0E1A-D1AE-6D18-05591EFEDFA2}"/>
              </a:ext>
            </a:extLst>
          </p:cNvPr>
          <p:cNvSpPr>
            <a:spLocks noGrp="1"/>
          </p:cNvSpPr>
          <p:nvPr>
            <p:ph type="sldNum" sz="quarter" idx="12"/>
          </p:nvPr>
        </p:nvSpPr>
        <p:spPr/>
        <p:txBody>
          <a:bodyPr/>
          <a:lstStyle/>
          <a:p>
            <a:fld id="{7053D55C-1BD3-474D-B643-3CCB384A951D}" type="slidenum">
              <a:rPr kumimoji="1" lang="ja-JP" altLang="en-US" smtClean="0"/>
              <a:t>105</a:t>
            </a:fld>
            <a:endParaRPr kumimoji="1" lang="ja-JP" altLang="en-US"/>
          </a:p>
        </p:txBody>
      </p:sp>
      <p:sp>
        <p:nvSpPr>
          <p:cNvPr id="7" name="正方形/長方形 6">
            <a:extLst>
              <a:ext uri="{FF2B5EF4-FFF2-40B4-BE49-F238E27FC236}">
                <a16:creationId xmlns:a16="http://schemas.microsoft.com/office/drawing/2014/main" id="{40CBF0FB-DD60-BED6-6B44-361E57C2E958}"/>
              </a:ext>
            </a:extLst>
          </p:cNvPr>
          <p:cNvSpPr/>
          <p:nvPr/>
        </p:nvSpPr>
        <p:spPr>
          <a:xfrm>
            <a:off x="4503576" y="3259494"/>
            <a:ext cx="2450840" cy="864637"/>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50474314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A222CAE-36B6-1A72-209A-5EBF9420D4A4}"/>
              </a:ext>
            </a:extLst>
          </p:cNvPr>
          <p:cNvSpPr>
            <a:spLocks noGrp="1"/>
          </p:cNvSpPr>
          <p:nvPr>
            <p:ph type="title"/>
          </p:nvPr>
        </p:nvSpPr>
        <p:spPr>
          <a:xfrm>
            <a:off x="838198" y="365125"/>
            <a:ext cx="10515601" cy="1325563"/>
          </a:xfrm>
        </p:spPr>
        <p:txBody>
          <a:bodyPr/>
          <a:lstStyle/>
          <a:p>
            <a:r>
              <a:rPr kumimoji="1" lang="en-US" altLang="ja-JP" dirty="0">
                <a:latin typeface="HGP創英角ﾎﾟｯﾌﾟ体" panose="040B0A00000000000000" pitchFamily="50" charset="-128"/>
                <a:ea typeface="HGP創英角ﾎﾟｯﾌﾟ体" panose="040B0A00000000000000" pitchFamily="50" charset="-128"/>
              </a:rPr>
              <a:t>GPIF</a:t>
            </a:r>
            <a:r>
              <a:rPr kumimoji="1" lang="ja-JP" altLang="en-US" dirty="0">
                <a:latin typeface="HGP創英角ﾎﾟｯﾌﾟ体" panose="040B0A00000000000000" pitchFamily="50" charset="-128"/>
                <a:ea typeface="HGP創英角ﾎﾟｯﾌﾟ体" panose="040B0A00000000000000" pitchFamily="50" charset="-128"/>
              </a:rPr>
              <a:t>のポートフォリオ（実績＋年</a:t>
            </a:r>
            <a:r>
              <a:rPr kumimoji="1" lang="en-US" altLang="ja-JP" dirty="0">
                <a:latin typeface="HGP創英角ﾎﾟｯﾌﾟ体" panose="040B0A00000000000000" pitchFamily="50" charset="-128"/>
                <a:ea typeface="HGP創英角ﾎﾟｯﾌﾟ体" panose="040B0A00000000000000" pitchFamily="50" charset="-128"/>
              </a:rPr>
              <a:t>3.99</a:t>
            </a:r>
            <a:r>
              <a:rPr kumimoji="1" lang="ja-JP" altLang="en-US" dirty="0">
                <a:latin typeface="HGP創英角ﾎﾟｯﾌﾟ体" panose="040B0A00000000000000" pitchFamily="50" charset="-128"/>
                <a:ea typeface="HGP創英角ﾎﾟｯﾌﾟ体" panose="040B0A00000000000000" pitchFamily="50" charset="-128"/>
              </a:rPr>
              <a:t>％）</a:t>
            </a:r>
          </a:p>
        </p:txBody>
      </p:sp>
      <p:pic>
        <p:nvPicPr>
          <p:cNvPr id="6" name="コンテンツ プレースホルダー 5">
            <a:extLst>
              <a:ext uri="{FF2B5EF4-FFF2-40B4-BE49-F238E27FC236}">
                <a16:creationId xmlns:a16="http://schemas.microsoft.com/office/drawing/2014/main" id="{2DBA0E9B-CB5A-FD6D-C3CD-00DC6DC3A914}"/>
              </a:ext>
            </a:extLst>
          </p:cNvPr>
          <p:cNvPicPr>
            <a:picLocks noGrp="1" noChangeAspect="1"/>
          </p:cNvPicPr>
          <p:nvPr>
            <p:ph idx="1"/>
          </p:nvPr>
        </p:nvPicPr>
        <p:blipFill>
          <a:blip r:embed="rId3"/>
          <a:stretch>
            <a:fillRect/>
          </a:stretch>
        </p:blipFill>
        <p:spPr>
          <a:xfrm>
            <a:off x="838200" y="1573764"/>
            <a:ext cx="10515600" cy="4603200"/>
          </a:xfrm>
        </p:spPr>
      </p:pic>
      <p:sp>
        <p:nvSpPr>
          <p:cNvPr id="4" name="スライド番号プレースホルダー 3">
            <a:extLst>
              <a:ext uri="{FF2B5EF4-FFF2-40B4-BE49-F238E27FC236}">
                <a16:creationId xmlns:a16="http://schemas.microsoft.com/office/drawing/2014/main" id="{EDB912B0-32F3-6FA6-AEA4-7C02E8E66341}"/>
              </a:ext>
            </a:extLst>
          </p:cNvPr>
          <p:cNvSpPr>
            <a:spLocks noGrp="1"/>
          </p:cNvSpPr>
          <p:nvPr>
            <p:ph type="sldNum" sz="quarter" idx="12"/>
          </p:nvPr>
        </p:nvSpPr>
        <p:spPr/>
        <p:txBody>
          <a:bodyPr/>
          <a:lstStyle/>
          <a:p>
            <a:fld id="{7053D55C-1BD3-474D-B643-3CCB384A951D}" type="slidenum">
              <a:rPr kumimoji="1" lang="ja-JP" altLang="en-US" smtClean="0"/>
              <a:t>106</a:t>
            </a:fld>
            <a:endParaRPr kumimoji="1" lang="ja-JP" altLang="en-US"/>
          </a:p>
        </p:txBody>
      </p:sp>
    </p:spTree>
    <p:extLst>
      <p:ext uri="{BB962C8B-B14F-4D97-AF65-F5344CB8AC3E}">
        <p14:creationId xmlns:p14="http://schemas.microsoft.com/office/powerpoint/2010/main" val="212805106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コンテンツ プレースホルダー 3">
            <a:extLst>
              <a:ext uri="{FF2B5EF4-FFF2-40B4-BE49-F238E27FC236}">
                <a16:creationId xmlns:a16="http://schemas.microsoft.com/office/drawing/2014/main" id="{AAB7B498-EB71-A4B5-E21C-2DE56EB4E565}"/>
              </a:ext>
            </a:extLst>
          </p:cNvPr>
          <p:cNvSpPr>
            <a:spLocks noGrp="1"/>
          </p:cNvSpPr>
          <p:nvPr>
            <p:ph idx="1"/>
          </p:nvPr>
        </p:nvSpPr>
        <p:spPr>
          <a:xfrm>
            <a:off x="838200" y="702906"/>
            <a:ext cx="10515600" cy="5474057"/>
          </a:xfrm>
        </p:spPr>
        <p:style>
          <a:lnRef idx="1">
            <a:schemeClr val="accent1"/>
          </a:lnRef>
          <a:fillRef idx="2">
            <a:schemeClr val="accent1"/>
          </a:fillRef>
          <a:effectRef idx="1">
            <a:schemeClr val="accent1"/>
          </a:effectRef>
          <a:fontRef idx="minor">
            <a:schemeClr val="dk1"/>
          </a:fontRef>
        </p:style>
        <p:txBody>
          <a:bodyPr/>
          <a:lstStyle/>
          <a:p>
            <a:pPr marL="0" indent="0">
              <a:buNone/>
            </a:pPr>
            <a:endParaRPr lang="en-US" altLang="ja-JP" dirty="0"/>
          </a:p>
          <a:p>
            <a:pPr marL="0" indent="0">
              <a:buNone/>
            </a:pPr>
            <a:r>
              <a:rPr lang="ja-JP" altLang="en-US" sz="4400" dirty="0">
                <a:latin typeface="HGS創英角ﾎﾟｯﾌﾟ体" panose="040B0A00000000000000" pitchFamily="50" charset="-128"/>
                <a:ea typeface="HGS創英角ﾎﾟｯﾌﾟ体" panose="040B0A00000000000000" pitchFamily="50" charset="-128"/>
              </a:rPr>
              <a:t>　</a:t>
            </a:r>
            <a:endParaRPr lang="en-US" altLang="ja-JP" sz="4400" dirty="0">
              <a:latin typeface="HGS創英角ﾎﾟｯﾌﾟ体" panose="040B0A00000000000000" pitchFamily="50" charset="-128"/>
              <a:ea typeface="HGS創英角ﾎﾟｯﾌﾟ体" panose="040B0A00000000000000" pitchFamily="50" charset="-128"/>
            </a:endParaRPr>
          </a:p>
          <a:p>
            <a:pPr marL="0" indent="0">
              <a:buNone/>
            </a:pPr>
            <a:r>
              <a:rPr lang="ja-JP" altLang="en-US" sz="4400" dirty="0">
                <a:latin typeface="HGS創英角ﾎﾟｯﾌﾟ体" panose="040B0A00000000000000" pitchFamily="50" charset="-128"/>
                <a:ea typeface="HGS創英角ﾎﾟｯﾌﾟ体" panose="040B0A00000000000000" pitchFamily="50" charset="-128"/>
              </a:rPr>
              <a:t>　　金利の重さ（運用編）</a:t>
            </a:r>
            <a:endParaRPr lang="en-US" altLang="ja-JP" sz="4400" dirty="0">
              <a:latin typeface="HGS創英角ﾎﾟｯﾌﾟ体" panose="040B0A00000000000000" pitchFamily="50" charset="-128"/>
              <a:ea typeface="HGS創英角ﾎﾟｯﾌﾟ体" panose="040B0A00000000000000" pitchFamily="50" charset="-128"/>
            </a:endParaRPr>
          </a:p>
          <a:p>
            <a:pPr marL="0" indent="0">
              <a:buNone/>
            </a:pPr>
            <a:endParaRPr lang="en-US" altLang="ja-JP" sz="4400" dirty="0">
              <a:latin typeface="HGS創英角ﾎﾟｯﾌﾟ体" panose="040B0A00000000000000" pitchFamily="50" charset="-128"/>
              <a:ea typeface="HGS創英角ﾎﾟｯﾌﾟ体" panose="040B0A00000000000000" pitchFamily="50" charset="-128"/>
            </a:endParaRPr>
          </a:p>
          <a:p>
            <a:pPr marL="0" indent="0">
              <a:buNone/>
            </a:pPr>
            <a:r>
              <a:rPr lang="ja-JP" altLang="en-US" sz="4400" dirty="0">
                <a:latin typeface="HGS創英角ﾎﾟｯﾌﾟ体" panose="040B0A00000000000000" pitchFamily="50" charset="-128"/>
                <a:ea typeface="HGS創英角ﾎﾟｯﾌﾟ体" panose="040B0A00000000000000" pitchFamily="50" charset="-128"/>
              </a:rPr>
              <a:t>　　　ご理解頂けたでしょうか？</a:t>
            </a:r>
          </a:p>
        </p:txBody>
      </p:sp>
      <p:sp>
        <p:nvSpPr>
          <p:cNvPr id="2" name="スライド番号プレースホルダー 1">
            <a:extLst>
              <a:ext uri="{FF2B5EF4-FFF2-40B4-BE49-F238E27FC236}">
                <a16:creationId xmlns:a16="http://schemas.microsoft.com/office/drawing/2014/main" id="{A4FF4301-FB05-9688-5816-DF83B76780C8}"/>
              </a:ext>
            </a:extLst>
          </p:cNvPr>
          <p:cNvSpPr>
            <a:spLocks noGrp="1"/>
          </p:cNvSpPr>
          <p:nvPr>
            <p:ph type="sldNum" sz="quarter" idx="12"/>
          </p:nvPr>
        </p:nvSpPr>
        <p:spPr/>
        <p:txBody>
          <a:bodyPr/>
          <a:lstStyle/>
          <a:p>
            <a:fld id="{7053D55C-1BD3-474D-B643-3CCB384A951D}" type="slidenum">
              <a:rPr kumimoji="1" lang="ja-JP" altLang="en-US" smtClean="0"/>
              <a:t>107</a:t>
            </a:fld>
            <a:endParaRPr kumimoji="1" lang="ja-JP" altLang="en-US"/>
          </a:p>
        </p:txBody>
      </p:sp>
    </p:spTree>
    <p:extLst>
      <p:ext uri="{BB962C8B-B14F-4D97-AF65-F5344CB8AC3E}">
        <p14:creationId xmlns:p14="http://schemas.microsoft.com/office/powerpoint/2010/main" val="1953681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B31912C7-1AB2-8979-77CB-4990599C7C4C}"/>
              </a:ext>
            </a:extLst>
          </p:cNvPr>
          <p:cNvSpPr>
            <a:spLocks noGrp="1"/>
          </p:cNvSpPr>
          <p:nvPr>
            <p:ph type="title"/>
          </p:nvPr>
        </p:nvSpPr>
        <p:spPr/>
        <p:txBody>
          <a:bodyPr/>
          <a:lstStyle/>
          <a:p>
            <a:r>
              <a:rPr lang="ja-JP" altLang="en-US" dirty="0">
                <a:latin typeface="HGP創英角ﾎﾟｯﾌﾟ体" panose="040B0A00000000000000" pitchFamily="50" charset="-128"/>
                <a:ea typeface="HGP創英角ﾎﾟｯﾌﾟ体" panose="040B0A00000000000000" pitchFamily="50" charset="-128"/>
              </a:rPr>
              <a:t>金利の重さ（運用編）</a:t>
            </a:r>
          </a:p>
        </p:txBody>
      </p:sp>
      <p:sp>
        <p:nvSpPr>
          <p:cNvPr id="4" name="コンテンツ プレースホルダー 3">
            <a:extLst>
              <a:ext uri="{FF2B5EF4-FFF2-40B4-BE49-F238E27FC236}">
                <a16:creationId xmlns:a16="http://schemas.microsoft.com/office/drawing/2014/main" id="{37899D63-521F-20CA-AF90-8FED3C2D2599}"/>
              </a:ext>
            </a:extLst>
          </p:cNvPr>
          <p:cNvSpPr>
            <a:spLocks noGrp="1"/>
          </p:cNvSpPr>
          <p:nvPr>
            <p:ph idx="1"/>
          </p:nvPr>
        </p:nvSpPr>
        <p:spPr/>
        <p:style>
          <a:lnRef idx="1">
            <a:schemeClr val="accent1"/>
          </a:lnRef>
          <a:fillRef idx="2">
            <a:schemeClr val="accent1"/>
          </a:fillRef>
          <a:effectRef idx="1">
            <a:schemeClr val="accent1"/>
          </a:effectRef>
          <a:fontRef idx="minor">
            <a:schemeClr val="dk1"/>
          </a:fontRef>
        </p:style>
        <p:txBody>
          <a:bodyPr>
            <a:normAutofit/>
          </a:bodyPr>
          <a:lstStyle/>
          <a:p>
            <a:endParaRPr lang="en-US" altLang="ja-JP" dirty="0"/>
          </a:p>
          <a:p>
            <a:pPr marL="0" indent="0">
              <a:buNone/>
            </a:pPr>
            <a:r>
              <a:rPr lang="ja-JP" altLang="en-US" sz="3200" dirty="0">
                <a:latin typeface="HGP創英角ﾎﾟｯﾌﾟ体" panose="040B0A00000000000000" pitchFamily="50" charset="-128"/>
                <a:ea typeface="HGP創英角ﾎﾟｯﾌﾟ体" panose="040B0A00000000000000" pitchFamily="50" charset="-128"/>
              </a:rPr>
              <a:t>ポイントは、</a:t>
            </a:r>
            <a:endParaRPr lang="en-US" altLang="ja-JP" sz="3200" dirty="0">
              <a:latin typeface="HGP創英角ﾎﾟｯﾌﾟ体" panose="040B0A00000000000000" pitchFamily="50" charset="-128"/>
              <a:ea typeface="HGP創英角ﾎﾟｯﾌﾟ体" panose="040B0A00000000000000" pitchFamily="50" charset="-128"/>
            </a:endParaRPr>
          </a:p>
          <a:p>
            <a:pPr marL="0" indent="0">
              <a:buNone/>
            </a:pPr>
            <a:endParaRPr lang="en-US" altLang="ja-JP" sz="3200" dirty="0">
              <a:latin typeface="HGP創英角ﾎﾟｯﾌﾟ体" panose="040B0A00000000000000" pitchFamily="50" charset="-128"/>
              <a:ea typeface="HGP創英角ﾎﾟｯﾌﾟ体" panose="040B0A00000000000000" pitchFamily="50" charset="-128"/>
            </a:endParaRPr>
          </a:p>
          <a:p>
            <a:pPr marL="0" indent="0">
              <a:buNone/>
            </a:pPr>
            <a:r>
              <a:rPr lang="ja-JP" altLang="en-US" sz="5400" dirty="0">
                <a:latin typeface="HGP創英角ﾎﾟｯﾌﾟ体" panose="040B0A00000000000000" pitchFamily="50" charset="-128"/>
                <a:ea typeface="HGP創英角ﾎﾟｯﾌﾟ体" panose="040B0A00000000000000" pitchFamily="50" charset="-128"/>
              </a:rPr>
              <a:t>　金利（複利）</a:t>
            </a:r>
            <a:r>
              <a:rPr lang="en-US" altLang="ja-JP" sz="5400" dirty="0">
                <a:latin typeface="HGP創英角ﾎﾟｯﾌﾟ体" panose="040B0A00000000000000" pitchFamily="50" charset="-128"/>
                <a:ea typeface="HGP創英角ﾎﾟｯﾌﾟ体" panose="040B0A00000000000000" pitchFamily="50" charset="-128"/>
              </a:rPr>
              <a:t>×</a:t>
            </a:r>
            <a:r>
              <a:rPr lang="ja-JP" altLang="en-US" sz="5400" dirty="0">
                <a:latin typeface="HGP創英角ﾎﾟｯﾌﾟ体" panose="040B0A00000000000000" pitchFamily="50" charset="-128"/>
                <a:ea typeface="HGP創英角ﾎﾟｯﾌﾟ体" panose="040B0A00000000000000" pitchFamily="50" charset="-128"/>
              </a:rPr>
              <a:t>長期</a:t>
            </a:r>
            <a:endParaRPr lang="en-US" altLang="ja-JP" sz="5400" dirty="0">
              <a:latin typeface="HGP創英角ﾎﾟｯﾌﾟ体" panose="040B0A00000000000000" pitchFamily="50" charset="-128"/>
              <a:ea typeface="HGP創英角ﾎﾟｯﾌﾟ体" panose="040B0A00000000000000" pitchFamily="50" charset="-128"/>
            </a:endParaRPr>
          </a:p>
          <a:p>
            <a:pPr marL="0" indent="0">
              <a:buNone/>
            </a:pPr>
            <a:endParaRPr lang="en-US" altLang="ja-JP" sz="5400" dirty="0">
              <a:latin typeface="HGP創英角ﾎﾟｯﾌﾟ体" panose="040B0A00000000000000" pitchFamily="50" charset="-128"/>
              <a:ea typeface="HGP創英角ﾎﾟｯﾌﾟ体" panose="040B0A00000000000000" pitchFamily="50" charset="-128"/>
            </a:endParaRPr>
          </a:p>
          <a:p>
            <a:pPr marL="0" indent="0">
              <a:buNone/>
            </a:pPr>
            <a:endParaRPr lang="en-US" altLang="ja-JP" sz="5400" dirty="0">
              <a:latin typeface="HGP創英角ﾎﾟｯﾌﾟ体" panose="040B0A00000000000000" pitchFamily="50" charset="-128"/>
              <a:ea typeface="HGP創英角ﾎﾟｯﾌﾟ体" panose="040B0A00000000000000" pitchFamily="50" charset="-128"/>
            </a:endParaRPr>
          </a:p>
        </p:txBody>
      </p:sp>
      <p:sp>
        <p:nvSpPr>
          <p:cNvPr id="2" name="スライド番号プレースホルダー 1">
            <a:extLst>
              <a:ext uri="{FF2B5EF4-FFF2-40B4-BE49-F238E27FC236}">
                <a16:creationId xmlns:a16="http://schemas.microsoft.com/office/drawing/2014/main" id="{6B8C1CFC-C542-9734-CCED-54B38DBB3ED4}"/>
              </a:ext>
            </a:extLst>
          </p:cNvPr>
          <p:cNvSpPr>
            <a:spLocks noGrp="1"/>
          </p:cNvSpPr>
          <p:nvPr>
            <p:ph type="sldNum" sz="quarter" idx="12"/>
          </p:nvPr>
        </p:nvSpPr>
        <p:spPr/>
        <p:txBody>
          <a:bodyPr/>
          <a:lstStyle/>
          <a:p>
            <a:fld id="{7053D55C-1BD3-474D-B643-3CCB384A951D}" type="slidenum">
              <a:rPr kumimoji="1" lang="ja-JP" altLang="en-US" smtClean="0"/>
              <a:t>108</a:t>
            </a:fld>
            <a:endParaRPr kumimoji="1" lang="ja-JP" altLang="en-US"/>
          </a:p>
        </p:txBody>
      </p:sp>
    </p:spTree>
    <p:extLst>
      <p:ext uri="{BB962C8B-B14F-4D97-AF65-F5344CB8AC3E}">
        <p14:creationId xmlns:p14="http://schemas.microsoft.com/office/powerpoint/2010/main" val="203015124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2A1DCE5A-64AE-438E-A51C-27A9EC2C5489}"/>
              </a:ext>
            </a:extLst>
          </p:cNvPr>
          <p:cNvSpPr>
            <a:spLocks noGrp="1"/>
          </p:cNvSpPr>
          <p:nvPr>
            <p:ph type="sldNum" sz="quarter" idx="12"/>
          </p:nvPr>
        </p:nvSpPr>
        <p:spPr/>
        <p:txBody>
          <a:bodyPr/>
          <a:lstStyle/>
          <a:p>
            <a:pPr defTabSz="457200">
              <a:defRPr/>
            </a:pPr>
            <a:fld id="{72D176ED-CEA5-466B-BA16-A0B777FD092A}" type="slidenum">
              <a:rPr lang="ja-JP" altLang="en-US">
                <a:solidFill>
                  <a:prstClr val="black">
                    <a:tint val="75000"/>
                  </a:prstClr>
                </a:solidFill>
                <a:latin typeface="Calibri" panose="020F0502020204030204"/>
                <a:ea typeface="BIZ UDPゴシック" panose="020B0400000000000000" pitchFamily="50" charset="-128"/>
              </a:rPr>
              <a:pPr defTabSz="457200">
                <a:defRPr/>
              </a:pPr>
              <a:t>109</a:t>
            </a:fld>
            <a:endParaRPr lang="ja-JP" altLang="en-US" dirty="0">
              <a:solidFill>
                <a:prstClr val="black">
                  <a:tint val="75000"/>
                </a:prstClr>
              </a:solidFill>
              <a:latin typeface="Calibri" panose="020F0502020204030204"/>
              <a:ea typeface="BIZ UDPゴシック" panose="020B0400000000000000" pitchFamily="50" charset="-128"/>
            </a:endParaRPr>
          </a:p>
        </p:txBody>
      </p:sp>
      <p:sp>
        <p:nvSpPr>
          <p:cNvPr id="3" name="二等辺三角形 2">
            <a:extLst>
              <a:ext uri="{FF2B5EF4-FFF2-40B4-BE49-F238E27FC236}">
                <a16:creationId xmlns:a16="http://schemas.microsoft.com/office/drawing/2014/main" id="{AFB970AF-2CF7-6AFE-A6F7-DAFC28FE7013}"/>
              </a:ext>
            </a:extLst>
          </p:cNvPr>
          <p:cNvSpPr/>
          <p:nvPr/>
        </p:nvSpPr>
        <p:spPr>
          <a:xfrm>
            <a:off x="2397835" y="2219265"/>
            <a:ext cx="6524941" cy="3366716"/>
          </a:xfrm>
          <a:prstGeom prst="triangle">
            <a:avLst>
              <a:gd name="adj" fmla="val 100000"/>
            </a:avLst>
          </a:prstGeom>
          <a:solidFill>
            <a:schemeClr val="accent6">
              <a:lumMod val="60000"/>
              <a:lumOff val="40000"/>
            </a:schemeClr>
          </a:solidFill>
          <a:ln w="28575" cap="flat" cmpd="sng" algn="ctr">
            <a:noFill/>
            <a:prstDash val="solid"/>
            <a:miter lim="800000"/>
          </a:ln>
          <a:effectLst/>
        </p:spPr>
        <p:txBody>
          <a:bodyPr rtlCol="0" anchor="ctr"/>
          <a:lstStyle/>
          <a:p>
            <a:pPr algn="ctr">
              <a:defRPr/>
            </a:pPr>
            <a:endParaRPr lang="ja-JP" altLang="en-US" kern="0">
              <a:solidFill>
                <a:prstClr val="white"/>
              </a:solidFill>
              <a:latin typeface="UD デジタル 教科書体 NP-R" panose="02020400000000000000" pitchFamily="18" charset="-128"/>
              <a:ea typeface="UD デジタル 教科書体 NP-R" panose="02020400000000000000" pitchFamily="18" charset="-128"/>
            </a:endParaRPr>
          </a:p>
        </p:txBody>
      </p:sp>
      <p:sp>
        <p:nvSpPr>
          <p:cNvPr id="7" name="二等辺三角形 6">
            <a:extLst>
              <a:ext uri="{FF2B5EF4-FFF2-40B4-BE49-F238E27FC236}">
                <a16:creationId xmlns:a16="http://schemas.microsoft.com/office/drawing/2014/main" id="{3BF532E9-9C2C-4467-71AB-F69DCF55F081}"/>
              </a:ext>
            </a:extLst>
          </p:cNvPr>
          <p:cNvSpPr/>
          <p:nvPr/>
        </p:nvSpPr>
        <p:spPr>
          <a:xfrm>
            <a:off x="3902185" y="2219265"/>
            <a:ext cx="5000063" cy="3366716"/>
          </a:xfrm>
          <a:prstGeom prst="triangle">
            <a:avLst>
              <a:gd name="adj" fmla="val 100000"/>
            </a:avLst>
          </a:prstGeom>
          <a:solidFill>
            <a:schemeClr val="accent5"/>
          </a:solidFill>
          <a:ln w="28575" cap="flat" cmpd="sng" algn="ctr">
            <a:noFill/>
            <a:prstDash val="solid"/>
            <a:miter lim="800000"/>
          </a:ln>
          <a:effectLst/>
        </p:spPr>
        <p:txBody>
          <a:bodyPr rtlCol="0" anchor="ctr"/>
          <a:lstStyle/>
          <a:p>
            <a:pPr algn="ctr">
              <a:defRPr/>
            </a:pPr>
            <a:endParaRPr lang="ja-JP" altLang="en-US" kern="0">
              <a:solidFill>
                <a:prstClr val="white"/>
              </a:solidFill>
              <a:latin typeface="UD デジタル 教科書体 NP-R" panose="02020400000000000000" pitchFamily="18" charset="-128"/>
              <a:ea typeface="UD デジタル 教科書体 NP-R" panose="02020400000000000000" pitchFamily="18" charset="-128"/>
            </a:endParaRPr>
          </a:p>
        </p:txBody>
      </p:sp>
      <p:sp>
        <p:nvSpPr>
          <p:cNvPr id="8" name="二等辺三角形 7">
            <a:extLst>
              <a:ext uri="{FF2B5EF4-FFF2-40B4-BE49-F238E27FC236}">
                <a16:creationId xmlns:a16="http://schemas.microsoft.com/office/drawing/2014/main" id="{F8FB46F2-76E1-5474-BC01-AF774B0D5B40}"/>
              </a:ext>
            </a:extLst>
          </p:cNvPr>
          <p:cNvSpPr/>
          <p:nvPr/>
        </p:nvSpPr>
        <p:spPr>
          <a:xfrm>
            <a:off x="5531299" y="2228627"/>
            <a:ext cx="3370948" cy="3355882"/>
          </a:xfrm>
          <a:prstGeom prst="triangle">
            <a:avLst>
              <a:gd name="adj" fmla="val 100000"/>
            </a:avLst>
          </a:prstGeom>
          <a:solidFill>
            <a:schemeClr val="accent2"/>
          </a:solidFill>
          <a:ln w="28575" cap="flat" cmpd="sng" algn="ctr">
            <a:noFill/>
            <a:prstDash val="solid"/>
            <a:miter lim="800000"/>
          </a:ln>
          <a:effectLst/>
        </p:spPr>
        <p:txBody>
          <a:bodyPr rtlCol="0" anchor="ctr"/>
          <a:lstStyle/>
          <a:p>
            <a:pPr algn="ctr">
              <a:defRPr/>
            </a:pPr>
            <a:endParaRPr lang="ja-JP" altLang="en-US" kern="0">
              <a:solidFill>
                <a:prstClr val="white"/>
              </a:solidFill>
              <a:latin typeface="UD デジタル 教科書体 NP-R" panose="02020400000000000000" pitchFamily="18" charset="-128"/>
              <a:ea typeface="UD デジタル 教科書体 NP-R" panose="02020400000000000000" pitchFamily="18" charset="-128"/>
            </a:endParaRPr>
          </a:p>
        </p:txBody>
      </p:sp>
      <p:sp>
        <p:nvSpPr>
          <p:cNvPr id="9" name="テキスト ボックス 8">
            <a:extLst>
              <a:ext uri="{FF2B5EF4-FFF2-40B4-BE49-F238E27FC236}">
                <a16:creationId xmlns:a16="http://schemas.microsoft.com/office/drawing/2014/main" id="{F6A1037D-417B-9F0B-6D4C-0ABA1BB5F94E}"/>
              </a:ext>
            </a:extLst>
          </p:cNvPr>
          <p:cNvSpPr txBox="1"/>
          <p:nvPr/>
        </p:nvSpPr>
        <p:spPr>
          <a:xfrm>
            <a:off x="2126283" y="495496"/>
            <a:ext cx="6991843" cy="646331"/>
          </a:xfrm>
          <a:prstGeom prst="rect">
            <a:avLst/>
          </a:prstGeom>
          <a:noFill/>
        </p:spPr>
        <p:txBody>
          <a:bodyPr wrap="square" rtlCol="0">
            <a:spAutoFit/>
          </a:bodyPr>
          <a:lstStyle/>
          <a:p>
            <a:pPr defTabSz="457200">
              <a:defRPr/>
            </a:pPr>
            <a:r>
              <a:rPr lang="ja-JP" altLang="en-US" sz="3600" b="1" dirty="0">
                <a:solidFill>
                  <a:srgbClr val="5B9BD5">
                    <a:lumMod val="75000"/>
                  </a:srgbClr>
                </a:solidFill>
                <a:effectLst>
                  <a:outerShdw blurRad="38100" dist="38100" dir="2700000" algn="tl">
                    <a:srgbClr val="000000">
                      <a:alpha val="43137"/>
                    </a:srgbClr>
                  </a:outerShdw>
                </a:effectLst>
                <a:latin typeface="UD デジタル 教科書体 NP-R" panose="02020400000000000000" pitchFamily="18" charset="-128"/>
                <a:ea typeface="UD デジタル 教科書体 NP-R" panose="02020400000000000000" pitchFamily="18" charset="-128"/>
              </a:rPr>
              <a:t>積立期間が短くなると・・・</a:t>
            </a:r>
          </a:p>
        </p:txBody>
      </p:sp>
      <p:sp>
        <p:nvSpPr>
          <p:cNvPr id="10" name="円柱 9">
            <a:extLst>
              <a:ext uri="{FF2B5EF4-FFF2-40B4-BE49-F238E27FC236}">
                <a16:creationId xmlns:a16="http://schemas.microsoft.com/office/drawing/2014/main" id="{CACCDD65-197B-B750-A21A-FE16F575D1EF}"/>
              </a:ext>
            </a:extLst>
          </p:cNvPr>
          <p:cNvSpPr/>
          <p:nvPr/>
        </p:nvSpPr>
        <p:spPr>
          <a:xfrm>
            <a:off x="8904399" y="2162175"/>
            <a:ext cx="858683" cy="3505201"/>
          </a:xfrm>
          <a:prstGeom prst="can">
            <a:avLst>
              <a:gd name="adj" fmla="val 17537"/>
            </a:avLst>
          </a:prstGeom>
          <a:solidFill>
            <a:schemeClr val="accent4">
              <a:lumMod val="20000"/>
              <a:lumOff val="80000"/>
            </a:schemeClr>
          </a:solidFill>
          <a:ln w="12700" cap="flat" cmpd="sng" algn="ctr">
            <a:solidFill>
              <a:srgbClr val="4472C4">
                <a:shade val="50000"/>
              </a:srgbClr>
            </a:solidFill>
            <a:prstDash val="solid"/>
            <a:miter lim="800000"/>
          </a:ln>
          <a:effectLst/>
        </p:spPr>
        <p:txBody>
          <a:bodyPr rtlCol="0" anchor="ctr"/>
          <a:lstStyle/>
          <a:p>
            <a:pPr algn="ctr">
              <a:defRPr/>
            </a:pPr>
            <a:endParaRPr lang="ja-JP" altLang="en-US" kern="0">
              <a:solidFill>
                <a:prstClr val="white"/>
              </a:solidFill>
              <a:latin typeface="UD デジタル 教科書体 NP-R" panose="02020400000000000000" pitchFamily="18" charset="-128"/>
              <a:ea typeface="UD デジタル 教科書体 NP-R" panose="02020400000000000000" pitchFamily="18" charset="-128"/>
            </a:endParaRPr>
          </a:p>
        </p:txBody>
      </p:sp>
      <p:sp>
        <p:nvSpPr>
          <p:cNvPr id="11" name="二等辺三角形 10">
            <a:extLst>
              <a:ext uri="{FF2B5EF4-FFF2-40B4-BE49-F238E27FC236}">
                <a16:creationId xmlns:a16="http://schemas.microsoft.com/office/drawing/2014/main" id="{98E5FF7F-AD28-9509-C734-933E3AC3C295}"/>
              </a:ext>
            </a:extLst>
          </p:cNvPr>
          <p:cNvSpPr/>
          <p:nvPr/>
        </p:nvSpPr>
        <p:spPr>
          <a:xfrm>
            <a:off x="7224793" y="2228628"/>
            <a:ext cx="1677454" cy="3355882"/>
          </a:xfrm>
          <a:prstGeom prst="triangle">
            <a:avLst>
              <a:gd name="adj" fmla="val 100000"/>
            </a:avLst>
          </a:prstGeom>
          <a:solidFill>
            <a:srgbClr val="873AC0"/>
          </a:solidFill>
          <a:ln w="28575" cap="flat" cmpd="sng" algn="ctr">
            <a:noFill/>
            <a:prstDash val="solid"/>
            <a:miter lim="800000"/>
          </a:ln>
          <a:effectLst/>
        </p:spPr>
        <p:txBody>
          <a:bodyPr rtlCol="0" anchor="ctr"/>
          <a:lstStyle/>
          <a:p>
            <a:pPr algn="ctr">
              <a:defRPr/>
            </a:pPr>
            <a:endParaRPr lang="ja-JP" altLang="en-US" kern="0" dirty="0">
              <a:solidFill>
                <a:prstClr val="white"/>
              </a:solidFill>
              <a:latin typeface="UD デジタル 教科書体 NP-R" panose="02020400000000000000" pitchFamily="18" charset="-128"/>
              <a:ea typeface="UD デジタル 教科書体 NP-R" panose="02020400000000000000" pitchFamily="18" charset="-128"/>
            </a:endParaRPr>
          </a:p>
        </p:txBody>
      </p:sp>
      <p:sp>
        <p:nvSpPr>
          <p:cNvPr id="13" name="テキスト ボックス 12">
            <a:extLst>
              <a:ext uri="{FF2B5EF4-FFF2-40B4-BE49-F238E27FC236}">
                <a16:creationId xmlns:a16="http://schemas.microsoft.com/office/drawing/2014/main" id="{888C6C66-DB67-A0E0-90B9-2223225C71A5}"/>
              </a:ext>
            </a:extLst>
          </p:cNvPr>
          <p:cNvSpPr txBox="1"/>
          <p:nvPr/>
        </p:nvSpPr>
        <p:spPr>
          <a:xfrm>
            <a:off x="2206311" y="1331699"/>
            <a:ext cx="5236590" cy="523220"/>
          </a:xfrm>
          <a:prstGeom prst="rect">
            <a:avLst/>
          </a:prstGeom>
          <a:noFill/>
        </p:spPr>
        <p:txBody>
          <a:bodyPr wrap="square" rtlCol="0">
            <a:spAutoFit/>
          </a:bodyPr>
          <a:lstStyle/>
          <a:p>
            <a:pPr defTabSz="457200">
              <a:defRPr/>
            </a:pPr>
            <a:r>
              <a:rPr lang="ja-JP" altLang="en-US" sz="2800" b="1" dirty="0">
                <a:solidFill>
                  <a:srgbClr val="FF0000"/>
                </a:solidFill>
                <a:latin typeface="UD デジタル 教科書体 NP-R" panose="02020400000000000000" pitchFamily="18" charset="-128"/>
                <a:ea typeface="UD デジタル 教科書体 NP-R" panose="02020400000000000000" pitchFamily="18" charset="-128"/>
              </a:rPr>
              <a:t>金利</a:t>
            </a:r>
            <a:r>
              <a:rPr lang="en-US" altLang="ja-JP" sz="2800" b="1" dirty="0">
                <a:solidFill>
                  <a:srgbClr val="FF0000"/>
                </a:solidFill>
                <a:latin typeface="UD デジタル 教科書体 NP-R" panose="02020400000000000000" pitchFamily="18" charset="-128"/>
                <a:ea typeface="UD デジタル 教科書体 NP-R" panose="02020400000000000000" pitchFamily="18" charset="-128"/>
              </a:rPr>
              <a:t>5%</a:t>
            </a:r>
            <a:r>
              <a:rPr lang="ja-JP" altLang="en-US" sz="2800" b="1" dirty="0">
                <a:solidFill>
                  <a:srgbClr val="FF0000"/>
                </a:solidFill>
                <a:latin typeface="UD デジタル 教科書体 NP-R" panose="02020400000000000000" pitchFamily="18" charset="-128"/>
                <a:ea typeface="UD デジタル 教科書体 NP-R" panose="02020400000000000000" pitchFamily="18" charset="-128"/>
              </a:rPr>
              <a:t>でお金が働いた場合</a:t>
            </a:r>
          </a:p>
        </p:txBody>
      </p:sp>
      <p:sp>
        <p:nvSpPr>
          <p:cNvPr id="20" name="四角形: 角を丸くする 19">
            <a:extLst>
              <a:ext uri="{FF2B5EF4-FFF2-40B4-BE49-F238E27FC236}">
                <a16:creationId xmlns:a16="http://schemas.microsoft.com/office/drawing/2014/main" id="{0BC33E2E-D7FD-37EF-AC56-BBF73800C816}"/>
              </a:ext>
            </a:extLst>
          </p:cNvPr>
          <p:cNvSpPr/>
          <p:nvPr/>
        </p:nvSpPr>
        <p:spPr>
          <a:xfrm>
            <a:off x="2293838" y="5269500"/>
            <a:ext cx="767735" cy="232954"/>
          </a:xfrm>
          <a:prstGeom prst="roundRect">
            <a:avLst/>
          </a:prstGeom>
          <a:solidFill>
            <a:sysClr val="window" lastClr="FFFFFF"/>
          </a:solidFill>
          <a:ln w="12700" cap="flat" cmpd="sng" algn="ctr">
            <a:solidFill>
              <a:srgbClr val="4472C4">
                <a:shade val="50000"/>
              </a:srgbClr>
            </a:solidFill>
            <a:prstDash val="solid"/>
            <a:miter lim="800000"/>
          </a:ln>
          <a:effectLst/>
        </p:spPr>
        <p:txBody>
          <a:bodyPr lIns="0" rIns="0" rtlCol="0" anchor="ctr"/>
          <a:lstStyle/>
          <a:p>
            <a:pPr algn="ctr">
              <a:defRPr/>
            </a:pPr>
            <a:r>
              <a:rPr lang="ja-JP" altLang="en-US" sz="1200" b="1" kern="0" dirty="0">
                <a:solidFill>
                  <a:prstClr val="black"/>
                </a:solidFill>
                <a:latin typeface="UD デジタル 教科書体 NP-R" panose="02020400000000000000" pitchFamily="18" charset="-128"/>
                <a:ea typeface="UD デジタル 教科書体 NP-R" panose="02020400000000000000" pitchFamily="18" charset="-128"/>
              </a:rPr>
              <a:t>期間</a:t>
            </a:r>
          </a:p>
        </p:txBody>
      </p:sp>
      <p:sp>
        <p:nvSpPr>
          <p:cNvPr id="21" name="四角形: 角を丸くする 20">
            <a:extLst>
              <a:ext uri="{FF2B5EF4-FFF2-40B4-BE49-F238E27FC236}">
                <a16:creationId xmlns:a16="http://schemas.microsoft.com/office/drawing/2014/main" id="{93DA2429-B0E3-DFAB-C3F0-A8E6D885BE50}"/>
              </a:ext>
            </a:extLst>
          </p:cNvPr>
          <p:cNvSpPr/>
          <p:nvPr/>
        </p:nvSpPr>
        <p:spPr>
          <a:xfrm>
            <a:off x="2293838" y="5533160"/>
            <a:ext cx="767735" cy="396918"/>
          </a:xfrm>
          <a:prstGeom prst="roundRect">
            <a:avLst>
              <a:gd name="adj" fmla="val 0"/>
            </a:avLst>
          </a:prstGeom>
          <a:solidFill>
            <a:srgbClr val="00B050"/>
          </a:solidFill>
          <a:ln w="12700" cap="flat" cmpd="sng" algn="ctr">
            <a:solidFill>
              <a:srgbClr val="4472C4">
                <a:shade val="50000"/>
              </a:srgbClr>
            </a:solidFill>
            <a:prstDash val="solid"/>
            <a:miter lim="800000"/>
          </a:ln>
          <a:effectLst/>
        </p:spPr>
        <p:txBody>
          <a:bodyPr rtlCol="0" anchor="ctr"/>
          <a:lstStyle/>
          <a:p>
            <a:pPr algn="ctr">
              <a:defRPr/>
            </a:pPr>
            <a:r>
              <a:rPr lang="en-US" altLang="ja-JP" sz="2400" b="1" kern="0" dirty="0">
                <a:solidFill>
                  <a:prstClr val="white"/>
                </a:solidFill>
                <a:latin typeface="UD デジタル 教科書体 NP-R" panose="02020400000000000000" pitchFamily="18" charset="-128"/>
                <a:ea typeface="UD デジタル 教科書体 NP-R" panose="02020400000000000000" pitchFamily="18" charset="-128"/>
              </a:rPr>
              <a:t>30</a:t>
            </a:r>
            <a:r>
              <a:rPr lang="ja-JP" altLang="en-US" sz="1200" b="1" kern="0" dirty="0">
                <a:solidFill>
                  <a:prstClr val="white"/>
                </a:solidFill>
                <a:latin typeface="UD デジタル 教科書体 NP-R" panose="02020400000000000000" pitchFamily="18" charset="-128"/>
                <a:ea typeface="UD デジタル 教科書体 NP-R" panose="02020400000000000000" pitchFamily="18" charset="-128"/>
              </a:rPr>
              <a:t>年</a:t>
            </a:r>
          </a:p>
        </p:txBody>
      </p:sp>
      <p:sp>
        <p:nvSpPr>
          <p:cNvPr id="22" name="テキスト ボックス 21">
            <a:extLst>
              <a:ext uri="{FF2B5EF4-FFF2-40B4-BE49-F238E27FC236}">
                <a16:creationId xmlns:a16="http://schemas.microsoft.com/office/drawing/2014/main" id="{82CB8EB2-B1E9-4504-6220-CEB78941D98F}"/>
              </a:ext>
            </a:extLst>
          </p:cNvPr>
          <p:cNvSpPr txBox="1"/>
          <p:nvPr/>
        </p:nvSpPr>
        <p:spPr>
          <a:xfrm>
            <a:off x="2802666" y="4318657"/>
            <a:ext cx="1734237" cy="800219"/>
          </a:xfrm>
          <a:prstGeom prst="rect">
            <a:avLst/>
          </a:prstGeom>
          <a:noFill/>
        </p:spPr>
        <p:txBody>
          <a:bodyPr wrap="square" rtlCol="0">
            <a:spAutoFit/>
          </a:bodyPr>
          <a:lstStyle/>
          <a:p>
            <a:pPr algn="ctr" defTabSz="457200">
              <a:defRPr/>
            </a:pPr>
            <a:r>
              <a:rPr lang="ja-JP" altLang="en-US" b="1" dirty="0">
                <a:solidFill>
                  <a:srgbClr val="00B050"/>
                </a:solidFill>
                <a:effectLst>
                  <a:glow rad="127000">
                    <a:prstClr val="white"/>
                  </a:glow>
                </a:effectLst>
                <a:latin typeface="UD デジタル 教科書体 NP-R" panose="02020400000000000000" pitchFamily="18" charset="-128"/>
                <a:ea typeface="UD デジタル 教科書体 NP-R" panose="02020400000000000000" pitchFamily="18" charset="-128"/>
              </a:rPr>
              <a:t>毎月</a:t>
            </a:r>
            <a:endParaRPr lang="en-US" altLang="ja-JP" b="1" dirty="0">
              <a:solidFill>
                <a:srgbClr val="00B050"/>
              </a:solidFill>
              <a:effectLst>
                <a:glow rad="127000">
                  <a:prstClr val="white"/>
                </a:glow>
              </a:effectLst>
              <a:latin typeface="UD デジタル 教科書体 NP-R" panose="02020400000000000000" pitchFamily="18" charset="-128"/>
              <a:ea typeface="UD デジタル 教科書体 NP-R" panose="02020400000000000000" pitchFamily="18" charset="-128"/>
            </a:endParaRPr>
          </a:p>
          <a:p>
            <a:pPr algn="ctr" defTabSz="457200">
              <a:defRPr/>
            </a:pPr>
            <a:r>
              <a:rPr lang="ja-JP" altLang="en-US" sz="1600" b="1" dirty="0">
                <a:solidFill>
                  <a:srgbClr val="00B050"/>
                </a:solidFill>
                <a:effectLst>
                  <a:glow rad="127000">
                    <a:prstClr val="white"/>
                  </a:glow>
                </a:effectLst>
                <a:latin typeface="UD デジタル 教科書体 NP-R" panose="02020400000000000000" pitchFamily="18" charset="-128"/>
                <a:ea typeface="UD デジタル 教科書体 NP-R" panose="02020400000000000000" pitchFamily="18" charset="-128"/>
              </a:rPr>
              <a:t>約</a:t>
            </a:r>
            <a:r>
              <a:rPr lang="en-US" altLang="ja-JP" sz="2800" b="1" dirty="0">
                <a:solidFill>
                  <a:srgbClr val="00B050"/>
                </a:solidFill>
                <a:effectLst>
                  <a:glow rad="127000">
                    <a:prstClr val="white"/>
                  </a:glow>
                  <a:outerShdw blurRad="38100" dist="38100" dir="2700000" algn="tl">
                    <a:srgbClr val="000000">
                      <a:alpha val="43137"/>
                    </a:srgbClr>
                  </a:outerShdw>
                </a:effectLst>
                <a:latin typeface="UD デジタル 教科書体 NP-R" panose="02020400000000000000" pitchFamily="18" charset="-128"/>
                <a:ea typeface="UD デジタル 教科書体 NP-R" panose="02020400000000000000" pitchFamily="18" charset="-128"/>
              </a:rPr>
              <a:t>2.4</a:t>
            </a:r>
            <a:r>
              <a:rPr lang="ja-JP" altLang="en-US" sz="1600" b="1" dirty="0">
                <a:solidFill>
                  <a:srgbClr val="00B050"/>
                </a:solidFill>
                <a:effectLst>
                  <a:glow rad="127000">
                    <a:prstClr val="white"/>
                  </a:glow>
                </a:effectLst>
                <a:latin typeface="UD デジタル 教科書体 NP-R" panose="02020400000000000000" pitchFamily="18" charset="-128"/>
                <a:ea typeface="UD デジタル 教科書体 NP-R" panose="02020400000000000000" pitchFamily="18" charset="-128"/>
              </a:rPr>
              <a:t>万円</a:t>
            </a:r>
            <a:endParaRPr lang="ja-JP" altLang="en-US" sz="2000" b="1" dirty="0">
              <a:solidFill>
                <a:srgbClr val="00B050"/>
              </a:solidFill>
              <a:effectLst>
                <a:glow rad="127000">
                  <a:prstClr val="white"/>
                </a:glow>
              </a:effectLst>
              <a:latin typeface="UD デジタル 教科書体 NP-R" panose="02020400000000000000" pitchFamily="18" charset="-128"/>
              <a:ea typeface="UD デジタル 教科書体 NP-R" panose="02020400000000000000" pitchFamily="18" charset="-128"/>
            </a:endParaRPr>
          </a:p>
        </p:txBody>
      </p:sp>
      <p:sp>
        <p:nvSpPr>
          <p:cNvPr id="18" name="四角形: 角を丸くする 17">
            <a:extLst>
              <a:ext uri="{FF2B5EF4-FFF2-40B4-BE49-F238E27FC236}">
                <a16:creationId xmlns:a16="http://schemas.microsoft.com/office/drawing/2014/main" id="{77A89455-B819-748F-D042-A41D1771ACD4}"/>
              </a:ext>
            </a:extLst>
          </p:cNvPr>
          <p:cNvSpPr/>
          <p:nvPr/>
        </p:nvSpPr>
        <p:spPr>
          <a:xfrm>
            <a:off x="5468864" y="5269500"/>
            <a:ext cx="767735" cy="232954"/>
          </a:xfrm>
          <a:prstGeom prst="roundRect">
            <a:avLst/>
          </a:prstGeom>
          <a:solidFill>
            <a:sysClr val="window" lastClr="FFFFFF"/>
          </a:solidFill>
          <a:ln w="12700" cap="flat" cmpd="sng" algn="ctr">
            <a:solidFill>
              <a:srgbClr val="4472C4">
                <a:shade val="50000"/>
              </a:srgbClr>
            </a:solidFill>
            <a:prstDash val="solid"/>
            <a:miter lim="800000"/>
          </a:ln>
          <a:effectLst/>
        </p:spPr>
        <p:txBody>
          <a:bodyPr lIns="0" rIns="0" rtlCol="0" anchor="ctr"/>
          <a:lstStyle/>
          <a:p>
            <a:pPr algn="ctr">
              <a:defRPr/>
            </a:pPr>
            <a:r>
              <a:rPr lang="ja-JP" altLang="en-US" sz="1200" b="1" kern="0" dirty="0">
                <a:solidFill>
                  <a:prstClr val="black"/>
                </a:solidFill>
                <a:latin typeface="UD デジタル 教科書体 NP-R" panose="02020400000000000000" pitchFamily="18" charset="-128"/>
                <a:ea typeface="UD デジタル 教科書体 NP-R" panose="02020400000000000000" pitchFamily="18" charset="-128"/>
              </a:rPr>
              <a:t>期間</a:t>
            </a:r>
          </a:p>
        </p:txBody>
      </p:sp>
      <p:sp>
        <p:nvSpPr>
          <p:cNvPr id="19" name="四角形: 角を丸くする 18">
            <a:extLst>
              <a:ext uri="{FF2B5EF4-FFF2-40B4-BE49-F238E27FC236}">
                <a16:creationId xmlns:a16="http://schemas.microsoft.com/office/drawing/2014/main" id="{F28181D0-9FF2-6F6D-2EE4-ABC97C5B0DFA}"/>
              </a:ext>
            </a:extLst>
          </p:cNvPr>
          <p:cNvSpPr/>
          <p:nvPr/>
        </p:nvSpPr>
        <p:spPr>
          <a:xfrm>
            <a:off x="5468864" y="5533160"/>
            <a:ext cx="767735" cy="396918"/>
          </a:xfrm>
          <a:prstGeom prst="roundRect">
            <a:avLst>
              <a:gd name="adj" fmla="val 0"/>
            </a:avLst>
          </a:prstGeom>
          <a:solidFill>
            <a:schemeClr val="accent2">
              <a:lumMod val="75000"/>
            </a:schemeClr>
          </a:solidFill>
          <a:ln w="12700" cap="flat" cmpd="sng" algn="ctr">
            <a:solidFill>
              <a:srgbClr val="4472C4">
                <a:shade val="50000"/>
              </a:srgbClr>
            </a:solidFill>
            <a:prstDash val="solid"/>
            <a:miter lim="800000"/>
          </a:ln>
          <a:effectLst/>
        </p:spPr>
        <p:txBody>
          <a:bodyPr rtlCol="0" anchor="ctr"/>
          <a:lstStyle/>
          <a:p>
            <a:pPr algn="ctr">
              <a:defRPr/>
            </a:pPr>
            <a:r>
              <a:rPr lang="en-US" altLang="ja-JP" sz="2400" b="1" kern="0" dirty="0">
                <a:solidFill>
                  <a:prstClr val="white"/>
                </a:solidFill>
                <a:latin typeface="UD デジタル 教科書体 NP-R" panose="02020400000000000000" pitchFamily="18" charset="-128"/>
                <a:ea typeface="UD デジタル 教科書体 NP-R" panose="02020400000000000000" pitchFamily="18" charset="-128"/>
              </a:rPr>
              <a:t>20</a:t>
            </a:r>
            <a:r>
              <a:rPr lang="ja-JP" altLang="en-US" sz="1200" b="1" kern="0" dirty="0">
                <a:solidFill>
                  <a:prstClr val="white"/>
                </a:solidFill>
                <a:latin typeface="UD デジタル 教科書体 NP-R" panose="02020400000000000000" pitchFamily="18" charset="-128"/>
                <a:ea typeface="UD デジタル 教科書体 NP-R" panose="02020400000000000000" pitchFamily="18" charset="-128"/>
              </a:rPr>
              <a:t>年</a:t>
            </a:r>
          </a:p>
        </p:txBody>
      </p:sp>
      <p:sp>
        <p:nvSpPr>
          <p:cNvPr id="23" name="テキスト ボックス 22">
            <a:extLst>
              <a:ext uri="{FF2B5EF4-FFF2-40B4-BE49-F238E27FC236}">
                <a16:creationId xmlns:a16="http://schemas.microsoft.com/office/drawing/2014/main" id="{42FE8F54-245B-9F8C-CFD4-70D915461A4B}"/>
              </a:ext>
            </a:extLst>
          </p:cNvPr>
          <p:cNvSpPr txBox="1"/>
          <p:nvPr/>
        </p:nvSpPr>
        <p:spPr>
          <a:xfrm>
            <a:off x="5816666" y="3579686"/>
            <a:ext cx="1734237" cy="800219"/>
          </a:xfrm>
          <a:prstGeom prst="rect">
            <a:avLst/>
          </a:prstGeom>
          <a:noFill/>
        </p:spPr>
        <p:txBody>
          <a:bodyPr wrap="square" rtlCol="0">
            <a:spAutoFit/>
          </a:bodyPr>
          <a:lstStyle/>
          <a:p>
            <a:pPr algn="ctr" defTabSz="457200">
              <a:defRPr/>
            </a:pPr>
            <a:r>
              <a:rPr lang="ja-JP" altLang="en-US" b="1" dirty="0">
                <a:solidFill>
                  <a:srgbClr val="ED7D31">
                    <a:lumMod val="75000"/>
                  </a:srgbClr>
                </a:solidFill>
                <a:effectLst>
                  <a:glow rad="127000">
                    <a:prstClr val="white"/>
                  </a:glow>
                </a:effectLst>
                <a:latin typeface="UD デジタル 教科書体 NP-R" panose="02020400000000000000" pitchFamily="18" charset="-128"/>
                <a:ea typeface="UD デジタル 教科書体 NP-R" panose="02020400000000000000" pitchFamily="18" charset="-128"/>
              </a:rPr>
              <a:t>毎月</a:t>
            </a:r>
            <a:endParaRPr lang="en-US" altLang="ja-JP" b="1" dirty="0">
              <a:solidFill>
                <a:srgbClr val="ED7D31">
                  <a:lumMod val="75000"/>
                </a:srgbClr>
              </a:solidFill>
              <a:effectLst>
                <a:glow rad="127000">
                  <a:prstClr val="white"/>
                </a:glow>
              </a:effectLst>
              <a:latin typeface="UD デジタル 教科書体 NP-R" panose="02020400000000000000" pitchFamily="18" charset="-128"/>
              <a:ea typeface="UD デジタル 教科書体 NP-R" panose="02020400000000000000" pitchFamily="18" charset="-128"/>
            </a:endParaRPr>
          </a:p>
          <a:p>
            <a:pPr algn="ctr" defTabSz="457200">
              <a:defRPr/>
            </a:pPr>
            <a:r>
              <a:rPr lang="ja-JP" altLang="en-US" sz="1400" b="1" dirty="0">
                <a:solidFill>
                  <a:srgbClr val="ED7D31">
                    <a:lumMod val="75000"/>
                  </a:srgbClr>
                </a:solidFill>
                <a:effectLst>
                  <a:glow rad="127000">
                    <a:prstClr val="white"/>
                  </a:glow>
                </a:effectLst>
                <a:latin typeface="UD デジタル 教科書体 NP-R" panose="02020400000000000000" pitchFamily="18" charset="-128"/>
                <a:ea typeface="UD デジタル 教科書体 NP-R" panose="02020400000000000000" pitchFamily="18" charset="-128"/>
              </a:rPr>
              <a:t>約</a:t>
            </a:r>
            <a:r>
              <a:rPr lang="en-US" altLang="ja-JP" sz="2800" b="1" dirty="0">
                <a:solidFill>
                  <a:srgbClr val="ED7D31">
                    <a:lumMod val="75000"/>
                  </a:srgbClr>
                </a:solidFill>
                <a:effectLst>
                  <a:glow rad="127000">
                    <a:prstClr val="white"/>
                  </a:glow>
                  <a:outerShdw blurRad="38100" dist="38100" dir="2700000" algn="tl">
                    <a:srgbClr val="000000">
                      <a:alpha val="43137"/>
                    </a:srgbClr>
                  </a:outerShdw>
                </a:effectLst>
                <a:latin typeface="UD デジタル 教科書体 NP-R" panose="02020400000000000000" pitchFamily="18" charset="-128"/>
                <a:ea typeface="UD デジタル 教科書体 NP-R" panose="02020400000000000000" pitchFamily="18" charset="-128"/>
              </a:rPr>
              <a:t>4.9</a:t>
            </a:r>
            <a:r>
              <a:rPr lang="ja-JP" altLang="en-US" sz="1400" b="1" dirty="0">
                <a:solidFill>
                  <a:srgbClr val="ED7D31">
                    <a:lumMod val="75000"/>
                  </a:srgbClr>
                </a:solidFill>
                <a:effectLst>
                  <a:glow rad="127000">
                    <a:prstClr val="white"/>
                  </a:glow>
                </a:effectLst>
                <a:latin typeface="UD デジタル 教科書体 NP-R" panose="02020400000000000000" pitchFamily="18" charset="-128"/>
                <a:ea typeface="UD デジタル 教科書体 NP-R" panose="02020400000000000000" pitchFamily="18" charset="-128"/>
              </a:rPr>
              <a:t>万円</a:t>
            </a:r>
            <a:endParaRPr lang="ja-JP" altLang="en-US" b="1" dirty="0">
              <a:solidFill>
                <a:srgbClr val="ED7D31">
                  <a:lumMod val="75000"/>
                </a:srgbClr>
              </a:solidFill>
              <a:effectLst>
                <a:glow rad="127000">
                  <a:prstClr val="white"/>
                </a:glow>
              </a:effectLst>
              <a:latin typeface="UD デジタル 教科書体 NP-R" panose="02020400000000000000" pitchFamily="18" charset="-128"/>
              <a:ea typeface="UD デジタル 教科書体 NP-R" panose="02020400000000000000" pitchFamily="18" charset="-128"/>
            </a:endParaRPr>
          </a:p>
        </p:txBody>
      </p:sp>
      <p:sp>
        <p:nvSpPr>
          <p:cNvPr id="16" name="四角形: 角を丸くする 15">
            <a:extLst>
              <a:ext uri="{FF2B5EF4-FFF2-40B4-BE49-F238E27FC236}">
                <a16:creationId xmlns:a16="http://schemas.microsoft.com/office/drawing/2014/main" id="{FCF7609C-292E-850E-600E-EA4E1CBBC2A1}"/>
              </a:ext>
            </a:extLst>
          </p:cNvPr>
          <p:cNvSpPr/>
          <p:nvPr/>
        </p:nvSpPr>
        <p:spPr>
          <a:xfrm>
            <a:off x="7056377" y="5269500"/>
            <a:ext cx="767735" cy="232954"/>
          </a:xfrm>
          <a:prstGeom prst="roundRect">
            <a:avLst/>
          </a:prstGeom>
          <a:solidFill>
            <a:sysClr val="window" lastClr="FFFFFF"/>
          </a:solidFill>
          <a:ln w="12700" cap="flat" cmpd="sng" algn="ctr">
            <a:solidFill>
              <a:srgbClr val="4472C4">
                <a:shade val="50000"/>
              </a:srgbClr>
            </a:solidFill>
            <a:prstDash val="solid"/>
            <a:miter lim="800000"/>
          </a:ln>
          <a:effectLst/>
        </p:spPr>
        <p:txBody>
          <a:bodyPr lIns="0" rIns="0" rtlCol="0" anchor="ctr"/>
          <a:lstStyle/>
          <a:p>
            <a:pPr algn="ctr">
              <a:defRPr/>
            </a:pPr>
            <a:r>
              <a:rPr lang="ja-JP" altLang="en-US" sz="1200" b="1" kern="0" dirty="0">
                <a:solidFill>
                  <a:prstClr val="black"/>
                </a:solidFill>
                <a:latin typeface="UD デジタル 教科書体 NP-R" panose="02020400000000000000" pitchFamily="18" charset="-128"/>
                <a:ea typeface="UD デジタル 教科書体 NP-R" panose="02020400000000000000" pitchFamily="18" charset="-128"/>
              </a:rPr>
              <a:t>期間</a:t>
            </a:r>
          </a:p>
        </p:txBody>
      </p:sp>
      <p:sp>
        <p:nvSpPr>
          <p:cNvPr id="17" name="四角形: 角を丸くする 16">
            <a:extLst>
              <a:ext uri="{FF2B5EF4-FFF2-40B4-BE49-F238E27FC236}">
                <a16:creationId xmlns:a16="http://schemas.microsoft.com/office/drawing/2014/main" id="{CF1DC84C-27E0-E873-3809-866EBB914AB5}"/>
              </a:ext>
            </a:extLst>
          </p:cNvPr>
          <p:cNvSpPr/>
          <p:nvPr/>
        </p:nvSpPr>
        <p:spPr>
          <a:xfrm>
            <a:off x="7056377" y="5533160"/>
            <a:ext cx="767735" cy="396918"/>
          </a:xfrm>
          <a:prstGeom prst="roundRect">
            <a:avLst>
              <a:gd name="adj" fmla="val 0"/>
            </a:avLst>
          </a:prstGeom>
          <a:solidFill>
            <a:srgbClr val="7030A0"/>
          </a:solidFill>
          <a:ln w="12700" cap="flat" cmpd="sng" algn="ctr">
            <a:solidFill>
              <a:srgbClr val="4472C4">
                <a:shade val="50000"/>
              </a:srgbClr>
            </a:solidFill>
            <a:prstDash val="solid"/>
            <a:miter lim="800000"/>
          </a:ln>
          <a:effectLst/>
        </p:spPr>
        <p:txBody>
          <a:bodyPr rtlCol="0" anchor="ctr"/>
          <a:lstStyle/>
          <a:p>
            <a:pPr algn="ctr">
              <a:defRPr/>
            </a:pPr>
            <a:r>
              <a:rPr lang="en-US" altLang="ja-JP" sz="2400" b="1" kern="0" dirty="0">
                <a:solidFill>
                  <a:prstClr val="white"/>
                </a:solidFill>
                <a:latin typeface="UD デジタル 教科書体 NP-R" panose="02020400000000000000" pitchFamily="18" charset="-128"/>
                <a:ea typeface="UD デジタル 教科書体 NP-R" panose="02020400000000000000" pitchFamily="18" charset="-128"/>
              </a:rPr>
              <a:t>15</a:t>
            </a:r>
            <a:r>
              <a:rPr lang="ja-JP" altLang="en-US" sz="1200" b="1" kern="0" dirty="0">
                <a:solidFill>
                  <a:prstClr val="white"/>
                </a:solidFill>
                <a:latin typeface="UD デジタル 教科書体 NP-R" panose="02020400000000000000" pitchFamily="18" charset="-128"/>
                <a:ea typeface="UD デジタル 教科書体 NP-R" panose="02020400000000000000" pitchFamily="18" charset="-128"/>
              </a:rPr>
              <a:t>年</a:t>
            </a:r>
          </a:p>
        </p:txBody>
      </p:sp>
      <p:sp>
        <p:nvSpPr>
          <p:cNvPr id="24" name="テキスト ボックス 23">
            <a:extLst>
              <a:ext uri="{FF2B5EF4-FFF2-40B4-BE49-F238E27FC236}">
                <a16:creationId xmlns:a16="http://schemas.microsoft.com/office/drawing/2014/main" id="{BDD995B7-562D-A014-F88E-EF6373E677B0}"/>
              </a:ext>
            </a:extLst>
          </p:cNvPr>
          <p:cNvSpPr txBox="1"/>
          <p:nvPr/>
        </p:nvSpPr>
        <p:spPr>
          <a:xfrm>
            <a:off x="7323667" y="3210201"/>
            <a:ext cx="1734237" cy="800219"/>
          </a:xfrm>
          <a:prstGeom prst="rect">
            <a:avLst/>
          </a:prstGeom>
          <a:noFill/>
        </p:spPr>
        <p:txBody>
          <a:bodyPr wrap="square" rtlCol="0">
            <a:spAutoFit/>
          </a:bodyPr>
          <a:lstStyle/>
          <a:p>
            <a:pPr algn="ctr" defTabSz="457200">
              <a:defRPr/>
            </a:pPr>
            <a:r>
              <a:rPr lang="ja-JP" altLang="en-US" b="1" dirty="0">
                <a:solidFill>
                  <a:srgbClr val="7030A0"/>
                </a:solidFill>
                <a:effectLst>
                  <a:glow rad="127000">
                    <a:prstClr val="white"/>
                  </a:glow>
                </a:effectLst>
                <a:latin typeface="UD デジタル 教科書体 NP-R" panose="02020400000000000000" pitchFamily="18" charset="-128"/>
                <a:ea typeface="UD デジタル 教科書体 NP-R" panose="02020400000000000000" pitchFamily="18" charset="-128"/>
              </a:rPr>
              <a:t>毎月</a:t>
            </a:r>
            <a:endParaRPr lang="en-US" altLang="ja-JP" b="1" dirty="0">
              <a:solidFill>
                <a:srgbClr val="7030A0"/>
              </a:solidFill>
              <a:effectLst>
                <a:glow rad="127000">
                  <a:prstClr val="white"/>
                </a:glow>
              </a:effectLst>
              <a:latin typeface="UD デジタル 教科書体 NP-R" panose="02020400000000000000" pitchFamily="18" charset="-128"/>
              <a:ea typeface="UD デジタル 教科書体 NP-R" panose="02020400000000000000" pitchFamily="18" charset="-128"/>
            </a:endParaRPr>
          </a:p>
          <a:p>
            <a:pPr algn="ctr" defTabSz="457200">
              <a:defRPr/>
            </a:pPr>
            <a:r>
              <a:rPr lang="ja-JP" altLang="en-US" sz="1400" b="1" dirty="0">
                <a:solidFill>
                  <a:srgbClr val="7030A0"/>
                </a:solidFill>
                <a:effectLst>
                  <a:glow rad="127000">
                    <a:prstClr val="white"/>
                  </a:glow>
                </a:effectLst>
                <a:latin typeface="UD デジタル 教科書体 NP-R" panose="02020400000000000000" pitchFamily="18" charset="-128"/>
                <a:ea typeface="UD デジタル 教科書体 NP-R" panose="02020400000000000000" pitchFamily="18" charset="-128"/>
              </a:rPr>
              <a:t>約</a:t>
            </a:r>
            <a:r>
              <a:rPr lang="en-US" altLang="ja-JP" sz="2800" b="1" dirty="0">
                <a:solidFill>
                  <a:srgbClr val="7030A0"/>
                </a:solidFill>
                <a:effectLst>
                  <a:glow rad="127000">
                    <a:prstClr val="white"/>
                  </a:glow>
                  <a:outerShdw blurRad="38100" dist="38100" dir="2700000" algn="tl">
                    <a:srgbClr val="000000">
                      <a:alpha val="43137"/>
                    </a:srgbClr>
                  </a:outerShdw>
                </a:effectLst>
                <a:latin typeface="UD デジタル 教科書体 NP-R" panose="02020400000000000000" pitchFamily="18" charset="-128"/>
                <a:ea typeface="UD デジタル 教科書体 NP-R" panose="02020400000000000000" pitchFamily="18" charset="-128"/>
              </a:rPr>
              <a:t>7.5</a:t>
            </a:r>
            <a:r>
              <a:rPr lang="ja-JP" altLang="en-US" sz="1400" b="1" dirty="0">
                <a:solidFill>
                  <a:srgbClr val="7030A0"/>
                </a:solidFill>
                <a:effectLst>
                  <a:glow rad="127000">
                    <a:prstClr val="white"/>
                  </a:glow>
                </a:effectLst>
                <a:latin typeface="UD デジタル 教科書体 NP-R" panose="02020400000000000000" pitchFamily="18" charset="-128"/>
                <a:ea typeface="UD デジタル 教科書体 NP-R" panose="02020400000000000000" pitchFamily="18" charset="-128"/>
              </a:rPr>
              <a:t>万円</a:t>
            </a:r>
            <a:endParaRPr lang="ja-JP" altLang="en-US" b="1" dirty="0">
              <a:solidFill>
                <a:srgbClr val="7030A0"/>
              </a:solidFill>
              <a:effectLst>
                <a:glow rad="127000">
                  <a:prstClr val="white"/>
                </a:glow>
              </a:effectLst>
              <a:latin typeface="UD デジタル 教科書体 NP-R" panose="02020400000000000000" pitchFamily="18" charset="-128"/>
              <a:ea typeface="UD デジタル 教科書体 NP-R" panose="02020400000000000000" pitchFamily="18" charset="-128"/>
            </a:endParaRPr>
          </a:p>
        </p:txBody>
      </p:sp>
      <p:sp>
        <p:nvSpPr>
          <p:cNvPr id="26" name="四角形: 角を丸くする 25">
            <a:extLst>
              <a:ext uri="{FF2B5EF4-FFF2-40B4-BE49-F238E27FC236}">
                <a16:creationId xmlns:a16="http://schemas.microsoft.com/office/drawing/2014/main" id="{337EF770-B84F-672B-8D70-85A748DE1D3A}"/>
              </a:ext>
            </a:extLst>
          </p:cNvPr>
          <p:cNvSpPr/>
          <p:nvPr/>
        </p:nvSpPr>
        <p:spPr>
          <a:xfrm>
            <a:off x="3881351" y="5269500"/>
            <a:ext cx="767735" cy="232954"/>
          </a:xfrm>
          <a:prstGeom prst="roundRect">
            <a:avLst/>
          </a:prstGeom>
          <a:solidFill>
            <a:sysClr val="window" lastClr="FFFFFF"/>
          </a:solidFill>
          <a:ln w="12700" cap="flat" cmpd="sng" algn="ctr">
            <a:solidFill>
              <a:srgbClr val="4472C4">
                <a:shade val="50000"/>
              </a:srgbClr>
            </a:solidFill>
            <a:prstDash val="solid"/>
            <a:miter lim="800000"/>
          </a:ln>
          <a:effectLst/>
        </p:spPr>
        <p:txBody>
          <a:bodyPr lIns="0" rIns="0" rtlCol="0" anchor="ctr"/>
          <a:lstStyle/>
          <a:p>
            <a:pPr algn="ctr">
              <a:defRPr/>
            </a:pPr>
            <a:r>
              <a:rPr lang="ja-JP" altLang="en-US" sz="1200" b="1" kern="0" dirty="0">
                <a:solidFill>
                  <a:prstClr val="black"/>
                </a:solidFill>
                <a:latin typeface="UD デジタル 教科書体 NP-R" panose="02020400000000000000" pitchFamily="18" charset="-128"/>
                <a:ea typeface="UD デジタル 教科書体 NP-R" panose="02020400000000000000" pitchFamily="18" charset="-128"/>
              </a:rPr>
              <a:t>期間</a:t>
            </a:r>
          </a:p>
        </p:txBody>
      </p:sp>
      <p:sp>
        <p:nvSpPr>
          <p:cNvPr id="27" name="四角形: 角を丸くする 26">
            <a:extLst>
              <a:ext uri="{FF2B5EF4-FFF2-40B4-BE49-F238E27FC236}">
                <a16:creationId xmlns:a16="http://schemas.microsoft.com/office/drawing/2014/main" id="{0C18990E-9EB0-55BE-543D-A6C76757100C}"/>
              </a:ext>
            </a:extLst>
          </p:cNvPr>
          <p:cNvSpPr/>
          <p:nvPr/>
        </p:nvSpPr>
        <p:spPr>
          <a:xfrm>
            <a:off x="3881351" y="5533160"/>
            <a:ext cx="767735" cy="396918"/>
          </a:xfrm>
          <a:prstGeom prst="roundRect">
            <a:avLst>
              <a:gd name="adj" fmla="val 0"/>
            </a:avLst>
          </a:prstGeom>
          <a:solidFill>
            <a:schemeClr val="accent1"/>
          </a:solidFill>
          <a:ln w="12700" cap="flat" cmpd="sng" algn="ctr">
            <a:solidFill>
              <a:srgbClr val="4472C4">
                <a:shade val="50000"/>
              </a:srgbClr>
            </a:solidFill>
            <a:prstDash val="solid"/>
            <a:miter lim="800000"/>
          </a:ln>
          <a:effectLst/>
        </p:spPr>
        <p:txBody>
          <a:bodyPr rtlCol="0" anchor="ctr"/>
          <a:lstStyle/>
          <a:p>
            <a:pPr algn="ctr">
              <a:defRPr/>
            </a:pPr>
            <a:r>
              <a:rPr lang="en-US" altLang="ja-JP" sz="2400" b="1" kern="0" dirty="0">
                <a:solidFill>
                  <a:prstClr val="white"/>
                </a:solidFill>
                <a:latin typeface="UD デジタル 教科書体 NP-R" panose="02020400000000000000" pitchFamily="18" charset="-128"/>
                <a:ea typeface="UD デジタル 教科書体 NP-R" panose="02020400000000000000" pitchFamily="18" charset="-128"/>
              </a:rPr>
              <a:t>25</a:t>
            </a:r>
            <a:r>
              <a:rPr lang="ja-JP" altLang="en-US" sz="1200" b="1" kern="0" dirty="0">
                <a:solidFill>
                  <a:prstClr val="white"/>
                </a:solidFill>
                <a:latin typeface="UD デジタル 教科書体 NP-R" panose="02020400000000000000" pitchFamily="18" charset="-128"/>
                <a:ea typeface="UD デジタル 教科書体 NP-R" panose="02020400000000000000" pitchFamily="18" charset="-128"/>
              </a:rPr>
              <a:t>年</a:t>
            </a:r>
          </a:p>
        </p:txBody>
      </p:sp>
      <p:sp>
        <p:nvSpPr>
          <p:cNvPr id="28" name="テキスト ボックス 27">
            <a:extLst>
              <a:ext uri="{FF2B5EF4-FFF2-40B4-BE49-F238E27FC236}">
                <a16:creationId xmlns:a16="http://schemas.microsoft.com/office/drawing/2014/main" id="{A490BE50-DEAA-3069-CC5F-1BE37AB85644}"/>
              </a:ext>
            </a:extLst>
          </p:cNvPr>
          <p:cNvSpPr txBox="1"/>
          <p:nvPr/>
        </p:nvSpPr>
        <p:spPr>
          <a:xfrm>
            <a:off x="4309666" y="3949171"/>
            <a:ext cx="1734237" cy="800219"/>
          </a:xfrm>
          <a:prstGeom prst="rect">
            <a:avLst/>
          </a:prstGeom>
          <a:noFill/>
        </p:spPr>
        <p:txBody>
          <a:bodyPr wrap="square" rtlCol="0">
            <a:spAutoFit/>
          </a:bodyPr>
          <a:lstStyle/>
          <a:p>
            <a:pPr algn="ctr" defTabSz="457200">
              <a:defRPr/>
            </a:pPr>
            <a:r>
              <a:rPr lang="ja-JP" altLang="en-US" b="1" dirty="0">
                <a:solidFill>
                  <a:srgbClr val="4472C4"/>
                </a:solidFill>
                <a:effectLst>
                  <a:glow rad="127000">
                    <a:prstClr val="white"/>
                  </a:glow>
                </a:effectLst>
                <a:latin typeface="UD デジタル 教科書体 NP-R" panose="02020400000000000000" pitchFamily="18" charset="-128"/>
                <a:ea typeface="UD デジタル 教科書体 NP-R" panose="02020400000000000000" pitchFamily="18" charset="-128"/>
              </a:rPr>
              <a:t>毎月</a:t>
            </a:r>
            <a:endParaRPr lang="en-US" altLang="ja-JP" b="1" dirty="0">
              <a:solidFill>
                <a:srgbClr val="4472C4"/>
              </a:solidFill>
              <a:effectLst>
                <a:glow rad="127000">
                  <a:prstClr val="white"/>
                </a:glow>
              </a:effectLst>
              <a:latin typeface="UD デジタル 教科書体 NP-R" panose="02020400000000000000" pitchFamily="18" charset="-128"/>
              <a:ea typeface="UD デジタル 教科書体 NP-R" panose="02020400000000000000" pitchFamily="18" charset="-128"/>
            </a:endParaRPr>
          </a:p>
          <a:p>
            <a:pPr algn="ctr" defTabSz="457200">
              <a:defRPr/>
            </a:pPr>
            <a:r>
              <a:rPr lang="ja-JP" altLang="en-US" sz="1600" b="1" dirty="0">
                <a:solidFill>
                  <a:srgbClr val="4472C4"/>
                </a:solidFill>
                <a:effectLst>
                  <a:glow rad="127000">
                    <a:prstClr val="white"/>
                  </a:glow>
                </a:effectLst>
                <a:latin typeface="UD デジタル 教科書体 NP-R" panose="02020400000000000000" pitchFamily="18" charset="-128"/>
                <a:ea typeface="UD デジタル 教科書体 NP-R" panose="02020400000000000000" pitchFamily="18" charset="-128"/>
              </a:rPr>
              <a:t>約</a:t>
            </a:r>
            <a:r>
              <a:rPr lang="en-US" altLang="ja-JP" sz="2800" b="1" dirty="0">
                <a:solidFill>
                  <a:srgbClr val="4472C4"/>
                </a:solidFill>
                <a:effectLst>
                  <a:glow rad="127000">
                    <a:prstClr val="white"/>
                  </a:glow>
                  <a:outerShdw blurRad="38100" dist="38100" dir="2700000" algn="tl">
                    <a:srgbClr val="000000">
                      <a:alpha val="43137"/>
                    </a:srgbClr>
                  </a:outerShdw>
                </a:effectLst>
                <a:latin typeface="UD デジタル 教科書体 NP-R" panose="02020400000000000000" pitchFamily="18" charset="-128"/>
                <a:ea typeface="UD デジタル 教科書体 NP-R" panose="02020400000000000000" pitchFamily="18" charset="-128"/>
              </a:rPr>
              <a:t>3.4</a:t>
            </a:r>
            <a:r>
              <a:rPr lang="ja-JP" altLang="en-US" sz="1600" b="1" dirty="0">
                <a:solidFill>
                  <a:srgbClr val="4472C4"/>
                </a:solidFill>
                <a:effectLst>
                  <a:glow rad="127000">
                    <a:prstClr val="white"/>
                  </a:glow>
                </a:effectLst>
                <a:latin typeface="UD デジタル 教科書体 NP-R" panose="02020400000000000000" pitchFamily="18" charset="-128"/>
                <a:ea typeface="UD デジタル 教科書体 NP-R" panose="02020400000000000000" pitchFamily="18" charset="-128"/>
              </a:rPr>
              <a:t>万円</a:t>
            </a:r>
            <a:endParaRPr lang="ja-JP" altLang="en-US" sz="2000" b="1" dirty="0">
              <a:solidFill>
                <a:srgbClr val="4472C4"/>
              </a:solidFill>
              <a:effectLst>
                <a:glow rad="127000">
                  <a:prstClr val="white"/>
                </a:glow>
              </a:effectLst>
              <a:latin typeface="UD デジタル 教科書体 NP-R" panose="02020400000000000000" pitchFamily="18" charset="-128"/>
              <a:ea typeface="UD デジタル 教科書体 NP-R" panose="02020400000000000000" pitchFamily="18" charset="-128"/>
            </a:endParaRPr>
          </a:p>
        </p:txBody>
      </p:sp>
      <p:sp>
        <p:nvSpPr>
          <p:cNvPr id="29" name="テキスト ボックス 28">
            <a:extLst>
              <a:ext uri="{FF2B5EF4-FFF2-40B4-BE49-F238E27FC236}">
                <a16:creationId xmlns:a16="http://schemas.microsoft.com/office/drawing/2014/main" id="{AD26D34D-135B-B511-8AAA-CEE11AF49C65}"/>
              </a:ext>
            </a:extLst>
          </p:cNvPr>
          <p:cNvSpPr txBox="1"/>
          <p:nvPr/>
        </p:nvSpPr>
        <p:spPr>
          <a:xfrm>
            <a:off x="1993032" y="6298482"/>
            <a:ext cx="6000750" cy="338554"/>
          </a:xfrm>
          <a:prstGeom prst="rect">
            <a:avLst/>
          </a:prstGeom>
          <a:noFill/>
        </p:spPr>
        <p:txBody>
          <a:bodyPr wrap="square" rtlCol="0">
            <a:spAutoFit/>
          </a:bodyPr>
          <a:lstStyle/>
          <a:p>
            <a:pPr defTabSz="457200">
              <a:defRPr/>
            </a:pPr>
            <a:r>
              <a:rPr lang="ja-JP" altLang="en-US" sz="800" dirty="0">
                <a:solidFill>
                  <a:prstClr val="black"/>
                </a:solidFill>
                <a:latin typeface="UD デジタル 教科書体 NP-R" panose="02020400000000000000" pitchFamily="18" charset="-128"/>
                <a:ea typeface="UD デジタル 教科書体 NP-R" panose="02020400000000000000" pitchFamily="18" charset="-128"/>
              </a:rPr>
              <a:t>＊上記は例示目的のシミュレーションであり、将来の運用成果などを保証するものではありません。</a:t>
            </a:r>
            <a:br>
              <a:rPr lang="en-US" altLang="ja-JP" sz="800" dirty="0">
                <a:solidFill>
                  <a:prstClr val="black"/>
                </a:solidFill>
                <a:latin typeface="UD デジタル 教科書体 NP-R" panose="02020400000000000000" pitchFamily="18" charset="-128"/>
                <a:ea typeface="UD デジタル 教科書体 NP-R" panose="02020400000000000000" pitchFamily="18" charset="-128"/>
              </a:rPr>
            </a:br>
            <a:r>
              <a:rPr lang="ja-JP" altLang="en-US" sz="800" dirty="0">
                <a:solidFill>
                  <a:prstClr val="black"/>
                </a:solidFill>
                <a:latin typeface="UD デジタル 教科書体 NP-R" panose="02020400000000000000" pitchFamily="18" charset="-128"/>
                <a:ea typeface="UD デジタル 教科書体 NP-R" panose="02020400000000000000" pitchFamily="18" charset="-128"/>
              </a:rPr>
              <a:t>＊年一回の複利計算をし、計算結果は千円未満を四捨五入しています。税金や取引にかかる手数料等は一切考慮していません。</a:t>
            </a:r>
          </a:p>
        </p:txBody>
      </p:sp>
      <p:sp>
        <p:nvSpPr>
          <p:cNvPr id="34" name="吹き出し: 角を丸めた四角形 33">
            <a:extLst>
              <a:ext uri="{FF2B5EF4-FFF2-40B4-BE49-F238E27FC236}">
                <a16:creationId xmlns:a16="http://schemas.microsoft.com/office/drawing/2014/main" id="{75E14F80-180C-67A3-05D4-2598F3800D99}"/>
              </a:ext>
            </a:extLst>
          </p:cNvPr>
          <p:cNvSpPr/>
          <p:nvPr/>
        </p:nvSpPr>
        <p:spPr>
          <a:xfrm>
            <a:off x="8132903" y="1460356"/>
            <a:ext cx="2057399" cy="677953"/>
          </a:xfrm>
          <a:prstGeom prst="wedgeRoundRectCallout">
            <a:avLst>
              <a:gd name="adj1" fmla="val 1075"/>
              <a:gd name="adj2" fmla="val 66715"/>
              <a:gd name="adj3" fmla="val 16667"/>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defRPr/>
            </a:pPr>
            <a:r>
              <a:rPr lang="en-US" altLang="ja-JP" sz="3600" b="1" kern="0" dirty="0">
                <a:solidFill>
                  <a:srgbClr val="C00000"/>
                </a:solidFill>
                <a:latin typeface="UD デジタル 教科書体 NP-R" panose="02020400000000000000" pitchFamily="18" charset="-128"/>
                <a:ea typeface="UD デジタル 教科書体 NP-R" panose="02020400000000000000" pitchFamily="18" charset="-128"/>
              </a:rPr>
              <a:t>2000</a:t>
            </a:r>
            <a:r>
              <a:rPr lang="ja-JP" altLang="en-US" sz="2400" b="1" kern="0" dirty="0">
                <a:solidFill>
                  <a:srgbClr val="C00000"/>
                </a:solidFill>
                <a:latin typeface="UD デジタル 教科書体 NP-R" panose="02020400000000000000" pitchFamily="18" charset="-128"/>
                <a:ea typeface="UD デジタル 教科書体 NP-R" panose="02020400000000000000" pitchFamily="18" charset="-128"/>
              </a:rPr>
              <a:t>万円</a:t>
            </a:r>
            <a:endParaRPr lang="ja-JP" altLang="en-US" b="1" kern="0" dirty="0">
              <a:solidFill>
                <a:srgbClr val="C00000"/>
              </a:solidFill>
              <a:latin typeface="UD デジタル 教科書体 NP-R" panose="02020400000000000000" pitchFamily="18" charset="-128"/>
              <a:ea typeface="UD デジタル 教科書体 NP-R" panose="02020400000000000000" pitchFamily="18" charset="-128"/>
            </a:endParaRPr>
          </a:p>
        </p:txBody>
      </p:sp>
      <p:pic>
        <p:nvPicPr>
          <p:cNvPr id="36" name="図 35">
            <a:extLst>
              <a:ext uri="{FF2B5EF4-FFF2-40B4-BE49-F238E27FC236}">
                <a16:creationId xmlns:a16="http://schemas.microsoft.com/office/drawing/2014/main" id="{2CBD215E-D180-CA5A-B3D9-05DD5BEC8C52}"/>
              </a:ext>
            </a:extLst>
          </p:cNvPr>
          <p:cNvPicPr>
            <a:picLocks noChangeAspect="1"/>
          </p:cNvPicPr>
          <p:nvPr/>
        </p:nvPicPr>
        <p:blipFill>
          <a:blip r:embed="rId3"/>
          <a:stretch>
            <a:fillRect/>
          </a:stretch>
        </p:blipFill>
        <p:spPr>
          <a:xfrm>
            <a:off x="7571737" y="3892505"/>
            <a:ext cx="1059739" cy="794804"/>
          </a:xfrm>
          <a:prstGeom prst="rect">
            <a:avLst/>
          </a:prstGeom>
        </p:spPr>
      </p:pic>
      <p:pic>
        <p:nvPicPr>
          <p:cNvPr id="38" name="図 37" descr="抽象, 挿絵 が含まれている画像&#10;&#10;自動的に生成された説明">
            <a:extLst>
              <a:ext uri="{FF2B5EF4-FFF2-40B4-BE49-F238E27FC236}">
                <a16:creationId xmlns:a16="http://schemas.microsoft.com/office/drawing/2014/main" id="{A262A5F2-244E-79F0-20C1-17B8A054B9B0}"/>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450652" y="3894918"/>
            <a:ext cx="1053902" cy="790387"/>
          </a:xfrm>
          <a:prstGeom prst="rect">
            <a:avLst/>
          </a:prstGeom>
        </p:spPr>
      </p:pic>
      <p:sp>
        <p:nvSpPr>
          <p:cNvPr id="39" name="テキスト ボックス 38">
            <a:extLst>
              <a:ext uri="{FF2B5EF4-FFF2-40B4-BE49-F238E27FC236}">
                <a16:creationId xmlns:a16="http://schemas.microsoft.com/office/drawing/2014/main" id="{123E2902-E9F9-9044-0112-0253E2B6DFEE}"/>
              </a:ext>
            </a:extLst>
          </p:cNvPr>
          <p:cNvSpPr txBox="1"/>
          <p:nvPr/>
        </p:nvSpPr>
        <p:spPr>
          <a:xfrm>
            <a:off x="2361763" y="3675165"/>
            <a:ext cx="1231681" cy="338554"/>
          </a:xfrm>
          <a:prstGeom prst="rect">
            <a:avLst/>
          </a:prstGeom>
          <a:noFill/>
        </p:spPr>
        <p:txBody>
          <a:bodyPr wrap="square" rtlCol="0">
            <a:spAutoFit/>
          </a:bodyPr>
          <a:lstStyle/>
          <a:p>
            <a:pPr algn="ctr" defTabSz="457200">
              <a:defRPr/>
            </a:pPr>
            <a:r>
              <a:rPr lang="ja-JP" altLang="en-US" sz="1600" b="1" dirty="0">
                <a:solidFill>
                  <a:prstClr val="black"/>
                </a:solidFill>
                <a:effectLst>
                  <a:outerShdw blurRad="38100" dist="38100" dir="2700000" algn="tl">
                    <a:srgbClr val="000000">
                      <a:alpha val="43137"/>
                    </a:srgbClr>
                  </a:outerShdw>
                </a:effectLst>
                <a:latin typeface="UD デジタル 教科書体 NP-R" panose="02020400000000000000" pitchFamily="18" charset="-128"/>
                <a:ea typeface="UD デジタル 教科書体 NP-R" panose="02020400000000000000" pitchFamily="18" charset="-128"/>
              </a:rPr>
              <a:t>ニコニコ</a:t>
            </a:r>
          </a:p>
        </p:txBody>
      </p:sp>
      <p:sp>
        <p:nvSpPr>
          <p:cNvPr id="40" name="テキスト ボックス 39">
            <a:extLst>
              <a:ext uri="{FF2B5EF4-FFF2-40B4-BE49-F238E27FC236}">
                <a16:creationId xmlns:a16="http://schemas.microsoft.com/office/drawing/2014/main" id="{100E77E2-7BB0-BA27-7985-CDAC3FDAC3A8}"/>
              </a:ext>
            </a:extLst>
          </p:cNvPr>
          <p:cNvSpPr txBox="1"/>
          <p:nvPr/>
        </p:nvSpPr>
        <p:spPr>
          <a:xfrm>
            <a:off x="7485765" y="4617466"/>
            <a:ext cx="1231681" cy="338554"/>
          </a:xfrm>
          <a:prstGeom prst="rect">
            <a:avLst/>
          </a:prstGeom>
          <a:noFill/>
        </p:spPr>
        <p:txBody>
          <a:bodyPr wrap="square" rtlCol="0">
            <a:spAutoFit/>
          </a:bodyPr>
          <a:lstStyle/>
          <a:p>
            <a:pPr algn="ctr" defTabSz="457200">
              <a:defRPr/>
            </a:pPr>
            <a:r>
              <a:rPr lang="ja-JP" altLang="en-US" sz="1600" b="1" dirty="0">
                <a:solidFill>
                  <a:prstClr val="white"/>
                </a:solidFill>
                <a:effectLst>
                  <a:outerShdw blurRad="38100" dist="38100" dir="2700000" algn="tl">
                    <a:srgbClr val="000000">
                      <a:alpha val="43137"/>
                    </a:srgbClr>
                  </a:outerShdw>
                </a:effectLst>
                <a:latin typeface="UD デジタル 教科書体 NP-R" panose="02020400000000000000" pitchFamily="18" charset="-128"/>
                <a:ea typeface="UD デジタル 教科書体 NP-R" panose="02020400000000000000" pitchFamily="18" charset="-128"/>
              </a:rPr>
              <a:t>超ハード</a:t>
            </a:r>
          </a:p>
        </p:txBody>
      </p:sp>
      <p:sp>
        <p:nvSpPr>
          <p:cNvPr id="43" name="矢印: 下カーブ 42">
            <a:extLst>
              <a:ext uri="{FF2B5EF4-FFF2-40B4-BE49-F238E27FC236}">
                <a16:creationId xmlns:a16="http://schemas.microsoft.com/office/drawing/2014/main" id="{84F58CE5-6F0D-0DDD-F48C-15F2F4FABF94}"/>
              </a:ext>
            </a:extLst>
          </p:cNvPr>
          <p:cNvSpPr/>
          <p:nvPr/>
        </p:nvSpPr>
        <p:spPr>
          <a:xfrm rot="20766942">
            <a:off x="3811239" y="3736800"/>
            <a:ext cx="1044736" cy="447694"/>
          </a:xfrm>
          <a:prstGeom prst="curved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0">
              <a:defRPr/>
            </a:pPr>
            <a:endParaRPr lang="ja-JP" altLang="en-US">
              <a:solidFill>
                <a:prstClr val="black"/>
              </a:solidFill>
              <a:latin typeface="Calibri"/>
              <a:ea typeface="BIZ UDPゴシック"/>
            </a:endParaRPr>
          </a:p>
        </p:txBody>
      </p:sp>
      <p:sp>
        <p:nvSpPr>
          <p:cNvPr id="44" name="テキスト ボックス 43">
            <a:extLst>
              <a:ext uri="{FF2B5EF4-FFF2-40B4-BE49-F238E27FC236}">
                <a16:creationId xmlns:a16="http://schemas.microsoft.com/office/drawing/2014/main" id="{E4F82113-A737-B5CB-18B1-29FB9164D061}"/>
              </a:ext>
            </a:extLst>
          </p:cNvPr>
          <p:cNvSpPr txBox="1"/>
          <p:nvPr/>
        </p:nvSpPr>
        <p:spPr>
          <a:xfrm>
            <a:off x="3401998" y="3238480"/>
            <a:ext cx="1734237" cy="523220"/>
          </a:xfrm>
          <a:prstGeom prst="rect">
            <a:avLst/>
          </a:prstGeom>
          <a:noFill/>
        </p:spPr>
        <p:txBody>
          <a:bodyPr wrap="square" rtlCol="0">
            <a:spAutoFit/>
          </a:bodyPr>
          <a:lstStyle/>
          <a:p>
            <a:pPr algn="ctr" defTabSz="457200">
              <a:defRPr/>
            </a:pPr>
            <a:r>
              <a:rPr lang="ja-JP" altLang="en-US" sz="1600" b="1" dirty="0">
                <a:solidFill>
                  <a:srgbClr val="C00000"/>
                </a:solidFill>
                <a:effectLst>
                  <a:glow rad="127000">
                    <a:prstClr val="white"/>
                  </a:glow>
                </a:effectLst>
                <a:latin typeface="UD デジタル 教科書体 NP-R" panose="02020400000000000000" pitchFamily="18" charset="-128"/>
                <a:ea typeface="UD デジタル 教科書体 NP-R" panose="02020400000000000000" pitchFamily="18" charset="-128"/>
              </a:rPr>
              <a:t>約</a:t>
            </a:r>
            <a:r>
              <a:rPr lang="en-US" altLang="ja-JP" sz="2800" b="1" dirty="0">
                <a:solidFill>
                  <a:srgbClr val="C00000"/>
                </a:solidFill>
                <a:effectLst>
                  <a:glow rad="127000">
                    <a:prstClr val="white"/>
                  </a:glow>
                  <a:outerShdw blurRad="38100" dist="38100" dir="2700000" algn="tl">
                    <a:srgbClr val="000000">
                      <a:alpha val="43137"/>
                    </a:srgbClr>
                  </a:outerShdw>
                </a:effectLst>
                <a:latin typeface="UD デジタル 教科書体 NP-R" panose="02020400000000000000" pitchFamily="18" charset="-128"/>
                <a:ea typeface="UD デジタル 教科書体 NP-R" panose="02020400000000000000" pitchFamily="18" charset="-128"/>
              </a:rPr>
              <a:t>1</a:t>
            </a:r>
            <a:r>
              <a:rPr lang="ja-JP" altLang="en-US" sz="1600" b="1" dirty="0">
                <a:solidFill>
                  <a:srgbClr val="C00000"/>
                </a:solidFill>
                <a:effectLst>
                  <a:glow rad="127000">
                    <a:prstClr val="white"/>
                  </a:glow>
                </a:effectLst>
                <a:latin typeface="UD デジタル 教科書体 NP-R" panose="02020400000000000000" pitchFamily="18" charset="-128"/>
                <a:ea typeface="UD デジタル 教科書体 NP-R" panose="02020400000000000000" pitchFamily="18" charset="-128"/>
              </a:rPr>
              <a:t>万円</a:t>
            </a:r>
            <a:r>
              <a:rPr lang="en-US" altLang="ja-JP" sz="2000" b="1" dirty="0">
                <a:solidFill>
                  <a:srgbClr val="C00000"/>
                </a:solidFill>
                <a:effectLst>
                  <a:glow rad="127000">
                    <a:prstClr val="white"/>
                  </a:glow>
                </a:effectLst>
                <a:latin typeface="UD デジタル 教科書体 NP-R" panose="02020400000000000000" pitchFamily="18" charset="-128"/>
                <a:ea typeface="UD デジタル 教科書体 NP-R" panose="02020400000000000000" pitchFamily="18" charset="-128"/>
              </a:rPr>
              <a:t>UP</a:t>
            </a:r>
            <a:endParaRPr lang="ja-JP" altLang="en-US" sz="2000" b="1" dirty="0">
              <a:solidFill>
                <a:srgbClr val="C00000"/>
              </a:solidFill>
              <a:effectLst>
                <a:glow rad="127000">
                  <a:prstClr val="white"/>
                </a:glow>
              </a:effectLst>
              <a:latin typeface="UD デジタル 教科書体 NP-R" panose="02020400000000000000" pitchFamily="18" charset="-128"/>
              <a:ea typeface="UD デジタル 教科書体 NP-R" panose="02020400000000000000" pitchFamily="18" charset="-128"/>
            </a:endParaRPr>
          </a:p>
        </p:txBody>
      </p:sp>
      <p:sp>
        <p:nvSpPr>
          <p:cNvPr id="45" name="矢印: 下カーブ 44">
            <a:extLst>
              <a:ext uri="{FF2B5EF4-FFF2-40B4-BE49-F238E27FC236}">
                <a16:creationId xmlns:a16="http://schemas.microsoft.com/office/drawing/2014/main" id="{EFA2F2EB-8BC6-3989-F383-46B7D3AE3317}"/>
              </a:ext>
            </a:extLst>
          </p:cNvPr>
          <p:cNvSpPr/>
          <p:nvPr/>
        </p:nvSpPr>
        <p:spPr>
          <a:xfrm rot="20766942">
            <a:off x="5316813" y="3355529"/>
            <a:ext cx="1044736" cy="447694"/>
          </a:xfrm>
          <a:prstGeom prst="curved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0">
              <a:defRPr/>
            </a:pPr>
            <a:endParaRPr lang="ja-JP" altLang="en-US">
              <a:solidFill>
                <a:prstClr val="black"/>
              </a:solidFill>
              <a:latin typeface="Calibri"/>
              <a:ea typeface="BIZ UDPゴシック"/>
            </a:endParaRPr>
          </a:p>
        </p:txBody>
      </p:sp>
      <p:sp>
        <p:nvSpPr>
          <p:cNvPr id="46" name="テキスト ボックス 45">
            <a:extLst>
              <a:ext uri="{FF2B5EF4-FFF2-40B4-BE49-F238E27FC236}">
                <a16:creationId xmlns:a16="http://schemas.microsoft.com/office/drawing/2014/main" id="{49B4AEC2-1D55-F56E-4C28-719F36931CF2}"/>
              </a:ext>
            </a:extLst>
          </p:cNvPr>
          <p:cNvSpPr txBox="1"/>
          <p:nvPr/>
        </p:nvSpPr>
        <p:spPr>
          <a:xfrm>
            <a:off x="4462288" y="2856401"/>
            <a:ext cx="2555873" cy="523220"/>
          </a:xfrm>
          <a:prstGeom prst="rect">
            <a:avLst/>
          </a:prstGeom>
          <a:noFill/>
        </p:spPr>
        <p:txBody>
          <a:bodyPr wrap="square" rtlCol="0">
            <a:spAutoFit/>
          </a:bodyPr>
          <a:lstStyle/>
          <a:p>
            <a:pPr algn="ctr" defTabSz="457200">
              <a:defRPr/>
            </a:pPr>
            <a:r>
              <a:rPr lang="ja-JP" altLang="en-US" sz="1600" b="1" dirty="0">
                <a:solidFill>
                  <a:srgbClr val="C00000"/>
                </a:solidFill>
                <a:effectLst>
                  <a:glow rad="127000">
                    <a:prstClr val="white"/>
                  </a:glow>
                </a:effectLst>
                <a:latin typeface="UD デジタル 教科書体 NP-R" panose="02020400000000000000" pitchFamily="18" charset="-128"/>
                <a:ea typeface="UD デジタル 教科書体 NP-R" panose="02020400000000000000" pitchFamily="18" charset="-128"/>
              </a:rPr>
              <a:t>約</a:t>
            </a:r>
            <a:r>
              <a:rPr lang="en-US" altLang="ja-JP" sz="2800" b="1" dirty="0">
                <a:solidFill>
                  <a:srgbClr val="C00000"/>
                </a:solidFill>
                <a:effectLst>
                  <a:glow rad="127000">
                    <a:prstClr val="white"/>
                  </a:glow>
                  <a:outerShdw blurRad="38100" dist="38100" dir="2700000" algn="tl">
                    <a:srgbClr val="000000">
                      <a:alpha val="43137"/>
                    </a:srgbClr>
                  </a:outerShdw>
                </a:effectLst>
                <a:latin typeface="UD デジタル 教科書体 NP-R" panose="02020400000000000000" pitchFamily="18" charset="-128"/>
                <a:ea typeface="UD デジタル 教科書体 NP-R" panose="02020400000000000000" pitchFamily="18" charset="-128"/>
              </a:rPr>
              <a:t>1.5</a:t>
            </a:r>
            <a:r>
              <a:rPr lang="ja-JP" altLang="en-US" sz="1600" b="1" dirty="0">
                <a:solidFill>
                  <a:srgbClr val="C00000"/>
                </a:solidFill>
                <a:effectLst>
                  <a:glow rad="127000">
                    <a:prstClr val="white"/>
                  </a:glow>
                </a:effectLst>
                <a:latin typeface="UD デジタル 教科書体 NP-R" panose="02020400000000000000" pitchFamily="18" charset="-128"/>
                <a:ea typeface="UD デジタル 教科書体 NP-R" panose="02020400000000000000" pitchFamily="18" charset="-128"/>
              </a:rPr>
              <a:t>万円</a:t>
            </a:r>
            <a:r>
              <a:rPr lang="en-US" altLang="ja-JP" sz="2000" b="1" dirty="0">
                <a:solidFill>
                  <a:srgbClr val="C00000"/>
                </a:solidFill>
                <a:effectLst>
                  <a:glow rad="127000">
                    <a:prstClr val="white"/>
                  </a:glow>
                </a:effectLst>
                <a:latin typeface="UD デジタル 教科書体 NP-R" panose="02020400000000000000" pitchFamily="18" charset="-128"/>
                <a:ea typeface="UD デジタル 教科書体 NP-R" panose="02020400000000000000" pitchFamily="18" charset="-128"/>
              </a:rPr>
              <a:t>UP</a:t>
            </a:r>
            <a:endParaRPr lang="ja-JP" altLang="en-US" sz="2000" b="1" dirty="0">
              <a:solidFill>
                <a:srgbClr val="C00000"/>
              </a:solidFill>
              <a:effectLst>
                <a:glow rad="127000">
                  <a:prstClr val="white"/>
                </a:glow>
              </a:effectLst>
              <a:latin typeface="UD デジタル 教科書体 NP-R" panose="02020400000000000000" pitchFamily="18" charset="-128"/>
              <a:ea typeface="UD デジタル 教科書体 NP-R" panose="02020400000000000000" pitchFamily="18" charset="-128"/>
            </a:endParaRPr>
          </a:p>
        </p:txBody>
      </p:sp>
      <p:sp>
        <p:nvSpPr>
          <p:cNvPr id="47" name="矢印: 下カーブ 46">
            <a:extLst>
              <a:ext uri="{FF2B5EF4-FFF2-40B4-BE49-F238E27FC236}">
                <a16:creationId xmlns:a16="http://schemas.microsoft.com/office/drawing/2014/main" id="{7AF9A3CF-FEB1-9F79-4676-DD7CC51AA578}"/>
              </a:ext>
            </a:extLst>
          </p:cNvPr>
          <p:cNvSpPr/>
          <p:nvPr/>
        </p:nvSpPr>
        <p:spPr>
          <a:xfrm rot="20766942">
            <a:off x="6846993" y="2928214"/>
            <a:ext cx="1044736" cy="447694"/>
          </a:xfrm>
          <a:prstGeom prst="curved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0">
              <a:defRPr/>
            </a:pPr>
            <a:endParaRPr lang="ja-JP" altLang="en-US">
              <a:solidFill>
                <a:prstClr val="black"/>
              </a:solidFill>
              <a:latin typeface="Calibri"/>
              <a:ea typeface="BIZ UDPゴシック"/>
            </a:endParaRPr>
          </a:p>
        </p:txBody>
      </p:sp>
      <p:sp>
        <p:nvSpPr>
          <p:cNvPr id="48" name="テキスト ボックス 47">
            <a:extLst>
              <a:ext uri="{FF2B5EF4-FFF2-40B4-BE49-F238E27FC236}">
                <a16:creationId xmlns:a16="http://schemas.microsoft.com/office/drawing/2014/main" id="{0987795D-0AD7-4209-E77E-AE75785EBA14}"/>
              </a:ext>
            </a:extLst>
          </p:cNvPr>
          <p:cNvSpPr txBox="1"/>
          <p:nvPr/>
        </p:nvSpPr>
        <p:spPr>
          <a:xfrm>
            <a:off x="6371077" y="2439419"/>
            <a:ext cx="1782993" cy="523220"/>
          </a:xfrm>
          <a:prstGeom prst="rect">
            <a:avLst/>
          </a:prstGeom>
          <a:noFill/>
        </p:spPr>
        <p:txBody>
          <a:bodyPr wrap="square" rtlCol="0">
            <a:spAutoFit/>
          </a:bodyPr>
          <a:lstStyle/>
          <a:p>
            <a:pPr algn="ctr" defTabSz="457200">
              <a:defRPr/>
            </a:pPr>
            <a:r>
              <a:rPr lang="ja-JP" altLang="en-US" sz="1600" b="1" dirty="0">
                <a:solidFill>
                  <a:srgbClr val="C00000"/>
                </a:solidFill>
                <a:effectLst>
                  <a:glow rad="127000">
                    <a:prstClr val="white"/>
                  </a:glow>
                </a:effectLst>
                <a:latin typeface="UD デジタル 教科書体 NP-R" panose="02020400000000000000" pitchFamily="18" charset="-128"/>
                <a:ea typeface="UD デジタル 教科書体 NP-R" panose="02020400000000000000" pitchFamily="18" charset="-128"/>
              </a:rPr>
              <a:t>約</a:t>
            </a:r>
            <a:r>
              <a:rPr lang="en-US" altLang="ja-JP" sz="2800" b="1" dirty="0">
                <a:solidFill>
                  <a:srgbClr val="C00000"/>
                </a:solidFill>
                <a:effectLst>
                  <a:glow rad="127000">
                    <a:prstClr val="white"/>
                  </a:glow>
                  <a:outerShdw blurRad="38100" dist="38100" dir="2700000" algn="tl">
                    <a:srgbClr val="000000">
                      <a:alpha val="43137"/>
                    </a:srgbClr>
                  </a:outerShdw>
                </a:effectLst>
                <a:latin typeface="UD デジタル 教科書体 NP-R" panose="02020400000000000000" pitchFamily="18" charset="-128"/>
                <a:ea typeface="UD デジタル 教科書体 NP-R" panose="02020400000000000000" pitchFamily="18" charset="-128"/>
              </a:rPr>
              <a:t>2.6</a:t>
            </a:r>
            <a:r>
              <a:rPr lang="ja-JP" altLang="en-US" sz="1600" b="1" dirty="0">
                <a:solidFill>
                  <a:srgbClr val="C00000"/>
                </a:solidFill>
                <a:effectLst>
                  <a:glow rad="127000">
                    <a:prstClr val="white"/>
                  </a:glow>
                </a:effectLst>
                <a:latin typeface="UD デジタル 教科書体 NP-R" panose="02020400000000000000" pitchFamily="18" charset="-128"/>
                <a:ea typeface="UD デジタル 教科書体 NP-R" panose="02020400000000000000" pitchFamily="18" charset="-128"/>
              </a:rPr>
              <a:t>万円</a:t>
            </a:r>
            <a:r>
              <a:rPr lang="en-US" altLang="ja-JP" sz="2000" b="1" dirty="0">
                <a:solidFill>
                  <a:srgbClr val="C00000"/>
                </a:solidFill>
                <a:effectLst>
                  <a:glow rad="127000">
                    <a:prstClr val="white"/>
                  </a:glow>
                </a:effectLst>
                <a:latin typeface="UD デジタル 教科書体 NP-R" panose="02020400000000000000" pitchFamily="18" charset="-128"/>
                <a:ea typeface="UD デジタル 教科書体 NP-R" panose="02020400000000000000" pitchFamily="18" charset="-128"/>
              </a:rPr>
              <a:t>UP</a:t>
            </a:r>
            <a:endParaRPr lang="ja-JP" altLang="en-US" sz="2000" b="1" dirty="0">
              <a:solidFill>
                <a:srgbClr val="C00000"/>
              </a:solidFill>
              <a:effectLst>
                <a:glow rad="127000">
                  <a:prstClr val="white"/>
                </a:glow>
              </a:effectLst>
              <a:latin typeface="UD デジタル 教科書体 NP-R" panose="02020400000000000000" pitchFamily="18" charset="-128"/>
              <a:ea typeface="UD デジタル 教科書体 NP-R" panose="02020400000000000000" pitchFamily="18" charset="-128"/>
            </a:endParaRPr>
          </a:p>
        </p:txBody>
      </p:sp>
    </p:spTree>
    <p:extLst>
      <p:ext uri="{BB962C8B-B14F-4D97-AF65-F5344CB8AC3E}">
        <p14:creationId xmlns:p14="http://schemas.microsoft.com/office/powerpoint/2010/main" val="1762848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fade">
                                      <p:cBhvr>
                                        <p:cTn id="10" dur="500"/>
                                        <p:tgtEl>
                                          <p:spTgt spid="3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500"/>
                                        <p:tgtEl>
                                          <p:spTgt spid="2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500"/>
                                        <p:tgtEl>
                                          <p:spTgt spid="20"/>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8"/>
                                        </p:tgtEl>
                                        <p:attrNameLst>
                                          <p:attrName>style.visibility</p:attrName>
                                        </p:attrNameLst>
                                      </p:cBhvr>
                                      <p:to>
                                        <p:strVal val="visible"/>
                                      </p:to>
                                    </p:set>
                                    <p:animEffect transition="in" filter="fade">
                                      <p:cBhvr>
                                        <p:cTn id="32" dur="500"/>
                                        <p:tgtEl>
                                          <p:spTgt spid="38"/>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9"/>
                                        </p:tgtEl>
                                        <p:attrNameLst>
                                          <p:attrName>style.visibility</p:attrName>
                                        </p:attrNameLst>
                                      </p:cBhvr>
                                      <p:to>
                                        <p:strVal val="visible"/>
                                      </p:to>
                                    </p:set>
                                    <p:animEffect transition="in" filter="fade">
                                      <p:cBhvr>
                                        <p:cTn id="35" dur="500"/>
                                        <p:tgtEl>
                                          <p:spTgt spid="39"/>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fade">
                                      <p:cBhvr>
                                        <p:cTn id="40" dur="500"/>
                                        <p:tgtEl>
                                          <p:spTgt spid="26"/>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fade">
                                      <p:cBhvr>
                                        <p:cTn id="43" dur="500"/>
                                        <p:tgtEl>
                                          <p:spTgt spid="27"/>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fade">
                                      <p:cBhvr>
                                        <p:cTn id="46" dur="500"/>
                                        <p:tgtEl>
                                          <p:spTgt spid="7"/>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28"/>
                                        </p:tgtEl>
                                        <p:attrNameLst>
                                          <p:attrName>style.visibility</p:attrName>
                                        </p:attrNameLst>
                                      </p:cBhvr>
                                      <p:to>
                                        <p:strVal val="visible"/>
                                      </p:to>
                                    </p:set>
                                    <p:animEffect transition="in" filter="fade">
                                      <p:cBhvr>
                                        <p:cTn id="51" dur="500"/>
                                        <p:tgtEl>
                                          <p:spTgt spid="28"/>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44"/>
                                        </p:tgtEl>
                                        <p:attrNameLst>
                                          <p:attrName>style.visibility</p:attrName>
                                        </p:attrNameLst>
                                      </p:cBhvr>
                                      <p:to>
                                        <p:strVal val="visible"/>
                                      </p:to>
                                    </p:set>
                                    <p:animEffect transition="in" filter="fade">
                                      <p:cBhvr>
                                        <p:cTn id="56" dur="500"/>
                                        <p:tgtEl>
                                          <p:spTgt spid="44"/>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43"/>
                                        </p:tgtEl>
                                        <p:attrNameLst>
                                          <p:attrName>style.visibility</p:attrName>
                                        </p:attrNameLst>
                                      </p:cBhvr>
                                      <p:to>
                                        <p:strVal val="visible"/>
                                      </p:to>
                                    </p:set>
                                    <p:animEffect transition="in" filter="fade">
                                      <p:cBhvr>
                                        <p:cTn id="59" dur="500"/>
                                        <p:tgtEl>
                                          <p:spTgt spid="43"/>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8"/>
                                        </p:tgtEl>
                                        <p:attrNameLst>
                                          <p:attrName>style.visibility</p:attrName>
                                        </p:attrNameLst>
                                      </p:cBhvr>
                                      <p:to>
                                        <p:strVal val="visible"/>
                                      </p:to>
                                    </p:set>
                                    <p:animEffect transition="in" filter="fade">
                                      <p:cBhvr>
                                        <p:cTn id="64" dur="500"/>
                                        <p:tgtEl>
                                          <p:spTgt spid="8"/>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19"/>
                                        </p:tgtEl>
                                        <p:attrNameLst>
                                          <p:attrName>style.visibility</p:attrName>
                                        </p:attrNameLst>
                                      </p:cBhvr>
                                      <p:to>
                                        <p:strVal val="visible"/>
                                      </p:to>
                                    </p:set>
                                    <p:animEffect transition="in" filter="fade">
                                      <p:cBhvr>
                                        <p:cTn id="67" dur="500"/>
                                        <p:tgtEl>
                                          <p:spTgt spid="19"/>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18"/>
                                        </p:tgtEl>
                                        <p:attrNameLst>
                                          <p:attrName>style.visibility</p:attrName>
                                        </p:attrNameLst>
                                      </p:cBhvr>
                                      <p:to>
                                        <p:strVal val="visible"/>
                                      </p:to>
                                    </p:set>
                                    <p:animEffect transition="in" filter="fade">
                                      <p:cBhvr>
                                        <p:cTn id="70" dur="500"/>
                                        <p:tgtEl>
                                          <p:spTgt spid="18"/>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23"/>
                                        </p:tgtEl>
                                        <p:attrNameLst>
                                          <p:attrName>style.visibility</p:attrName>
                                        </p:attrNameLst>
                                      </p:cBhvr>
                                      <p:to>
                                        <p:strVal val="visible"/>
                                      </p:to>
                                    </p:set>
                                    <p:animEffect transition="in" filter="fade">
                                      <p:cBhvr>
                                        <p:cTn id="75" dur="500"/>
                                        <p:tgtEl>
                                          <p:spTgt spid="23"/>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46"/>
                                        </p:tgtEl>
                                        <p:attrNameLst>
                                          <p:attrName>style.visibility</p:attrName>
                                        </p:attrNameLst>
                                      </p:cBhvr>
                                      <p:to>
                                        <p:strVal val="visible"/>
                                      </p:to>
                                    </p:set>
                                    <p:animEffect transition="in" filter="fade">
                                      <p:cBhvr>
                                        <p:cTn id="80" dur="500"/>
                                        <p:tgtEl>
                                          <p:spTgt spid="46"/>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45"/>
                                        </p:tgtEl>
                                        <p:attrNameLst>
                                          <p:attrName>style.visibility</p:attrName>
                                        </p:attrNameLst>
                                      </p:cBhvr>
                                      <p:to>
                                        <p:strVal val="visible"/>
                                      </p:to>
                                    </p:set>
                                    <p:animEffect transition="in" filter="fade">
                                      <p:cBhvr>
                                        <p:cTn id="83" dur="500"/>
                                        <p:tgtEl>
                                          <p:spTgt spid="45"/>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grpId="0" nodeType="clickEffect">
                                  <p:stCondLst>
                                    <p:cond delay="0"/>
                                  </p:stCondLst>
                                  <p:childTnLst>
                                    <p:set>
                                      <p:cBhvr>
                                        <p:cTn id="87" dur="1" fill="hold">
                                          <p:stCondLst>
                                            <p:cond delay="0"/>
                                          </p:stCondLst>
                                        </p:cTn>
                                        <p:tgtEl>
                                          <p:spTgt spid="11"/>
                                        </p:tgtEl>
                                        <p:attrNameLst>
                                          <p:attrName>style.visibility</p:attrName>
                                        </p:attrNameLst>
                                      </p:cBhvr>
                                      <p:to>
                                        <p:strVal val="visible"/>
                                      </p:to>
                                    </p:set>
                                    <p:animEffect transition="in" filter="fade">
                                      <p:cBhvr>
                                        <p:cTn id="88" dur="500"/>
                                        <p:tgtEl>
                                          <p:spTgt spid="11"/>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16"/>
                                        </p:tgtEl>
                                        <p:attrNameLst>
                                          <p:attrName>style.visibility</p:attrName>
                                        </p:attrNameLst>
                                      </p:cBhvr>
                                      <p:to>
                                        <p:strVal val="visible"/>
                                      </p:to>
                                    </p:set>
                                    <p:animEffect transition="in" filter="fade">
                                      <p:cBhvr>
                                        <p:cTn id="91" dur="500"/>
                                        <p:tgtEl>
                                          <p:spTgt spid="16"/>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17"/>
                                        </p:tgtEl>
                                        <p:attrNameLst>
                                          <p:attrName>style.visibility</p:attrName>
                                        </p:attrNameLst>
                                      </p:cBhvr>
                                      <p:to>
                                        <p:strVal val="visible"/>
                                      </p:to>
                                    </p:set>
                                    <p:animEffect transition="in" filter="fade">
                                      <p:cBhvr>
                                        <p:cTn id="94" dur="500"/>
                                        <p:tgtEl>
                                          <p:spTgt spid="17"/>
                                        </p:tgtEl>
                                      </p:cBhvr>
                                    </p:animEffect>
                                  </p:childTnLst>
                                </p:cTn>
                              </p:par>
                            </p:childTnLst>
                          </p:cTn>
                        </p:par>
                      </p:childTnLst>
                    </p:cTn>
                  </p:par>
                  <p:par>
                    <p:cTn id="95" fill="hold">
                      <p:stCondLst>
                        <p:cond delay="indefinite"/>
                      </p:stCondLst>
                      <p:childTnLst>
                        <p:par>
                          <p:cTn id="96" fill="hold">
                            <p:stCondLst>
                              <p:cond delay="0"/>
                            </p:stCondLst>
                            <p:childTnLst>
                              <p:par>
                                <p:cTn id="97" presetID="10" presetClass="entr" presetSubtype="0" fill="hold" grpId="0" nodeType="clickEffect">
                                  <p:stCondLst>
                                    <p:cond delay="0"/>
                                  </p:stCondLst>
                                  <p:childTnLst>
                                    <p:set>
                                      <p:cBhvr>
                                        <p:cTn id="98" dur="1" fill="hold">
                                          <p:stCondLst>
                                            <p:cond delay="0"/>
                                          </p:stCondLst>
                                        </p:cTn>
                                        <p:tgtEl>
                                          <p:spTgt spid="24"/>
                                        </p:tgtEl>
                                        <p:attrNameLst>
                                          <p:attrName>style.visibility</p:attrName>
                                        </p:attrNameLst>
                                      </p:cBhvr>
                                      <p:to>
                                        <p:strVal val="visible"/>
                                      </p:to>
                                    </p:set>
                                    <p:animEffect transition="in" filter="fade">
                                      <p:cBhvr>
                                        <p:cTn id="99" dur="500"/>
                                        <p:tgtEl>
                                          <p:spTgt spid="24"/>
                                        </p:tgtEl>
                                      </p:cBhvr>
                                    </p:animEffect>
                                  </p:childTnLst>
                                </p:cTn>
                              </p:par>
                            </p:childTnLst>
                          </p:cTn>
                        </p:par>
                      </p:childTnLst>
                    </p:cTn>
                  </p:par>
                  <p:par>
                    <p:cTn id="100" fill="hold">
                      <p:stCondLst>
                        <p:cond delay="indefinite"/>
                      </p:stCondLst>
                      <p:childTnLst>
                        <p:par>
                          <p:cTn id="101" fill="hold">
                            <p:stCondLst>
                              <p:cond delay="0"/>
                            </p:stCondLst>
                            <p:childTnLst>
                              <p:par>
                                <p:cTn id="102" presetID="10" presetClass="entr" presetSubtype="0" fill="hold" grpId="0" nodeType="clickEffect">
                                  <p:stCondLst>
                                    <p:cond delay="0"/>
                                  </p:stCondLst>
                                  <p:childTnLst>
                                    <p:set>
                                      <p:cBhvr>
                                        <p:cTn id="103" dur="1" fill="hold">
                                          <p:stCondLst>
                                            <p:cond delay="0"/>
                                          </p:stCondLst>
                                        </p:cTn>
                                        <p:tgtEl>
                                          <p:spTgt spid="48"/>
                                        </p:tgtEl>
                                        <p:attrNameLst>
                                          <p:attrName>style.visibility</p:attrName>
                                        </p:attrNameLst>
                                      </p:cBhvr>
                                      <p:to>
                                        <p:strVal val="visible"/>
                                      </p:to>
                                    </p:set>
                                    <p:animEffect transition="in" filter="fade">
                                      <p:cBhvr>
                                        <p:cTn id="104" dur="500"/>
                                        <p:tgtEl>
                                          <p:spTgt spid="48"/>
                                        </p:tgtEl>
                                      </p:cBhvr>
                                    </p:animEffect>
                                  </p:childTnLst>
                                </p:cTn>
                              </p:par>
                              <p:par>
                                <p:cTn id="105" presetID="10" presetClass="entr" presetSubtype="0" fill="hold" grpId="0" nodeType="withEffect">
                                  <p:stCondLst>
                                    <p:cond delay="0"/>
                                  </p:stCondLst>
                                  <p:childTnLst>
                                    <p:set>
                                      <p:cBhvr>
                                        <p:cTn id="106" dur="1" fill="hold">
                                          <p:stCondLst>
                                            <p:cond delay="0"/>
                                          </p:stCondLst>
                                        </p:cTn>
                                        <p:tgtEl>
                                          <p:spTgt spid="47"/>
                                        </p:tgtEl>
                                        <p:attrNameLst>
                                          <p:attrName>style.visibility</p:attrName>
                                        </p:attrNameLst>
                                      </p:cBhvr>
                                      <p:to>
                                        <p:strVal val="visible"/>
                                      </p:to>
                                    </p:set>
                                    <p:animEffect transition="in" filter="fade">
                                      <p:cBhvr>
                                        <p:cTn id="107" dur="500"/>
                                        <p:tgtEl>
                                          <p:spTgt spid="47"/>
                                        </p:tgtEl>
                                      </p:cBhvr>
                                    </p:animEffect>
                                  </p:childTnLst>
                                </p:cTn>
                              </p:par>
                              <p:par>
                                <p:cTn id="108" presetID="10" presetClass="entr" presetSubtype="0" fill="hold" nodeType="withEffect">
                                  <p:stCondLst>
                                    <p:cond delay="0"/>
                                  </p:stCondLst>
                                  <p:childTnLst>
                                    <p:set>
                                      <p:cBhvr>
                                        <p:cTn id="109" dur="1" fill="hold">
                                          <p:stCondLst>
                                            <p:cond delay="0"/>
                                          </p:stCondLst>
                                        </p:cTn>
                                        <p:tgtEl>
                                          <p:spTgt spid="36"/>
                                        </p:tgtEl>
                                        <p:attrNameLst>
                                          <p:attrName>style.visibility</p:attrName>
                                        </p:attrNameLst>
                                      </p:cBhvr>
                                      <p:to>
                                        <p:strVal val="visible"/>
                                      </p:to>
                                    </p:set>
                                    <p:animEffect transition="in" filter="fade">
                                      <p:cBhvr>
                                        <p:cTn id="110" dur="500"/>
                                        <p:tgtEl>
                                          <p:spTgt spid="36"/>
                                        </p:tgtEl>
                                      </p:cBhvr>
                                    </p:animEffect>
                                  </p:childTnLst>
                                </p:cTn>
                              </p:par>
                              <p:par>
                                <p:cTn id="111" presetID="10" presetClass="entr" presetSubtype="0" fill="hold" grpId="0" nodeType="withEffect">
                                  <p:stCondLst>
                                    <p:cond delay="0"/>
                                  </p:stCondLst>
                                  <p:childTnLst>
                                    <p:set>
                                      <p:cBhvr>
                                        <p:cTn id="112" dur="1" fill="hold">
                                          <p:stCondLst>
                                            <p:cond delay="0"/>
                                          </p:stCondLst>
                                        </p:cTn>
                                        <p:tgtEl>
                                          <p:spTgt spid="40"/>
                                        </p:tgtEl>
                                        <p:attrNameLst>
                                          <p:attrName>style.visibility</p:attrName>
                                        </p:attrNameLst>
                                      </p:cBhvr>
                                      <p:to>
                                        <p:strVal val="visible"/>
                                      </p:to>
                                    </p:set>
                                    <p:animEffect transition="in" filter="fade">
                                      <p:cBhvr>
                                        <p:cTn id="113" dur="500"/>
                                        <p:tgtEl>
                                          <p:spTgt spid="40"/>
                                        </p:tgtEl>
                                      </p:cBhvr>
                                    </p:animEffect>
                                  </p:childTnLst>
                                </p:cTn>
                              </p:par>
                            </p:childTnLst>
                          </p:cTn>
                        </p:par>
                      </p:childTnLst>
                    </p:cTn>
                  </p:par>
                  <p:par>
                    <p:cTn id="114" fill="hold">
                      <p:stCondLst>
                        <p:cond delay="indefinite"/>
                      </p:stCondLst>
                      <p:childTnLst>
                        <p:par>
                          <p:cTn id="115" fill="hold">
                            <p:stCondLst>
                              <p:cond delay="0"/>
                            </p:stCondLst>
                            <p:childTnLst>
                              <p:par>
                                <p:cTn id="116" presetID="1" presetClass="entr" presetSubtype="0" fill="hold" nodeType="clickEffect">
                                  <p:stCondLst>
                                    <p:cond delay="0"/>
                                  </p:stCondLst>
                                  <p:childTnLst>
                                    <p:set>
                                      <p:cBhvr>
                                        <p:cTn id="117" dur="1" fill="hold">
                                          <p:stCondLst>
                                            <p:cond delay="0"/>
                                          </p:stCondLst>
                                        </p:cTn>
                                        <p:tgtEl>
                                          <p:spTgt spid="2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8" grpId="0" animBg="1"/>
      <p:bldP spid="10" grpId="0" animBg="1"/>
      <p:bldP spid="11" grpId="0" animBg="1"/>
      <p:bldP spid="13" grpId="0"/>
      <p:bldP spid="20" grpId="0" animBg="1"/>
      <p:bldP spid="21" grpId="0" animBg="1"/>
      <p:bldP spid="22" grpId="0"/>
      <p:bldP spid="18" grpId="0" animBg="1"/>
      <p:bldP spid="19" grpId="0" animBg="1"/>
      <p:bldP spid="23" grpId="0"/>
      <p:bldP spid="16" grpId="0" animBg="1"/>
      <p:bldP spid="17" grpId="0" animBg="1"/>
      <p:bldP spid="24" grpId="0"/>
      <p:bldP spid="26" grpId="0" animBg="1"/>
      <p:bldP spid="27" grpId="0" animBg="1"/>
      <p:bldP spid="28" grpId="0"/>
      <p:bldP spid="34" grpId="0" animBg="1"/>
      <p:bldP spid="39" grpId="0"/>
      <p:bldP spid="40" grpId="0"/>
      <p:bldP spid="43" grpId="0" animBg="1"/>
      <p:bldP spid="44" grpId="0"/>
      <p:bldP spid="45" grpId="0" animBg="1"/>
      <p:bldP spid="46" grpId="0"/>
      <p:bldP spid="47" grpId="0" animBg="1"/>
      <p:bldP spid="4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838200" y="136525"/>
            <a:ext cx="10515600" cy="1554163"/>
          </a:xfrm>
        </p:spPr>
        <p:txBody>
          <a:bodyPr/>
          <a:lstStyle/>
          <a:p>
            <a:r>
              <a:rPr kumimoji="1" lang="ja-JP" altLang="en-US" dirty="0">
                <a:latin typeface="HGP創英角ﾎﾟｯﾌﾟ体" pitchFamily="50" charset="-128"/>
                <a:ea typeface="HGP創英角ﾎﾟｯﾌﾟ体" pitchFamily="50" charset="-128"/>
              </a:rPr>
              <a:t>金利の重さ</a:t>
            </a:r>
          </a:p>
        </p:txBody>
      </p:sp>
      <p:sp>
        <p:nvSpPr>
          <p:cNvPr id="3" name="コンテンツ プレースホルダー 2"/>
          <p:cNvSpPr>
            <a:spLocks noGrp="1"/>
          </p:cNvSpPr>
          <p:nvPr>
            <p:ph idx="1"/>
          </p:nvPr>
        </p:nvSpPr>
        <p:spPr>
          <a:xfrm>
            <a:off x="838200" y="1424473"/>
            <a:ext cx="10622280" cy="4621764"/>
          </a:xfr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p:spPr>
        <p:txBody>
          <a:bodyPr/>
          <a:lstStyle/>
          <a:p>
            <a:endParaRPr kumimoji="1" lang="en-US" altLang="ja-JP" dirty="0"/>
          </a:p>
          <a:p>
            <a:pPr marL="0" indent="0">
              <a:buNone/>
            </a:pPr>
            <a:r>
              <a:rPr kumimoji="1" lang="ja-JP" altLang="en-US" dirty="0">
                <a:latin typeface="HGP創英角ﾎﾟｯﾌﾟ体" pitchFamily="50" charset="-128"/>
                <a:ea typeface="HGP創英角ﾎﾟｯﾌﾟ体" pitchFamily="50" charset="-128"/>
              </a:rPr>
              <a:t>　</a:t>
            </a:r>
            <a:r>
              <a:rPr lang="ja-JP" altLang="en-US" sz="3600" dirty="0">
                <a:latin typeface="HGP創英角ﾎﾟｯﾌﾟ体" pitchFamily="50" charset="-128"/>
                <a:ea typeface="HGP創英角ﾎﾟｯﾌﾟ体" pitchFamily="50" charset="-128"/>
              </a:rPr>
              <a:t>４</a:t>
            </a:r>
            <a:r>
              <a:rPr kumimoji="1" lang="en-US" altLang="ja-JP" sz="3600" dirty="0">
                <a:latin typeface="HGP創英角ﾎﾟｯﾌﾟ体" pitchFamily="50" charset="-128"/>
                <a:ea typeface="HGP創英角ﾎﾟｯﾌﾟ体" pitchFamily="50" charset="-128"/>
              </a:rPr>
              <a:t>,</a:t>
            </a:r>
            <a:r>
              <a:rPr kumimoji="1" lang="ja-JP" altLang="en-US" sz="3600" dirty="0">
                <a:latin typeface="HGP創英角ﾎﾟｯﾌﾟ体" pitchFamily="50" charset="-128"/>
                <a:ea typeface="HGP創英角ﾎﾟｯﾌﾟ体" pitchFamily="50" charset="-128"/>
              </a:rPr>
              <a:t>０００万円　</a:t>
            </a:r>
            <a:r>
              <a:rPr kumimoji="1" lang="ja-JP" altLang="en-US" sz="3600" u="sng" dirty="0">
                <a:latin typeface="HGP創英角ﾎﾟｯﾌﾟ体" pitchFamily="50" charset="-128"/>
                <a:ea typeface="HGP創英角ﾎﾟｯﾌﾟ体" pitchFamily="50" charset="-128"/>
              </a:rPr>
              <a:t>金利　年</a:t>
            </a:r>
            <a:r>
              <a:rPr kumimoji="1" lang="en-US" altLang="ja-JP" sz="3600" u="sng" dirty="0">
                <a:latin typeface="HGP創英角ﾎﾟｯﾌﾟ体" pitchFamily="50" charset="-128"/>
                <a:ea typeface="HGP創英角ﾎﾟｯﾌﾟ体" pitchFamily="50" charset="-128"/>
              </a:rPr>
              <a:t>2.0</a:t>
            </a:r>
            <a:r>
              <a:rPr kumimoji="1" lang="ja-JP" altLang="en-US" sz="3600" u="sng" dirty="0">
                <a:latin typeface="HGP創英角ﾎﾟｯﾌﾟ体" pitchFamily="50" charset="-128"/>
                <a:ea typeface="HGP創英角ﾎﾟｯﾌﾟ体" pitchFamily="50" charset="-128"/>
              </a:rPr>
              <a:t>％</a:t>
            </a:r>
            <a:r>
              <a:rPr kumimoji="1" lang="ja-JP" altLang="en-US" sz="3600" dirty="0">
                <a:latin typeface="HGP創英角ﾎﾟｯﾌﾟ体" pitchFamily="50" charset="-128"/>
                <a:ea typeface="HGP創英角ﾎﾟｯﾌﾟ体" pitchFamily="50" charset="-128"/>
              </a:rPr>
              <a:t>　３５年＝総返済額は？</a:t>
            </a:r>
            <a:endParaRPr kumimoji="1" lang="en-US" altLang="ja-JP" sz="4000" dirty="0">
              <a:latin typeface="HGP創英角ﾎﾟｯﾌﾟ体" pitchFamily="50" charset="-128"/>
              <a:ea typeface="HGP創英角ﾎﾟｯﾌﾟ体" pitchFamily="50" charset="-128"/>
            </a:endParaRPr>
          </a:p>
          <a:p>
            <a:pPr marL="0" indent="0">
              <a:buNone/>
            </a:pPr>
            <a:endParaRPr lang="en-US" altLang="ja-JP" sz="3200" dirty="0"/>
          </a:p>
          <a:p>
            <a:pPr marL="0" indent="0">
              <a:buNone/>
            </a:pPr>
            <a:endParaRPr lang="en-US" altLang="ja-JP" dirty="0"/>
          </a:p>
          <a:p>
            <a:pPr marL="0" indent="0">
              <a:buNone/>
            </a:pPr>
            <a:r>
              <a:rPr kumimoji="1" lang="ja-JP" altLang="en-US" dirty="0">
                <a:solidFill>
                  <a:schemeClr val="accent6">
                    <a:lumMod val="75000"/>
                  </a:schemeClr>
                </a:solidFill>
                <a:latin typeface="HGP創英角ﾎﾟｯﾌﾟ体" pitchFamily="50" charset="-128"/>
                <a:ea typeface="HGP創英角ﾎﾟｯﾌﾟ体" pitchFamily="50" charset="-128"/>
              </a:rPr>
              <a:t>　</a:t>
            </a:r>
            <a:endParaRPr kumimoji="1" lang="en-US" altLang="ja-JP" dirty="0">
              <a:solidFill>
                <a:schemeClr val="accent6">
                  <a:lumMod val="75000"/>
                </a:schemeClr>
              </a:solidFill>
              <a:latin typeface="HGP創英角ﾎﾟｯﾌﾟ体" pitchFamily="50" charset="-128"/>
              <a:ea typeface="HGP創英角ﾎﾟｯﾌﾟ体" pitchFamily="50" charset="-128"/>
            </a:endParaRPr>
          </a:p>
          <a:p>
            <a:pPr marL="0" indent="0">
              <a:buNone/>
            </a:pPr>
            <a:r>
              <a:rPr lang="ja-JP" altLang="en-US" dirty="0">
                <a:solidFill>
                  <a:schemeClr val="accent6">
                    <a:lumMod val="75000"/>
                  </a:schemeClr>
                </a:solidFill>
                <a:latin typeface="HGP創英角ﾎﾟｯﾌﾟ体" pitchFamily="50" charset="-128"/>
                <a:ea typeface="HGP創英角ﾎﾟｯﾌﾟ体" pitchFamily="50" charset="-128"/>
              </a:rPr>
              <a:t>　</a:t>
            </a:r>
            <a:r>
              <a:rPr lang="ja-JP" altLang="en-US" sz="3200" dirty="0">
                <a:solidFill>
                  <a:srgbClr val="FF0000"/>
                </a:solidFill>
                <a:latin typeface="HGP創英角ﾎﾟｯﾌﾟ体" pitchFamily="50" charset="-128"/>
                <a:ea typeface="HGP創英角ﾎﾟｯﾌﾟ体" pitchFamily="50" charset="-128"/>
              </a:rPr>
              <a:t>現在　全期間固定金利で借りた場合の金利は？</a:t>
            </a:r>
            <a:endParaRPr lang="en-US" altLang="ja-JP" sz="3200" dirty="0">
              <a:solidFill>
                <a:srgbClr val="FF0000"/>
              </a:solidFill>
              <a:latin typeface="HGP創英角ﾎﾟｯﾌﾟ体" pitchFamily="50" charset="-128"/>
              <a:ea typeface="HGP創英角ﾎﾟｯﾌﾟ体" pitchFamily="50" charset="-128"/>
            </a:endParaRPr>
          </a:p>
          <a:p>
            <a:pPr marL="0" indent="0">
              <a:buNone/>
            </a:pPr>
            <a:r>
              <a:rPr kumimoji="1" lang="ja-JP" altLang="en-US" sz="2400" dirty="0"/>
              <a:t>　</a:t>
            </a:r>
          </a:p>
        </p:txBody>
      </p:sp>
      <p:sp>
        <p:nvSpPr>
          <p:cNvPr id="4" name="上矢印 3"/>
          <p:cNvSpPr/>
          <p:nvPr/>
        </p:nvSpPr>
        <p:spPr>
          <a:xfrm>
            <a:off x="5277644" y="2978636"/>
            <a:ext cx="553616" cy="76605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800"/>
          </a:p>
        </p:txBody>
      </p:sp>
      <p:sp>
        <p:nvSpPr>
          <p:cNvPr id="5" name="スライド番号プレースホルダー 4"/>
          <p:cNvSpPr>
            <a:spLocks noGrp="1"/>
          </p:cNvSpPr>
          <p:nvPr>
            <p:ph type="sldNum" sz="quarter" idx="12"/>
          </p:nvPr>
        </p:nvSpPr>
        <p:spPr/>
        <p:txBody>
          <a:bodyPr/>
          <a:lstStyle/>
          <a:p>
            <a:fld id="{428159FB-B171-47E6-97FF-94E4E8E0D996}" type="slidenum">
              <a:rPr kumimoji="1" lang="ja-JP" altLang="en-US" smtClean="0"/>
              <a:t>11</a:t>
            </a:fld>
            <a:endParaRPr kumimoji="1" lang="ja-JP" altLang="en-US" dirty="0"/>
          </a:p>
        </p:txBody>
      </p:sp>
      <p:sp>
        <p:nvSpPr>
          <p:cNvPr id="6" name="日付プレースホルダー 5">
            <a:extLst>
              <a:ext uri="{FF2B5EF4-FFF2-40B4-BE49-F238E27FC236}">
                <a16:creationId xmlns:a16="http://schemas.microsoft.com/office/drawing/2014/main" id="{29BD4525-7AC3-668E-5D6F-76133D3236E8}"/>
              </a:ext>
            </a:extLst>
          </p:cNvPr>
          <p:cNvSpPr>
            <a:spLocks noGrp="1"/>
          </p:cNvSpPr>
          <p:nvPr>
            <p:ph type="dt" sz="half" idx="10"/>
          </p:nvPr>
        </p:nvSpPr>
        <p:spPr/>
        <p:txBody>
          <a:bodyPr/>
          <a:lstStyle/>
          <a:p>
            <a:fld id="{937A4735-46F9-47D0-AF22-D8D3ED56CE5F}" type="datetime1">
              <a:rPr kumimoji="1" lang="ja-JP" altLang="en-US" smtClean="0"/>
              <a:t>2024/4/19</a:t>
            </a:fld>
            <a:endParaRPr kumimoji="1" lang="ja-JP" altLang="en-US"/>
          </a:p>
        </p:txBody>
      </p:sp>
    </p:spTree>
    <p:extLst>
      <p:ext uri="{BB962C8B-B14F-4D97-AF65-F5344CB8AC3E}">
        <p14:creationId xmlns:p14="http://schemas.microsoft.com/office/powerpoint/2010/main" val="356698994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9A4C8531-70C1-8E50-5957-47CBB90896DB}"/>
              </a:ext>
            </a:extLst>
          </p:cNvPr>
          <p:cNvSpPr>
            <a:spLocks noGrp="1"/>
          </p:cNvSpPr>
          <p:nvPr>
            <p:ph type="title"/>
          </p:nvPr>
        </p:nvSpPr>
        <p:spPr/>
        <p:txBody>
          <a:bodyPr/>
          <a:lstStyle/>
          <a:p>
            <a:r>
              <a:rPr lang="ja-JP" altLang="en-US" dirty="0">
                <a:latin typeface="HGS創英角ﾎﾟｯﾌﾟ体" panose="040B0A00000000000000" pitchFamily="50" charset="-128"/>
                <a:ea typeface="HGS創英角ﾎﾟｯﾌﾟ体" panose="040B0A00000000000000" pitchFamily="50" charset="-128"/>
              </a:rPr>
              <a:t>投資の話</a:t>
            </a:r>
          </a:p>
        </p:txBody>
      </p:sp>
      <p:sp>
        <p:nvSpPr>
          <p:cNvPr id="4" name="コンテンツ プレースホルダー 3">
            <a:extLst>
              <a:ext uri="{FF2B5EF4-FFF2-40B4-BE49-F238E27FC236}">
                <a16:creationId xmlns:a16="http://schemas.microsoft.com/office/drawing/2014/main" id="{FFC5B13A-2BA0-02E3-D743-1351C1C92053}"/>
              </a:ext>
            </a:extLst>
          </p:cNvPr>
          <p:cNvSpPr>
            <a:spLocks noGrp="1"/>
          </p:cNvSpPr>
          <p:nvPr>
            <p:ph idx="1"/>
          </p:nvPr>
        </p:nvSpPr>
        <p:spPr/>
        <p:style>
          <a:lnRef idx="1">
            <a:schemeClr val="accent1"/>
          </a:lnRef>
          <a:fillRef idx="2">
            <a:schemeClr val="accent1"/>
          </a:fillRef>
          <a:effectRef idx="1">
            <a:schemeClr val="accent1"/>
          </a:effectRef>
          <a:fontRef idx="minor">
            <a:schemeClr val="dk1"/>
          </a:fontRef>
        </p:style>
        <p:txBody>
          <a:bodyPr>
            <a:normAutofit fontScale="85000" lnSpcReduction="20000"/>
          </a:bodyPr>
          <a:lstStyle/>
          <a:p>
            <a:pPr marL="0" indent="0">
              <a:buNone/>
            </a:pPr>
            <a:endParaRPr lang="en-US" altLang="ja-JP" sz="100" dirty="0">
              <a:latin typeface="HGP創英角ﾎﾟｯﾌﾟ体" panose="040B0A00000000000000" pitchFamily="50" charset="-128"/>
              <a:ea typeface="HGP創英角ﾎﾟｯﾌﾟ体" panose="040B0A00000000000000" pitchFamily="50" charset="-128"/>
            </a:endParaRPr>
          </a:p>
          <a:p>
            <a:pPr marL="0" indent="0">
              <a:buNone/>
            </a:pPr>
            <a:r>
              <a:rPr lang="ja-JP" altLang="en-US" dirty="0">
                <a:latin typeface="HGP創英角ﾎﾟｯﾌﾟ体" panose="040B0A00000000000000" pitchFamily="50" charset="-128"/>
                <a:ea typeface="HGP創英角ﾎﾟｯﾌﾟ体" panose="040B0A00000000000000" pitchFamily="50" charset="-128"/>
              </a:rPr>
              <a:t>投資とか運用とか言うと</a:t>
            </a:r>
            <a:endParaRPr lang="en-US" altLang="ja-JP" dirty="0">
              <a:latin typeface="HGP創英角ﾎﾟｯﾌﾟ体" panose="040B0A00000000000000" pitchFamily="50" charset="-128"/>
              <a:ea typeface="HGP創英角ﾎﾟｯﾌﾟ体" panose="040B0A00000000000000" pitchFamily="50" charset="-128"/>
            </a:endParaRPr>
          </a:p>
          <a:p>
            <a:endParaRPr lang="en-US" altLang="ja-JP" sz="1400" dirty="0">
              <a:latin typeface="HGP創英角ﾎﾟｯﾌﾟ体" panose="040B0A00000000000000" pitchFamily="50" charset="-128"/>
              <a:ea typeface="HGP創英角ﾎﾟｯﾌﾟ体" panose="040B0A00000000000000" pitchFamily="50" charset="-128"/>
            </a:endParaRPr>
          </a:p>
          <a:p>
            <a:pPr marL="0" indent="0">
              <a:buNone/>
            </a:pPr>
            <a:r>
              <a:rPr lang="ja-JP" altLang="en-US" dirty="0">
                <a:latin typeface="HGP創英角ﾎﾟｯﾌﾟ体" panose="040B0A00000000000000" pitchFamily="50" charset="-128"/>
                <a:ea typeface="HGP創英角ﾎﾟｯﾌﾟ体" panose="040B0A00000000000000" pitchFamily="50" charset="-128"/>
              </a:rPr>
              <a:t>よくわからないので、今はちょっと・・・</a:t>
            </a:r>
            <a:endParaRPr lang="en-US" altLang="ja-JP" dirty="0">
              <a:latin typeface="HGP創英角ﾎﾟｯﾌﾟ体" panose="040B0A00000000000000" pitchFamily="50" charset="-128"/>
              <a:ea typeface="HGP創英角ﾎﾟｯﾌﾟ体" panose="040B0A00000000000000" pitchFamily="50" charset="-128"/>
            </a:endParaRPr>
          </a:p>
          <a:p>
            <a:pPr marL="0" indent="0">
              <a:buNone/>
            </a:pPr>
            <a:endParaRPr lang="en-US" altLang="ja-JP" sz="1400" dirty="0">
              <a:latin typeface="HGP創英角ﾎﾟｯﾌﾟ体" panose="040B0A00000000000000" pitchFamily="50" charset="-128"/>
              <a:ea typeface="HGP創英角ﾎﾟｯﾌﾟ体" panose="040B0A00000000000000" pitchFamily="50" charset="-128"/>
            </a:endParaRPr>
          </a:p>
          <a:p>
            <a:pPr marL="0" indent="0">
              <a:buNone/>
            </a:pPr>
            <a:r>
              <a:rPr lang="ja-JP" altLang="en-US" dirty="0">
                <a:latin typeface="HGP創英角ﾎﾟｯﾌﾟ体" panose="040B0A00000000000000" pitchFamily="50" charset="-128"/>
                <a:ea typeface="HGP創英角ﾎﾟｯﾌﾟ体" panose="040B0A00000000000000" pitchFamily="50" charset="-128"/>
              </a:rPr>
              <a:t>勉強してから・・・</a:t>
            </a:r>
            <a:endParaRPr lang="en-US" altLang="ja-JP" dirty="0">
              <a:latin typeface="HGP創英角ﾎﾟｯﾌﾟ体" panose="040B0A00000000000000" pitchFamily="50" charset="-128"/>
              <a:ea typeface="HGP創英角ﾎﾟｯﾌﾟ体" panose="040B0A00000000000000" pitchFamily="50" charset="-128"/>
            </a:endParaRPr>
          </a:p>
          <a:p>
            <a:endParaRPr lang="en-US" altLang="ja-JP" sz="1300" dirty="0">
              <a:latin typeface="HGP創英角ﾎﾟｯﾌﾟ体" panose="040B0A00000000000000" pitchFamily="50" charset="-128"/>
              <a:ea typeface="HGP創英角ﾎﾟｯﾌﾟ体" panose="040B0A00000000000000" pitchFamily="50" charset="-128"/>
            </a:endParaRPr>
          </a:p>
          <a:p>
            <a:pPr marL="0" indent="0">
              <a:buNone/>
            </a:pPr>
            <a:r>
              <a:rPr lang="ja-JP" altLang="en-US" dirty="0">
                <a:latin typeface="HGP創英角ﾎﾟｯﾌﾟ体" panose="040B0A00000000000000" pitchFamily="50" charset="-128"/>
                <a:ea typeface="HGP創英角ﾎﾟｯﾌﾟ体" panose="040B0A00000000000000" pitchFamily="50" charset="-128"/>
              </a:rPr>
              <a:t>という方が多くいらっしゃいます！</a:t>
            </a:r>
            <a:endParaRPr lang="en-US" altLang="ja-JP" dirty="0">
              <a:latin typeface="HGP創英角ﾎﾟｯﾌﾟ体" panose="040B0A00000000000000" pitchFamily="50" charset="-128"/>
              <a:ea typeface="HGP創英角ﾎﾟｯﾌﾟ体" panose="040B0A00000000000000" pitchFamily="50" charset="-128"/>
            </a:endParaRPr>
          </a:p>
          <a:p>
            <a:pPr marL="0" indent="0">
              <a:buNone/>
            </a:pPr>
            <a:endParaRPr lang="en-US" altLang="ja-JP" sz="1300" dirty="0">
              <a:latin typeface="HGP創英角ﾎﾟｯﾌﾟ体" panose="040B0A00000000000000" pitchFamily="50" charset="-128"/>
              <a:ea typeface="HGP創英角ﾎﾟｯﾌﾟ体" panose="040B0A00000000000000" pitchFamily="50" charset="-128"/>
            </a:endParaRPr>
          </a:p>
          <a:p>
            <a:pPr marL="0" indent="0">
              <a:buNone/>
            </a:pPr>
            <a:r>
              <a:rPr lang="ja-JP" altLang="en-US" dirty="0">
                <a:latin typeface="HGP創英角ﾎﾟｯﾌﾟ体" panose="040B0A00000000000000" pitchFamily="50" charset="-128"/>
                <a:ea typeface="HGP創英角ﾎﾟｯﾌﾟ体" panose="040B0A00000000000000" pitchFamily="50" charset="-128"/>
              </a:rPr>
              <a:t>凄く良くわかります！</a:t>
            </a:r>
            <a:endParaRPr lang="en-US" altLang="ja-JP" dirty="0">
              <a:latin typeface="HGP創英角ﾎﾟｯﾌﾟ体" panose="040B0A00000000000000" pitchFamily="50" charset="-128"/>
              <a:ea typeface="HGP創英角ﾎﾟｯﾌﾟ体" panose="040B0A00000000000000" pitchFamily="50" charset="-128"/>
            </a:endParaRPr>
          </a:p>
          <a:p>
            <a:pPr marL="0" indent="0">
              <a:buNone/>
            </a:pPr>
            <a:endParaRPr lang="en-US" altLang="ja-JP" sz="1200" dirty="0">
              <a:latin typeface="HGP創英角ﾎﾟｯﾌﾟ体" panose="040B0A00000000000000" pitchFamily="50" charset="-128"/>
              <a:ea typeface="HGP創英角ﾎﾟｯﾌﾟ体" panose="040B0A00000000000000" pitchFamily="50" charset="-128"/>
            </a:endParaRPr>
          </a:p>
          <a:p>
            <a:pPr marL="0" indent="0">
              <a:buNone/>
            </a:pPr>
            <a:r>
              <a:rPr lang="ja-JP" altLang="en-US" dirty="0">
                <a:latin typeface="HGP創英角ﾎﾟｯﾌﾟ体" panose="040B0A00000000000000" pitchFamily="50" charset="-128"/>
                <a:ea typeface="HGP創英角ﾎﾟｯﾌﾟ体" panose="040B0A00000000000000" pitchFamily="50" charset="-128"/>
              </a:rPr>
              <a:t>強制もしませんし、やるにしても自己責任です！</a:t>
            </a:r>
            <a:endParaRPr lang="en-US" altLang="ja-JP" dirty="0">
              <a:latin typeface="HGP創英角ﾎﾟｯﾌﾟ体" panose="040B0A00000000000000" pitchFamily="50" charset="-128"/>
              <a:ea typeface="HGP創英角ﾎﾟｯﾌﾟ体" panose="040B0A00000000000000" pitchFamily="50" charset="-128"/>
            </a:endParaRPr>
          </a:p>
          <a:p>
            <a:pPr marL="0" indent="0">
              <a:buNone/>
            </a:pPr>
            <a:endParaRPr lang="en-US" altLang="ja-JP" sz="1200" dirty="0">
              <a:latin typeface="HGP創英角ﾎﾟｯﾌﾟ体" panose="040B0A00000000000000" pitchFamily="50" charset="-128"/>
              <a:ea typeface="HGP創英角ﾎﾟｯﾌﾟ体" panose="040B0A00000000000000" pitchFamily="50" charset="-128"/>
            </a:endParaRPr>
          </a:p>
          <a:p>
            <a:pPr marL="0" indent="0">
              <a:buNone/>
            </a:pPr>
            <a:r>
              <a:rPr lang="ja-JP" altLang="en-US" dirty="0">
                <a:latin typeface="HGP創英角ﾎﾟｯﾌﾟ体" panose="040B0A00000000000000" pitchFamily="50" charset="-128"/>
                <a:ea typeface="HGP創英角ﾎﾟｯﾌﾟ体" panose="040B0A00000000000000" pitchFamily="50" charset="-128"/>
              </a:rPr>
              <a:t>しっかりと、学んでから、納得してから、すべきだと私も思います！</a:t>
            </a:r>
            <a:endParaRPr lang="en-US" altLang="ja-JP" dirty="0">
              <a:latin typeface="HGP創英角ﾎﾟｯﾌﾟ体" panose="040B0A00000000000000" pitchFamily="50" charset="-128"/>
              <a:ea typeface="HGP創英角ﾎﾟｯﾌﾟ体" panose="040B0A00000000000000" pitchFamily="50" charset="-128"/>
            </a:endParaRPr>
          </a:p>
          <a:p>
            <a:pPr marL="0" indent="0">
              <a:buNone/>
            </a:pPr>
            <a:endParaRPr lang="en-US" altLang="ja-JP" dirty="0">
              <a:latin typeface="HGP創英角ﾎﾟｯﾌﾟ体" panose="040B0A00000000000000" pitchFamily="50" charset="-128"/>
              <a:ea typeface="HGP創英角ﾎﾟｯﾌﾟ体" panose="040B0A00000000000000" pitchFamily="50" charset="-128"/>
            </a:endParaRPr>
          </a:p>
          <a:p>
            <a:pPr marL="0" indent="0">
              <a:buNone/>
            </a:pPr>
            <a:endParaRPr lang="en-US" altLang="ja-JP" dirty="0"/>
          </a:p>
        </p:txBody>
      </p:sp>
      <p:sp>
        <p:nvSpPr>
          <p:cNvPr id="2" name="スライド番号プレースホルダー 1">
            <a:extLst>
              <a:ext uri="{FF2B5EF4-FFF2-40B4-BE49-F238E27FC236}">
                <a16:creationId xmlns:a16="http://schemas.microsoft.com/office/drawing/2014/main" id="{9D4DDF53-6D1A-D13B-E70A-F6CD91D70094}"/>
              </a:ext>
            </a:extLst>
          </p:cNvPr>
          <p:cNvSpPr>
            <a:spLocks noGrp="1"/>
          </p:cNvSpPr>
          <p:nvPr>
            <p:ph type="sldNum" sz="quarter" idx="12"/>
          </p:nvPr>
        </p:nvSpPr>
        <p:spPr/>
        <p:txBody>
          <a:bodyPr/>
          <a:lstStyle/>
          <a:p>
            <a:fld id="{7053D55C-1BD3-474D-B643-3CCB384A951D}" type="slidenum">
              <a:rPr kumimoji="1" lang="ja-JP" altLang="en-US" smtClean="0"/>
              <a:t>110</a:t>
            </a:fld>
            <a:endParaRPr kumimoji="1" lang="ja-JP" altLang="en-US"/>
          </a:p>
        </p:txBody>
      </p:sp>
    </p:spTree>
    <p:extLst>
      <p:ext uri="{BB962C8B-B14F-4D97-AF65-F5344CB8AC3E}">
        <p14:creationId xmlns:p14="http://schemas.microsoft.com/office/powerpoint/2010/main" val="3443989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11" end="1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9A4C8531-70C1-8E50-5957-47CBB90896DB}"/>
              </a:ext>
            </a:extLst>
          </p:cNvPr>
          <p:cNvSpPr>
            <a:spLocks noGrp="1"/>
          </p:cNvSpPr>
          <p:nvPr>
            <p:ph type="title"/>
          </p:nvPr>
        </p:nvSpPr>
        <p:spPr/>
        <p:txBody>
          <a:bodyPr/>
          <a:lstStyle/>
          <a:p>
            <a:r>
              <a:rPr lang="ja-JP" altLang="en-US" dirty="0">
                <a:latin typeface="HGP創英角ﾎﾟｯﾌﾟ体" panose="040B0A00000000000000" pitchFamily="50" charset="-128"/>
                <a:ea typeface="HGP創英角ﾎﾟｯﾌﾟ体" panose="040B0A00000000000000" pitchFamily="50" charset="-128"/>
              </a:rPr>
              <a:t>住宅ローンの見直し</a:t>
            </a:r>
          </a:p>
        </p:txBody>
      </p:sp>
      <p:sp>
        <p:nvSpPr>
          <p:cNvPr id="4" name="コンテンツ プレースホルダー 3">
            <a:extLst>
              <a:ext uri="{FF2B5EF4-FFF2-40B4-BE49-F238E27FC236}">
                <a16:creationId xmlns:a16="http://schemas.microsoft.com/office/drawing/2014/main" id="{FFC5B13A-2BA0-02E3-D743-1351C1C92053}"/>
              </a:ext>
            </a:extLst>
          </p:cNvPr>
          <p:cNvSpPr>
            <a:spLocks noGrp="1"/>
          </p:cNvSpPr>
          <p:nvPr>
            <p:ph idx="1"/>
          </p:nvPr>
        </p:nvSpPr>
        <p:spPr/>
        <p:style>
          <a:lnRef idx="1">
            <a:schemeClr val="accent1"/>
          </a:lnRef>
          <a:fillRef idx="2">
            <a:schemeClr val="accent1"/>
          </a:fillRef>
          <a:effectRef idx="1">
            <a:schemeClr val="accent1"/>
          </a:effectRef>
          <a:fontRef idx="minor">
            <a:schemeClr val="dk1"/>
          </a:fontRef>
        </p:style>
        <p:txBody>
          <a:bodyPr>
            <a:normAutofit fontScale="92500" lnSpcReduction="20000"/>
          </a:bodyPr>
          <a:lstStyle/>
          <a:p>
            <a:pPr marL="0" indent="0">
              <a:buNone/>
            </a:pPr>
            <a:endParaRPr lang="en-US" altLang="ja-JP" dirty="0">
              <a:latin typeface="HGP創英角ﾎﾟｯﾌﾟ体" panose="040B0A00000000000000" pitchFamily="50" charset="-128"/>
              <a:ea typeface="HGP創英角ﾎﾟｯﾌﾟ体" panose="040B0A00000000000000" pitchFamily="50" charset="-128"/>
            </a:endParaRPr>
          </a:p>
          <a:p>
            <a:pPr marL="0" indent="0">
              <a:buNone/>
            </a:pPr>
            <a:r>
              <a:rPr lang="ja-JP" altLang="en-US" dirty="0">
                <a:latin typeface="HGP創英角ﾎﾟｯﾌﾟ体" panose="040B0A00000000000000" pitchFamily="50" charset="-128"/>
                <a:ea typeface="HGP創英角ﾎﾟｯﾌﾟ体" panose="040B0A00000000000000" pitchFamily="50" charset="-128"/>
              </a:rPr>
              <a:t>住宅ローンの見直しについては、はっきりしています！</a:t>
            </a:r>
            <a:endParaRPr lang="en-US" altLang="ja-JP" dirty="0">
              <a:latin typeface="HGP創英角ﾎﾟｯﾌﾟ体" panose="040B0A00000000000000" pitchFamily="50" charset="-128"/>
              <a:ea typeface="HGP創英角ﾎﾟｯﾌﾟ体" panose="040B0A00000000000000" pitchFamily="50" charset="-128"/>
            </a:endParaRPr>
          </a:p>
          <a:p>
            <a:pPr marL="0" indent="0">
              <a:buNone/>
            </a:pPr>
            <a:endParaRPr lang="en-US" altLang="ja-JP" dirty="0">
              <a:latin typeface="HGP創英角ﾎﾟｯﾌﾟ体" panose="040B0A00000000000000" pitchFamily="50" charset="-128"/>
              <a:ea typeface="HGP創英角ﾎﾟｯﾌﾟ体" panose="040B0A00000000000000" pitchFamily="50" charset="-128"/>
            </a:endParaRPr>
          </a:p>
          <a:p>
            <a:pPr marL="0" indent="0">
              <a:buNone/>
            </a:pPr>
            <a:r>
              <a:rPr lang="ja-JP" altLang="en-US" dirty="0">
                <a:latin typeface="HGP創英角ﾎﾟｯﾌﾟ体" panose="040B0A00000000000000" pitchFamily="50" charset="-128"/>
                <a:ea typeface="HGP創英角ﾎﾟｯﾌﾟ体" panose="040B0A00000000000000" pitchFamily="50" charset="-128"/>
              </a:rPr>
              <a:t>やるべきです！</a:t>
            </a:r>
            <a:endParaRPr lang="en-US" altLang="ja-JP" dirty="0">
              <a:latin typeface="HGP創英角ﾎﾟｯﾌﾟ体" panose="040B0A00000000000000" pitchFamily="50" charset="-128"/>
              <a:ea typeface="HGP創英角ﾎﾟｯﾌﾟ体" panose="040B0A00000000000000" pitchFamily="50" charset="-128"/>
            </a:endParaRPr>
          </a:p>
          <a:p>
            <a:pPr marL="0" indent="0">
              <a:buNone/>
            </a:pPr>
            <a:endParaRPr lang="en-US" altLang="ja-JP" dirty="0">
              <a:latin typeface="HGP創英角ﾎﾟｯﾌﾟ体" panose="040B0A00000000000000" pitchFamily="50" charset="-128"/>
              <a:ea typeface="HGP創英角ﾎﾟｯﾌﾟ体" panose="040B0A00000000000000" pitchFamily="50" charset="-128"/>
            </a:endParaRPr>
          </a:p>
          <a:p>
            <a:pPr marL="0" indent="0">
              <a:buNone/>
            </a:pPr>
            <a:r>
              <a:rPr lang="ja-JP" altLang="en-US" dirty="0">
                <a:latin typeface="HGP創英角ﾎﾟｯﾌﾟ体" panose="040B0A00000000000000" pitchFamily="50" charset="-128"/>
                <a:ea typeface="HGP創英角ﾎﾟｯﾌﾟ体" panose="040B0A00000000000000" pitchFamily="50" charset="-128"/>
              </a:rPr>
              <a:t>やらないと損だからです！</a:t>
            </a:r>
            <a:endParaRPr lang="en-US" altLang="ja-JP" dirty="0">
              <a:latin typeface="HGP創英角ﾎﾟｯﾌﾟ体" panose="040B0A00000000000000" pitchFamily="50" charset="-128"/>
              <a:ea typeface="HGP創英角ﾎﾟｯﾌﾟ体" panose="040B0A00000000000000" pitchFamily="50" charset="-128"/>
            </a:endParaRPr>
          </a:p>
          <a:p>
            <a:pPr marL="0" indent="0">
              <a:buNone/>
            </a:pPr>
            <a:endParaRPr lang="en-US" altLang="ja-JP" dirty="0">
              <a:latin typeface="HGP創英角ﾎﾟｯﾌﾟ体" panose="040B0A00000000000000" pitchFamily="50" charset="-128"/>
              <a:ea typeface="HGP創英角ﾎﾟｯﾌﾟ体" panose="040B0A00000000000000" pitchFamily="50" charset="-128"/>
            </a:endParaRPr>
          </a:p>
          <a:p>
            <a:pPr marL="0" indent="0">
              <a:buNone/>
            </a:pPr>
            <a:r>
              <a:rPr lang="ja-JP" altLang="en-US" dirty="0">
                <a:latin typeface="HGP創英角ﾎﾟｯﾌﾟ体" panose="040B0A00000000000000" pitchFamily="50" charset="-128"/>
                <a:ea typeface="HGP創英角ﾎﾟｯﾌﾟ体" panose="040B0A00000000000000" pitchFamily="50" charset="-128"/>
              </a:rPr>
              <a:t>せっかく、みなさん本日セミナーにご参加いただいているのですから</a:t>
            </a:r>
            <a:endParaRPr lang="en-US" altLang="ja-JP" dirty="0">
              <a:latin typeface="HGP創英角ﾎﾟｯﾌﾟ体" panose="040B0A00000000000000" pitchFamily="50" charset="-128"/>
              <a:ea typeface="HGP創英角ﾎﾟｯﾌﾟ体" panose="040B0A00000000000000" pitchFamily="50" charset="-128"/>
            </a:endParaRPr>
          </a:p>
          <a:p>
            <a:pPr marL="0" indent="0">
              <a:buNone/>
            </a:pPr>
            <a:endParaRPr lang="en-US" altLang="ja-JP" dirty="0">
              <a:latin typeface="HGP創英角ﾎﾟｯﾌﾟ体" panose="040B0A00000000000000" pitchFamily="50" charset="-128"/>
              <a:ea typeface="HGP創英角ﾎﾟｯﾌﾟ体" panose="040B0A00000000000000" pitchFamily="50" charset="-128"/>
            </a:endParaRPr>
          </a:p>
          <a:p>
            <a:pPr marL="0" indent="0">
              <a:buNone/>
            </a:pPr>
            <a:r>
              <a:rPr lang="ja-JP" altLang="en-US" dirty="0">
                <a:latin typeface="HGP創英角ﾎﾟｯﾌﾟ体" panose="040B0A00000000000000" pitchFamily="50" charset="-128"/>
                <a:ea typeface="HGP創英角ﾎﾟｯﾌﾟ体" panose="040B0A00000000000000" pitchFamily="50" charset="-128"/>
              </a:rPr>
              <a:t>診断の予約だけは、していきましょう！</a:t>
            </a:r>
          </a:p>
        </p:txBody>
      </p:sp>
      <p:sp>
        <p:nvSpPr>
          <p:cNvPr id="2" name="スライド番号プレースホルダー 1">
            <a:extLst>
              <a:ext uri="{FF2B5EF4-FFF2-40B4-BE49-F238E27FC236}">
                <a16:creationId xmlns:a16="http://schemas.microsoft.com/office/drawing/2014/main" id="{9D4DDF53-6D1A-D13B-E70A-F6CD91D70094}"/>
              </a:ext>
            </a:extLst>
          </p:cNvPr>
          <p:cNvSpPr>
            <a:spLocks noGrp="1"/>
          </p:cNvSpPr>
          <p:nvPr>
            <p:ph type="sldNum" sz="quarter" idx="12"/>
          </p:nvPr>
        </p:nvSpPr>
        <p:spPr/>
        <p:txBody>
          <a:bodyPr/>
          <a:lstStyle/>
          <a:p>
            <a:fld id="{7053D55C-1BD3-474D-B643-3CCB384A951D}" type="slidenum">
              <a:rPr kumimoji="1" lang="ja-JP" altLang="en-US" smtClean="0"/>
              <a:t>111</a:t>
            </a:fld>
            <a:endParaRPr kumimoji="1" lang="ja-JP" altLang="en-US"/>
          </a:p>
        </p:txBody>
      </p:sp>
    </p:spTree>
    <p:extLst>
      <p:ext uri="{BB962C8B-B14F-4D97-AF65-F5344CB8AC3E}">
        <p14:creationId xmlns:p14="http://schemas.microsoft.com/office/powerpoint/2010/main" val="3152880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1BECE64-6A86-C39D-E2E9-27C6A50FB6B9}"/>
              </a:ext>
            </a:extLst>
          </p:cNvPr>
          <p:cNvSpPr>
            <a:spLocks noGrp="1"/>
          </p:cNvSpPr>
          <p:nvPr>
            <p:ph type="title"/>
          </p:nvPr>
        </p:nvSpPr>
        <p:spPr/>
        <p:txBody>
          <a:bodyPr>
            <a:normAutofit/>
          </a:bodyPr>
          <a:lstStyle/>
          <a:p>
            <a:r>
              <a:rPr kumimoji="1" lang="ja-JP" altLang="en-US" dirty="0">
                <a:latin typeface="HGP創英角ﾎﾟｯﾌﾟ体" panose="040B0A00000000000000" pitchFamily="50" charset="-128"/>
                <a:ea typeface="HGP創英角ﾎﾟｯﾌﾟ体" panose="040B0A00000000000000" pitchFamily="50" charset="-128"/>
              </a:rPr>
              <a:t>変動金利の金利上昇リスク対策！</a:t>
            </a:r>
          </a:p>
        </p:txBody>
      </p:sp>
      <p:sp>
        <p:nvSpPr>
          <p:cNvPr id="3" name="コンテンツ プレースホルダー 2">
            <a:extLst>
              <a:ext uri="{FF2B5EF4-FFF2-40B4-BE49-F238E27FC236}">
                <a16:creationId xmlns:a16="http://schemas.microsoft.com/office/drawing/2014/main" id="{1652A1B1-297A-36A2-1CCF-AA8981697DE0}"/>
              </a:ext>
            </a:extLst>
          </p:cNvPr>
          <p:cNvSpPr>
            <a:spLocks noGrp="1"/>
          </p:cNvSpPr>
          <p:nvPr>
            <p:ph idx="1"/>
          </p:nvPr>
        </p:nvSpPr>
        <p:spPr/>
        <p:style>
          <a:lnRef idx="1">
            <a:schemeClr val="accent2"/>
          </a:lnRef>
          <a:fillRef idx="2">
            <a:schemeClr val="accent2"/>
          </a:fillRef>
          <a:effectRef idx="1">
            <a:schemeClr val="accent2"/>
          </a:effectRef>
          <a:fontRef idx="minor">
            <a:schemeClr val="dk1"/>
          </a:fontRef>
        </p:style>
        <p:txBody>
          <a:bodyPr>
            <a:normAutofit fontScale="92500" lnSpcReduction="20000"/>
          </a:bodyPr>
          <a:lstStyle/>
          <a:p>
            <a:pPr marL="0" indent="0">
              <a:buNone/>
            </a:pPr>
            <a:endParaRPr lang="en-US" altLang="ja-JP" sz="300" dirty="0"/>
          </a:p>
          <a:p>
            <a:pPr marL="0" indent="0">
              <a:buNone/>
            </a:pPr>
            <a:r>
              <a:rPr kumimoji="1" lang="ja-JP" altLang="en-US" sz="2200" dirty="0">
                <a:latin typeface="HGS創英角ﾎﾟｯﾌﾟ体" panose="040B0A00000000000000" pitchFamily="50" charset="-128"/>
                <a:ea typeface="HGS創英角ﾎﾟｯﾌﾟ体" panose="040B0A00000000000000" pitchFamily="50" charset="-128"/>
              </a:rPr>
              <a:t>問題が見つかれば、改善策は？</a:t>
            </a:r>
            <a:endParaRPr kumimoji="1" lang="en-US" altLang="ja-JP" sz="2200" dirty="0">
              <a:latin typeface="HGS創英角ﾎﾟｯﾌﾟ体" panose="040B0A00000000000000" pitchFamily="50" charset="-128"/>
              <a:ea typeface="HGS創英角ﾎﾟｯﾌﾟ体" panose="040B0A00000000000000" pitchFamily="50" charset="-128"/>
            </a:endParaRPr>
          </a:p>
          <a:p>
            <a:pPr marL="0" indent="0">
              <a:buNone/>
            </a:pPr>
            <a:endParaRPr kumimoji="1" lang="en-US" altLang="ja-JP" sz="1900" dirty="0">
              <a:latin typeface="HGS創英角ﾎﾟｯﾌﾟ体" panose="040B0A00000000000000" pitchFamily="50" charset="-128"/>
              <a:ea typeface="HGS創英角ﾎﾟｯﾌﾟ体" panose="040B0A00000000000000" pitchFamily="50" charset="-128"/>
            </a:endParaRPr>
          </a:p>
          <a:p>
            <a:pPr marL="0" indent="0">
              <a:buNone/>
            </a:pPr>
            <a:r>
              <a:rPr kumimoji="1" lang="ja-JP" altLang="en-US" dirty="0">
                <a:latin typeface="HGP創英角ﾎﾟｯﾌﾟ体" panose="040B0A00000000000000" pitchFamily="50" charset="-128"/>
                <a:ea typeface="HGP創英角ﾎﾟｯﾌﾟ体" panose="040B0A00000000000000" pitchFamily="50" charset="-128"/>
              </a:rPr>
              <a:t>必須</a:t>
            </a:r>
            <a:endParaRPr kumimoji="1" lang="en-US" altLang="ja-JP" dirty="0">
              <a:latin typeface="HGP創英角ﾎﾟｯﾌﾟ体" panose="040B0A00000000000000" pitchFamily="50" charset="-128"/>
              <a:ea typeface="HGP創英角ﾎﾟｯﾌﾟ体" panose="040B0A00000000000000" pitchFamily="50" charset="-128"/>
            </a:endParaRPr>
          </a:p>
          <a:p>
            <a:pPr marL="0" indent="0">
              <a:buNone/>
            </a:pPr>
            <a:r>
              <a:rPr lang="ja-JP" altLang="en-US" sz="3600" dirty="0">
                <a:solidFill>
                  <a:srgbClr val="FF0000"/>
                </a:solidFill>
                <a:latin typeface="HGP創英角ﾎﾟｯﾌﾟ体" panose="040B0A00000000000000" pitchFamily="50" charset="-128"/>
                <a:ea typeface="HGP創英角ﾎﾟｯﾌﾟ体" panose="040B0A00000000000000" pitchFamily="50" charset="-128"/>
              </a:rPr>
              <a:t>家計の見直し（フリーキャッシュフロー改善）</a:t>
            </a:r>
          </a:p>
          <a:p>
            <a:pPr marL="0" indent="0">
              <a:buNone/>
            </a:pPr>
            <a:r>
              <a:rPr lang="ja-JP" altLang="en-US" sz="3200" dirty="0">
                <a:solidFill>
                  <a:schemeClr val="accent1"/>
                </a:solidFill>
                <a:latin typeface="HGP創英角ﾎﾟｯﾌﾟ体" panose="040B0A00000000000000" pitchFamily="50" charset="-128"/>
                <a:ea typeface="HGP創英角ﾎﾟｯﾌﾟ体" panose="040B0A00000000000000" pitchFamily="50" charset="-128"/>
              </a:rPr>
              <a:t>　　　　　　　　　　　　　　　　</a:t>
            </a:r>
            <a:endParaRPr lang="en-US" altLang="ja-JP" sz="3200" dirty="0">
              <a:solidFill>
                <a:schemeClr val="accent1"/>
              </a:solidFill>
              <a:latin typeface="HGP創英角ﾎﾟｯﾌﾟ体" panose="040B0A00000000000000" pitchFamily="50" charset="-128"/>
              <a:ea typeface="HGP創英角ﾎﾟｯﾌﾟ体" panose="040B0A00000000000000" pitchFamily="50" charset="-128"/>
            </a:endParaRPr>
          </a:p>
          <a:p>
            <a:pPr marL="0" indent="0">
              <a:buNone/>
            </a:pPr>
            <a:r>
              <a:rPr lang="ja-JP" altLang="en-US" dirty="0">
                <a:latin typeface="HGP創英角ﾎﾟｯﾌﾟ体" panose="040B0A00000000000000" pitchFamily="50" charset="-128"/>
                <a:ea typeface="HGP創英角ﾎﾟｯﾌﾟ体" panose="040B0A00000000000000" pitchFamily="50" charset="-128"/>
              </a:rPr>
              <a:t>対策は</a:t>
            </a:r>
            <a:r>
              <a:rPr lang="en-US" altLang="ja-JP" dirty="0">
                <a:latin typeface="HGP創英角ﾎﾟｯﾌﾟ体" panose="040B0A00000000000000" pitchFamily="50" charset="-128"/>
                <a:ea typeface="HGP創英角ﾎﾟｯﾌﾟ体" panose="040B0A00000000000000" pitchFamily="50" charset="-128"/>
              </a:rPr>
              <a:t>2</a:t>
            </a:r>
            <a:r>
              <a:rPr lang="ja-JP" altLang="en-US" dirty="0">
                <a:latin typeface="HGP創英角ﾎﾟｯﾌﾟ体" panose="040B0A00000000000000" pitchFamily="50" charset="-128"/>
                <a:ea typeface="HGP創英角ﾎﾟｯﾌﾟ体" panose="040B0A00000000000000" pitchFamily="50" charset="-128"/>
              </a:rPr>
              <a:t>つ</a:t>
            </a:r>
            <a:endParaRPr lang="en-US" altLang="ja-JP" dirty="0">
              <a:latin typeface="HGP創英角ﾎﾟｯﾌﾟ体" panose="040B0A00000000000000" pitchFamily="50" charset="-128"/>
              <a:ea typeface="HGP創英角ﾎﾟｯﾌﾟ体" panose="040B0A00000000000000" pitchFamily="50" charset="-128"/>
            </a:endParaRPr>
          </a:p>
          <a:p>
            <a:pPr marL="0" indent="0">
              <a:buNone/>
            </a:pPr>
            <a:r>
              <a:rPr kumimoji="1" lang="ja-JP" altLang="en-US" sz="4000" dirty="0">
                <a:latin typeface="HGP創英角ﾎﾟｯﾌﾟ体" panose="040B0A00000000000000" pitchFamily="50" charset="-128"/>
                <a:ea typeface="HGP創英角ﾎﾟｯﾌﾟ体" panose="040B0A00000000000000" pitchFamily="50" charset="-128"/>
              </a:rPr>
              <a:t>①変動金利を固定金利に借り換える</a:t>
            </a:r>
            <a:endParaRPr kumimoji="1" lang="en-US" altLang="ja-JP" sz="4000" dirty="0">
              <a:latin typeface="HGP創英角ﾎﾟｯﾌﾟ体" panose="040B0A00000000000000" pitchFamily="50" charset="-128"/>
              <a:ea typeface="HGP創英角ﾎﾟｯﾌﾟ体" panose="040B0A00000000000000" pitchFamily="50" charset="-128"/>
            </a:endParaRPr>
          </a:p>
          <a:p>
            <a:pPr marL="0" indent="0">
              <a:buNone/>
            </a:pPr>
            <a:endParaRPr lang="en-US" altLang="ja-JP" sz="1800" dirty="0">
              <a:latin typeface="HGP創英角ﾎﾟｯﾌﾟ体" panose="040B0A00000000000000" pitchFamily="50" charset="-128"/>
              <a:ea typeface="HGP創英角ﾎﾟｯﾌﾟ体" panose="040B0A00000000000000" pitchFamily="50" charset="-128"/>
            </a:endParaRPr>
          </a:p>
          <a:p>
            <a:pPr marL="0" indent="0">
              <a:buNone/>
            </a:pPr>
            <a:r>
              <a:rPr kumimoji="1" lang="ja-JP" altLang="en-US" sz="4000" dirty="0">
                <a:solidFill>
                  <a:srgbClr val="FF0000"/>
                </a:solidFill>
                <a:latin typeface="HGP創英角ﾎﾟｯﾌﾟ体" panose="040B0A00000000000000" pitchFamily="50" charset="-128"/>
                <a:ea typeface="HGP創英角ﾎﾟｯﾌﾟ体" panose="040B0A00000000000000" pitchFamily="50" charset="-128"/>
              </a:rPr>
              <a:t>②変動金利の金利を適正化し、資産運用をする</a:t>
            </a:r>
            <a:endParaRPr kumimoji="1" lang="en-US" altLang="ja-JP" sz="4000" dirty="0">
              <a:solidFill>
                <a:srgbClr val="FF0000"/>
              </a:solidFill>
              <a:latin typeface="HGP創英角ﾎﾟｯﾌﾟ体" panose="040B0A00000000000000" pitchFamily="50" charset="-128"/>
              <a:ea typeface="HGP創英角ﾎﾟｯﾌﾟ体" panose="040B0A00000000000000" pitchFamily="50" charset="-128"/>
            </a:endParaRPr>
          </a:p>
          <a:p>
            <a:pPr marL="0" indent="0">
              <a:buNone/>
            </a:pPr>
            <a:r>
              <a:rPr kumimoji="1" lang="ja-JP" altLang="en-US" sz="3000" dirty="0">
                <a:solidFill>
                  <a:schemeClr val="accent1"/>
                </a:solidFill>
                <a:latin typeface="HGP創英角ﾎﾟｯﾌﾟ体" panose="040B0A00000000000000" pitchFamily="50" charset="-128"/>
                <a:ea typeface="HGP創英角ﾎﾟｯﾌﾟ体" panose="040B0A00000000000000" pitchFamily="50" charset="-128"/>
              </a:rPr>
              <a:t>　　　　　　　　　　　　　　　　　　　</a:t>
            </a:r>
            <a:endParaRPr kumimoji="1" lang="en-US" altLang="ja-JP" sz="3000" dirty="0">
              <a:solidFill>
                <a:schemeClr val="accent1"/>
              </a:solidFill>
              <a:latin typeface="HGP創英角ﾎﾟｯﾌﾟ体" panose="040B0A00000000000000" pitchFamily="50" charset="-128"/>
              <a:ea typeface="HGP創英角ﾎﾟｯﾌﾟ体" panose="040B0A00000000000000" pitchFamily="50" charset="-128"/>
            </a:endParaRPr>
          </a:p>
          <a:p>
            <a:pPr marL="0" indent="0">
              <a:buNone/>
            </a:pPr>
            <a:endParaRPr lang="en-US" altLang="ja-JP" dirty="0"/>
          </a:p>
        </p:txBody>
      </p:sp>
      <p:sp>
        <p:nvSpPr>
          <p:cNvPr id="5" name="スライド番号プレースホルダー 4">
            <a:extLst>
              <a:ext uri="{FF2B5EF4-FFF2-40B4-BE49-F238E27FC236}">
                <a16:creationId xmlns:a16="http://schemas.microsoft.com/office/drawing/2014/main" id="{ED0FE80A-003C-316A-81FF-276A02D319C8}"/>
              </a:ext>
            </a:extLst>
          </p:cNvPr>
          <p:cNvSpPr>
            <a:spLocks noGrp="1"/>
          </p:cNvSpPr>
          <p:nvPr>
            <p:ph type="sldNum" sz="quarter" idx="12"/>
          </p:nvPr>
        </p:nvSpPr>
        <p:spPr/>
        <p:txBody>
          <a:bodyPr/>
          <a:lstStyle/>
          <a:p>
            <a:fld id="{7053D55C-1BD3-474D-B643-3CCB384A951D}" type="slidenum">
              <a:rPr kumimoji="1" lang="ja-JP" altLang="en-US" smtClean="0"/>
              <a:t>112</a:t>
            </a:fld>
            <a:endParaRPr kumimoji="1" lang="ja-JP" altLang="en-US"/>
          </a:p>
        </p:txBody>
      </p:sp>
    </p:spTree>
    <p:extLst>
      <p:ext uri="{BB962C8B-B14F-4D97-AF65-F5344CB8AC3E}">
        <p14:creationId xmlns:p14="http://schemas.microsoft.com/office/powerpoint/2010/main" val="46878018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228164" y="274638"/>
            <a:ext cx="10273554" cy="1143000"/>
          </a:xfrm>
        </p:spPr>
        <p:txBody>
          <a:bodyPr>
            <a:normAutofit/>
          </a:bodyPr>
          <a:lstStyle/>
          <a:p>
            <a:r>
              <a:rPr lang="ja-JP" altLang="en-US" sz="3600" dirty="0">
                <a:latin typeface="HGP創英角ﾎﾟｯﾌﾟ体" pitchFamily="50" charset="-128"/>
                <a:ea typeface="HGP創英角ﾎﾟｯﾌﾟ体" pitchFamily="50" charset="-128"/>
              </a:rPr>
              <a:t>必須、家計の見直し</a:t>
            </a:r>
          </a:p>
        </p:txBody>
      </p:sp>
      <p:sp>
        <p:nvSpPr>
          <p:cNvPr id="3" name="コンテンツ プレースホルダー 2"/>
          <p:cNvSpPr>
            <a:spLocks noGrp="1"/>
          </p:cNvSpPr>
          <p:nvPr>
            <p:ph idx="1"/>
          </p:nvPr>
        </p:nvSpPr>
        <p:spPr>
          <a:xfrm>
            <a:off x="1228164" y="1515035"/>
            <a:ext cx="9789459" cy="4611129"/>
          </a:xfrm>
        </p:spPr>
        <p:style>
          <a:lnRef idx="1">
            <a:schemeClr val="accent1"/>
          </a:lnRef>
          <a:fillRef idx="2">
            <a:schemeClr val="accent1"/>
          </a:fillRef>
          <a:effectRef idx="1">
            <a:schemeClr val="accent1"/>
          </a:effectRef>
          <a:fontRef idx="minor">
            <a:schemeClr val="dk1"/>
          </a:fontRef>
        </p:style>
        <p:txBody>
          <a:bodyPr>
            <a:normAutofit/>
          </a:bodyPr>
          <a:lstStyle/>
          <a:p>
            <a:pPr marL="0" indent="0">
              <a:buNone/>
            </a:pPr>
            <a:r>
              <a:rPr kumimoji="1" lang="ja-JP" altLang="en-US" dirty="0">
                <a:latin typeface="HGP創英角ﾎﾟｯﾌﾟ体" pitchFamily="50" charset="-128"/>
                <a:ea typeface="HGP創英角ﾎﾟｯﾌﾟ体" pitchFamily="50" charset="-128"/>
              </a:rPr>
              <a:t>　</a:t>
            </a:r>
            <a:r>
              <a:rPr lang="ja-JP" altLang="en-US" dirty="0">
                <a:latin typeface="HGP創英角ﾎﾟｯﾌﾟ体" pitchFamily="50" charset="-128"/>
                <a:ea typeface="HGP創英角ﾎﾟｯﾌﾟ体" pitchFamily="50" charset="-128"/>
              </a:rPr>
              <a:t>住宅ローンには、団体信用生命保険がついています。</a:t>
            </a:r>
            <a:endParaRPr kumimoji="1" lang="en-US" altLang="ja-JP" dirty="0">
              <a:latin typeface="HGP創英角ﾎﾟｯﾌﾟ体" pitchFamily="50" charset="-128"/>
              <a:ea typeface="HGP創英角ﾎﾟｯﾌﾟ体" pitchFamily="50" charset="-128"/>
            </a:endParaRPr>
          </a:p>
          <a:p>
            <a:pPr marL="0" indent="0">
              <a:buNone/>
            </a:pPr>
            <a:r>
              <a:rPr kumimoji="1" lang="ja-JP" altLang="en-US" dirty="0">
                <a:latin typeface="HGP創英角ﾎﾟｯﾌﾟ体" pitchFamily="50" charset="-128"/>
                <a:ea typeface="HGP創英角ﾎﾟｯﾌﾟ体" pitchFamily="50" charset="-128"/>
              </a:rPr>
              <a:t>　</a:t>
            </a:r>
            <a:r>
              <a:rPr kumimoji="1" lang="ja-JP" altLang="en-US" dirty="0">
                <a:solidFill>
                  <a:srgbClr val="0070C0"/>
                </a:solidFill>
                <a:latin typeface="HGP創英角ﾎﾟｯﾌﾟ体" pitchFamily="50" charset="-128"/>
                <a:ea typeface="HGP創英角ﾎﾟｯﾌﾟ体" pitchFamily="50" charset="-128"/>
              </a:rPr>
              <a:t>保険料は銀行負担</a:t>
            </a:r>
            <a:r>
              <a:rPr lang="ja-JP" altLang="en-US" dirty="0">
                <a:latin typeface="HGP創英角ﾎﾟｯﾌﾟ体" pitchFamily="50" charset="-128"/>
                <a:ea typeface="HGP創英角ﾎﾟｯﾌﾟ体" pitchFamily="50" charset="-128"/>
              </a:rPr>
              <a:t>になっていますが</a:t>
            </a:r>
            <a:endParaRPr kumimoji="1" lang="en-US" altLang="ja-JP" dirty="0">
              <a:latin typeface="HGP創英角ﾎﾟｯﾌﾟ体" pitchFamily="50" charset="-128"/>
              <a:ea typeface="HGP創英角ﾎﾟｯﾌﾟ体" pitchFamily="50" charset="-128"/>
            </a:endParaRPr>
          </a:p>
          <a:p>
            <a:pPr marL="0" indent="0">
              <a:buNone/>
            </a:pPr>
            <a:r>
              <a:rPr lang="ja-JP" altLang="en-US" dirty="0">
                <a:latin typeface="HGP創英角ﾎﾟｯﾌﾟ体" pitchFamily="50" charset="-128"/>
                <a:ea typeface="HGP創英角ﾎﾟｯﾌﾟ体" pitchFamily="50" charset="-128"/>
              </a:rPr>
              <a:t>　　　　　　　</a:t>
            </a:r>
            <a:r>
              <a:rPr lang="en-US" altLang="ja-JP" sz="3900" dirty="0">
                <a:solidFill>
                  <a:srgbClr val="FF0000"/>
                </a:solidFill>
                <a:latin typeface="HGP創英角ﾎﾟｯﾌﾟ体" pitchFamily="50" charset="-128"/>
                <a:ea typeface="HGP創英角ﾎﾟｯﾌﾟ体" pitchFamily="50" charset="-128"/>
              </a:rPr>
              <a:t>『</a:t>
            </a:r>
            <a:r>
              <a:rPr lang="ja-JP" altLang="en-US" sz="3900" dirty="0">
                <a:solidFill>
                  <a:srgbClr val="FF0000"/>
                </a:solidFill>
                <a:latin typeface="HGP創英角ﾎﾟｯﾌﾟ体" pitchFamily="50" charset="-128"/>
                <a:ea typeface="HGP創英角ﾎﾟｯﾌﾟ体" pitchFamily="50" charset="-128"/>
              </a:rPr>
              <a:t>生命保険</a:t>
            </a:r>
            <a:r>
              <a:rPr lang="en-US" altLang="ja-JP" sz="3900" dirty="0">
                <a:solidFill>
                  <a:srgbClr val="FF0000"/>
                </a:solidFill>
                <a:latin typeface="HGP創英角ﾎﾟｯﾌﾟ体" pitchFamily="50" charset="-128"/>
                <a:ea typeface="HGP創英角ﾎﾟｯﾌﾟ体" pitchFamily="50" charset="-128"/>
              </a:rPr>
              <a:t>』</a:t>
            </a:r>
            <a:r>
              <a:rPr lang="ja-JP" altLang="en-US" dirty="0">
                <a:latin typeface="HGP創英角ﾎﾟｯﾌﾟ体" pitchFamily="50" charset="-128"/>
                <a:ea typeface="HGP創英角ﾎﾟｯﾌﾟ体" pitchFamily="50" charset="-128"/>
              </a:rPr>
              <a:t>は</a:t>
            </a:r>
            <a:r>
              <a:rPr lang="ja-JP" altLang="en-US" sz="3500" dirty="0">
                <a:solidFill>
                  <a:srgbClr val="FF0000"/>
                </a:solidFill>
                <a:latin typeface="HGP創英角ﾎﾟｯﾌﾟ体" pitchFamily="50" charset="-128"/>
                <a:ea typeface="HGP創英角ﾎﾟｯﾌﾟ体" pitchFamily="50" charset="-128"/>
              </a:rPr>
              <a:t>二重加入</a:t>
            </a:r>
            <a:r>
              <a:rPr lang="ja-JP" altLang="en-US" dirty="0">
                <a:latin typeface="HGP創英角ﾎﾟｯﾌﾟ体" pitchFamily="50" charset="-128"/>
                <a:ea typeface="HGP創英角ﾎﾟｯﾌﾟ体" pitchFamily="50" charset="-128"/>
              </a:rPr>
              <a:t>になります。</a:t>
            </a:r>
            <a:endParaRPr kumimoji="1" lang="en-US" altLang="ja-JP" dirty="0">
              <a:latin typeface="HGP創英角ﾎﾟｯﾌﾟ体" pitchFamily="50" charset="-128"/>
              <a:ea typeface="HGP創英角ﾎﾟｯﾌﾟ体" pitchFamily="50" charset="-128"/>
            </a:endParaRPr>
          </a:p>
          <a:p>
            <a:pPr marL="0" indent="0">
              <a:buNone/>
            </a:pPr>
            <a:endParaRPr lang="en-US" altLang="ja-JP" sz="2000" dirty="0">
              <a:latin typeface="HGP創英角ﾎﾟｯﾌﾟ体" pitchFamily="50" charset="-128"/>
              <a:ea typeface="HGP創英角ﾎﾟｯﾌﾟ体" pitchFamily="50" charset="-128"/>
            </a:endParaRPr>
          </a:p>
          <a:p>
            <a:pPr marL="0" indent="0">
              <a:buNone/>
            </a:pPr>
            <a:r>
              <a:rPr kumimoji="1" lang="ja-JP" altLang="en-US" dirty="0">
                <a:latin typeface="HGP創英角ﾎﾟｯﾌﾟ体" pitchFamily="50" charset="-128"/>
                <a:ea typeface="HGP創英角ﾎﾟｯﾌﾟ体" pitchFamily="50" charset="-128"/>
              </a:rPr>
              <a:t>　</a:t>
            </a:r>
            <a:r>
              <a:rPr lang="ja-JP" altLang="en-US" sz="4000" dirty="0">
                <a:latin typeface="HGP創英角ﾎﾟｯﾌﾟ体" pitchFamily="50" charset="-128"/>
                <a:ea typeface="HGP創英角ﾎﾟｯﾌﾟ体" pitchFamily="50" charset="-128"/>
              </a:rPr>
              <a:t>既に加入済みの</a:t>
            </a:r>
            <a:r>
              <a:rPr lang="ja-JP" altLang="en-US" sz="4000" dirty="0">
                <a:solidFill>
                  <a:srgbClr val="FF0000"/>
                </a:solidFill>
                <a:latin typeface="HGP創英角ﾎﾟｯﾌﾟ体" pitchFamily="50" charset="-128"/>
                <a:ea typeface="HGP創英角ﾎﾟｯﾌﾟ体" pitchFamily="50" charset="-128"/>
              </a:rPr>
              <a:t>生命保険</a:t>
            </a:r>
            <a:r>
              <a:rPr lang="ja-JP" altLang="en-US" sz="4000" dirty="0">
                <a:latin typeface="HGP創英角ﾎﾟｯﾌﾟ体" pitchFamily="50" charset="-128"/>
                <a:ea typeface="HGP創英角ﾎﾟｯﾌﾟ体" pitchFamily="50" charset="-128"/>
              </a:rPr>
              <a:t>を減額し</a:t>
            </a:r>
            <a:endParaRPr lang="en-US" altLang="ja-JP" sz="4000" dirty="0">
              <a:latin typeface="HGP創英角ﾎﾟｯﾌﾟ体" pitchFamily="50" charset="-128"/>
              <a:ea typeface="HGP創英角ﾎﾟｯﾌﾟ体" pitchFamily="50" charset="-128"/>
            </a:endParaRPr>
          </a:p>
          <a:p>
            <a:pPr marL="0" indent="0">
              <a:buNone/>
            </a:pPr>
            <a:r>
              <a:rPr lang="ja-JP" altLang="en-US" sz="4000" dirty="0">
                <a:solidFill>
                  <a:srgbClr val="FF0000"/>
                </a:solidFill>
                <a:latin typeface="HGP創英角ﾎﾟｯﾌﾟ体" pitchFamily="50" charset="-128"/>
                <a:ea typeface="HGP創英角ﾎﾟｯﾌﾟ体" pitchFamily="50" charset="-128"/>
              </a:rPr>
              <a:t>　　　　生命保険料の節約</a:t>
            </a:r>
            <a:r>
              <a:rPr lang="ja-JP" altLang="en-US" sz="4000" dirty="0">
                <a:latin typeface="HGP創英角ﾎﾟｯﾌﾟ体" pitchFamily="50" charset="-128"/>
                <a:ea typeface="HGP創英角ﾎﾟｯﾌﾟ体" pitchFamily="50" charset="-128"/>
              </a:rPr>
              <a:t>をしましょう！</a:t>
            </a:r>
            <a:endParaRPr lang="en-US" altLang="ja-JP" sz="4000" dirty="0">
              <a:latin typeface="HGP創英角ﾎﾟｯﾌﾟ体" pitchFamily="50" charset="-128"/>
              <a:ea typeface="HGP創英角ﾎﾟｯﾌﾟ体" pitchFamily="50" charset="-128"/>
            </a:endParaRPr>
          </a:p>
          <a:p>
            <a:pPr marL="0" indent="0">
              <a:buNone/>
            </a:pPr>
            <a:endParaRPr lang="en-US" altLang="ja-JP" sz="2000" dirty="0">
              <a:latin typeface="HGP創英角ﾎﾟｯﾌﾟ体" pitchFamily="50" charset="-128"/>
              <a:ea typeface="HGP創英角ﾎﾟｯﾌﾟ体" pitchFamily="50" charset="-128"/>
            </a:endParaRPr>
          </a:p>
          <a:p>
            <a:pPr marL="0" indent="0">
              <a:buNone/>
            </a:pPr>
            <a:r>
              <a:rPr lang="ja-JP" altLang="en-US" dirty="0">
                <a:latin typeface="HGP創英角ﾎﾟｯﾌﾟ体" pitchFamily="50" charset="-128"/>
                <a:ea typeface="HGP創英角ﾎﾟｯﾌﾟ体" pitchFamily="50" charset="-128"/>
              </a:rPr>
              <a:t>　　　　　　　　</a:t>
            </a:r>
            <a:r>
              <a:rPr lang="ja-JP" altLang="en-US" sz="4000" dirty="0">
                <a:solidFill>
                  <a:srgbClr val="0070C0"/>
                </a:solidFill>
                <a:latin typeface="HGP創英角ﾎﾟｯﾌﾟ体" pitchFamily="50" charset="-128"/>
                <a:ea typeface="HGP創英角ﾎﾟｯﾌﾟ体" pitchFamily="50" charset="-128"/>
              </a:rPr>
              <a:t>なぜ減額（節約）出来るのか？</a:t>
            </a:r>
          </a:p>
        </p:txBody>
      </p:sp>
      <p:sp>
        <p:nvSpPr>
          <p:cNvPr id="5" name="スライド番号プレースホルダー 4"/>
          <p:cNvSpPr>
            <a:spLocks noGrp="1"/>
          </p:cNvSpPr>
          <p:nvPr>
            <p:ph type="sldNum" sz="quarter" idx="12"/>
          </p:nvPr>
        </p:nvSpPr>
        <p:spPr/>
        <p:txBody>
          <a:bodyPr/>
          <a:lstStyle/>
          <a:p>
            <a:fld id="{A02F7301-A056-40AF-BF7B-5C8068B5D362}" type="slidenum">
              <a:rPr kumimoji="1" lang="ja-JP" altLang="en-US" smtClean="0"/>
              <a:t>113</a:t>
            </a:fld>
            <a:endParaRPr kumimoji="1" lang="ja-JP" altLang="en-US"/>
          </a:p>
        </p:txBody>
      </p:sp>
    </p:spTree>
    <p:extLst>
      <p:ext uri="{BB962C8B-B14F-4D97-AF65-F5344CB8AC3E}">
        <p14:creationId xmlns:p14="http://schemas.microsoft.com/office/powerpoint/2010/main" val="4055524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sz="4000" dirty="0">
                <a:latin typeface="HGP創英角ﾎﾟｯﾌﾟ体" panose="040B0A00000000000000" pitchFamily="50" charset="-128"/>
                <a:ea typeface="HGP創英角ﾎﾟｯﾌﾟ体" panose="040B0A00000000000000" pitchFamily="50" charset="-128"/>
              </a:rPr>
              <a:t>生命保険は、何のために加入していますか？</a:t>
            </a:r>
          </a:p>
        </p:txBody>
      </p:sp>
      <p:sp>
        <p:nvSpPr>
          <p:cNvPr id="3" name="コンテンツ プレースホルダー 2"/>
          <p:cNvSpPr>
            <a:spLocks noGrp="1"/>
          </p:cNvSpPr>
          <p:nvPr>
            <p:ph idx="1"/>
          </p:nvPr>
        </p:nvSpPr>
        <p:spPr>
          <a:xfrm>
            <a:off x="838200" y="1497106"/>
            <a:ext cx="10515600" cy="4679857"/>
          </a:xfrm>
        </p:spPr>
        <p:style>
          <a:lnRef idx="1">
            <a:schemeClr val="accent1"/>
          </a:lnRef>
          <a:fillRef idx="2">
            <a:schemeClr val="accent1"/>
          </a:fillRef>
          <a:effectRef idx="1">
            <a:schemeClr val="accent1"/>
          </a:effectRef>
          <a:fontRef idx="minor">
            <a:schemeClr val="dk1"/>
          </a:fontRef>
        </p:style>
        <p:txBody>
          <a:bodyPr>
            <a:normAutofit/>
          </a:bodyPr>
          <a:lstStyle/>
          <a:p>
            <a:pPr marL="0" indent="0">
              <a:buNone/>
            </a:pPr>
            <a:endParaRPr lang="en-US" altLang="ja-JP" sz="1400" dirty="0">
              <a:solidFill>
                <a:srgbClr val="0070C0"/>
              </a:solidFill>
              <a:latin typeface="HGP創英角ﾎﾟｯﾌﾟ体" panose="040B0A00000000000000" pitchFamily="50" charset="-128"/>
              <a:ea typeface="HGP創英角ﾎﾟｯﾌﾟ体" panose="040B0A00000000000000" pitchFamily="50" charset="-128"/>
            </a:endParaRPr>
          </a:p>
          <a:p>
            <a:pPr marL="0" indent="0">
              <a:buNone/>
            </a:pPr>
            <a:r>
              <a:rPr lang="ja-JP" altLang="en-US" sz="3600" dirty="0">
                <a:solidFill>
                  <a:srgbClr val="0070C0"/>
                </a:solidFill>
                <a:latin typeface="HGP創英角ﾎﾟｯﾌﾟ体" panose="040B0A00000000000000" pitchFamily="50" charset="-128"/>
                <a:ea typeface="HGP創英角ﾎﾟｯﾌﾟ体" panose="040B0A00000000000000" pitchFamily="50" charset="-128"/>
              </a:rPr>
              <a:t>生命保険（死亡保険）の加入目的！</a:t>
            </a:r>
            <a:endParaRPr lang="en-US" altLang="ja-JP" sz="3600" dirty="0">
              <a:solidFill>
                <a:srgbClr val="0070C0"/>
              </a:solidFill>
              <a:latin typeface="HGP創英角ﾎﾟｯﾌﾟ体" panose="040B0A00000000000000" pitchFamily="50" charset="-128"/>
              <a:ea typeface="HGP創英角ﾎﾟｯﾌﾟ体" panose="040B0A00000000000000" pitchFamily="50" charset="-128"/>
            </a:endParaRPr>
          </a:p>
          <a:p>
            <a:pPr marL="0" indent="0">
              <a:buNone/>
            </a:pPr>
            <a:endParaRPr lang="en-US" altLang="ja-JP" sz="1800" dirty="0">
              <a:solidFill>
                <a:srgbClr val="0070C0"/>
              </a:solidFill>
              <a:latin typeface="HGP創英角ﾎﾟｯﾌﾟ体" panose="040B0A00000000000000" pitchFamily="50" charset="-128"/>
              <a:ea typeface="HGP創英角ﾎﾟｯﾌﾟ体" panose="040B0A00000000000000" pitchFamily="50" charset="-128"/>
            </a:endParaRPr>
          </a:p>
          <a:p>
            <a:pPr marL="0" indent="0">
              <a:buNone/>
            </a:pPr>
            <a:r>
              <a:rPr kumimoji="1" lang="ja-JP" altLang="en-US" sz="3600" dirty="0">
                <a:latin typeface="HGP創英角ﾎﾟｯﾌﾟ体" panose="040B0A00000000000000" pitchFamily="50" charset="-128"/>
                <a:ea typeface="HGP創英角ﾎﾟｯﾌﾟ体" panose="040B0A00000000000000" pitchFamily="50" charset="-128"/>
              </a:rPr>
              <a:t>ご主人様に万一のことがあった時に、</a:t>
            </a:r>
            <a:endParaRPr kumimoji="1" lang="en-US" altLang="ja-JP" sz="3600" dirty="0">
              <a:latin typeface="HGP創英角ﾎﾟｯﾌﾟ体" panose="040B0A00000000000000" pitchFamily="50" charset="-128"/>
              <a:ea typeface="HGP創英角ﾎﾟｯﾌﾟ体" panose="040B0A00000000000000" pitchFamily="50" charset="-128"/>
            </a:endParaRPr>
          </a:p>
          <a:p>
            <a:pPr marL="0" indent="0">
              <a:buNone/>
            </a:pPr>
            <a:r>
              <a:rPr kumimoji="1" lang="ja-JP" altLang="en-US" sz="3600" dirty="0">
                <a:latin typeface="HGP創英角ﾎﾟｯﾌﾟ体" panose="040B0A00000000000000" pitchFamily="50" charset="-128"/>
                <a:ea typeface="HGP創英角ﾎﾟｯﾌﾟ体" panose="040B0A00000000000000" pitchFamily="50" charset="-128"/>
              </a:rPr>
              <a:t>　　　　　　　　　ご遺族の</a:t>
            </a:r>
            <a:r>
              <a:rPr lang="ja-JP" altLang="en-US" sz="3600" dirty="0">
                <a:latin typeface="HGP創英角ﾎﾟｯﾌﾟ体" panose="040B0A00000000000000" pitchFamily="50" charset="-128"/>
                <a:ea typeface="HGP創英角ﾎﾟｯﾌﾟ体" panose="040B0A00000000000000" pitchFamily="50" charset="-128"/>
              </a:rPr>
              <a:t>生活が困らないため！</a:t>
            </a:r>
            <a:endParaRPr lang="en-US" altLang="ja-JP" sz="3600" dirty="0">
              <a:latin typeface="HGP創英角ﾎﾟｯﾌﾟ体" panose="040B0A00000000000000" pitchFamily="50" charset="-128"/>
              <a:ea typeface="HGP創英角ﾎﾟｯﾌﾟ体" panose="040B0A00000000000000" pitchFamily="50" charset="-128"/>
            </a:endParaRPr>
          </a:p>
          <a:p>
            <a:pPr marL="0" indent="0">
              <a:buNone/>
            </a:pPr>
            <a:endParaRPr kumimoji="1" lang="en-US" altLang="ja-JP" sz="1600" dirty="0">
              <a:latin typeface="HGP創英角ﾎﾟｯﾌﾟ体" panose="040B0A00000000000000" pitchFamily="50" charset="-128"/>
              <a:ea typeface="HGP創英角ﾎﾟｯﾌﾟ体" panose="040B0A00000000000000" pitchFamily="50" charset="-128"/>
            </a:endParaRPr>
          </a:p>
          <a:p>
            <a:pPr marL="0" indent="0">
              <a:buNone/>
            </a:pPr>
            <a:r>
              <a:rPr lang="ja-JP" altLang="en-US" dirty="0">
                <a:latin typeface="HGP創英角ﾎﾟｯﾌﾟ体" panose="040B0A00000000000000" pitchFamily="50" charset="-128"/>
                <a:ea typeface="HGP創英角ﾎﾟｯﾌﾟ体" panose="040B0A00000000000000" pitchFamily="50" charset="-128"/>
              </a:rPr>
              <a:t>いくらあれば困らないか？</a:t>
            </a:r>
            <a:endParaRPr kumimoji="1" lang="en-US" altLang="ja-JP" dirty="0">
              <a:latin typeface="HGP創英角ﾎﾟｯﾌﾟ体" panose="040B0A00000000000000" pitchFamily="50" charset="-128"/>
              <a:ea typeface="HGP創英角ﾎﾟｯﾌﾟ体" panose="040B0A00000000000000" pitchFamily="50" charset="-128"/>
            </a:endParaRPr>
          </a:p>
          <a:p>
            <a:pPr marL="0" indent="0">
              <a:buNone/>
            </a:pPr>
            <a:r>
              <a:rPr lang="ja-JP" altLang="en-US" dirty="0">
                <a:solidFill>
                  <a:srgbClr val="FF0000"/>
                </a:solidFill>
                <a:latin typeface="HGP創英角ﾎﾟｯﾌﾟ体" panose="040B0A00000000000000" pitchFamily="50" charset="-128"/>
                <a:ea typeface="HGP創英角ﾎﾟｯﾌﾟ体" panose="040B0A00000000000000" pitchFamily="50" charset="-128"/>
              </a:rPr>
              <a:t>　</a:t>
            </a:r>
            <a:r>
              <a:rPr lang="ja-JP" altLang="en-US" sz="4400" dirty="0">
                <a:solidFill>
                  <a:srgbClr val="FF0000"/>
                </a:solidFill>
                <a:latin typeface="HGP創英角ﾎﾟｯﾌﾟ体" panose="040B0A00000000000000" pitchFamily="50" charset="-128"/>
                <a:ea typeface="HGP創英角ﾎﾟｯﾌﾟ体" panose="040B0A00000000000000" pitchFamily="50" charset="-128"/>
              </a:rPr>
              <a:t>　</a:t>
            </a:r>
            <a:r>
              <a:rPr lang="en-US" altLang="ja-JP" sz="4400" dirty="0">
                <a:solidFill>
                  <a:srgbClr val="FF0000"/>
                </a:solidFill>
                <a:latin typeface="HGP創英角ﾎﾟｯﾌﾟ体" panose="040B0A00000000000000" pitchFamily="50" charset="-128"/>
                <a:ea typeface="HGP創英角ﾎﾟｯﾌﾟ体" panose="040B0A00000000000000" pitchFamily="50" charset="-128"/>
              </a:rPr>
              <a:t>『</a:t>
            </a:r>
            <a:r>
              <a:rPr lang="ja-JP" altLang="en-US" sz="4400" dirty="0">
                <a:solidFill>
                  <a:srgbClr val="FF0000"/>
                </a:solidFill>
                <a:latin typeface="HGP創英角ﾎﾟｯﾌﾟ体" panose="040B0A00000000000000" pitchFamily="50" charset="-128"/>
                <a:ea typeface="HGP創英角ﾎﾟｯﾌﾟ体" panose="040B0A00000000000000" pitchFamily="50" charset="-128"/>
              </a:rPr>
              <a:t>必要保障額</a:t>
            </a:r>
            <a:r>
              <a:rPr lang="en-US" altLang="ja-JP" sz="4400" dirty="0">
                <a:solidFill>
                  <a:srgbClr val="FF0000"/>
                </a:solidFill>
                <a:latin typeface="HGP創英角ﾎﾟｯﾌﾟ体" panose="040B0A00000000000000" pitchFamily="50" charset="-128"/>
                <a:ea typeface="HGP創英角ﾎﾟｯﾌﾟ体" panose="040B0A00000000000000" pitchFamily="50" charset="-128"/>
              </a:rPr>
              <a:t>』</a:t>
            </a:r>
            <a:r>
              <a:rPr lang="ja-JP" altLang="en-US" sz="4400" dirty="0">
                <a:solidFill>
                  <a:srgbClr val="FF0000"/>
                </a:solidFill>
                <a:latin typeface="HGP創英角ﾎﾟｯﾌﾟ体" panose="040B0A00000000000000" pitchFamily="50" charset="-128"/>
                <a:ea typeface="HGP創英角ﾎﾟｯﾌﾟ体" panose="040B0A00000000000000" pitchFamily="50" charset="-128"/>
              </a:rPr>
              <a:t>＝必要保険金額</a:t>
            </a:r>
          </a:p>
        </p:txBody>
      </p:sp>
      <p:sp>
        <p:nvSpPr>
          <p:cNvPr id="5" name="スライド番号プレースホルダー 4"/>
          <p:cNvSpPr>
            <a:spLocks noGrp="1"/>
          </p:cNvSpPr>
          <p:nvPr>
            <p:ph type="sldNum" sz="quarter" idx="12"/>
          </p:nvPr>
        </p:nvSpPr>
        <p:spPr/>
        <p:txBody>
          <a:bodyPr/>
          <a:lstStyle/>
          <a:p>
            <a:fld id="{A02F7301-A056-40AF-BF7B-5C8068B5D362}" type="slidenum">
              <a:rPr kumimoji="1" lang="ja-JP" altLang="en-US" smtClean="0"/>
              <a:t>114</a:t>
            </a:fld>
            <a:endParaRPr kumimoji="1" lang="ja-JP" altLang="en-US"/>
          </a:p>
        </p:txBody>
      </p:sp>
    </p:spTree>
    <p:extLst>
      <p:ext uri="{BB962C8B-B14F-4D97-AF65-F5344CB8AC3E}">
        <p14:creationId xmlns:p14="http://schemas.microsoft.com/office/powerpoint/2010/main" val="888102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fade">
                                      <p:cBhvr>
                                        <p:cTn id="2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プレースホルダー 2"/>
          <p:cNvSpPr>
            <a:spLocks noGrp="1"/>
          </p:cNvSpPr>
          <p:nvPr>
            <p:ph type="body" idx="1"/>
          </p:nvPr>
        </p:nvSpPr>
        <p:spPr>
          <a:xfrm>
            <a:off x="839788" y="1443319"/>
            <a:ext cx="5157787" cy="816122"/>
          </a:xfrm>
        </p:spPr>
        <p:txBody>
          <a:bodyPr>
            <a:normAutofit/>
          </a:bodyPr>
          <a:lstStyle/>
          <a:p>
            <a:r>
              <a:rPr lang="ja-JP" altLang="en-US" dirty="0">
                <a:latin typeface="HGP創英角ﾎﾟｯﾌﾟ体" pitchFamily="50" charset="-128"/>
                <a:ea typeface="HGP創英角ﾎﾟｯﾌﾟ体" pitchFamily="50" charset="-128"/>
              </a:rPr>
              <a:t>賃貸に住む</a:t>
            </a:r>
            <a:r>
              <a:rPr lang="en-US" altLang="ja-JP" dirty="0">
                <a:latin typeface="HGP創英角ﾎﾟｯﾌﾟ体" pitchFamily="50" charset="-128"/>
                <a:ea typeface="HGP創英角ﾎﾟｯﾌﾟ体" pitchFamily="50" charset="-128"/>
              </a:rPr>
              <a:t>4</a:t>
            </a:r>
            <a:r>
              <a:rPr lang="ja-JP" altLang="en-US" dirty="0">
                <a:latin typeface="HGP創英角ﾎﾟｯﾌﾟ体" pitchFamily="50" charset="-128"/>
                <a:ea typeface="HGP創英角ﾎﾟｯﾌﾟ体" pitchFamily="50" charset="-128"/>
              </a:rPr>
              <a:t>人家族</a:t>
            </a:r>
          </a:p>
        </p:txBody>
      </p:sp>
      <p:sp>
        <p:nvSpPr>
          <p:cNvPr id="5" name="テキスト プレースホルダー 4"/>
          <p:cNvSpPr>
            <a:spLocks noGrp="1"/>
          </p:cNvSpPr>
          <p:nvPr>
            <p:ph type="body" sz="quarter" idx="3"/>
          </p:nvPr>
        </p:nvSpPr>
        <p:spPr>
          <a:xfrm>
            <a:off x="6172200" y="1681162"/>
            <a:ext cx="5183188" cy="578277"/>
          </a:xfrm>
        </p:spPr>
        <p:txBody>
          <a:bodyPr>
            <a:noAutofit/>
          </a:bodyPr>
          <a:lstStyle/>
          <a:p>
            <a:r>
              <a:rPr lang="ja-JP" altLang="en-US" dirty="0">
                <a:latin typeface="HGP創英角ﾎﾟｯﾌﾟ体" pitchFamily="50" charset="-128"/>
                <a:ea typeface="HGP創英角ﾎﾟｯﾌﾟ体" pitchFamily="50" charset="-128"/>
              </a:rPr>
              <a:t>住宅ローンで家を購入した４人家族</a:t>
            </a:r>
          </a:p>
        </p:txBody>
      </p:sp>
      <p:pic>
        <p:nvPicPr>
          <p:cNvPr id="15362" name="Picture 2"/>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665163" y="2259440"/>
            <a:ext cx="5099710" cy="41938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3" name="Picture 3"/>
          <p:cNvPicPr>
            <a:picLocks noGrp="1" noChangeAspect="1" noChangeArrowheads="1"/>
          </p:cNvPicPr>
          <p:nvPr>
            <p:ph sz="quarter" idx="4"/>
          </p:nvPr>
        </p:nvPicPr>
        <p:blipFill>
          <a:blip r:embed="rId4">
            <a:extLst>
              <a:ext uri="{28A0092B-C50C-407E-A947-70E740481C1C}">
                <a14:useLocalDpi xmlns:a14="http://schemas.microsoft.com/office/drawing/2010/main" val="0"/>
              </a:ext>
            </a:extLst>
          </a:blip>
          <a:srcRect/>
          <a:stretch>
            <a:fillRect/>
          </a:stretch>
        </p:blipFill>
        <p:spPr bwMode="auto">
          <a:xfrm>
            <a:off x="6214734" y="2299613"/>
            <a:ext cx="5098120" cy="41135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599" y="404665"/>
            <a:ext cx="10650071" cy="1146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スライド番号プレースホルダー 3"/>
          <p:cNvSpPr>
            <a:spLocks noGrp="1"/>
          </p:cNvSpPr>
          <p:nvPr>
            <p:ph type="sldNum" sz="quarter" idx="12"/>
          </p:nvPr>
        </p:nvSpPr>
        <p:spPr/>
        <p:txBody>
          <a:bodyPr/>
          <a:lstStyle/>
          <a:p>
            <a:fld id="{A02F7301-A056-40AF-BF7B-5C8068B5D362}" type="slidenum">
              <a:rPr kumimoji="1" lang="ja-JP" altLang="en-US" smtClean="0"/>
              <a:t>115</a:t>
            </a:fld>
            <a:endParaRPr kumimoji="1" lang="ja-JP" altLang="en-US"/>
          </a:p>
        </p:txBody>
      </p:sp>
    </p:spTree>
    <p:extLst>
      <p:ext uri="{BB962C8B-B14F-4D97-AF65-F5344CB8AC3E}">
        <p14:creationId xmlns:p14="http://schemas.microsoft.com/office/powerpoint/2010/main" val="1301111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364"/>
                                        </p:tgtEl>
                                        <p:attrNameLst>
                                          <p:attrName>style.visibility</p:attrName>
                                        </p:attrNameLst>
                                      </p:cBhvr>
                                      <p:to>
                                        <p:strVal val="visible"/>
                                      </p:to>
                                    </p:set>
                                    <p:animEffect transition="in" filter="fade">
                                      <p:cBhvr>
                                        <p:cTn id="7" dur="500"/>
                                        <p:tgtEl>
                                          <p:spTgt spid="1536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5362"/>
                                        </p:tgtEl>
                                        <p:attrNameLst>
                                          <p:attrName>style.visibility</p:attrName>
                                        </p:attrNameLst>
                                      </p:cBhvr>
                                      <p:to>
                                        <p:strVal val="visible"/>
                                      </p:to>
                                    </p:set>
                                    <p:animEffect transition="in" filter="fade">
                                      <p:cBhvr>
                                        <p:cTn id="18" dur="500"/>
                                        <p:tgtEl>
                                          <p:spTgt spid="15362"/>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5">
                                            <p:txEl>
                                              <p:pRg st="0" end="0"/>
                                            </p:txEl>
                                          </p:spTgt>
                                        </p:tgtEl>
                                        <p:attrNameLst>
                                          <p:attrName>style.visibility</p:attrName>
                                        </p:attrNameLst>
                                      </p:cBhvr>
                                      <p:to>
                                        <p:strVal val="visible"/>
                                      </p:to>
                                    </p:set>
                                    <p:anim calcmode="lin" valueType="num">
                                      <p:cBhvr additive="base">
                                        <p:cTn id="2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5363"/>
                                        </p:tgtEl>
                                        <p:attrNameLst>
                                          <p:attrName>style.visibility</p:attrName>
                                        </p:attrNameLst>
                                      </p:cBhvr>
                                      <p:to>
                                        <p:strVal val="visible"/>
                                      </p:to>
                                    </p:set>
                                    <p:anim calcmode="lin" valueType="num">
                                      <p:cBhvr additive="base">
                                        <p:cTn id="29" dur="500" fill="hold"/>
                                        <p:tgtEl>
                                          <p:spTgt spid="15363"/>
                                        </p:tgtEl>
                                        <p:attrNameLst>
                                          <p:attrName>ppt_x</p:attrName>
                                        </p:attrNameLst>
                                      </p:cBhvr>
                                      <p:tavLst>
                                        <p:tav tm="0">
                                          <p:val>
                                            <p:strVal val="#ppt_x"/>
                                          </p:val>
                                        </p:tav>
                                        <p:tav tm="100000">
                                          <p:val>
                                            <p:strVal val="#ppt_x"/>
                                          </p:val>
                                        </p:tav>
                                      </p:tavLst>
                                    </p:anim>
                                    <p:anim calcmode="lin" valueType="num">
                                      <p:cBhvr additive="base">
                                        <p:cTn id="30" dur="500" fill="hold"/>
                                        <p:tgtEl>
                                          <p:spTgt spid="1536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build="p"/>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プレースホルダー 4"/>
          <p:cNvSpPr>
            <a:spLocks noGrp="1"/>
          </p:cNvSpPr>
          <p:nvPr>
            <p:ph type="body" sz="quarter" idx="3"/>
          </p:nvPr>
        </p:nvSpPr>
        <p:spPr>
          <a:xfrm>
            <a:off x="6096001" y="1612366"/>
            <a:ext cx="4634752" cy="4353347"/>
          </a:xfrm>
        </p:spPr>
        <p:txBody>
          <a:bodyPr>
            <a:normAutofit fontScale="85000" lnSpcReduction="20000"/>
          </a:bodyPr>
          <a:lstStyle/>
          <a:p>
            <a:r>
              <a:rPr kumimoji="1" lang="ja-JP" altLang="en-US" dirty="0">
                <a:latin typeface="HGP創英角ﾎﾟｯﾌﾟ体" pitchFamily="50" charset="-128"/>
                <a:ea typeface="HGP創英角ﾎﾟｯﾌﾟ体" pitchFamily="50" charset="-128"/>
              </a:rPr>
              <a:t>遺族年金を考慮！</a:t>
            </a:r>
            <a:endParaRPr kumimoji="1" lang="en-US" altLang="ja-JP" dirty="0">
              <a:latin typeface="HGP創英角ﾎﾟｯﾌﾟ体" pitchFamily="50" charset="-128"/>
              <a:ea typeface="HGP創英角ﾎﾟｯﾌﾟ体" pitchFamily="50" charset="-128"/>
            </a:endParaRPr>
          </a:p>
          <a:p>
            <a:endParaRPr kumimoji="1" lang="en-US" altLang="ja-JP" dirty="0">
              <a:latin typeface="HGP創英角ﾎﾟｯﾌﾟ体" pitchFamily="50" charset="-128"/>
              <a:ea typeface="HGP創英角ﾎﾟｯﾌﾟ体" pitchFamily="50" charset="-128"/>
            </a:endParaRPr>
          </a:p>
          <a:p>
            <a:r>
              <a:rPr lang="ja-JP" altLang="en-US" dirty="0">
                <a:latin typeface="HGP創英角ﾎﾟｯﾌﾟ体" pitchFamily="50" charset="-128"/>
                <a:ea typeface="HGP創英角ﾎﾟｯﾌﾟ体" pitchFamily="50" charset="-128"/>
              </a:rPr>
              <a:t>遺族年金　　　　約　</a:t>
            </a:r>
            <a:r>
              <a:rPr lang="ja-JP" altLang="en-US" dirty="0">
                <a:solidFill>
                  <a:srgbClr val="002060"/>
                </a:solidFill>
                <a:latin typeface="HGP創英角ﾎﾟｯﾌﾟ体" pitchFamily="50" charset="-128"/>
                <a:ea typeface="HGP創英角ﾎﾟｯﾌﾟ体" pitchFamily="50" charset="-128"/>
              </a:rPr>
              <a:t>月１５</a:t>
            </a:r>
            <a:r>
              <a:rPr kumimoji="1" lang="ja-JP" altLang="en-US" dirty="0">
                <a:solidFill>
                  <a:srgbClr val="002060"/>
                </a:solidFill>
                <a:latin typeface="HGP創英角ﾎﾟｯﾌﾟ体" pitchFamily="50" charset="-128"/>
                <a:ea typeface="HGP創英角ﾎﾟｯﾌﾟ体" pitchFamily="50" charset="-128"/>
              </a:rPr>
              <a:t>万円</a:t>
            </a:r>
            <a:endParaRPr kumimoji="1" lang="en-US" altLang="ja-JP" dirty="0">
              <a:solidFill>
                <a:srgbClr val="002060"/>
              </a:solidFill>
              <a:latin typeface="HGP創英角ﾎﾟｯﾌﾟ体" pitchFamily="50" charset="-128"/>
              <a:ea typeface="HGP創英角ﾎﾟｯﾌﾟ体" pitchFamily="50" charset="-128"/>
            </a:endParaRPr>
          </a:p>
          <a:p>
            <a:r>
              <a:rPr lang="ja-JP" altLang="en-US" dirty="0">
                <a:latin typeface="HGP創英角ﾎﾟｯﾌﾟ体" pitchFamily="50" charset="-128"/>
                <a:ea typeface="HGP創英角ﾎﾟｯﾌﾟ体" pitchFamily="50" charset="-128"/>
              </a:rPr>
              <a:t>奥様がパートに出て　</a:t>
            </a:r>
            <a:r>
              <a:rPr lang="ja-JP" altLang="en-US" dirty="0">
                <a:solidFill>
                  <a:srgbClr val="002060"/>
                </a:solidFill>
                <a:latin typeface="HGP創英角ﾎﾟｯﾌﾟ体" pitchFamily="50" charset="-128"/>
                <a:ea typeface="HGP創英角ﾎﾟｯﾌﾟ体" pitchFamily="50" charset="-128"/>
              </a:rPr>
              <a:t>月１０万円</a:t>
            </a:r>
            <a:endParaRPr lang="en-US" altLang="ja-JP" dirty="0">
              <a:solidFill>
                <a:srgbClr val="002060"/>
              </a:solidFill>
              <a:latin typeface="HGP創英角ﾎﾟｯﾌﾟ体" pitchFamily="50" charset="-128"/>
              <a:ea typeface="HGP創英角ﾎﾟｯﾌﾟ体" pitchFamily="50" charset="-128"/>
            </a:endParaRPr>
          </a:p>
          <a:p>
            <a:r>
              <a:rPr kumimoji="1" lang="ja-JP" altLang="en-US" dirty="0">
                <a:latin typeface="HGP創英角ﾎﾟｯﾌﾟ体" pitchFamily="50" charset="-128"/>
                <a:ea typeface="HGP創英角ﾎﾟｯﾌﾟ体" pitchFamily="50" charset="-128"/>
              </a:rPr>
              <a:t>　　　　　　　　　　</a:t>
            </a:r>
            <a:r>
              <a:rPr kumimoji="1" lang="ja-JP" altLang="en-US" dirty="0">
                <a:solidFill>
                  <a:srgbClr val="002060"/>
                </a:solidFill>
                <a:latin typeface="HGP創英角ﾎﾟｯﾌﾟ体" pitchFamily="50" charset="-128"/>
                <a:ea typeface="HGP創英角ﾎﾟｯﾌﾟ体" pitchFamily="50" charset="-128"/>
              </a:rPr>
              <a:t>月収</a:t>
            </a:r>
            <a:r>
              <a:rPr kumimoji="1" lang="ja-JP" altLang="en-US" dirty="0">
                <a:latin typeface="HGP創英角ﾎﾟｯﾌﾟ体" pitchFamily="50" charset="-128"/>
                <a:ea typeface="HGP創英角ﾎﾟｯﾌﾟ体" pitchFamily="50" charset="-128"/>
              </a:rPr>
              <a:t>　</a:t>
            </a:r>
            <a:r>
              <a:rPr lang="ja-JP" altLang="en-US" dirty="0">
                <a:solidFill>
                  <a:srgbClr val="002060"/>
                </a:solidFill>
                <a:latin typeface="HGP創英角ﾎﾟｯﾌﾟ体" pitchFamily="50" charset="-128"/>
                <a:ea typeface="HGP創英角ﾎﾟｯﾌﾟ体" pitchFamily="50" charset="-128"/>
              </a:rPr>
              <a:t>２５</a:t>
            </a:r>
            <a:r>
              <a:rPr kumimoji="1" lang="ja-JP" altLang="en-US" dirty="0">
                <a:solidFill>
                  <a:srgbClr val="002060"/>
                </a:solidFill>
                <a:latin typeface="HGP創英角ﾎﾟｯﾌﾟ体" pitchFamily="50" charset="-128"/>
                <a:ea typeface="HGP創英角ﾎﾟｯﾌﾟ体" pitchFamily="50" charset="-128"/>
              </a:rPr>
              <a:t>万円</a:t>
            </a:r>
            <a:endParaRPr lang="en-US" altLang="ja-JP" dirty="0">
              <a:solidFill>
                <a:srgbClr val="002060"/>
              </a:solidFill>
              <a:latin typeface="HGP創英角ﾎﾟｯﾌﾟ体" pitchFamily="50" charset="-128"/>
              <a:ea typeface="HGP創英角ﾎﾟｯﾌﾟ体" pitchFamily="50" charset="-128"/>
            </a:endParaRPr>
          </a:p>
          <a:p>
            <a:r>
              <a:rPr kumimoji="1" lang="ja-JP" altLang="en-US" dirty="0">
                <a:solidFill>
                  <a:srgbClr val="FF0000"/>
                </a:solidFill>
                <a:latin typeface="HGP創英角ﾎﾟｯﾌﾟ体" pitchFamily="50" charset="-128"/>
                <a:ea typeface="HGP創英角ﾎﾟｯﾌﾟ体" pitchFamily="50" charset="-128"/>
              </a:rPr>
              <a:t>住宅ローンなし！</a:t>
            </a:r>
            <a:endParaRPr kumimoji="1" lang="en-US" altLang="ja-JP" dirty="0">
              <a:solidFill>
                <a:srgbClr val="FF0000"/>
              </a:solidFill>
              <a:latin typeface="HGP創英角ﾎﾟｯﾌﾟ体" pitchFamily="50" charset="-128"/>
              <a:ea typeface="HGP創英角ﾎﾟｯﾌﾟ体" pitchFamily="50" charset="-128"/>
            </a:endParaRPr>
          </a:p>
          <a:p>
            <a:r>
              <a:rPr lang="ja-JP" altLang="en-US" dirty="0">
                <a:solidFill>
                  <a:srgbClr val="FF0000"/>
                </a:solidFill>
                <a:latin typeface="HGP創英角ﾎﾟｯﾌﾟ体" pitchFamily="50" charset="-128"/>
                <a:ea typeface="HGP創英角ﾎﾟｯﾌﾟ体" pitchFamily="50" charset="-128"/>
              </a:rPr>
              <a:t>保険に入らなくても生活出来る！</a:t>
            </a:r>
            <a:endParaRPr lang="en-US" altLang="ja-JP" dirty="0">
              <a:solidFill>
                <a:srgbClr val="FF0000"/>
              </a:solidFill>
              <a:latin typeface="HGP創英角ﾎﾟｯﾌﾟ体" pitchFamily="50" charset="-128"/>
              <a:ea typeface="HGP創英角ﾎﾟｯﾌﾟ体" pitchFamily="50" charset="-128"/>
            </a:endParaRPr>
          </a:p>
          <a:p>
            <a:endParaRPr lang="en-US" altLang="ja-JP" dirty="0">
              <a:latin typeface="HGP創英角ﾎﾟｯﾌﾟ体" pitchFamily="50" charset="-128"/>
              <a:ea typeface="HGP創英角ﾎﾟｯﾌﾟ体" pitchFamily="50" charset="-128"/>
            </a:endParaRPr>
          </a:p>
          <a:p>
            <a:r>
              <a:rPr kumimoji="1" lang="ja-JP" altLang="en-US" dirty="0">
                <a:latin typeface="HGP創英角ﾎﾟｯﾌﾟ体" pitchFamily="50" charset="-128"/>
                <a:ea typeface="HGP創英角ﾎﾟｯﾌﾟ体" pitchFamily="50" charset="-128"/>
              </a:rPr>
              <a:t>もし心配であれば、</a:t>
            </a:r>
            <a:r>
              <a:rPr kumimoji="1" lang="ja-JP" altLang="en-US" dirty="0">
                <a:solidFill>
                  <a:srgbClr val="002060"/>
                </a:solidFill>
                <a:latin typeface="HGP創英角ﾎﾟｯﾌﾟ体" pitchFamily="50" charset="-128"/>
                <a:ea typeface="HGP創英角ﾎﾟｯﾌﾟ体" pitchFamily="50" charset="-128"/>
              </a:rPr>
              <a:t>月</a:t>
            </a:r>
            <a:r>
              <a:rPr kumimoji="1" lang="en-US" altLang="ja-JP" dirty="0">
                <a:solidFill>
                  <a:srgbClr val="002060"/>
                </a:solidFill>
                <a:latin typeface="HGP創英角ﾎﾟｯﾌﾟ体" pitchFamily="50" charset="-128"/>
                <a:ea typeface="HGP創英角ﾎﾟｯﾌﾟ体" pitchFamily="50" charset="-128"/>
              </a:rPr>
              <a:t>10</a:t>
            </a:r>
            <a:r>
              <a:rPr kumimoji="1" lang="ja-JP" altLang="en-US" dirty="0">
                <a:solidFill>
                  <a:srgbClr val="002060"/>
                </a:solidFill>
                <a:latin typeface="HGP創英角ﾎﾟｯﾌﾟ体" pitchFamily="50" charset="-128"/>
                <a:ea typeface="HGP創英角ﾎﾟｯﾌﾟ体" pitchFamily="50" charset="-128"/>
              </a:rPr>
              <a:t>万円</a:t>
            </a:r>
            <a:r>
              <a:rPr kumimoji="1" lang="ja-JP" altLang="en-US" dirty="0">
                <a:latin typeface="HGP創英角ﾎﾟｯﾌﾟ体" pitchFamily="50" charset="-128"/>
                <a:ea typeface="HGP創英角ﾎﾟｯﾌﾟ体" pitchFamily="50" charset="-128"/>
              </a:rPr>
              <a:t>の</a:t>
            </a:r>
            <a:endParaRPr kumimoji="1" lang="en-US" altLang="ja-JP" dirty="0">
              <a:latin typeface="HGP創英角ﾎﾟｯﾌﾟ体" pitchFamily="50" charset="-128"/>
              <a:ea typeface="HGP創英角ﾎﾟｯﾌﾟ体" pitchFamily="50" charset="-128"/>
            </a:endParaRPr>
          </a:p>
          <a:p>
            <a:r>
              <a:rPr lang="ja-JP" altLang="en-US" dirty="0">
                <a:latin typeface="HGP創英角ﾎﾟｯﾌﾟ体" pitchFamily="50" charset="-128"/>
                <a:ea typeface="HGP創英角ﾎﾟｯﾌﾟ体" pitchFamily="50" charset="-128"/>
              </a:rPr>
              <a:t>収入</a:t>
            </a:r>
            <a:r>
              <a:rPr kumimoji="1" lang="ja-JP" altLang="en-US" dirty="0">
                <a:latin typeface="HGP創英角ﾎﾟｯﾌﾟ体" pitchFamily="50" charset="-128"/>
                <a:ea typeface="HGP創英角ﾎﾟｯﾌﾟ体" pitchFamily="50" charset="-128"/>
              </a:rPr>
              <a:t>保障保険　</a:t>
            </a:r>
            <a:r>
              <a:rPr lang="ja-JP" altLang="en-US" dirty="0">
                <a:latin typeface="HGP創英角ﾎﾟｯﾌﾟ体" pitchFamily="50" charset="-128"/>
                <a:ea typeface="HGP創英角ﾎﾟｯﾌﾟ体" pitchFamily="50" charset="-128"/>
              </a:rPr>
              <a:t>６５歳　</a:t>
            </a:r>
            <a:r>
              <a:rPr kumimoji="1" lang="ja-JP" altLang="en-US" dirty="0">
                <a:latin typeface="HGP創英角ﾎﾟｯﾌﾟ体" pitchFamily="50" charset="-128"/>
                <a:ea typeface="HGP創英角ﾎﾟｯﾌﾟ体" pitchFamily="50" charset="-128"/>
              </a:rPr>
              <a:t>に入っておく</a:t>
            </a:r>
            <a:endParaRPr kumimoji="1" lang="en-US" altLang="ja-JP" dirty="0">
              <a:latin typeface="HGP創英角ﾎﾟｯﾌﾟ体" pitchFamily="50" charset="-128"/>
              <a:ea typeface="HGP創英角ﾎﾟｯﾌﾟ体" pitchFamily="50" charset="-128"/>
            </a:endParaRPr>
          </a:p>
          <a:p>
            <a:r>
              <a:rPr lang="ja-JP" altLang="en-US" dirty="0">
                <a:latin typeface="HGP創英角ﾎﾟｯﾌﾟ体" pitchFamily="50" charset="-128"/>
                <a:ea typeface="HGP創英角ﾎﾟｯﾌﾟ体" pitchFamily="50" charset="-128"/>
              </a:rPr>
              <a:t>　　　　　</a:t>
            </a:r>
            <a:r>
              <a:rPr lang="ja-JP" altLang="en-US" dirty="0">
                <a:solidFill>
                  <a:srgbClr val="FFC000"/>
                </a:solidFill>
                <a:latin typeface="HGP創英角ﾎﾟｯﾌﾟ体" pitchFamily="50" charset="-128"/>
                <a:ea typeface="HGP創英角ﾎﾟｯﾌﾟ体" pitchFamily="50" charset="-128"/>
              </a:rPr>
              <a:t>月額保険料　</a:t>
            </a:r>
            <a:r>
              <a:rPr lang="en-US" altLang="ja-JP" dirty="0">
                <a:solidFill>
                  <a:srgbClr val="FFC000"/>
                </a:solidFill>
                <a:latin typeface="HGP創英角ﾎﾟｯﾌﾟ体" pitchFamily="50" charset="-128"/>
                <a:ea typeface="HGP創英角ﾎﾟｯﾌﾟ体" pitchFamily="50" charset="-128"/>
              </a:rPr>
              <a:t>2,202</a:t>
            </a:r>
            <a:r>
              <a:rPr lang="ja-JP" altLang="en-US" dirty="0">
                <a:solidFill>
                  <a:srgbClr val="FFC000"/>
                </a:solidFill>
                <a:latin typeface="HGP創英角ﾎﾟｯﾌﾟ体" pitchFamily="50" charset="-128"/>
                <a:ea typeface="HGP創英角ﾎﾟｯﾌﾟ体" pitchFamily="50" charset="-128"/>
              </a:rPr>
              <a:t>円</a:t>
            </a:r>
            <a:endParaRPr lang="en-US" altLang="ja-JP" dirty="0">
              <a:solidFill>
                <a:srgbClr val="FFC000"/>
              </a:solidFill>
              <a:latin typeface="HGP創英角ﾎﾟｯﾌﾟ体" pitchFamily="50" charset="-128"/>
              <a:ea typeface="HGP創英角ﾎﾟｯﾌﾟ体" pitchFamily="50" charset="-128"/>
            </a:endParaRPr>
          </a:p>
          <a:p>
            <a:r>
              <a:rPr kumimoji="1" lang="ja-JP" altLang="en-US" dirty="0">
                <a:latin typeface="HGP創英角ﾎﾟｯﾌﾟ体" pitchFamily="50" charset="-128"/>
                <a:ea typeface="HGP創英角ﾎﾟｯﾌﾟ体" pitchFamily="50" charset="-128"/>
              </a:rPr>
              <a:t>　　　　　　　　　　　　</a:t>
            </a:r>
            <a:r>
              <a:rPr kumimoji="1" lang="ja-JP" altLang="en-US" dirty="0">
                <a:solidFill>
                  <a:srgbClr val="002060"/>
                </a:solidFill>
                <a:latin typeface="HGP創英角ﾎﾟｯﾌﾟ体" pitchFamily="50" charset="-128"/>
                <a:ea typeface="HGP創英角ﾎﾟｯﾌﾟ体" pitchFamily="50" charset="-128"/>
              </a:rPr>
              <a:t>月収</a:t>
            </a:r>
            <a:r>
              <a:rPr lang="ja-JP" altLang="en-US" dirty="0">
                <a:solidFill>
                  <a:srgbClr val="002060"/>
                </a:solidFill>
                <a:latin typeface="HGP創英角ﾎﾟｯﾌﾟ体" pitchFamily="50" charset="-128"/>
                <a:ea typeface="HGP創英角ﾎﾟｯﾌﾟ体" pitchFamily="50" charset="-128"/>
              </a:rPr>
              <a:t>３５</a:t>
            </a:r>
            <a:r>
              <a:rPr kumimoji="1" lang="ja-JP" altLang="en-US" dirty="0">
                <a:solidFill>
                  <a:srgbClr val="002060"/>
                </a:solidFill>
                <a:latin typeface="HGP創英角ﾎﾟｯﾌﾟ体" pitchFamily="50" charset="-128"/>
                <a:ea typeface="HGP創英角ﾎﾟｯﾌﾟ体" pitchFamily="50" charset="-128"/>
              </a:rPr>
              <a:t>万円</a:t>
            </a:r>
            <a:endParaRPr lang="en-US" altLang="ja-JP" dirty="0">
              <a:solidFill>
                <a:srgbClr val="002060"/>
              </a:solidFill>
              <a:latin typeface="HGP創英角ﾎﾟｯﾌﾟ体" pitchFamily="50" charset="-128"/>
              <a:ea typeface="HGP創英角ﾎﾟｯﾌﾟ体" pitchFamily="50" charset="-128"/>
            </a:endParaRPr>
          </a:p>
        </p:txBody>
      </p:sp>
      <p:pic>
        <p:nvPicPr>
          <p:cNvPr id="16386" name="Picture 2"/>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1048871" y="1612366"/>
            <a:ext cx="4383741" cy="43533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47529" y="188640"/>
            <a:ext cx="8589640" cy="1296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スライド番号プレースホルダー 2"/>
          <p:cNvSpPr>
            <a:spLocks noGrp="1"/>
          </p:cNvSpPr>
          <p:nvPr>
            <p:ph type="sldNum" sz="quarter" idx="12"/>
          </p:nvPr>
        </p:nvSpPr>
        <p:spPr/>
        <p:txBody>
          <a:bodyPr/>
          <a:lstStyle/>
          <a:p>
            <a:fld id="{A02F7301-A056-40AF-BF7B-5C8068B5D362}" type="slidenum">
              <a:rPr kumimoji="1" lang="ja-JP" altLang="en-US" smtClean="0"/>
              <a:t>116</a:t>
            </a:fld>
            <a:endParaRPr kumimoji="1" lang="ja-JP" altLang="en-US" dirty="0"/>
          </a:p>
        </p:txBody>
      </p:sp>
    </p:spTree>
    <p:extLst>
      <p:ext uri="{BB962C8B-B14F-4D97-AF65-F5344CB8AC3E}">
        <p14:creationId xmlns:p14="http://schemas.microsoft.com/office/powerpoint/2010/main" val="2061329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fade">
                                      <p:cBhvr>
                                        <p:cTn id="17" dur="500"/>
                                        <p:tgtEl>
                                          <p:spTgt spid="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fade">
                                      <p:cBhvr>
                                        <p:cTn id="22" dur="500"/>
                                        <p:tgtEl>
                                          <p:spTgt spid="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animEffect transition="in" filter="fade">
                                      <p:cBhvr>
                                        <p:cTn id="27" dur="500"/>
                                        <p:tgtEl>
                                          <p:spTgt spid="5">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6" end="6"/>
                                            </p:txEl>
                                          </p:spTgt>
                                        </p:tgtEl>
                                        <p:attrNameLst>
                                          <p:attrName>style.visibility</p:attrName>
                                        </p:attrNameLst>
                                      </p:cBhvr>
                                      <p:to>
                                        <p:strVal val="visible"/>
                                      </p:to>
                                    </p:set>
                                    <p:animEffect transition="in" filter="fade">
                                      <p:cBhvr>
                                        <p:cTn id="32" dur="500"/>
                                        <p:tgtEl>
                                          <p:spTgt spid="5">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txEl>
                                              <p:pRg st="8" end="8"/>
                                            </p:txEl>
                                          </p:spTgt>
                                        </p:tgtEl>
                                        <p:attrNameLst>
                                          <p:attrName>style.visibility</p:attrName>
                                        </p:attrNameLst>
                                      </p:cBhvr>
                                      <p:to>
                                        <p:strVal val="visible"/>
                                      </p:to>
                                    </p:set>
                                    <p:animEffect transition="in" filter="fade">
                                      <p:cBhvr>
                                        <p:cTn id="37" dur="500"/>
                                        <p:tgtEl>
                                          <p:spTgt spid="5">
                                            <p:txEl>
                                              <p:pRg st="8" end="8"/>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
                                            <p:txEl>
                                              <p:pRg st="9" end="9"/>
                                            </p:txEl>
                                          </p:spTgt>
                                        </p:tgtEl>
                                        <p:attrNameLst>
                                          <p:attrName>style.visibility</p:attrName>
                                        </p:attrNameLst>
                                      </p:cBhvr>
                                      <p:to>
                                        <p:strVal val="visible"/>
                                      </p:to>
                                    </p:set>
                                    <p:animEffect transition="in" filter="fade">
                                      <p:cBhvr>
                                        <p:cTn id="42" dur="500"/>
                                        <p:tgtEl>
                                          <p:spTgt spid="5">
                                            <p:txEl>
                                              <p:pRg st="9" end="9"/>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5">
                                            <p:txEl>
                                              <p:pRg st="10" end="10"/>
                                            </p:txEl>
                                          </p:spTgt>
                                        </p:tgtEl>
                                        <p:attrNameLst>
                                          <p:attrName>style.visibility</p:attrName>
                                        </p:attrNameLst>
                                      </p:cBhvr>
                                      <p:to>
                                        <p:strVal val="visible"/>
                                      </p:to>
                                    </p:set>
                                    <p:animEffect transition="in" filter="fade">
                                      <p:cBhvr>
                                        <p:cTn id="47" dur="500"/>
                                        <p:tgtEl>
                                          <p:spTgt spid="5">
                                            <p:txEl>
                                              <p:pRg st="10" end="1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5">
                                            <p:txEl>
                                              <p:pRg st="11" end="11"/>
                                            </p:txEl>
                                          </p:spTgt>
                                        </p:tgtEl>
                                        <p:attrNameLst>
                                          <p:attrName>style.visibility</p:attrName>
                                        </p:attrNameLst>
                                      </p:cBhvr>
                                      <p:to>
                                        <p:strVal val="visible"/>
                                      </p:to>
                                    </p:set>
                                    <p:animEffect transition="in" filter="fade">
                                      <p:cBhvr>
                                        <p:cTn id="52" dur="500"/>
                                        <p:tgtEl>
                                          <p:spTgt spid="5">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1981200" y="274638"/>
            <a:ext cx="8229600" cy="778098"/>
          </a:xfrm>
        </p:spPr>
        <p:txBody>
          <a:bodyPr>
            <a:normAutofit/>
          </a:bodyPr>
          <a:lstStyle/>
          <a:p>
            <a:r>
              <a:rPr kumimoji="1" lang="ja-JP" altLang="en-US" dirty="0">
                <a:latin typeface="HGP創英角ﾎﾟｯﾌﾟ体" panose="040B0A00000000000000" pitchFamily="50" charset="-128"/>
                <a:ea typeface="HGP創英角ﾎﾟｯﾌﾟ体" panose="040B0A00000000000000" pitchFamily="50" charset="-128"/>
              </a:rPr>
              <a:t>遺族年金</a:t>
            </a:r>
            <a:r>
              <a:rPr lang="ja-JP" altLang="en-US" sz="3100" dirty="0">
                <a:latin typeface="HGP創英角ﾎﾟｯﾌﾟ体" panose="040B0A00000000000000" pitchFamily="50" charset="-128"/>
                <a:ea typeface="HGP創英角ﾎﾟｯﾌﾟ体" panose="040B0A00000000000000" pitchFamily="50" charset="-128"/>
              </a:rPr>
              <a:t>（生命保険文化センター）</a:t>
            </a:r>
          </a:p>
        </p:txBody>
      </p:sp>
      <p:sp>
        <p:nvSpPr>
          <p:cNvPr id="3" name="スライド番号プレースホルダー 2"/>
          <p:cNvSpPr>
            <a:spLocks noGrp="1"/>
          </p:cNvSpPr>
          <p:nvPr>
            <p:ph type="sldNum" sz="quarter" idx="12"/>
          </p:nvPr>
        </p:nvSpPr>
        <p:spPr/>
        <p:txBody>
          <a:bodyPr/>
          <a:lstStyle/>
          <a:p>
            <a:fld id="{A02F7301-A056-40AF-BF7B-5C8068B5D362}" type="slidenum">
              <a:rPr kumimoji="1" lang="ja-JP" altLang="en-US" smtClean="0"/>
              <a:t>117</a:t>
            </a:fld>
            <a:endParaRPr kumimoji="1" lang="ja-JP" altLang="en-US"/>
          </a:p>
        </p:txBody>
      </p:sp>
      <p:pic>
        <p:nvPicPr>
          <p:cNvPr id="5" name="図 4">
            <a:extLst>
              <a:ext uri="{FF2B5EF4-FFF2-40B4-BE49-F238E27FC236}">
                <a16:creationId xmlns:a16="http://schemas.microsoft.com/office/drawing/2014/main" id="{3A2708BB-CF41-1E59-CDB3-B5ADEA29CC56}"/>
              </a:ext>
            </a:extLst>
          </p:cNvPr>
          <p:cNvPicPr>
            <a:picLocks noChangeAspect="1"/>
          </p:cNvPicPr>
          <p:nvPr/>
        </p:nvPicPr>
        <p:blipFill>
          <a:blip r:embed="rId3"/>
          <a:stretch>
            <a:fillRect/>
          </a:stretch>
        </p:blipFill>
        <p:spPr>
          <a:xfrm>
            <a:off x="925552" y="1201271"/>
            <a:ext cx="10340895" cy="5253318"/>
          </a:xfrm>
          <a:prstGeom prst="rect">
            <a:avLst/>
          </a:prstGeom>
        </p:spPr>
      </p:pic>
      <p:sp>
        <p:nvSpPr>
          <p:cNvPr id="7" name="正方形/長方形 6"/>
          <p:cNvSpPr/>
          <p:nvPr/>
        </p:nvSpPr>
        <p:spPr>
          <a:xfrm flipV="1">
            <a:off x="2680447" y="5271245"/>
            <a:ext cx="8444753" cy="48409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3600"/>
          </a:p>
        </p:txBody>
      </p:sp>
    </p:spTree>
    <p:extLst>
      <p:ext uri="{BB962C8B-B14F-4D97-AF65-F5344CB8AC3E}">
        <p14:creationId xmlns:p14="http://schemas.microsoft.com/office/powerpoint/2010/main" val="3796400139"/>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B6284B6-2D5E-7C20-4BFC-C0608808AA35}"/>
              </a:ext>
            </a:extLst>
          </p:cNvPr>
          <p:cNvSpPr>
            <a:spLocks noGrp="1"/>
          </p:cNvSpPr>
          <p:nvPr>
            <p:ph type="title"/>
          </p:nvPr>
        </p:nvSpPr>
        <p:spPr/>
        <p:txBody>
          <a:bodyPr/>
          <a:lstStyle/>
          <a:p>
            <a:r>
              <a:rPr kumimoji="1" lang="ja-JP" altLang="en-US" dirty="0">
                <a:latin typeface="HGP創英角ﾎﾟｯﾌﾟ体" panose="040B0A00000000000000" pitchFamily="50" charset="-128"/>
                <a:ea typeface="HGP創英角ﾎﾟｯﾌﾟ体" panose="040B0A00000000000000" pitchFamily="50" charset="-128"/>
              </a:rPr>
              <a:t>シン団信＝特定疾病特約付き団信</a:t>
            </a:r>
          </a:p>
        </p:txBody>
      </p:sp>
      <p:sp>
        <p:nvSpPr>
          <p:cNvPr id="3" name="コンテンツ プレースホルダー 2">
            <a:extLst>
              <a:ext uri="{FF2B5EF4-FFF2-40B4-BE49-F238E27FC236}">
                <a16:creationId xmlns:a16="http://schemas.microsoft.com/office/drawing/2014/main" id="{D0CE01C8-4FA1-F3DA-5B5F-47DB563E6A22}"/>
              </a:ext>
            </a:extLst>
          </p:cNvPr>
          <p:cNvSpPr>
            <a:spLocks noGrp="1"/>
          </p:cNvSpPr>
          <p:nvPr>
            <p:ph idx="1"/>
          </p:nvPr>
        </p:nvSpPr>
        <p:spPr/>
        <p:style>
          <a:lnRef idx="1">
            <a:schemeClr val="accent1"/>
          </a:lnRef>
          <a:fillRef idx="2">
            <a:schemeClr val="accent1"/>
          </a:fillRef>
          <a:effectRef idx="1">
            <a:schemeClr val="accent1"/>
          </a:effectRef>
          <a:fontRef idx="minor">
            <a:schemeClr val="dk1"/>
          </a:fontRef>
        </p:style>
        <p:txBody>
          <a:bodyPr>
            <a:normAutofit fontScale="62500" lnSpcReduction="20000"/>
          </a:bodyPr>
          <a:lstStyle/>
          <a:p>
            <a:pPr marL="0" indent="0">
              <a:buNone/>
            </a:pPr>
            <a:endParaRPr kumimoji="1" lang="en-US" altLang="ja-JP" sz="400" dirty="0"/>
          </a:p>
          <a:p>
            <a:pPr marL="0" indent="0">
              <a:buNone/>
            </a:pPr>
            <a:r>
              <a:rPr kumimoji="1" lang="ja-JP" altLang="en-US" dirty="0">
                <a:latin typeface="HGP創英角ﾎﾟｯﾌﾟ体" panose="040B0A00000000000000" pitchFamily="50" charset="-128"/>
                <a:ea typeface="HGP創英角ﾎﾟｯﾌﾟ体" panose="040B0A00000000000000" pitchFamily="50" charset="-128"/>
              </a:rPr>
              <a:t>近年では、通常の団信の保障範囲（死亡・高度障害）に加え</a:t>
            </a:r>
            <a:endParaRPr kumimoji="1" lang="en-US" altLang="ja-JP" dirty="0">
              <a:latin typeface="HGP創英角ﾎﾟｯﾌﾟ体" panose="040B0A00000000000000" pitchFamily="50" charset="-128"/>
              <a:ea typeface="HGP創英角ﾎﾟｯﾌﾟ体" panose="040B0A00000000000000" pitchFamily="50" charset="-128"/>
            </a:endParaRPr>
          </a:p>
          <a:p>
            <a:pPr marL="0" indent="0">
              <a:buNone/>
            </a:pPr>
            <a:r>
              <a:rPr kumimoji="1" lang="ja-JP" altLang="en-US" dirty="0">
                <a:latin typeface="HGP創英角ﾎﾟｯﾌﾟ体" panose="040B0A00000000000000" pitchFamily="50" charset="-128"/>
                <a:ea typeface="HGP創英角ﾎﾟｯﾌﾟ体" panose="040B0A00000000000000" pitchFamily="50" charset="-128"/>
              </a:rPr>
              <a:t>特定の疾病の場合にも保険金が支払われる特約が数多く出ています。</a:t>
            </a:r>
          </a:p>
          <a:p>
            <a:endParaRPr kumimoji="1" lang="ja-JP" altLang="en-US" sz="500" dirty="0">
              <a:latin typeface="HGP創英角ﾎﾟｯﾌﾟ体" panose="040B0A00000000000000" pitchFamily="50" charset="-128"/>
              <a:ea typeface="HGP創英角ﾎﾟｯﾌﾟ体" panose="040B0A00000000000000" pitchFamily="50" charset="-128"/>
            </a:endParaRPr>
          </a:p>
          <a:p>
            <a:pPr marL="0" indent="0">
              <a:buNone/>
            </a:pPr>
            <a:r>
              <a:rPr kumimoji="1" lang="ja-JP" altLang="en-US" dirty="0">
                <a:latin typeface="HGP創英角ﾎﾟｯﾌﾟ体" panose="040B0A00000000000000" pitchFamily="50" charset="-128"/>
                <a:ea typeface="HGP創英角ﾎﾟｯﾌﾟ体" panose="040B0A00000000000000" pitchFamily="50" charset="-128"/>
              </a:rPr>
              <a:t>がん特約</a:t>
            </a:r>
          </a:p>
          <a:p>
            <a:pPr marL="0" indent="0">
              <a:buNone/>
            </a:pPr>
            <a:r>
              <a:rPr kumimoji="1" lang="ja-JP" altLang="en-US" dirty="0">
                <a:latin typeface="HGP創英角ﾎﾟｯﾌﾟ体" panose="040B0A00000000000000" pitchFamily="50" charset="-128"/>
                <a:ea typeface="HGP創英角ﾎﾟｯﾌﾟ体" panose="040B0A00000000000000" pitchFamily="50" charset="-128"/>
              </a:rPr>
              <a:t>３大疾病（がん、心筋梗塞、脳卒中）特約</a:t>
            </a:r>
          </a:p>
          <a:p>
            <a:pPr marL="0" indent="0">
              <a:buNone/>
            </a:pPr>
            <a:r>
              <a:rPr kumimoji="1" lang="ja-JP" altLang="en-US" dirty="0">
                <a:latin typeface="HGP創英角ﾎﾟｯﾌﾟ体" panose="040B0A00000000000000" pitchFamily="50" charset="-128"/>
                <a:ea typeface="HGP創英角ﾎﾟｯﾌﾟ体" panose="040B0A00000000000000" pitchFamily="50" charset="-128"/>
              </a:rPr>
              <a:t>７大疾病（３大疾病＋高血圧性疾患、糖尿病、慢性腎不全、肝硬変）特約</a:t>
            </a:r>
          </a:p>
          <a:p>
            <a:pPr marL="0" indent="0">
              <a:buNone/>
            </a:pPr>
            <a:r>
              <a:rPr kumimoji="1" lang="ja-JP" altLang="en-US" dirty="0">
                <a:latin typeface="HGP創英角ﾎﾟｯﾌﾟ体" panose="040B0A00000000000000" pitchFamily="50" charset="-128"/>
                <a:ea typeface="HGP創英角ﾎﾟｯﾌﾟ体" panose="040B0A00000000000000" pitchFamily="50" charset="-128"/>
              </a:rPr>
              <a:t>８大疾病（７大疾病＋慢性膵炎）特約</a:t>
            </a:r>
          </a:p>
          <a:p>
            <a:pPr marL="0" indent="0">
              <a:buNone/>
            </a:pPr>
            <a:r>
              <a:rPr kumimoji="1" lang="ja-JP" altLang="en-US" dirty="0">
                <a:latin typeface="HGP創英角ﾎﾟｯﾌﾟ体" panose="040B0A00000000000000" pitchFamily="50" charset="-128"/>
                <a:ea typeface="HGP創英角ﾎﾟｯﾌﾟ体" panose="040B0A00000000000000" pitchFamily="50" charset="-128"/>
              </a:rPr>
              <a:t>９大疾病（８大疾病＋ウイルス肝炎）特約</a:t>
            </a:r>
          </a:p>
          <a:p>
            <a:pPr marL="0" indent="0">
              <a:buNone/>
            </a:pPr>
            <a:r>
              <a:rPr kumimoji="1" lang="ja-JP" altLang="en-US" dirty="0">
                <a:latin typeface="HGP創英角ﾎﾟｯﾌﾟ体" panose="040B0A00000000000000" pitchFamily="50" charset="-128"/>
                <a:ea typeface="HGP創英角ﾎﾟｯﾌﾟ体" panose="040B0A00000000000000" pitchFamily="50" charset="-128"/>
              </a:rPr>
              <a:t>１１大疾病（７大疾病＋慢性膵炎、大動脈瘤および解離、上皮内新生物、悪性黒色腫以外</a:t>
            </a:r>
            <a:endParaRPr kumimoji="1" lang="en-US" altLang="ja-JP" dirty="0">
              <a:latin typeface="HGP創英角ﾎﾟｯﾌﾟ体" panose="040B0A00000000000000" pitchFamily="50" charset="-128"/>
              <a:ea typeface="HGP創英角ﾎﾟｯﾌﾟ体" panose="040B0A00000000000000" pitchFamily="50" charset="-128"/>
            </a:endParaRPr>
          </a:p>
          <a:p>
            <a:pPr marL="0" indent="0">
              <a:buNone/>
            </a:pPr>
            <a:r>
              <a:rPr kumimoji="1" lang="ja-JP" altLang="en-US" dirty="0">
                <a:latin typeface="HGP創英角ﾎﾟｯﾌﾟ体" panose="040B0A00000000000000" pitchFamily="50" charset="-128"/>
                <a:ea typeface="HGP創英角ﾎﾟｯﾌﾟ体" panose="040B0A00000000000000" pitchFamily="50" charset="-128"/>
              </a:rPr>
              <a:t>　　　　　　　　　　　　　　　　　　　　　　　　　　　　　　　　　　　　　　　　　　　　　　　　　　　　　　　の皮膚がん）特約</a:t>
            </a:r>
          </a:p>
          <a:p>
            <a:pPr marL="0" indent="0">
              <a:buNone/>
            </a:pPr>
            <a:r>
              <a:rPr kumimoji="1" lang="en-US" altLang="ja-JP" dirty="0">
                <a:latin typeface="HGP創英角ﾎﾟｯﾌﾟ体" panose="040B0A00000000000000" pitchFamily="50" charset="-128"/>
                <a:ea typeface="HGP創英角ﾎﾟｯﾌﾟ体" panose="040B0A00000000000000" pitchFamily="50" charset="-128"/>
              </a:rPr>
              <a:t>※</a:t>
            </a:r>
            <a:r>
              <a:rPr kumimoji="1" lang="ja-JP" altLang="en-US" dirty="0">
                <a:latin typeface="HGP創英角ﾎﾟｯﾌﾟ体" panose="040B0A00000000000000" pitchFamily="50" charset="-128"/>
                <a:ea typeface="HGP創英角ﾎﾟｯﾌﾟ体" panose="040B0A00000000000000" pitchFamily="50" charset="-128"/>
              </a:rPr>
              <a:t>上記の例は一例であり、取扱い金融機関によって対象の疾病が異なる場合があります。</a:t>
            </a:r>
          </a:p>
          <a:p>
            <a:pPr marL="0" indent="0">
              <a:buNone/>
            </a:pPr>
            <a:r>
              <a:rPr kumimoji="1" lang="ja-JP" altLang="en-US" dirty="0">
                <a:latin typeface="HGP創英角ﾎﾟｯﾌﾟ体" panose="040B0A00000000000000" pitchFamily="50" charset="-128"/>
                <a:ea typeface="HGP創英角ﾎﾟｯﾌﾟ体" panose="040B0A00000000000000" pitchFamily="50" charset="-128"/>
              </a:rPr>
              <a:t> </a:t>
            </a:r>
          </a:p>
          <a:p>
            <a:pPr marL="0" indent="0">
              <a:buNone/>
            </a:pPr>
            <a:r>
              <a:rPr lang="ja-JP" altLang="en-US" dirty="0">
                <a:latin typeface="HGP創英角ﾎﾟｯﾌﾟ体" panose="040B0A00000000000000" pitchFamily="50" charset="-128"/>
                <a:ea typeface="HGP創英角ﾎﾟｯﾌﾟ体" panose="040B0A00000000000000" pitchFamily="50" charset="-128"/>
              </a:rPr>
              <a:t>こういった特約も、生命保険とダブっている場合には見直しが必要です</a:t>
            </a:r>
            <a:r>
              <a:rPr lang="ja-JP" altLang="en-US" dirty="0"/>
              <a:t>！</a:t>
            </a:r>
            <a:endParaRPr kumimoji="1" lang="ja-JP" altLang="en-US" dirty="0"/>
          </a:p>
          <a:p>
            <a:endParaRPr kumimoji="1" lang="ja-JP" altLang="en-US" dirty="0"/>
          </a:p>
          <a:p>
            <a:pPr marL="0" indent="0">
              <a:buNone/>
            </a:pPr>
            <a:endParaRPr kumimoji="1" lang="ja-JP" altLang="en-US" dirty="0"/>
          </a:p>
        </p:txBody>
      </p:sp>
      <p:sp>
        <p:nvSpPr>
          <p:cNvPr id="4" name="スライド番号プレースホルダー 3">
            <a:extLst>
              <a:ext uri="{FF2B5EF4-FFF2-40B4-BE49-F238E27FC236}">
                <a16:creationId xmlns:a16="http://schemas.microsoft.com/office/drawing/2014/main" id="{FBCCA694-5EE8-C6F5-36CE-1250BCAC2F7A}"/>
              </a:ext>
            </a:extLst>
          </p:cNvPr>
          <p:cNvSpPr>
            <a:spLocks noGrp="1"/>
          </p:cNvSpPr>
          <p:nvPr>
            <p:ph type="sldNum" sz="quarter" idx="12"/>
          </p:nvPr>
        </p:nvSpPr>
        <p:spPr/>
        <p:txBody>
          <a:bodyPr/>
          <a:lstStyle/>
          <a:p>
            <a:fld id="{7053D55C-1BD3-474D-B643-3CCB384A951D}" type="slidenum">
              <a:rPr kumimoji="1" lang="ja-JP" altLang="en-US" smtClean="0"/>
              <a:t>118</a:t>
            </a:fld>
            <a:endParaRPr kumimoji="1" lang="ja-JP" altLang="en-US"/>
          </a:p>
        </p:txBody>
      </p:sp>
    </p:spTree>
    <p:extLst>
      <p:ext uri="{BB962C8B-B14F-4D97-AF65-F5344CB8AC3E}">
        <p14:creationId xmlns:p14="http://schemas.microsoft.com/office/powerpoint/2010/main" val="1121873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latin typeface="HGP創英角ﾎﾟｯﾌﾟ体" panose="040B0A00000000000000" pitchFamily="50" charset="-128"/>
                <a:ea typeface="HGP創英角ﾎﾟｯﾌﾟ体" panose="040B0A00000000000000" pitchFamily="50" charset="-128"/>
              </a:rPr>
              <a:t>家計の見直し</a:t>
            </a:r>
          </a:p>
        </p:txBody>
      </p:sp>
      <p:sp>
        <p:nvSpPr>
          <p:cNvPr id="3" name="コンテンツ プレースホルダー 2"/>
          <p:cNvSpPr>
            <a:spLocks noGrp="1"/>
          </p:cNvSpPr>
          <p:nvPr>
            <p:ph idx="1"/>
          </p:nvPr>
        </p:nvSpPr>
        <p:spPr/>
        <p:style>
          <a:lnRef idx="1">
            <a:schemeClr val="accent1"/>
          </a:lnRef>
          <a:fillRef idx="2">
            <a:schemeClr val="accent1"/>
          </a:fillRef>
          <a:effectRef idx="1">
            <a:schemeClr val="accent1"/>
          </a:effectRef>
          <a:fontRef idx="minor">
            <a:schemeClr val="dk1"/>
          </a:fontRef>
        </p:style>
        <p:txBody>
          <a:bodyPr/>
          <a:lstStyle/>
          <a:p>
            <a:pPr marL="0" indent="0">
              <a:buNone/>
            </a:pPr>
            <a:r>
              <a:rPr lang="ja-JP" altLang="en-US" sz="4000" dirty="0">
                <a:solidFill>
                  <a:schemeClr val="accent1"/>
                </a:solidFill>
                <a:latin typeface="HGP創英角ﾎﾟｯﾌﾟ体" panose="040B0A00000000000000" pitchFamily="50" charset="-128"/>
                <a:ea typeface="HGP創英角ﾎﾟｯﾌﾟ体" panose="040B0A00000000000000" pitchFamily="50" charset="-128"/>
              </a:rPr>
              <a:t>変動費の見直し！</a:t>
            </a:r>
            <a:endParaRPr lang="en-US" altLang="ja-JP" sz="4000" dirty="0">
              <a:solidFill>
                <a:schemeClr val="accent1"/>
              </a:solidFill>
              <a:latin typeface="HGP創英角ﾎﾟｯﾌﾟ体" panose="040B0A00000000000000" pitchFamily="50" charset="-128"/>
              <a:ea typeface="HGP創英角ﾎﾟｯﾌﾟ体" panose="040B0A00000000000000" pitchFamily="50" charset="-128"/>
            </a:endParaRPr>
          </a:p>
          <a:p>
            <a:pPr marL="0" indent="0">
              <a:buNone/>
            </a:pPr>
            <a:r>
              <a:rPr lang="ja-JP" altLang="en-US" dirty="0">
                <a:latin typeface="HGP創英角ﾎﾟｯﾌﾟ体" panose="040B0A00000000000000" pitchFamily="50" charset="-128"/>
                <a:ea typeface="HGP創英角ﾎﾟｯﾌﾟ体" panose="040B0A00000000000000" pitchFamily="50" charset="-128"/>
              </a:rPr>
              <a:t>食費、光熱費の節約</a:t>
            </a:r>
            <a:endParaRPr lang="en-US" altLang="ja-JP" dirty="0">
              <a:latin typeface="HGP創英角ﾎﾟｯﾌﾟ体" panose="040B0A00000000000000" pitchFamily="50" charset="-128"/>
              <a:ea typeface="HGP創英角ﾎﾟｯﾌﾟ体" panose="040B0A00000000000000" pitchFamily="50" charset="-128"/>
            </a:endParaRPr>
          </a:p>
          <a:p>
            <a:pPr marL="0" indent="0">
              <a:buNone/>
            </a:pPr>
            <a:r>
              <a:rPr lang="ja-JP" altLang="en-US" dirty="0">
                <a:latin typeface="HGP創英角ﾎﾟｯﾌﾟ体" panose="040B0A00000000000000" pitchFamily="50" charset="-128"/>
                <a:ea typeface="HGP創英角ﾎﾟｯﾌﾟ体" panose="040B0A00000000000000" pitchFamily="50" charset="-128"/>
              </a:rPr>
              <a:t>大変で、努力を続けなければならない！</a:t>
            </a:r>
            <a:endParaRPr lang="en-US" altLang="ja-JP" dirty="0">
              <a:latin typeface="HGP創英角ﾎﾟｯﾌﾟ体" panose="040B0A00000000000000" pitchFamily="50" charset="-128"/>
              <a:ea typeface="HGP創英角ﾎﾟｯﾌﾟ体" panose="040B0A00000000000000" pitchFamily="50" charset="-128"/>
            </a:endParaRPr>
          </a:p>
          <a:p>
            <a:pPr marL="0" indent="0">
              <a:buNone/>
            </a:pPr>
            <a:r>
              <a:rPr lang="ja-JP" altLang="en-US" sz="4000" dirty="0">
                <a:solidFill>
                  <a:srgbClr val="FF0000"/>
                </a:solidFill>
                <a:latin typeface="HGP創英角ﾎﾟｯﾌﾟ体" panose="040B0A00000000000000" pitchFamily="50" charset="-128"/>
                <a:ea typeface="HGP創英角ﾎﾟｯﾌﾟ体" panose="040B0A00000000000000" pitchFamily="50" charset="-128"/>
              </a:rPr>
              <a:t>固定費の見直し！</a:t>
            </a:r>
            <a:endParaRPr lang="en-US" altLang="ja-JP" sz="4000" dirty="0">
              <a:solidFill>
                <a:srgbClr val="FF0000"/>
              </a:solidFill>
              <a:latin typeface="HGP創英角ﾎﾟｯﾌﾟ体" panose="040B0A00000000000000" pitchFamily="50" charset="-128"/>
              <a:ea typeface="HGP創英角ﾎﾟｯﾌﾟ体" panose="040B0A00000000000000" pitchFamily="50" charset="-128"/>
            </a:endParaRPr>
          </a:p>
          <a:p>
            <a:pPr marL="0" indent="0">
              <a:buNone/>
            </a:pPr>
            <a:r>
              <a:rPr kumimoji="1" lang="ja-JP" altLang="en-US" dirty="0">
                <a:latin typeface="HGP創英角ﾎﾟｯﾌﾟ体" panose="040B0A00000000000000" pitchFamily="50" charset="-128"/>
                <a:ea typeface="HGP創英角ﾎﾟｯﾌﾟ体" panose="040B0A00000000000000" pitchFamily="50" charset="-128"/>
              </a:rPr>
              <a:t>①住宅ローンの見直し</a:t>
            </a:r>
            <a:endParaRPr kumimoji="1" lang="en-US" altLang="ja-JP" dirty="0">
              <a:latin typeface="HGP創英角ﾎﾟｯﾌﾟ体" panose="040B0A00000000000000" pitchFamily="50" charset="-128"/>
              <a:ea typeface="HGP創英角ﾎﾟｯﾌﾟ体" panose="040B0A00000000000000" pitchFamily="50" charset="-128"/>
            </a:endParaRPr>
          </a:p>
          <a:p>
            <a:pPr marL="0" indent="0">
              <a:buNone/>
            </a:pPr>
            <a:r>
              <a:rPr lang="ja-JP" altLang="en-US" dirty="0">
                <a:latin typeface="HGP創英角ﾎﾟｯﾌﾟ体" panose="040B0A00000000000000" pitchFamily="50" charset="-128"/>
                <a:ea typeface="HGP創英角ﾎﾟｯﾌﾟ体" panose="040B0A00000000000000" pitchFamily="50" charset="-128"/>
              </a:rPr>
              <a:t>②生命保険の見直し</a:t>
            </a:r>
            <a:endParaRPr lang="en-US" altLang="ja-JP" dirty="0">
              <a:latin typeface="HGP創英角ﾎﾟｯﾌﾟ体" panose="040B0A00000000000000" pitchFamily="50" charset="-128"/>
              <a:ea typeface="HGP創英角ﾎﾟｯﾌﾟ体" panose="040B0A00000000000000" pitchFamily="50" charset="-128"/>
            </a:endParaRPr>
          </a:p>
          <a:p>
            <a:pPr marL="0" indent="0">
              <a:buNone/>
            </a:pPr>
            <a:r>
              <a:rPr kumimoji="1" lang="ja-JP" altLang="en-US" dirty="0">
                <a:latin typeface="HGP創英角ﾎﾟｯﾌﾟ体" panose="040B0A00000000000000" pitchFamily="50" charset="-128"/>
                <a:ea typeface="HGP創英角ﾎﾟｯﾌﾟ体" panose="040B0A00000000000000" pitchFamily="50" charset="-128"/>
              </a:rPr>
              <a:t>難しそうですが、一度の努力で</a:t>
            </a:r>
            <a:r>
              <a:rPr kumimoji="1" lang="ja-JP" altLang="en-US" dirty="0">
                <a:solidFill>
                  <a:srgbClr val="FF0000"/>
                </a:solidFill>
                <a:latin typeface="HGP創英角ﾎﾟｯﾌﾟ体" panose="040B0A00000000000000" pitchFamily="50" charset="-128"/>
                <a:ea typeface="HGP創英角ﾎﾟｯﾌﾟ体" panose="040B0A00000000000000" pitchFamily="50" charset="-128"/>
              </a:rPr>
              <a:t>効果が継続</a:t>
            </a:r>
            <a:r>
              <a:rPr lang="ja-JP" altLang="en-US" dirty="0">
                <a:solidFill>
                  <a:srgbClr val="FF0000"/>
                </a:solidFill>
                <a:latin typeface="HGP創英角ﾎﾟｯﾌﾟ体" panose="040B0A00000000000000" pitchFamily="50" charset="-128"/>
                <a:ea typeface="HGP創英角ﾎﾟｯﾌﾟ体" panose="040B0A00000000000000" pitchFamily="50" charset="-128"/>
              </a:rPr>
              <a:t>します</a:t>
            </a:r>
            <a:r>
              <a:rPr kumimoji="1" lang="ja-JP" altLang="en-US" dirty="0">
                <a:solidFill>
                  <a:srgbClr val="FF0000"/>
                </a:solidFill>
                <a:latin typeface="HGP創英角ﾎﾟｯﾌﾟ体" panose="040B0A00000000000000" pitchFamily="50" charset="-128"/>
                <a:ea typeface="HGP創英角ﾎﾟｯﾌﾟ体" panose="040B0A00000000000000" pitchFamily="50" charset="-128"/>
              </a:rPr>
              <a:t>！</a:t>
            </a:r>
          </a:p>
        </p:txBody>
      </p:sp>
      <p:sp>
        <p:nvSpPr>
          <p:cNvPr id="5" name="スライド番号プレースホルダー 4"/>
          <p:cNvSpPr>
            <a:spLocks noGrp="1"/>
          </p:cNvSpPr>
          <p:nvPr>
            <p:ph type="sldNum" sz="quarter" idx="12"/>
          </p:nvPr>
        </p:nvSpPr>
        <p:spPr/>
        <p:txBody>
          <a:bodyPr/>
          <a:lstStyle/>
          <a:p>
            <a:fld id="{A02F7301-A056-40AF-BF7B-5C8068B5D362}" type="slidenum">
              <a:rPr kumimoji="1" lang="ja-JP" altLang="en-US" smtClean="0"/>
              <a:t>119</a:t>
            </a:fld>
            <a:endParaRPr kumimoji="1" lang="ja-JP" altLang="en-US"/>
          </a:p>
        </p:txBody>
      </p:sp>
    </p:spTree>
    <p:extLst>
      <p:ext uri="{BB962C8B-B14F-4D97-AF65-F5344CB8AC3E}">
        <p14:creationId xmlns:p14="http://schemas.microsoft.com/office/powerpoint/2010/main" val="239463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latin typeface="HGP創英角ﾎﾟｯﾌﾟ体" pitchFamily="50" charset="-128"/>
                <a:ea typeface="HGP創英角ﾎﾟｯﾌﾟ体" pitchFamily="50" charset="-128"/>
              </a:rPr>
              <a:t>金利の重さ</a:t>
            </a:r>
          </a:p>
        </p:txBody>
      </p:sp>
      <p:sp>
        <p:nvSpPr>
          <p:cNvPr id="3" name="コンテンツ プレースホルダー 2"/>
          <p:cNvSpPr>
            <a:spLocks noGrp="1"/>
          </p:cNvSpPr>
          <p:nvPr>
            <p:ph idx="1"/>
          </p:nvPr>
        </p:nvSpPr>
        <p:spPr>
          <a:xfrm>
            <a:off x="982824" y="1573763"/>
            <a:ext cx="10370976" cy="4472474"/>
          </a:xfr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p:spPr>
        <p:txBody>
          <a:bodyPr/>
          <a:lstStyle/>
          <a:p>
            <a:endParaRPr kumimoji="1" lang="en-US" altLang="ja-JP" dirty="0"/>
          </a:p>
          <a:p>
            <a:pPr marL="0" indent="0">
              <a:buNone/>
            </a:pPr>
            <a:r>
              <a:rPr kumimoji="1" lang="ja-JP" altLang="en-US" dirty="0">
                <a:latin typeface="HGP創英角ﾎﾟｯﾌﾟ体" pitchFamily="50" charset="-128"/>
                <a:ea typeface="HGP創英角ﾎﾟｯﾌﾟ体" pitchFamily="50" charset="-128"/>
              </a:rPr>
              <a:t>　</a:t>
            </a:r>
            <a:r>
              <a:rPr lang="ja-JP" altLang="en-US" sz="3600" dirty="0">
                <a:latin typeface="HGP創英角ﾎﾟｯﾌﾟ体" pitchFamily="50" charset="-128"/>
                <a:ea typeface="HGP創英角ﾎﾟｯﾌﾟ体" pitchFamily="50" charset="-128"/>
              </a:rPr>
              <a:t>４</a:t>
            </a:r>
            <a:r>
              <a:rPr kumimoji="1" lang="en-US" altLang="ja-JP" sz="3600" dirty="0">
                <a:latin typeface="HGP創英角ﾎﾟｯﾌﾟ体" pitchFamily="50" charset="-128"/>
                <a:ea typeface="HGP創英角ﾎﾟｯﾌﾟ体" pitchFamily="50" charset="-128"/>
              </a:rPr>
              <a:t>,</a:t>
            </a:r>
            <a:r>
              <a:rPr kumimoji="1" lang="ja-JP" altLang="en-US" sz="3600" dirty="0">
                <a:latin typeface="HGP創英角ﾎﾟｯﾌﾟ体" pitchFamily="50" charset="-128"/>
                <a:ea typeface="HGP創英角ﾎﾟｯﾌﾟ体" pitchFamily="50" charset="-128"/>
              </a:rPr>
              <a:t>０００万円　</a:t>
            </a:r>
            <a:r>
              <a:rPr kumimoji="1" lang="ja-JP" altLang="en-US" sz="3600" u="sng" dirty="0">
                <a:latin typeface="HGP創英角ﾎﾟｯﾌﾟ体" pitchFamily="50" charset="-128"/>
                <a:ea typeface="HGP創英角ﾎﾟｯﾌﾟ体" pitchFamily="50" charset="-128"/>
              </a:rPr>
              <a:t>金利</a:t>
            </a:r>
            <a:r>
              <a:rPr lang="en-US" altLang="ja-JP" sz="3600" u="sng" dirty="0">
                <a:latin typeface="HGP創英角ﾎﾟｯﾌﾟ体" pitchFamily="50" charset="-128"/>
                <a:ea typeface="HGP創英角ﾎﾟｯﾌﾟ体" pitchFamily="50" charset="-128"/>
              </a:rPr>
              <a:t>2.0</a:t>
            </a:r>
            <a:r>
              <a:rPr kumimoji="1" lang="ja-JP" altLang="en-US" sz="3600" u="sng" dirty="0">
                <a:latin typeface="HGP創英角ﾎﾟｯﾌﾟ体" pitchFamily="50" charset="-128"/>
                <a:ea typeface="HGP創英角ﾎﾟｯﾌﾟ体" pitchFamily="50" charset="-128"/>
              </a:rPr>
              <a:t>％</a:t>
            </a:r>
            <a:r>
              <a:rPr kumimoji="1" lang="ja-JP" altLang="en-US" sz="3600" dirty="0">
                <a:latin typeface="HGP創英角ﾎﾟｯﾌﾟ体" pitchFamily="50" charset="-128"/>
                <a:ea typeface="HGP創英角ﾎﾟｯﾌﾟ体" pitchFamily="50" charset="-128"/>
              </a:rPr>
              <a:t>３５年＝総返済額は？</a:t>
            </a:r>
            <a:endParaRPr kumimoji="1" lang="en-US" altLang="ja-JP" sz="3600" dirty="0">
              <a:latin typeface="HGP創英角ﾎﾟｯﾌﾟ体" pitchFamily="50" charset="-128"/>
              <a:ea typeface="HGP創英角ﾎﾟｯﾌﾟ体" pitchFamily="50" charset="-128"/>
            </a:endParaRPr>
          </a:p>
          <a:p>
            <a:pPr marL="0" indent="0">
              <a:buNone/>
            </a:pPr>
            <a:endParaRPr lang="en-US" altLang="ja-JP" sz="3200" dirty="0"/>
          </a:p>
          <a:p>
            <a:pPr marL="0" indent="0">
              <a:buNone/>
            </a:pPr>
            <a:r>
              <a:rPr kumimoji="1" lang="ja-JP" altLang="en-US" dirty="0"/>
              <a:t>　　　　　　　　　　</a:t>
            </a:r>
            <a:r>
              <a:rPr lang="ja-JP" altLang="en-US" sz="4000" dirty="0">
                <a:latin typeface="HGP創英角ﾎﾟｯﾌﾟ体" pitchFamily="50" charset="-128"/>
                <a:ea typeface="HGP創英角ﾎﾟｯﾌﾟ体" pitchFamily="50" charset="-128"/>
              </a:rPr>
              <a:t>　</a:t>
            </a:r>
            <a:r>
              <a:rPr lang="ja-JP" altLang="en-US" sz="4400" dirty="0">
                <a:solidFill>
                  <a:srgbClr val="FF0000"/>
                </a:solidFill>
                <a:latin typeface="HGP創英角ﾎﾟｯﾌﾟ体" pitchFamily="50" charset="-128"/>
                <a:ea typeface="HGP創英角ﾎﾟｯﾌﾟ体" pitchFamily="50" charset="-128"/>
              </a:rPr>
              <a:t>約</a:t>
            </a:r>
            <a:r>
              <a:rPr lang="en-US" altLang="ja-JP" sz="4400" dirty="0">
                <a:solidFill>
                  <a:srgbClr val="FF0000"/>
                </a:solidFill>
                <a:latin typeface="HGP創英角ﾎﾟｯﾌﾟ体" pitchFamily="50" charset="-128"/>
                <a:ea typeface="HGP創英角ﾎﾟｯﾌﾟ体" pitchFamily="50" charset="-128"/>
              </a:rPr>
              <a:t>5,565</a:t>
            </a:r>
            <a:r>
              <a:rPr lang="ja-JP" altLang="en-US" sz="4400" dirty="0">
                <a:solidFill>
                  <a:srgbClr val="FF0000"/>
                </a:solidFill>
                <a:latin typeface="HGP創英角ﾎﾟｯﾌﾟ体" pitchFamily="50" charset="-128"/>
                <a:ea typeface="HGP創英角ﾎﾟｯﾌﾟ体" pitchFamily="50" charset="-128"/>
              </a:rPr>
              <a:t>万円・・・①</a:t>
            </a:r>
            <a:endParaRPr lang="ja-JP" altLang="en-US" sz="4000" dirty="0">
              <a:solidFill>
                <a:srgbClr val="FF0000"/>
              </a:solidFill>
              <a:latin typeface="HGP創英角ﾎﾟｯﾌﾟ体" pitchFamily="50" charset="-128"/>
              <a:ea typeface="HGP創英角ﾎﾟｯﾌﾟ体" pitchFamily="50" charset="-128"/>
            </a:endParaRPr>
          </a:p>
        </p:txBody>
      </p:sp>
      <p:sp>
        <p:nvSpPr>
          <p:cNvPr id="4" name="スライド番号プレースホルダー 3"/>
          <p:cNvSpPr>
            <a:spLocks noGrp="1"/>
          </p:cNvSpPr>
          <p:nvPr>
            <p:ph type="sldNum" sz="quarter" idx="12"/>
          </p:nvPr>
        </p:nvSpPr>
        <p:spPr/>
        <p:txBody>
          <a:bodyPr/>
          <a:lstStyle/>
          <a:p>
            <a:fld id="{428159FB-B171-47E6-97FF-94E4E8E0D996}" type="slidenum">
              <a:rPr kumimoji="1" lang="ja-JP" altLang="en-US" smtClean="0"/>
              <a:t>12</a:t>
            </a:fld>
            <a:endParaRPr kumimoji="1" lang="ja-JP" altLang="en-US"/>
          </a:p>
        </p:txBody>
      </p:sp>
      <p:sp>
        <p:nvSpPr>
          <p:cNvPr id="5" name="日付プレースホルダー 4">
            <a:extLst>
              <a:ext uri="{FF2B5EF4-FFF2-40B4-BE49-F238E27FC236}">
                <a16:creationId xmlns:a16="http://schemas.microsoft.com/office/drawing/2014/main" id="{34EAD818-3C9F-258B-5151-F9683D80876C}"/>
              </a:ext>
            </a:extLst>
          </p:cNvPr>
          <p:cNvSpPr>
            <a:spLocks noGrp="1"/>
          </p:cNvSpPr>
          <p:nvPr>
            <p:ph type="dt" sz="half" idx="10"/>
          </p:nvPr>
        </p:nvSpPr>
        <p:spPr/>
        <p:txBody>
          <a:bodyPr/>
          <a:lstStyle/>
          <a:p>
            <a:fld id="{BBD39D9D-7FBE-44A5-B49F-77FCD53CE96A}" type="datetime1">
              <a:rPr kumimoji="1" lang="ja-JP" altLang="en-US" smtClean="0"/>
              <a:t>2024/4/19</a:t>
            </a:fld>
            <a:endParaRPr kumimoji="1" lang="ja-JP" altLang="en-US"/>
          </a:p>
        </p:txBody>
      </p:sp>
    </p:spTree>
    <p:extLst>
      <p:ext uri="{BB962C8B-B14F-4D97-AF65-F5344CB8AC3E}">
        <p14:creationId xmlns:p14="http://schemas.microsoft.com/office/powerpoint/2010/main" val="1025527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FFD69C9-2CF0-1DF6-928E-D06DF00DBEA9}"/>
              </a:ext>
            </a:extLst>
          </p:cNvPr>
          <p:cNvSpPr>
            <a:spLocks noGrp="1"/>
          </p:cNvSpPr>
          <p:nvPr>
            <p:ph type="title"/>
          </p:nvPr>
        </p:nvSpPr>
        <p:spPr/>
        <p:txBody>
          <a:bodyPr/>
          <a:lstStyle/>
          <a:p>
            <a:r>
              <a:rPr kumimoji="1" lang="ja-JP" altLang="en-US" dirty="0">
                <a:latin typeface="HGP創英角ﾎﾟｯﾌﾟ体" panose="040B0A00000000000000" pitchFamily="50" charset="-128"/>
                <a:ea typeface="HGP創英角ﾎﾟｯﾌﾟ体" panose="040B0A00000000000000" pitchFamily="50" charset="-128"/>
              </a:rPr>
              <a:t>資産運用や家計費の見直しのお手伝い</a:t>
            </a:r>
          </a:p>
        </p:txBody>
      </p:sp>
      <p:sp>
        <p:nvSpPr>
          <p:cNvPr id="3" name="コンテンツ プレースホルダー 2">
            <a:extLst>
              <a:ext uri="{FF2B5EF4-FFF2-40B4-BE49-F238E27FC236}">
                <a16:creationId xmlns:a16="http://schemas.microsoft.com/office/drawing/2014/main" id="{58580188-29C6-14A7-08C6-460EF1AC766D}"/>
              </a:ext>
            </a:extLst>
          </p:cNvPr>
          <p:cNvSpPr>
            <a:spLocks noGrp="1"/>
          </p:cNvSpPr>
          <p:nvPr>
            <p:ph idx="1"/>
          </p:nvPr>
        </p:nvSpPr>
        <p:spPr/>
        <p:style>
          <a:lnRef idx="1">
            <a:schemeClr val="accent1"/>
          </a:lnRef>
          <a:fillRef idx="2">
            <a:schemeClr val="accent1"/>
          </a:fillRef>
          <a:effectRef idx="1">
            <a:schemeClr val="accent1"/>
          </a:effectRef>
          <a:fontRef idx="minor">
            <a:schemeClr val="dk1"/>
          </a:fontRef>
        </p:style>
        <p:txBody>
          <a:bodyPr>
            <a:normAutofit lnSpcReduction="10000"/>
          </a:bodyPr>
          <a:lstStyle/>
          <a:p>
            <a:endParaRPr kumimoji="1" lang="en-US" altLang="ja-JP" sz="2000" dirty="0"/>
          </a:p>
          <a:p>
            <a:pPr marL="0" indent="0">
              <a:buNone/>
            </a:pPr>
            <a:r>
              <a:rPr kumimoji="1" lang="ja-JP" altLang="en-US" dirty="0">
                <a:solidFill>
                  <a:srgbClr val="FF0000"/>
                </a:solidFill>
                <a:latin typeface="HGP創英角ﾎﾟｯﾌﾟ体" panose="040B0A00000000000000" pitchFamily="50" charset="-128"/>
                <a:ea typeface="HGP創英角ﾎﾟｯﾌﾟ体" panose="040B0A00000000000000" pitchFamily="50" charset="-128"/>
              </a:rPr>
              <a:t>住宅ローンの適性診断</a:t>
            </a:r>
            <a:endParaRPr kumimoji="1" lang="en-US" altLang="ja-JP" dirty="0">
              <a:solidFill>
                <a:srgbClr val="FF0000"/>
              </a:solidFill>
              <a:latin typeface="HGP創英角ﾎﾟｯﾌﾟ体" panose="040B0A00000000000000" pitchFamily="50" charset="-128"/>
              <a:ea typeface="HGP創英角ﾎﾟｯﾌﾟ体" panose="040B0A00000000000000" pitchFamily="50" charset="-128"/>
            </a:endParaRPr>
          </a:p>
          <a:p>
            <a:endParaRPr lang="en-US" altLang="ja-JP" sz="1700" dirty="0">
              <a:latin typeface="HGP創英角ﾎﾟｯﾌﾟ体" panose="040B0A00000000000000" pitchFamily="50" charset="-128"/>
              <a:ea typeface="HGP創英角ﾎﾟｯﾌﾟ体" panose="040B0A00000000000000" pitchFamily="50" charset="-128"/>
            </a:endParaRPr>
          </a:p>
          <a:p>
            <a:pPr marL="0" indent="0">
              <a:buNone/>
            </a:pPr>
            <a:r>
              <a:rPr kumimoji="1" lang="ja-JP" altLang="en-US" dirty="0">
                <a:latin typeface="HGP創英角ﾎﾟｯﾌﾟ体" panose="040B0A00000000000000" pitchFamily="50" charset="-128"/>
                <a:ea typeface="HGP創英角ﾎﾟｯﾌﾟ体" panose="040B0A00000000000000" pitchFamily="50" charset="-128"/>
              </a:rPr>
              <a:t>住宅ローンの見直し</a:t>
            </a:r>
            <a:endParaRPr kumimoji="1" lang="en-US" altLang="ja-JP" dirty="0">
              <a:latin typeface="HGP創英角ﾎﾟｯﾌﾟ体" panose="040B0A00000000000000" pitchFamily="50" charset="-128"/>
              <a:ea typeface="HGP創英角ﾎﾟｯﾌﾟ体" panose="040B0A00000000000000" pitchFamily="50" charset="-128"/>
            </a:endParaRPr>
          </a:p>
          <a:p>
            <a:endParaRPr kumimoji="1" lang="en-US" altLang="ja-JP" sz="1700" dirty="0">
              <a:latin typeface="HGP創英角ﾎﾟｯﾌﾟ体" panose="040B0A00000000000000" pitchFamily="50" charset="-128"/>
              <a:ea typeface="HGP創英角ﾎﾟｯﾌﾟ体" panose="040B0A00000000000000" pitchFamily="50" charset="-128"/>
            </a:endParaRPr>
          </a:p>
          <a:p>
            <a:pPr marL="0" indent="0">
              <a:buNone/>
            </a:pPr>
            <a:r>
              <a:rPr kumimoji="1" lang="ja-JP" altLang="en-US" dirty="0">
                <a:latin typeface="HGP創英角ﾎﾟｯﾌﾟ体" panose="040B0A00000000000000" pitchFamily="50" charset="-128"/>
                <a:ea typeface="HGP創英角ﾎﾟｯﾌﾟ体" panose="040B0A00000000000000" pitchFamily="50" charset="-128"/>
              </a:rPr>
              <a:t>保険の見直し</a:t>
            </a:r>
            <a:endParaRPr kumimoji="1" lang="en-US" altLang="ja-JP" dirty="0">
              <a:latin typeface="HGP創英角ﾎﾟｯﾌﾟ体" panose="040B0A00000000000000" pitchFamily="50" charset="-128"/>
              <a:ea typeface="HGP創英角ﾎﾟｯﾌﾟ体" panose="040B0A00000000000000" pitchFamily="50" charset="-128"/>
            </a:endParaRPr>
          </a:p>
          <a:p>
            <a:endParaRPr lang="en-US" altLang="ja-JP" sz="1800" dirty="0">
              <a:latin typeface="HGP創英角ﾎﾟｯﾌﾟ体" panose="040B0A00000000000000" pitchFamily="50" charset="-128"/>
              <a:ea typeface="HGP創英角ﾎﾟｯﾌﾟ体" panose="040B0A00000000000000" pitchFamily="50" charset="-128"/>
            </a:endParaRPr>
          </a:p>
          <a:p>
            <a:pPr marL="0" indent="0">
              <a:buNone/>
            </a:pPr>
            <a:r>
              <a:rPr lang="ja-JP" altLang="en-US" dirty="0">
                <a:latin typeface="HGP創英角ﾎﾟｯﾌﾟ体" panose="040B0A00000000000000" pitchFamily="50" charset="-128"/>
                <a:ea typeface="HGP創英角ﾎﾟｯﾌﾟ体" panose="040B0A00000000000000" pitchFamily="50" charset="-128"/>
              </a:rPr>
              <a:t>資産運用</a:t>
            </a:r>
            <a:endParaRPr kumimoji="1" lang="en-US" altLang="ja-JP" dirty="0">
              <a:latin typeface="HGP創英角ﾎﾟｯﾌﾟ体" panose="040B0A00000000000000" pitchFamily="50" charset="-128"/>
              <a:ea typeface="HGP創英角ﾎﾟｯﾌﾟ体" panose="040B0A00000000000000" pitchFamily="50" charset="-128"/>
            </a:endParaRPr>
          </a:p>
          <a:p>
            <a:pPr marL="0" indent="0">
              <a:buNone/>
            </a:pPr>
            <a:endParaRPr kumimoji="1" lang="en-US" altLang="ja-JP" sz="1600" dirty="0">
              <a:latin typeface="HGP創英角ﾎﾟｯﾌﾟ体" panose="040B0A00000000000000" pitchFamily="50" charset="-128"/>
              <a:ea typeface="HGP創英角ﾎﾟｯﾌﾟ体" panose="040B0A00000000000000" pitchFamily="50" charset="-128"/>
            </a:endParaRPr>
          </a:p>
          <a:p>
            <a:pPr marL="0" indent="0">
              <a:buNone/>
            </a:pPr>
            <a:r>
              <a:rPr lang="ja-JP" altLang="en-US" dirty="0">
                <a:latin typeface="HGP創英角ﾎﾟｯﾌﾟ体" panose="040B0A00000000000000" pitchFamily="50" charset="-128"/>
                <a:ea typeface="HGP創英角ﾎﾟｯﾌﾟ体" panose="040B0A00000000000000" pitchFamily="50" charset="-128"/>
              </a:rPr>
              <a:t>専門のファイナンシャル・プランナーがお手伝いします！</a:t>
            </a:r>
            <a:endParaRPr kumimoji="1" lang="ja-JP" altLang="en-US" dirty="0">
              <a:latin typeface="HGP創英角ﾎﾟｯﾌﾟ体" panose="040B0A00000000000000" pitchFamily="50" charset="-128"/>
              <a:ea typeface="HGP創英角ﾎﾟｯﾌﾟ体" panose="040B0A00000000000000" pitchFamily="50" charset="-128"/>
            </a:endParaRPr>
          </a:p>
        </p:txBody>
      </p:sp>
      <p:sp>
        <p:nvSpPr>
          <p:cNvPr id="4" name="スライド番号プレースホルダー 3">
            <a:extLst>
              <a:ext uri="{FF2B5EF4-FFF2-40B4-BE49-F238E27FC236}">
                <a16:creationId xmlns:a16="http://schemas.microsoft.com/office/drawing/2014/main" id="{D335DA75-CC07-E846-B24F-4304F7128549}"/>
              </a:ext>
            </a:extLst>
          </p:cNvPr>
          <p:cNvSpPr>
            <a:spLocks noGrp="1"/>
          </p:cNvSpPr>
          <p:nvPr>
            <p:ph type="sldNum" sz="quarter" idx="12"/>
          </p:nvPr>
        </p:nvSpPr>
        <p:spPr/>
        <p:txBody>
          <a:bodyPr/>
          <a:lstStyle/>
          <a:p>
            <a:fld id="{7053D55C-1BD3-474D-B643-3CCB384A951D}" type="slidenum">
              <a:rPr kumimoji="1" lang="ja-JP" altLang="en-US" smtClean="0"/>
              <a:t>120</a:t>
            </a:fld>
            <a:endParaRPr kumimoji="1" lang="ja-JP" altLang="en-US"/>
          </a:p>
        </p:txBody>
      </p:sp>
    </p:spTree>
    <p:extLst>
      <p:ext uri="{BB962C8B-B14F-4D97-AF65-F5344CB8AC3E}">
        <p14:creationId xmlns:p14="http://schemas.microsoft.com/office/powerpoint/2010/main" val="4190013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E09C906-5E6D-FB80-42E9-9563C803BCEB}"/>
              </a:ext>
            </a:extLst>
          </p:cNvPr>
          <p:cNvSpPr>
            <a:spLocks noGrp="1"/>
          </p:cNvSpPr>
          <p:nvPr>
            <p:ph type="title"/>
          </p:nvPr>
        </p:nvSpPr>
        <p:spPr/>
        <p:txBody>
          <a:bodyPr/>
          <a:lstStyle/>
          <a:p>
            <a:r>
              <a:rPr kumimoji="1" lang="ja-JP" altLang="en-US" dirty="0">
                <a:latin typeface="HGP創英角ﾎﾟｯﾌﾟ体" panose="040B0A00000000000000" pitchFamily="50" charset="-128"/>
                <a:ea typeface="HGP創英角ﾎﾟｯﾌﾟ体" panose="040B0A00000000000000" pitchFamily="50" charset="-128"/>
              </a:rPr>
              <a:t>変動金利利用者救済運動！</a:t>
            </a:r>
          </a:p>
        </p:txBody>
      </p:sp>
      <p:sp>
        <p:nvSpPr>
          <p:cNvPr id="3" name="コンテンツ プレースホルダー 2">
            <a:extLst>
              <a:ext uri="{FF2B5EF4-FFF2-40B4-BE49-F238E27FC236}">
                <a16:creationId xmlns:a16="http://schemas.microsoft.com/office/drawing/2014/main" id="{D0AAB5AD-7B27-74DF-6411-7E9235FF6CA0}"/>
              </a:ext>
            </a:extLst>
          </p:cNvPr>
          <p:cNvSpPr>
            <a:spLocks noGrp="1"/>
          </p:cNvSpPr>
          <p:nvPr>
            <p:ph idx="1"/>
          </p:nvPr>
        </p:nvSpPr>
        <p:spPr>
          <a:xfrm>
            <a:off x="838200" y="1598645"/>
            <a:ext cx="10515600" cy="4578318"/>
          </a:xfrm>
        </p:spPr>
        <p:style>
          <a:lnRef idx="1">
            <a:schemeClr val="accent2"/>
          </a:lnRef>
          <a:fillRef idx="2">
            <a:schemeClr val="accent2"/>
          </a:fillRef>
          <a:effectRef idx="1">
            <a:schemeClr val="accent2"/>
          </a:effectRef>
          <a:fontRef idx="minor">
            <a:schemeClr val="dk1"/>
          </a:fontRef>
        </p:style>
        <p:txBody>
          <a:bodyPr>
            <a:normAutofit/>
          </a:bodyPr>
          <a:lstStyle/>
          <a:p>
            <a:endParaRPr kumimoji="1" lang="en-US" altLang="ja-JP" dirty="0"/>
          </a:p>
          <a:p>
            <a:pPr marL="0" indent="0">
              <a:buNone/>
            </a:pPr>
            <a:r>
              <a:rPr lang="ja-JP" altLang="en-US" sz="4000" dirty="0">
                <a:latin typeface="HGP創英角ﾎﾟｯﾌﾟ体" panose="040B0A00000000000000" pitchFamily="50" charset="-128"/>
                <a:ea typeface="HGP創英角ﾎﾟｯﾌﾟ体" panose="040B0A00000000000000" pitchFamily="50" charset="-128"/>
              </a:rPr>
              <a:t>　変動金利は、変動するから</a:t>
            </a:r>
            <a:endParaRPr lang="en-US" altLang="ja-JP" sz="4000" dirty="0">
              <a:latin typeface="HGP創英角ﾎﾟｯﾌﾟ体" panose="040B0A00000000000000" pitchFamily="50" charset="-128"/>
              <a:ea typeface="HGP創英角ﾎﾟｯﾌﾟ体" panose="040B0A00000000000000" pitchFamily="50" charset="-128"/>
            </a:endParaRPr>
          </a:p>
          <a:p>
            <a:pPr marL="0" indent="0">
              <a:buNone/>
            </a:pPr>
            <a:r>
              <a:rPr lang="ja-JP" altLang="en-US" sz="4000" dirty="0">
                <a:latin typeface="HGP創英角ﾎﾟｯﾌﾟ体" panose="040B0A00000000000000" pitchFamily="50" charset="-128"/>
                <a:ea typeface="HGP創英角ﾎﾟｯﾌﾟ体" panose="040B0A00000000000000" pitchFamily="50" charset="-128"/>
              </a:rPr>
              <a:t>　　　　　　　　　　　　変動金利と言います！</a:t>
            </a:r>
            <a:endParaRPr lang="en-US" altLang="ja-JP" sz="4000" dirty="0">
              <a:latin typeface="HGP創英角ﾎﾟｯﾌﾟ体" panose="040B0A00000000000000" pitchFamily="50" charset="-128"/>
              <a:ea typeface="HGP創英角ﾎﾟｯﾌﾟ体" panose="040B0A00000000000000" pitchFamily="50" charset="-128"/>
            </a:endParaRPr>
          </a:p>
          <a:p>
            <a:pPr marL="0" indent="0">
              <a:buNone/>
            </a:pPr>
            <a:endParaRPr lang="en-US" altLang="ja-JP" sz="4000" dirty="0">
              <a:latin typeface="HGP創英角ﾎﾟｯﾌﾟ体" panose="040B0A00000000000000" pitchFamily="50" charset="-128"/>
              <a:ea typeface="HGP創英角ﾎﾟｯﾌﾟ体" panose="040B0A00000000000000" pitchFamily="50" charset="-128"/>
            </a:endParaRPr>
          </a:p>
          <a:p>
            <a:pPr marL="0" indent="0">
              <a:buNone/>
            </a:pPr>
            <a:r>
              <a:rPr lang="ja-JP" altLang="en-US" sz="4000" dirty="0">
                <a:latin typeface="HGP創英角ﾎﾟｯﾌﾟ体" panose="040B0A00000000000000" pitchFamily="50" charset="-128"/>
                <a:ea typeface="HGP創英角ﾎﾟｯﾌﾟ体" panose="040B0A00000000000000" pitchFamily="50" charset="-128"/>
              </a:rPr>
              <a:t>　先ずは、変動金利の適性診断しませんか？</a:t>
            </a:r>
            <a:endParaRPr lang="en-US" altLang="ja-JP" sz="4000" dirty="0">
              <a:latin typeface="HGP創英角ﾎﾟｯﾌﾟ体" panose="040B0A00000000000000" pitchFamily="50" charset="-128"/>
              <a:ea typeface="HGP創英角ﾎﾟｯﾌﾟ体" panose="040B0A00000000000000" pitchFamily="50" charset="-128"/>
            </a:endParaRPr>
          </a:p>
          <a:p>
            <a:pPr marL="0" indent="0">
              <a:buNone/>
            </a:pPr>
            <a:endParaRPr kumimoji="1" lang="en-US" altLang="ja-JP" sz="4000" dirty="0">
              <a:latin typeface="HGP創英角ﾎﾟｯﾌﾟ体" panose="040B0A00000000000000" pitchFamily="50" charset="-128"/>
              <a:ea typeface="HGP創英角ﾎﾟｯﾌﾟ体" panose="040B0A00000000000000" pitchFamily="50" charset="-128"/>
            </a:endParaRPr>
          </a:p>
          <a:p>
            <a:pPr marL="0" indent="0">
              <a:buNone/>
            </a:pPr>
            <a:r>
              <a:rPr lang="ja-JP" altLang="en-US" sz="4000" dirty="0">
                <a:latin typeface="HGP創英角ﾎﾟｯﾌﾟ体" panose="040B0A00000000000000" pitchFamily="50" charset="-128"/>
                <a:ea typeface="HGP創英角ﾎﾟｯﾌﾟ体" panose="040B0A00000000000000" pitchFamily="50" charset="-128"/>
              </a:rPr>
              <a:t>　　　　　　　　　　　　　　　　診断料は、</a:t>
            </a:r>
            <a:r>
              <a:rPr lang="ja-JP" altLang="en-US" sz="4000" dirty="0">
                <a:solidFill>
                  <a:srgbClr val="FF0000"/>
                </a:solidFill>
                <a:latin typeface="HGP創英角ﾎﾟｯﾌﾟ体" panose="040B0A00000000000000" pitchFamily="50" charset="-128"/>
                <a:ea typeface="HGP創英角ﾎﾟｯﾌﾟ体" panose="040B0A00000000000000" pitchFamily="50" charset="-128"/>
              </a:rPr>
              <a:t>無料です！</a:t>
            </a:r>
            <a:endParaRPr kumimoji="1" lang="ja-JP" altLang="en-US" sz="4000" dirty="0">
              <a:solidFill>
                <a:srgbClr val="FF0000"/>
              </a:solidFill>
              <a:latin typeface="HGP創英角ﾎﾟｯﾌﾟ体" panose="040B0A00000000000000" pitchFamily="50" charset="-128"/>
              <a:ea typeface="HGP創英角ﾎﾟｯﾌﾟ体" panose="040B0A00000000000000" pitchFamily="50" charset="-128"/>
            </a:endParaRPr>
          </a:p>
        </p:txBody>
      </p:sp>
      <p:sp>
        <p:nvSpPr>
          <p:cNvPr id="4" name="スライド番号プレースホルダー 3">
            <a:extLst>
              <a:ext uri="{FF2B5EF4-FFF2-40B4-BE49-F238E27FC236}">
                <a16:creationId xmlns:a16="http://schemas.microsoft.com/office/drawing/2014/main" id="{6456DAC2-6A76-AE30-B2CB-214558A86714}"/>
              </a:ext>
            </a:extLst>
          </p:cNvPr>
          <p:cNvSpPr>
            <a:spLocks noGrp="1"/>
          </p:cNvSpPr>
          <p:nvPr>
            <p:ph type="sldNum" sz="quarter" idx="12"/>
          </p:nvPr>
        </p:nvSpPr>
        <p:spPr/>
        <p:txBody>
          <a:bodyPr/>
          <a:lstStyle/>
          <a:p>
            <a:fld id="{7053D55C-1BD3-474D-B643-3CCB384A951D}" type="slidenum">
              <a:rPr kumimoji="1" lang="ja-JP" altLang="en-US" smtClean="0"/>
              <a:t>121</a:t>
            </a:fld>
            <a:endParaRPr kumimoji="1" lang="ja-JP" altLang="en-US"/>
          </a:p>
        </p:txBody>
      </p:sp>
    </p:spTree>
    <p:extLst>
      <p:ext uri="{BB962C8B-B14F-4D97-AF65-F5344CB8AC3E}">
        <p14:creationId xmlns:p14="http://schemas.microsoft.com/office/powerpoint/2010/main" val="2336035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960120" y="548680"/>
            <a:ext cx="10287000" cy="5544616"/>
          </a:xfr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p:spPr>
        <p:txBody>
          <a:bodyPr>
            <a:normAutofit/>
          </a:bodyPr>
          <a:lstStyle/>
          <a:p>
            <a:pPr algn="l"/>
            <a:br>
              <a:rPr lang="en-US" altLang="ja-JP" sz="4000" b="1" dirty="0">
                <a:solidFill>
                  <a:srgbClr val="C00000"/>
                </a:solidFill>
                <a:latin typeface="HGP創英角ﾎﾟｯﾌﾟ体" pitchFamily="50" charset="-128"/>
                <a:ea typeface="HGP創英角ﾎﾟｯﾌﾟ体" pitchFamily="50" charset="-128"/>
              </a:rPr>
            </a:br>
            <a:br>
              <a:rPr lang="en-US" altLang="ja-JP" sz="4000" b="1" dirty="0">
                <a:solidFill>
                  <a:srgbClr val="C00000"/>
                </a:solidFill>
                <a:latin typeface="HGP創英角ﾎﾟｯﾌﾟ体" pitchFamily="50" charset="-128"/>
                <a:ea typeface="HGP創英角ﾎﾟｯﾌﾟ体" pitchFamily="50" charset="-128"/>
              </a:rPr>
            </a:br>
            <a:r>
              <a:rPr lang="ja-JP" altLang="en-US" sz="4000" b="1" dirty="0">
                <a:solidFill>
                  <a:srgbClr val="C00000"/>
                </a:solidFill>
                <a:latin typeface="HGP創英角ﾎﾟｯﾌﾟ体" pitchFamily="50" charset="-128"/>
                <a:ea typeface="HGP創英角ﾎﾟｯﾌﾟ体" pitchFamily="50" charset="-128"/>
              </a:rPr>
              <a:t>　</a:t>
            </a:r>
            <a:br>
              <a:rPr lang="en-US" altLang="ja-JP" sz="4000" b="1" dirty="0">
                <a:solidFill>
                  <a:srgbClr val="C00000"/>
                </a:solidFill>
                <a:latin typeface="HGP創英角ﾎﾟｯﾌﾟ体" pitchFamily="50" charset="-128"/>
                <a:ea typeface="HGP創英角ﾎﾟｯﾌﾟ体" pitchFamily="50" charset="-128"/>
              </a:rPr>
            </a:br>
            <a:r>
              <a:rPr lang="ja-JP" altLang="en-US" b="1" dirty="0">
                <a:solidFill>
                  <a:srgbClr val="C00000"/>
                </a:solidFill>
                <a:latin typeface="HGP創英角ﾎﾟｯﾌﾟ体" pitchFamily="50" charset="-128"/>
                <a:ea typeface="HGP創英角ﾎﾟｯﾌﾟ体" pitchFamily="50" charset="-128"/>
              </a:rPr>
              <a:t>本日の情報が、皆様にとって</a:t>
            </a:r>
            <a:br>
              <a:rPr lang="en-US" altLang="ja-JP" b="1" dirty="0">
                <a:solidFill>
                  <a:srgbClr val="C00000"/>
                </a:solidFill>
                <a:latin typeface="HGP創英角ﾎﾟｯﾌﾟ体" pitchFamily="50" charset="-128"/>
                <a:ea typeface="HGP創英角ﾎﾟｯﾌﾟ体" pitchFamily="50" charset="-128"/>
              </a:rPr>
            </a:br>
            <a:r>
              <a:rPr lang="ja-JP" altLang="en-US" b="1" dirty="0">
                <a:solidFill>
                  <a:srgbClr val="C00000"/>
                </a:solidFill>
                <a:latin typeface="HGP創英角ﾎﾟｯﾌﾟ体" pitchFamily="50" charset="-128"/>
                <a:ea typeface="HGP創英角ﾎﾟｯﾌﾟ体" pitchFamily="50" charset="-128"/>
              </a:rPr>
              <a:t>　　　　</a:t>
            </a:r>
            <a:r>
              <a:rPr lang="ja-JP" altLang="ja-JP" b="1" dirty="0">
                <a:solidFill>
                  <a:srgbClr val="C00000"/>
                </a:solidFill>
                <a:latin typeface="HGP創英角ﾎﾟｯﾌﾟ体" pitchFamily="50" charset="-128"/>
                <a:ea typeface="HGP創英角ﾎﾟｯﾌﾟ体" pitchFamily="50" charset="-128"/>
              </a:rPr>
              <a:t>少しでもお役に立つことが</a:t>
            </a:r>
            <a:br>
              <a:rPr lang="en-US" altLang="ja-JP" b="1" dirty="0">
                <a:solidFill>
                  <a:srgbClr val="C00000"/>
                </a:solidFill>
                <a:latin typeface="HGP創英角ﾎﾟｯﾌﾟ体" pitchFamily="50" charset="-128"/>
                <a:ea typeface="HGP創英角ﾎﾟｯﾌﾟ体" pitchFamily="50" charset="-128"/>
              </a:rPr>
            </a:br>
            <a:r>
              <a:rPr lang="ja-JP" altLang="en-US" b="1" dirty="0">
                <a:solidFill>
                  <a:srgbClr val="C00000"/>
                </a:solidFill>
                <a:latin typeface="HGP創英角ﾎﾟｯﾌﾟ体" pitchFamily="50" charset="-128"/>
                <a:ea typeface="HGP創英角ﾎﾟｯﾌﾟ体" pitchFamily="50" charset="-128"/>
              </a:rPr>
              <a:t>　　　　　　　　　　　　　</a:t>
            </a:r>
            <a:r>
              <a:rPr lang="ja-JP" altLang="ja-JP" b="1" dirty="0">
                <a:solidFill>
                  <a:srgbClr val="C00000"/>
                </a:solidFill>
                <a:latin typeface="HGP創英角ﾎﾟｯﾌﾟ体" pitchFamily="50" charset="-128"/>
                <a:ea typeface="HGP創英角ﾎﾟｯﾌﾟ体" pitchFamily="50" charset="-128"/>
              </a:rPr>
              <a:t>出来れば幸いです</a:t>
            </a:r>
            <a:r>
              <a:rPr lang="ja-JP" altLang="en-US" sz="4900" b="1" dirty="0">
                <a:solidFill>
                  <a:srgbClr val="C00000"/>
                </a:solidFill>
                <a:latin typeface="HGP創英角ﾎﾟｯﾌﾟ体" pitchFamily="50" charset="-128"/>
                <a:ea typeface="HGP創英角ﾎﾟｯﾌﾟ体" pitchFamily="50" charset="-128"/>
              </a:rPr>
              <a:t>！</a:t>
            </a:r>
            <a:br>
              <a:rPr lang="en-US" altLang="ja-JP" sz="4900" b="1" dirty="0">
                <a:solidFill>
                  <a:srgbClr val="C00000"/>
                </a:solidFill>
                <a:latin typeface="HGP創英角ﾎﾟｯﾌﾟ体" pitchFamily="50" charset="-128"/>
                <a:ea typeface="HGP創英角ﾎﾟｯﾌﾟ体" pitchFamily="50" charset="-128"/>
              </a:rPr>
            </a:br>
            <a:br>
              <a:rPr lang="en-US" altLang="ja-JP" sz="4000" b="1" dirty="0">
                <a:solidFill>
                  <a:srgbClr val="C00000"/>
                </a:solidFill>
                <a:latin typeface="HGP創英角ﾎﾟｯﾌﾟ体" pitchFamily="50" charset="-128"/>
                <a:ea typeface="HGP創英角ﾎﾟｯﾌﾟ体" pitchFamily="50" charset="-128"/>
              </a:rPr>
            </a:br>
            <a:br>
              <a:rPr lang="en-US" altLang="ja-JP" sz="4000" b="1" dirty="0">
                <a:solidFill>
                  <a:srgbClr val="C00000"/>
                </a:solidFill>
                <a:latin typeface="HGP創英角ﾎﾟｯﾌﾟ体" pitchFamily="50" charset="-128"/>
                <a:ea typeface="HGP創英角ﾎﾟｯﾌﾟ体" pitchFamily="50" charset="-128"/>
              </a:rPr>
            </a:br>
            <a:r>
              <a:rPr lang="ja-JP" altLang="en-US" b="1" dirty="0">
                <a:solidFill>
                  <a:srgbClr val="C00000"/>
                </a:solidFill>
                <a:latin typeface="HGP創英角ﾎﾟｯﾌﾟ体" pitchFamily="50" charset="-128"/>
                <a:ea typeface="HGP創英角ﾎﾟｯﾌﾟ体" pitchFamily="50" charset="-128"/>
              </a:rPr>
              <a:t>　　　　</a:t>
            </a:r>
            <a:r>
              <a:rPr lang="ja-JP" altLang="en-US" sz="3200" b="1" dirty="0">
                <a:solidFill>
                  <a:schemeClr val="tx2">
                    <a:lumMod val="75000"/>
                  </a:schemeClr>
                </a:solidFill>
                <a:latin typeface="HGP創英角ﾎﾟｯﾌﾟ体" pitchFamily="50" charset="-128"/>
                <a:ea typeface="HGP創英角ﾎﾟｯﾌﾟ体" pitchFamily="50" charset="-128"/>
              </a:rPr>
              <a:t>　　　　　　　　　　　ご清聴ありがとうございました。</a:t>
            </a:r>
            <a:endParaRPr lang="ja-JP" altLang="en-US" sz="3200" dirty="0">
              <a:solidFill>
                <a:schemeClr val="tx2">
                  <a:lumMod val="75000"/>
                </a:schemeClr>
              </a:solidFill>
              <a:latin typeface="HGP創英角ﾎﾟｯﾌﾟ体" pitchFamily="50" charset="-128"/>
              <a:ea typeface="HGP創英角ﾎﾟｯﾌﾟ体" pitchFamily="50" charset="-128"/>
            </a:endParaRPr>
          </a:p>
        </p:txBody>
      </p:sp>
      <p:sp>
        <p:nvSpPr>
          <p:cNvPr id="6" name="スライド番号プレースホルダー 5">
            <a:extLst>
              <a:ext uri="{FF2B5EF4-FFF2-40B4-BE49-F238E27FC236}">
                <a16:creationId xmlns:a16="http://schemas.microsoft.com/office/drawing/2014/main" id="{42C12DC3-A687-3E0A-32AD-0CFA626F566F}"/>
              </a:ext>
            </a:extLst>
          </p:cNvPr>
          <p:cNvSpPr>
            <a:spLocks noGrp="1"/>
          </p:cNvSpPr>
          <p:nvPr>
            <p:ph type="sldNum" sz="quarter" idx="12"/>
          </p:nvPr>
        </p:nvSpPr>
        <p:spPr/>
        <p:txBody>
          <a:bodyPr/>
          <a:lstStyle/>
          <a:p>
            <a:fld id="{7053D55C-1BD3-474D-B643-3CCB384A951D}" type="slidenum">
              <a:rPr kumimoji="1" lang="ja-JP" altLang="en-US" smtClean="0"/>
              <a:t>122</a:t>
            </a:fld>
            <a:endParaRPr kumimoji="1" lang="ja-JP" altLang="en-US"/>
          </a:p>
        </p:txBody>
      </p:sp>
      <p:pic>
        <p:nvPicPr>
          <p:cNvPr id="4" name="図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22935" y="850116"/>
            <a:ext cx="1826629" cy="1516271"/>
          </a:xfrm>
          <a:prstGeom prst="rect">
            <a:avLst/>
          </a:prstGeom>
        </p:spPr>
      </p:pic>
    </p:spTree>
    <p:extLst>
      <p:ext uri="{BB962C8B-B14F-4D97-AF65-F5344CB8AC3E}">
        <p14:creationId xmlns:p14="http://schemas.microsoft.com/office/powerpoint/2010/main" val="4029647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latin typeface="HGP創英角ﾎﾟｯﾌﾟ体" pitchFamily="50" charset="-128"/>
                <a:ea typeface="HGP創英角ﾎﾟｯﾌﾟ体" pitchFamily="50" charset="-128"/>
              </a:rPr>
              <a:t>金利の重さ</a:t>
            </a:r>
          </a:p>
        </p:txBody>
      </p:sp>
      <p:sp>
        <p:nvSpPr>
          <p:cNvPr id="3" name="コンテンツ プレースホルダー 2"/>
          <p:cNvSpPr>
            <a:spLocks noGrp="1"/>
          </p:cNvSpPr>
          <p:nvPr>
            <p:ph idx="1"/>
          </p:nvPr>
        </p:nvSpPr>
        <p:spPr>
          <a:xfrm>
            <a:off x="1032588" y="1700809"/>
            <a:ext cx="10515600" cy="4425355"/>
          </a:xfr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p:spPr>
        <p:txBody>
          <a:bodyPr/>
          <a:lstStyle/>
          <a:p>
            <a:pPr marL="0" indent="0">
              <a:buNone/>
            </a:pPr>
            <a:r>
              <a:rPr kumimoji="1" lang="ja-JP" altLang="en-US" dirty="0">
                <a:latin typeface="HGP創英角ﾎﾟｯﾌﾟ体" pitchFamily="50" charset="-128"/>
                <a:ea typeface="HGP創英角ﾎﾟｯﾌﾟ体" pitchFamily="50" charset="-128"/>
              </a:rPr>
              <a:t>　　　　　　　　　　　　　　　　　　　　　　　　　　　　　　</a:t>
            </a:r>
            <a:endParaRPr kumimoji="1" lang="en-US" altLang="ja-JP" dirty="0">
              <a:latin typeface="HGP創英角ﾎﾟｯﾌﾟ体" pitchFamily="50" charset="-128"/>
              <a:ea typeface="HGP創英角ﾎﾟｯﾌﾟ体" pitchFamily="50" charset="-128"/>
            </a:endParaRPr>
          </a:p>
          <a:p>
            <a:pPr marL="0" indent="0">
              <a:buNone/>
            </a:pPr>
            <a:r>
              <a:rPr kumimoji="1" lang="ja-JP" altLang="en-US" dirty="0">
                <a:latin typeface="HGP創英角ﾎﾟｯﾌﾟ体" pitchFamily="50" charset="-128"/>
                <a:ea typeface="HGP創英角ﾎﾟｯﾌﾟ体" pitchFamily="50" charset="-128"/>
              </a:rPr>
              <a:t>　</a:t>
            </a:r>
            <a:r>
              <a:rPr kumimoji="1" lang="ja-JP" altLang="en-US" sz="3600" dirty="0">
                <a:latin typeface="HGP創英角ﾎﾟｯﾌﾟ体" pitchFamily="50" charset="-128"/>
                <a:ea typeface="HGP創英角ﾎﾟｯﾌﾟ体" pitchFamily="50" charset="-128"/>
              </a:rPr>
              <a:t>４</a:t>
            </a:r>
            <a:r>
              <a:rPr kumimoji="1" lang="en-US" altLang="ja-JP" sz="3600" dirty="0">
                <a:latin typeface="HGP創英角ﾎﾟｯﾌﾟ体" pitchFamily="50" charset="-128"/>
                <a:ea typeface="HGP創英角ﾎﾟｯﾌﾟ体" pitchFamily="50" charset="-128"/>
              </a:rPr>
              <a:t>,</a:t>
            </a:r>
            <a:r>
              <a:rPr kumimoji="1" lang="ja-JP" altLang="en-US" sz="3600" dirty="0">
                <a:latin typeface="HGP創英角ﾎﾟｯﾌﾟ体" pitchFamily="50" charset="-128"/>
                <a:ea typeface="HGP創英角ﾎﾟｯﾌﾟ体" pitchFamily="50" charset="-128"/>
              </a:rPr>
              <a:t>０００万円　</a:t>
            </a:r>
            <a:r>
              <a:rPr kumimoji="1" lang="ja-JP" altLang="en-US" sz="3600" u="sng" dirty="0">
                <a:latin typeface="HGP創英角ﾎﾟｯﾌﾟ体" pitchFamily="50" charset="-128"/>
                <a:ea typeface="HGP創英角ﾎﾟｯﾌﾟ体" pitchFamily="50" charset="-128"/>
              </a:rPr>
              <a:t>金利</a:t>
            </a:r>
            <a:r>
              <a:rPr lang="en-US" altLang="ja-JP" sz="3600" u="sng" dirty="0">
                <a:latin typeface="HGP創英角ﾎﾟｯﾌﾟ体" pitchFamily="50" charset="-128"/>
                <a:ea typeface="HGP創英角ﾎﾟｯﾌﾟ体" pitchFamily="50" charset="-128"/>
              </a:rPr>
              <a:t>3.0</a:t>
            </a:r>
            <a:r>
              <a:rPr kumimoji="1" lang="ja-JP" altLang="en-US" sz="3600" u="sng" dirty="0">
                <a:latin typeface="HGP創英角ﾎﾟｯﾌﾟ体" pitchFamily="50" charset="-128"/>
                <a:ea typeface="HGP創英角ﾎﾟｯﾌﾟ体" pitchFamily="50" charset="-128"/>
              </a:rPr>
              <a:t>％</a:t>
            </a:r>
            <a:r>
              <a:rPr kumimoji="1" lang="ja-JP" altLang="en-US" sz="3600" dirty="0">
                <a:latin typeface="HGP創英角ﾎﾟｯﾌﾟ体" pitchFamily="50" charset="-128"/>
                <a:ea typeface="HGP創英角ﾎﾟｯﾌﾟ体" pitchFamily="50" charset="-128"/>
              </a:rPr>
              <a:t>　３５年＝総返済額は？　</a:t>
            </a:r>
            <a:endParaRPr kumimoji="1" lang="en-US" altLang="ja-JP" dirty="0">
              <a:latin typeface="HGP創英角ﾎﾟｯﾌﾟ体" pitchFamily="50" charset="-128"/>
              <a:ea typeface="HGP創英角ﾎﾟｯﾌﾟ体" pitchFamily="50" charset="-128"/>
            </a:endParaRPr>
          </a:p>
          <a:p>
            <a:endParaRPr lang="en-US" altLang="ja-JP" dirty="0"/>
          </a:p>
          <a:p>
            <a:pPr marL="0" indent="0">
              <a:buNone/>
            </a:pPr>
            <a:endParaRPr kumimoji="1" lang="en-US" altLang="ja-JP" dirty="0"/>
          </a:p>
          <a:p>
            <a:pPr marL="0" indent="0">
              <a:buNone/>
            </a:pPr>
            <a:r>
              <a:rPr lang="ja-JP" altLang="en-US" dirty="0"/>
              <a:t>　　　　　　　</a:t>
            </a:r>
            <a:endParaRPr lang="en-US" altLang="ja-JP" dirty="0"/>
          </a:p>
          <a:p>
            <a:pPr marL="0" indent="0">
              <a:buNone/>
            </a:pPr>
            <a:r>
              <a:rPr lang="ja-JP" altLang="en-US" sz="3200" dirty="0">
                <a:solidFill>
                  <a:schemeClr val="accent6"/>
                </a:solidFill>
                <a:latin typeface="HGP創英角ﾎﾟｯﾌﾟ体" pitchFamily="50" charset="-128"/>
                <a:ea typeface="HGP創英角ﾎﾟｯﾌﾟ体" pitchFamily="50" charset="-128"/>
              </a:rPr>
              <a:t>　　　　　　　　</a:t>
            </a:r>
            <a:r>
              <a:rPr lang="ja-JP" altLang="en-US" sz="3600" dirty="0">
                <a:solidFill>
                  <a:srgbClr val="FF0000"/>
                </a:solidFill>
                <a:latin typeface="HGP創英角ﾎﾟｯﾌﾟ体" pitchFamily="50" charset="-128"/>
                <a:ea typeface="HGP創英角ﾎﾟｯﾌﾟ体" pitchFamily="50" charset="-128"/>
              </a:rPr>
              <a:t>金利が</a:t>
            </a:r>
            <a:r>
              <a:rPr lang="en-US" altLang="ja-JP" sz="3600" dirty="0">
                <a:solidFill>
                  <a:srgbClr val="FF0000"/>
                </a:solidFill>
                <a:latin typeface="HGP創英角ﾎﾟｯﾌﾟ体" pitchFamily="50" charset="-128"/>
                <a:ea typeface="HGP創英角ﾎﾟｯﾌﾟ体" pitchFamily="50" charset="-128"/>
              </a:rPr>
              <a:t>1</a:t>
            </a:r>
            <a:r>
              <a:rPr lang="ja-JP" altLang="en-US" sz="3600" dirty="0">
                <a:solidFill>
                  <a:srgbClr val="FF0000"/>
                </a:solidFill>
                <a:latin typeface="HGP創英角ﾎﾟｯﾌﾟ体" pitchFamily="50" charset="-128"/>
                <a:ea typeface="HGP創英角ﾎﾟｯﾌﾟ体" pitchFamily="50" charset="-128"/>
              </a:rPr>
              <a:t>％上がったら</a:t>
            </a:r>
            <a:endParaRPr kumimoji="1" lang="ja-JP" altLang="en-US" sz="3200" dirty="0">
              <a:solidFill>
                <a:srgbClr val="FF0000"/>
              </a:solidFill>
              <a:latin typeface="HGP創英角ﾎﾟｯﾌﾟ体" pitchFamily="50" charset="-128"/>
              <a:ea typeface="HGP創英角ﾎﾟｯﾌﾟ体" pitchFamily="50" charset="-128"/>
            </a:endParaRPr>
          </a:p>
        </p:txBody>
      </p:sp>
      <p:sp>
        <p:nvSpPr>
          <p:cNvPr id="4" name="上矢印 3"/>
          <p:cNvSpPr/>
          <p:nvPr/>
        </p:nvSpPr>
        <p:spPr>
          <a:xfrm>
            <a:off x="4893326" y="3193406"/>
            <a:ext cx="484632" cy="72008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5" name="スライド番号プレースホルダー 4"/>
          <p:cNvSpPr>
            <a:spLocks noGrp="1"/>
          </p:cNvSpPr>
          <p:nvPr>
            <p:ph type="sldNum" sz="quarter" idx="12"/>
          </p:nvPr>
        </p:nvSpPr>
        <p:spPr/>
        <p:txBody>
          <a:bodyPr/>
          <a:lstStyle/>
          <a:p>
            <a:fld id="{428159FB-B171-47E6-97FF-94E4E8E0D996}" type="slidenum">
              <a:rPr kumimoji="1" lang="ja-JP" altLang="en-US" smtClean="0"/>
              <a:t>13</a:t>
            </a:fld>
            <a:endParaRPr kumimoji="1" lang="ja-JP" altLang="en-US"/>
          </a:p>
        </p:txBody>
      </p:sp>
      <p:sp>
        <p:nvSpPr>
          <p:cNvPr id="6" name="日付プレースホルダー 5">
            <a:extLst>
              <a:ext uri="{FF2B5EF4-FFF2-40B4-BE49-F238E27FC236}">
                <a16:creationId xmlns:a16="http://schemas.microsoft.com/office/drawing/2014/main" id="{BDCC7431-A87D-E233-2209-53D6D3450263}"/>
              </a:ext>
            </a:extLst>
          </p:cNvPr>
          <p:cNvSpPr>
            <a:spLocks noGrp="1"/>
          </p:cNvSpPr>
          <p:nvPr>
            <p:ph type="dt" sz="half" idx="10"/>
          </p:nvPr>
        </p:nvSpPr>
        <p:spPr/>
        <p:txBody>
          <a:bodyPr/>
          <a:lstStyle/>
          <a:p>
            <a:fld id="{503E331E-CA2D-4D43-8CC8-7DF053293020}" type="datetime1">
              <a:rPr kumimoji="1" lang="ja-JP" altLang="en-US" smtClean="0"/>
              <a:t>2024/4/19</a:t>
            </a:fld>
            <a:endParaRPr kumimoji="1" lang="ja-JP" altLang="en-US"/>
          </a:p>
        </p:txBody>
      </p:sp>
    </p:spTree>
    <p:extLst>
      <p:ext uri="{BB962C8B-B14F-4D97-AF65-F5344CB8AC3E}">
        <p14:creationId xmlns:p14="http://schemas.microsoft.com/office/powerpoint/2010/main" val="2725514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838200" y="365125"/>
            <a:ext cx="10515600" cy="1003365"/>
          </a:xfrm>
        </p:spPr>
        <p:txBody>
          <a:bodyPr/>
          <a:lstStyle/>
          <a:p>
            <a:r>
              <a:rPr kumimoji="1" lang="ja-JP" altLang="en-US" dirty="0">
                <a:latin typeface="HGP創英角ﾎﾟｯﾌﾟ体" pitchFamily="50" charset="-128"/>
                <a:ea typeface="HGP創英角ﾎﾟｯﾌﾟ体" pitchFamily="50" charset="-128"/>
              </a:rPr>
              <a:t>金利の重さ</a:t>
            </a:r>
          </a:p>
        </p:txBody>
      </p:sp>
      <p:sp>
        <p:nvSpPr>
          <p:cNvPr id="3" name="コンテンツ プレースホルダー 2"/>
          <p:cNvSpPr>
            <a:spLocks noGrp="1"/>
          </p:cNvSpPr>
          <p:nvPr>
            <p:ph idx="1"/>
          </p:nvPr>
        </p:nvSpPr>
        <p:spPr>
          <a:xfrm>
            <a:off x="989045" y="1480457"/>
            <a:ext cx="10580914" cy="4645707"/>
          </a:xfrm>
          <a:solidFill>
            <a:schemeClr val="accent1">
              <a:lumMod val="40000"/>
              <a:lumOff val="60000"/>
            </a:schemeClr>
          </a:solidFill>
        </p:spPr>
        <p:txBody>
          <a:bodyPr/>
          <a:lstStyle/>
          <a:p>
            <a:pPr marL="0" indent="0">
              <a:buNone/>
            </a:pPr>
            <a:r>
              <a:rPr kumimoji="1" lang="ja-JP" altLang="en-US" dirty="0">
                <a:latin typeface="HGP創英角ﾎﾟｯﾌﾟ体" pitchFamily="50" charset="-128"/>
                <a:ea typeface="HGP創英角ﾎﾟｯﾌﾟ体" pitchFamily="50" charset="-128"/>
              </a:rPr>
              <a:t>　　　　　　　　　　　　　　　　　　　　　　　</a:t>
            </a:r>
            <a:endParaRPr kumimoji="1" lang="en-US" altLang="ja-JP" dirty="0">
              <a:latin typeface="HGP創英角ﾎﾟｯﾌﾟ体" pitchFamily="50" charset="-128"/>
              <a:ea typeface="HGP創英角ﾎﾟｯﾌﾟ体" pitchFamily="50" charset="-128"/>
            </a:endParaRPr>
          </a:p>
          <a:p>
            <a:pPr marL="0" indent="0">
              <a:buNone/>
            </a:pPr>
            <a:r>
              <a:rPr kumimoji="1" lang="ja-JP" altLang="en-US" sz="3600" dirty="0">
                <a:latin typeface="HGP創英角ﾎﾟｯﾌﾟ体" pitchFamily="50" charset="-128"/>
                <a:ea typeface="HGP創英角ﾎﾟｯﾌﾟ体" pitchFamily="50" charset="-128"/>
              </a:rPr>
              <a:t>　４</a:t>
            </a:r>
            <a:r>
              <a:rPr kumimoji="1" lang="en-US" altLang="ja-JP" sz="3600" dirty="0">
                <a:latin typeface="HGP創英角ﾎﾟｯﾌﾟ体" pitchFamily="50" charset="-128"/>
                <a:ea typeface="HGP創英角ﾎﾟｯﾌﾟ体" pitchFamily="50" charset="-128"/>
              </a:rPr>
              <a:t>,</a:t>
            </a:r>
            <a:r>
              <a:rPr kumimoji="1" lang="ja-JP" altLang="en-US" sz="3600" dirty="0">
                <a:latin typeface="HGP創英角ﾎﾟｯﾌﾟ体" pitchFamily="50" charset="-128"/>
                <a:ea typeface="HGP創英角ﾎﾟｯﾌﾟ体" pitchFamily="50" charset="-128"/>
              </a:rPr>
              <a:t>０００万円　</a:t>
            </a:r>
            <a:r>
              <a:rPr kumimoji="1" lang="ja-JP" altLang="en-US" sz="3600" u="sng" dirty="0">
                <a:latin typeface="HGP創英角ﾎﾟｯﾌﾟ体" pitchFamily="50" charset="-128"/>
                <a:ea typeface="HGP創英角ﾎﾟｯﾌﾟ体" pitchFamily="50" charset="-128"/>
              </a:rPr>
              <a:t>金利</a:t>
            </a:r>
            <a:r>
              <a:rPr lang="en-US" altLang="ja-JP" sz="3600" u="sng" dirty="0">
                <a:latin typeface="HGP創英角ﾎﾟｯﾌﾟ体" pitchFamily="50" charset="-128"/>
                <a:ea typeface="HGP創英角ﾎﾟｯﾌﾟ体" pitchFamily="50" charset="-128"/>
              </a:rPr>
              <a:t>3.0</a:t>
            </a:r>
            <a:r>
              <a:rPr kumimoji="1" lang="ja-JP" altLang="en-US" sz="3600" u="sng" dirty="0">
                <a:latin typeface="HGP創英角ﾎﾟｯﾌﾟ体" pitchFamily="50" charset="-128"/>
                <a:ea typeface="HGP創英角ﾎﾟｯﾌﾟ体" pitchFamily="50" charset="-128"/>
              </a:rPr>
              <a:t>％</a:t>
            </a:r>
            <a:r>
              <a:rPr kumimoji="1" lang="ja-JP" altLang="en-US" sz="3600" dirty="0">
                <a:latin typeface="HGP創英角ﾎﾟｯﾌﾟ体" pitchFamily="50" charset="-128"/>
                <a:ea typeface="HGP創英角ﾎﾟｯﾌﾟ体" pitchFamily="50" charset="-128"/>
              </a:rPr>
              <a:t>　３５年＝総返済額は？</a:t>
            </a:r>
            <a:endParaRPr kumimoji="1" lang="en-US" altLang="ja-JP" sz="3600" dirty="0">
              <a:latin typeface="HGP創英角ﾎﾟｯﾌﾟ体" pitchFamily="50" charset="-128"/>
              <a:ea typeface="HGP創英角ﾎﾟｯﾌﾟ体" pitchFamily="50" charset="-128"/>
            </a:endParaRPr>
          </a:p>
          <a:p>
            <a:endParaRPr lang="en-US" altLang="ja-JP" sz="3600" dirty="0"/>
          </a:p>
          <a:p>
            <a:pPr marL="0" indent="0">
              <a:buNone/>
            </a:pPr>
            <a:endParaRPr kumimoji="1" lang="en-US" altLang="ja-JP" dirty="0"/>
          </a:p>
          <a:p>
            <a:pPr marL="0" indent="0">
              <a:buNone/>
            </a:pPr>
            <a:r>
              <a:rPr lang="ja-JP" altLang="en-US" dirty="0"/>
              <a:t>　　　　　　　　　　</a:t>
            </a:r>
            <a:r>
              <a:rPr lang="ja-JP" altLang="en-US" sz="4000" dirty="0">
                <a:solidFill>
                  <a:srgbClr val="FF0000"/>
                </a:solidFill>
                <a:latin typeface="HGP創英角ﾎﾟｯﾌﾟ体" pitchFamily="50" charset="-128"/>
                <a:ea typeface="HGP創英角ﾎﾟｯﾌﾟ体" pitchFamily="50" charset="-128"/>
              </a:rPr>
              <a:t>約</a:t>
            </a:r>
            <a:r>
              <a:rPr lang="en-US" altLang="ja-JP" sz="4000" dirty="0">
                <a:solidFill>
                  <a:srgbClr val="FF0000"/>
                </a:solidFill>
                <a:latin typeface="HGP創英角ﾎﾟｯﾌﾟ体" pitchFamily="50" charset="-128"/>
                <a:ea typeface="HGP創英角ﾎﾟｯﾌﾟ体" pitchFamily="50" charset="-128"/>
              </a:rPr>
              <a:t>6,465</a:t>
            </a:r>
            <a:r>
              <a:rPr lang="ja-JP" altLang="en-US" sz="4000" dirty="0">
                <a:solidFill>
                  <a:srgbClr val="FF0000"/>
                </a:solidFill>
                <a:latin typeface="HGP創英角ﾎﾟｯﾌﾟ体" pitchFamily="50" charset="-128"/>
                <a:ea typeface="HGP創英角ﾎﾟｯﾌﾟ体" pitchFamily="50" charset="-128"/>
              </a:rPr>
              <a:t>万円・・・②</a:t>
            </a:r>
          </a:p>
        </p:txBody>
      </p:sp>
      <p:sp>
        <p:nvSpPr>
          <p:cNvPr id="4" name="スライド番号プレースホルダー 3"/>
          <p:cNvSpPr>
            <a:spLocks noGrp="1"/>
          </p:cNvSpPr>
          <p:nvPr>
            <p:ph type="sldNum" sz="quarter" idx="12"/>
          </p:nvPr>
        </p:nvSpPr>
        <p:spPr/>
        <p:txBody>
          <a:bodyPr/>
          <a:lstStyle/>
          <a:p>
            <a:fld id="{428159FB-B171-47E6-97FF-94E4E8E0D996}" type="slidenum">
              <a:rPr kumimoji="1" lang="ja-JP" altLang="en-US" smtClean="0"/>
              <a:t>14</a:t>
            </a:fld>
            <a:endParaRPr kumimoji="1" lang="ja-JP" altLang="en-US"/>
          </a:p>
        </p:txBody>
      </p:sp>
      <p:sp>
        <p:nvSpPr>
          <p:cNvPr id="5" name="日付プレースホルダー 4">
            <a:extLst>
              <a:ext uri="{FF2B5EF4-FFF2-40B4-BE49-F238E27FC236}">
                <a16:creationId xmlns:a16="http://schemas.microsoft.com/office/drawing/2014/main" id="{BD9FA47D-D47E-21BE-184A-1854D449D0F0}"/>
              </a:ext>
            </a:extLst>
          </p:cNvPr>
          <p:cNvSpPr>
            <a:spLocks noGrp="1"/>
          </p:cNvSpPr>
          <p:nvPr>
            <p:ph type="dt" sz="half" idx="10"/>
          </p:nvPr>
        </p:nvSpPr>
        <p:spPr/>
        <p:txBody>
          <a:bodyPr/>
          <a:lstStyle/>
          <a:p>
            <a:fld id="{7366ED7B-009B-4F36-BF00-86F5DEA5735F}" type="datetime1">
              <a:rPr kumimoji="1" lang="ja-JP" altLang="en-US" smtClean="0"/>
              <a:t>2024/4/19</a:t>
            </a:fld>
            <a:endParaRPr kumimoji="1" lang="ja-JP" altLang="en-US"/>
          </a:p>
        </p:txBody>
      </p:sp>
    </p:spTree>
    <p:extLst>
      <p:ext uri="{BB962C8B-B14F-4D97-AF65-F5344CB8AC3E}">
        <p14:creationId xmlns:p14="http://schemas.microsoft.com/office/powerpoint/2010/main" val="1300884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1000"/>
                                        <p:tgtEl>
                                          <p:spTgt spid="3">
                                            <p:txEl>
                                              <p:pRg st="4" end="4"/>
                                            </p:txEl>
                                          </p:spTgt>
                                        </p:tgtEl>
                                      </p:cBhvr>
                                    </p:animEffect>
                                    <p:anim calcmode="lin" valueType="num">
                                      <p:cBhvr>
                                        <p:cTn id="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838200" y="365126"/>
            <a:ext cx="10515600" cy="1015806"/>
          </a:xfrm>
        </p:spPr>
        <p:txBody>
          <a:bodyPr/>
          <a:lstStyle/>
          <a:p>
            <a:r>
              <a:rPr kumimoji="1" lang="ja-JP" altLang="en-US" dirty="0">
                <a:latin typeface="HGP創英角ﾎﾟｯﾌﾟ体" pitchFamily="50" charset="-128"/>
                <a:ea typeface="HGP創英角ﾎﾟｯﾌﾟ体" pitchFamily="50" charset="-128"/>
              </a:rPr>
              <a:t>金利の重さ</a:t>
            </a:r>
          </a:p>
        </p:txBody>
      </p:sp>
      <p:sp>
        <p:nvSpPr>
          <p:cNvPr id="3" name="コンテンツ プレースホルダー 2"/>
          <p:cNvSpPr>
            <a:spLocks noGrp="1"/>
          </p:cNvSpPr>
          <p:nvPr>
            <p:ph idx="1"/>
          </p:nvPr>
        </p:nvSpPr>
        <p:spPr>
          <a:xfrm>
            <a:off x="939282" y="1443136"/>
            <a:ext cx="10300996" cy="4752392"/>
          </a:xfrm>
        </p:spPr>
        <p:style>
          <a:lnRef idx="1">
            <a:schemeClr val="accent1"/>
          </a:lnRef>
          <a:fillRef idx="2">
            <a:schemeClr val="accent1"/>
          </a:fillRef>
          <a:effectRef idx="1">
            <a:schemeClr val="accent1"/>
          </a:effectRef>
          <a:fontRef idx="minor">
            <a:schemeClr val="dk1"/>
          </a:fontRef>
        </p:style>
        <p:txBody>
          <a:bodyPr>
            <a:normAutofit fontScale="32500" lnSpcReduction="20000"/>
          </a:bodyPr>
          <a:lstStyle/>
          <a:p>
            <a:pPr marL="0" indent="0">
              <a:buNone/>
            </a:pPr>
            <a:r>
              <a:rPr lang="ja-JP" altLang="en-US" sz="3600" dirty="0"/>
              <a:t>　　</a:t>
            </a:r>
            <a:endParaRPr lang="en-US" altLang="ja-JP" sz="3600" dirty="0"/>
          </a:p>
          <a:p>
            <a:pPr marL="0" indent="0">
              <a:buNone/>
            </a:pPr>
            <a:r>
              <a:rPr lang="ja-JP" altLang="en-US" sz="3600" dirty="0">
                <a:latin typeface="HGP創英角ﾎﾟｯﾌﾟ体" pitchFamily="50" charset="-128"/>
                <a:ea typeface="HGP創英角ﾎﾟｯﾌﾟ体" pitchFamily="50" charset="-128"/>
              </a:rPr>
              <a:t>　</a:t>
            </a:r>
            <a:endParaRPr lang="en-US" altLang="ja-JP" sz="3600" dirty="0">
              <a:latin typeface="HGP創英角ﾎﾟｯﾌﾟ体" pitchFamily="50" charset="-128"/>
              <a:ea typeface="HGP創英角ﾎﾟｯﾌﾟ体" pitchFamily="50" charset="-128"/>
            </a:endParaRPr>
          </a:p>
          <a:p>
            <a:pPr marL="0" indent="0">
              <a:buNone/>
            </a:pPr>
            <a:r>
              <a:rPr lang="ja-JP" altLang="en-US" sz="3600" dirty="0">
                <a:latin typeface="HGP創英角ﾎﾟｯﾌﾟ体" pitchFamily="50" charset="-128"/>
                <a:ea typeface="HGP創英角ﾎﾟｯﾌﾟ体" pitchFamily="50" charset="-128"/>
              </a:rPr>
              <a:t>　　</a:t>
            </a:r>
            <a:r>
              <a:rPr lang="ja-JP" altLang="en-US" sz="9800" dirty="0">
                <a:latin typeface="HGP創英角ﾎﾟｯﾌﾟ体" pitchFamily="50" charset="-128"/>
                <a:ea typeface="HGP創英角ﾎﾟｯﾌﾟ体" pitchFamily="50" charset="-128"/>
              </a:rPr>
              <a:t>①４</a:t>
            </a:r>
            <a:r>
              <a:rPr lang="en-US" altLang="ja-JP" sz="9800" dirty="0">
                <a:latin typeface="HGP創英角ﾎﾟｯﾌﾟ体" pitchFamily="50" charset="-128"/>
                <a:ea typeface="HGP創英角ﾎﾟｯﾌﾟ体" pitchFamily="50" charset="-128"/>
              </a:rPr>
              <a:t>,</a:t>
            </a:r>
            <a:r>
              <a:rPr lang="ja-JP" altLang="en-US" sz="9800" dirty="0">
                <a:latin typeface="HGP創英角ﾎﾟｯﾌﾟ体" pitchFamily="50" charset="-128"/>
                <a:ea typeface="HGP創英角ﾎﾟｯﾌﾟ体" pitchFamily="50" charset="-128"/>
              </a:rPr>
              <a:t>０００万円　金利</a:t>
            </a:r>
            <a:r>
              <a:rPr lang="en-US" altLang="ja-JP" sz="9800" b="1" dirty="0">
                <a:solidFill>
                  <a:srgbClr val="C00000"/>
                </a:solidFill>
                <a:latin typeface="HGP創英角ﾎﾟｯﾌﾟ体" pitchFamily="50" charset="-128"/>
                <a:ea typeface="HGP創英角ﾎﾟｯﾌﾟ体" pitchFamily="50" charset="-128"/>
              </a:rPr>
              <a:t>2.0</a:t>
            </a:r>
            <a:r>
              <a:rPr lang="ja-JP" altLang="en-US" sz="9800" dirty="0">
                <a:latin typeface="HGP創英角ﾎﾟｯﾌﾟ体" pitchFamily="50" charset="-128"/>
                <a:ea typeface="HGP創英角ﾎﾟｯﾌﾟ体" pitchFamily="50" charset="-128"/>
              </a:rPr>
              <a:t>％　３５年＝　</a:t>
            </a:r>
            <a:r>
              <a:rPr lang="ja-JP" altLang="en-US" sz="9800" dirty="0">
                <a:solidFill>
                  <a:srgbClr val="FF0000"/>
                </a:solidFill>
                <a:latin typeface="HGP創英角ﾎﾟｯﾌﾟ体" pitchFamily="50" charset="-128"/>
                <a:ea typeface="HGP創英角ﾎﾟｯﾌﾟ体" pitchFamily="50" charset="-128"/>
              </a:rPr>
              <a:t>約</a:t>
            </a:r>
            <a:r>
              <a:rPr lang="en-US" altLang="ja-JP" sz="9800" dirty="0">
                <a:solidFill>
                  <a:srgbClr val="FF0000"/>
                </a:solidFill>
                <a:latin typeface="HGP創英角ﾎﾟｯﾌﾟ体" pitchFamily="50" charset="-128"/>
                <a:ea typeface="HGP創英角ﾎﾟｯﾌﾟ体" pitchFamily="50" charset="-128"/>
              </a:rPr>
              <a:t>5,565</a:t>
            </a:r>
            <a:r>
              <a:rPr lang="ja-JP" altLang="en-US" sz="9800" dirty="0">
                <a:solidFill>
                  <a:srgbClr val="FF0000"/>
                </a:solidFill>
                <a:latin typeface="HGP創英角ﾎﾟｯﾌﾟ体" pitchFamily="50" charset="-128"/>
                <a:ea typeface="HGP創英角ﾎﾟｯﾌﾟ体" pitchFamily="50" charset="-128"/>
              </a:rPr>
              <a:t>万円</a:t>
            </a:r>
            <a:endParaRPr lang="en-US" altLang="ja-JP" sz="9800" dirty="0">
              <a:solidFill>
                <a:srgbClr val="FF0000"/>
              </a:solidFill>
              <a:latin typeface="HGP創英角ﾎﾟｯﾌﾟ体" pitchFamily="50" charset="-128"/>
              <a:ea typeface="HGP創英角ﾎﾟｯﾌﾟ体" pitchFamily="50" charset="-128"/>
            </a:endParaRPr>
          </a:p>
          <a:p>
            <a:endParaRPr lang="en-US" altLang="ja-JP" sz="8600" dirty="0">
              <a:latin typeface="HGP創英角ﾎﾟｯﾌﾟ体" pitchFamily="50" charset="-128"/>
              <a:ea typeface="HGP創英角ﾎﾟｯﾌﾟ体" pitchFamily="50" charset="-128"/>
            </a:endParaRPr>
          </a:p>
          <a:p>
            <a:pPr marL="0" indent="0">
              <a:buNone/>
            </a:pPr>
            <a:r>
              <a:rPr lang="ja-JP" altLang="en-US" sz="8600" dirty="0">
                <a:latin typeface="HGP創英角ﾎﾟｯﾌﾟ体" pitchFamily="50" charset="-128"/>
                <a:ea typeface="HGP創英角ﾎﾟｯﾌﾟ体" pitchFamily="50" charset="-128"/>
              </a:rPr>
              <a:t>　</a:t>
            </a:r>
            <a:r>
              <a:rPr lang="ja-JP" altLang="en-US" sz="9800" dirty="0">
                <a:latin typeface="HGP創英角ﾎﾟｯﾌﾟ体" pitchFamily="50" charset="-128"/>
                <a:ea typeface="HGP創英角ﾎﾟｯﾌﾟ体" pitchFamily="50" charset="-128"/>
              </a:rPr>
              <a:t>②４</a:t>
            </a:r>
            <a:r>
              <a:rPr lang="en-US" altLang="ja-JP" sz="9800" dirty="0">
                <a:latin typeface="HGP創英角ﾎﾟｯﾌﾟ体" pitchFamily="50" charset="-128"/>
                <a:ea typeface="HGP創英角ﾎﾟｯﾌﾟ体" pitchFamily="50" charset="-128"/>
              </a:rPr>
              <a:t>,</a:t>
            </a:r>
            <a:r>
              <a:rPr lang="ja-JP" altLang="en-US" sz="9800" dirty="0">
                <a:latin typeface="HGP創英角ﾎﾟｯﾌﾟ体" pitchFamily="50" charset="-128"/>
                <a:ea typeface="HGP創英角ﾎﾟｯﾌﾟ体" pitchFamily="50" charset="-128"/>
              </a:rPr>
              <a:t>０００万円　金利</a:t>
            </a:r>
            <a:r>
              <a:rPr lang="en-US" altLang="ja-JP" sz="9800" b="1" dirty="0">
                <a:solidFill>
                  <a:srgbClr val="C00000"/>
                </a:solidFill>
                <a:latin typeface="HGP創英角ﾎﾟｯﾌﾟ体" pitchFamily="50" charset="-128"/>
                <a:ea typeface="HGP創英角ﾎﾟｯﾌﾟ体" pitchFamily="50" charset="-128"/>
              </a:rPr>
              <a:t>3.0</a:t>
            </a:r>
            <a:r>
              <a:rPr lang="ja-JP" altLang="en-US" sz="9800" dirty="0">
                <a:latin typeface="HGP創英角ﾎﾟｯﾌﾟ体" pitchFamily="50" charset="-128"/>
                <a:ea typeface="HGP創英角ﾎﾟｯﾌﾟ体" pitchFamily="50" charset="-128"/>
              </a:rPr>
              <a:t>％　３５年＝　</a:t>
            </a:r>
            <a:r>
              <a:rPr lang="ja-JP" altLang="en-US" sz="9800" dirty="0">
                <a:solidFill>
                  <a:srgbClr val="FF0000"/>
                </a:solidFill>
                <a:latin typeface="HGP創英角ﾎﾟｯﾌﾟ体" pitchFamily="50" charset="-128"/>
                <a:ea typeface="HGP創英角ﾎﾟｯﾌﾟ体" pitchFamily="50" charset="-128"/>
              </a:rPr>
              <a:t>約</a:t>
            </a:r>
            <a:r>
              <a:rPr lang="en-US" altLang="ja-JP" sz="9800" dirty="0">
                <a:solidFill>
                  <a:srgbClr val="FF0000"/>
                </a:solidFill>
                <a:latin typeface="HGP創英角ﾎﾟｯﾌﾟ体" pitchFamily="50" charset="-128"/>
                <a:ea typeface="HGP創英角ﾎﾟｯﾌﾟ体" pitchFamily="50" charset="-128"/>
              </a:rPr>
              <a:t>6,465</a:t>
            </a:r>
            <a:r>
              <a:rPr lang="ja-JP" altLang="en-US" sz="9800" dirty="0">
                <a:solidFill>
                  <a:srgbClr val="FF0000"/>
                </a:solidFill>
                <a:latin typeface="HGP創英角ﾎﾟｯﾌﾟ体" pitchFamily="50" charset="-128"/>
                <a:ea typeface="HGP創英角ﾎﾟｯﾌﾟ体" pitchFamily="50" charset="-128"/>
              </a:rPr>
              <a:t>万円</a:t>
            </a:r>
            <a:endParaRPr lang="en-US" altLang="ja-JP" sz="9800" dirty="0">
              <a:solidFill>
                <a:srgbClr val="FF0000"/>
              </a:solidFill>
              <a:latin typeface="HGP創英角ﾎﾟｯﾌﾟ体" pitchFamily="50" charset="-128"/>
              <a:ea typeface="HGP創英角ﾎﾟｯﾌﾟ体" pitchFamily="50" charset="-128"/>
            </a:endParaRPr>
          </a:p>
          <a:p>
            <a:pPr marL="0" indent="0">
              <a:buNone/>
            </a:pPr>
            <a:endParaRPr lang="en-US" altLang="ja-JP" sz="8600" dirty="0">
              <a:solidFill>
                <a:srgbClr val="FF0000"/>
              </a:solidFill>
              <a:latin typeface="HGP創英角ﾎﾟｯﾌﾟ体" pitchFamily="50" charset="-128"/>
              <a:ea typeface="HGP創英角ﾎﾟｯﾌﾟ体" pitchFamily="50" charset="-128"/>
            </a:endParaRPr>
          </a:p>
          <a:p>
            <a:pPr marL="0" indent="0">
              <a:buNone/>
            </a:pPr>
            <a:endParaRPr lang="en-US" altLang="ja-JP" sz="8600" dirty="0">
              <a:solidFill>
                <a:srgbClr val="FF0000"/>
              </a:solidFill>
              <a:latin typeface="HGP創英角ﾎﾟｯﾌﾟ体" pitchFamily="50" charset="-128"/>
              <a:ea typeface="HGP創英角ﾎﾟｯﾌﾟ体" pitchFamily="50" charset="-128"/>
            </a:endParaRPr>
          </a:p>
          <a:p>
            <a:pPr marL="0" indent="0">
              <a:buNone/>
            </a:pPr>
            <a:r>
              <a:rPr lang="ja-JP" altLang="en-US" sz="8600" dirty="0">
                <a:solidFill>
                  <a:srgbClr val="FF0000"/>
                </a:solidFill>
                <a:latin typeface="HGP創英角ﾎﾟｯﾌﾟ体" pitchFamily="50" charset="-128"/>
                <a:ea typeface="HGP創英角ﾎﾟｯﾌﾟ体" pitchFamily="50" charset="-128"/>
              </a:rPr>
              <a:t>　　　</a:t>
            </a:r>
            <a:r>
              <a:rPr lang="ja-JP" altLang="en-US" sz="9800" dirty="0">
                <a:solidFill>
                  <a:srgbClr val="FF0000"/>
                </a:solidFill>
                <a:latin typeface="HGP創英角ﾎﾟｯﾌﾟ体" pitchFamily="50" charset="-128"/>
                <a:ea typeface="HGP創英角ﾎﾟｯﾌﾟ体" pitchFamily="50" charset="-128"/>
              </a:rPr>
              <a:t>　</a:t>
            </a:r>
            <a:r>
              <a:rPr lang="ja-JP" altLang="en-US" sz="9800" dirty="0">
                <a:latin typeface="HGP創英角ﾎﾟｯﾌﾟ体" pitchFamily="50" charset="-128"/>
                <a:ea typeface="HGP創英角ﾎﾟｯﾌﾟ体" pitchFamily="50" charset="-128"/>
              </a:rPr>
              <a:t>金利</a:t>
            </a:r>
            <a:r>
              <a:rPr lang="en-US" altLang="ja-JP" sz="9800" dirty="0">
                <a:solidFill>
                  <a:srgbClr val="C00000"/>
                </a:solidFill>
                <a:latin typeface="HGP創英角ﾎﾟｯﾌﾟ体" pitchFamily="50" charset="-128"/>
                <a:ea typeface="HGP創英角ﾎﾟｯﾌﾟ体" pitchFamily="50" charset="-128"/>
              </a:rPr>
              <a:t>1.0</a:t>
            </a:r>
            <a:r>
              <a:rPr lang="ja-JP" altLang="en-US" sz="9800" dirty="0">
                <a:latin typeface="HGP創英角ﾎﾟｯﾌﾟ体" pitchFamily="50" charset="-128"/>
                <a:ea typeface="HGP創英角ﾎﾟｯﾌﾟ体" pitchFamily="50" charset="-128"/>
              </a:rPr>
              <a:t>％の違いで</a:t>
            </a:r>
            <a:r>
              <a:rPr lang="ja-JP" altLang="en-US" sz="9800" dirty="0">
                <a:solidFill>
                  <a:srgbClr val="FF0000"/>
                </a:solidFill>
                <a:latin typeface="HGP創英角ﾎﾟｯﾌﾟ体" pitchFamily="50" charset="-128"/>
                <a:ea typeface="HGP創英角ﾎﾟｯﾌﾟ体" pitchFamily="50" charset="-128"/>
              </a:rPr>
              <a:t>　</a:t>
            </a:r>
            <a:r>
              <a:rPr lang="ja-JP" altLang="en-US" sz="9800" u="sng" dirty="0">
                <a:solidFill>
                  <a:srgbClr val="FF0000"/>
                </a:solidFill>
                <a:latin typeface="HGP創英角ﾎﾟｯﾌﾟ体" pitchFamily="50" charset="-128"/>
                <a:ea typeface="HGP創英角ﾎﾟｯﾌﾟ体" pitchFamily="50" charset="-128"/>
              </a:rPr>
              <a:t>約</a:t>
            </a:r>
            <a:r>
              <a:rPr lang="en-US" altLang="ja-JP" sz="9800" u="sng" dirty="0">
                <a:solidFill>
                  <a:srgbClr val="FF0000"/>
                </a:solidFill>
                <a:latin typeface="HGP創英角ﾎﾟｯﾌﾟ体" pitchFamily="50" charset="-128"/>
                <a:ea typeface="HGP創英角ﾎﾟｯﾌﾟ体" pitchFamily="50" charset="-128"/>
              </a:rPr>
              <a:t>900</a:t>
            </a:r>
            <a:r>
              <a:rPr lang="ja-JP" altLang="en-US" sz="9800" u="sng" dirty="0">
                <a:solidFill>
                  <a:srgbClr val="FF0000"/>
                </a:solidFill>
                <a:latin typeface="HGP創英角ﾎﾟｯﾌﾟ体" pitchFamily="50" charset="-128"/>
                <a:ea typeface="HGP創英角ﾎﾟｯﾌﾟ体" pitchFamily="50" charset="-128"/>
              </a:rPr>
              <a:t>万円</a:t>
            </a:r>
            <a:r>
              <a:rPr lang="en-US" altLang="ja-JP" sz="9800" dirty="0">
                <a:solidFill>
                  <a:srgbClr val="FF0000"/>
                </a:solidFill>
                <a:latin typeface="HGP創英角ﾎﾟｯﾌﾟ体" pitchFamily="50" charset="-128"/>
                <a:ea typeface="HGP創英角ﾎﾟｯﾌﾟ体" pitchFamily="50" charset="-128"/>
              </a:rPr>
              <a:t>(</a:t>
            </a:r>
            <a:r>
              <a:rPr lang="ja-JP" altLang="en-US" sz="9800" dirty="0">
                <a:solidFill>
                  <a:srgbClr val="FF0000"/>
                </a:solidFill>
                <a:latin typeface="HGP創英角ﾎﾟｯﾌﾟ体" pitchFamily="50" charset="-128"/>
                <a:ea typeface="HGP創英角ﾎﾟｯﾌﾟ体" pitchFamily="50" charset="-128"/>
              </a:rPr>
              <a:t>②</a:t>
            </a:r>
            <a:r>
              <a:rPr lang="en-US" altLang="ja-JP" sz="9800" dirty="0">
                <a:solidFill>
                  <a:srgbClr val="FF0000"/>
                </a:solidFill>
                <a:latin typeface="HGP創英角ﾎﾟｯﾌﾟ体" pitchFamily="50" charset="-128"/>
                <a:ea typeface="HGP創英角ﾎﾟｯﾌﾟ体" pitchFamily="50" charset="-128"/>
              </a:rPr>
              <a:t>-</a:t>
            </a:r>
            <a:r>
              <a:rPr lang="ja-JP" altLang="en-US" sz="9800" dirty="0">
                <a:solidFill>
                  <a:srgbClr val="FF0000"/>
                </a:solidFill>
                <a:latin typeface="HGP創英角ﾎﾟｯﾌﾟ体" pitchFamily="50" charset="-128"/>
                <a:ea typeface="HGP創英角ﾎﾟｯﾌﾟ体" pitchFamily="50" charset="-128"/>
              </a:rPr>
              <a:t>①）</a:t>
            </a:r>
            <a:endParaRPr lang="en-US" altLang="ja-JP" sz="9800" dirty="0">
              <a:solidFill>
                <a:srgbClr val="FF0000"/>
              </a:solidFill>
              <a:latin typeface="HGP創英角ﾎﾟｯﾌﾟ体" pitchFamily="50" charset="-128"/>
              <a:ea typeface="HGP創英角ﾎﾟｯﾌﾟ体" pitchFamily="50" charset="-128"/>
            </a:endParaRPr>
          </a:p>
          <a:p>
            <a:pPr marL="0" indent="0">
              <a:buNone/>
            </a:pPr>
            <a:endParaRPr lang="en-US" altLang="ja-JP" sz="8600" dirty="0">
              <a:solidFill>
                <a:srgbClr val="C00000"/>
              </a:solidFill>
              <a:latin typeface="HGP創英角ﾎﾟｯﾌﾟ体" pitchFamily="50" charset="-128"/>
              <a:ea typeface="HGP創英角ﾎﾟｯﾌﾟ体" pitchFamily="50" charset="-128"/>
            </a:endParaRPr>
          </a:p>
          <a:p>
            <a:pPr marL="0" indent="0">
              <a:buNone/>
            </a:pPr>
            <a:r>
              <a:rPr lang="ja-JP" altLang="en-US" sz="9800" dirty="0">
                <a:solidFill>
                  <a:srgbClr val="C00000"/>
                </a:solidFill>
                <a:latin typeface="HGP創英角ﾎﾟｯﾌﾟ体" pitchFamily="50" charset="-128"/>
                <a:ea typeface="HGP創英角ﾎﾟｯﾌﾟ体" pitchFamily="50" charset="-128"/>
              </a:rPr>
              <a:t>　　　　　　　　　　</a:t>
            </a:r>
            <a:r>
              <a:rPr lang="ja-JP" altLang="en-US" sz="5500" dirty="0">
                <a:solidFill>
                  <a:srgbClr val="FF0000"/>
                </a:solidFill>
                <a:latin typeface="HGP創英角ﾎﾟｯﾌﾟ体" pitchFamily="50" charset="-128"/>
                <a:ea typeface="HGP創英角ﾎﾟｯﾌﾟ体" pitchFamily="50" charset="-128"/>
              </a:rPr>
              <a:t>ということは</a:t>
            </a:r>
            <a:r>
              <a:rPr lang="ja-JP" altLang="en-US" sz="9800" dirty="0">
                <a:solidFill>
                  <a:srgbClr val="FF0000"/>
                </a:solidFill>
                <a:latin typeface="HGP創英角ﾎﾟｯﾌﾟ体" pitchFamily="50" charset="-128"/>
                <a:ea typeface="HGP創英角ﾎﾟｯﾌﾟ体" pitchFamily="50" charset="-128"/>
              </a:rPr>
              <a:t>　</a:t>
            </a:r>
            <a:r>
              <a:rPr lang="en-US" altLang="ja-JP" sz="9800" dirty="0">
                <a:solidFill>
                  <a:srgbClr val="FF0000"/>
                </a:solidFill>
                <a:latin typeface="HGP創英角ﾎﾟｯﾌﾟ体" pitchFamily="50" charset="-128"/>
                <a:ea typeface="HGP創英角ﾎﾟｯﾌﾟ体" pitchFamily="50" charset="-128"/>
              </a:rPr>
              <a:t>0.1</a:t>
            </a:r>
            <a:r>
              <a:rPr lang="ja-JP" altLang="en-US" sz="9800" dirty="0">
                <a:solidFill>
                  <a:srgbClr val="FF0000"/>
                </a:solidFill>
                <a:latin typeface="HGP創英角ﾎﾟｯﾌﾟ体" pitchFamily="50" charset="-128"/>
                <a:ea typeface="HGP創英角ﾎﾟｯﾌﾟ体" pitchFamily="50" charset="-128"/>
              </a:rPr>
              <a:t>％で　約</a:t>
            </a:r>
            <a:r>
              <a:rPr lang="en-US" altLang="ja-JP" sz="9800" dirty="0">
                <a:solidFill>
                  <a:srgbClr val="FF0000"/>
                </a:solidFill>
                <a:latin typeface="HGP創英角ﾎﾟｯﾌﾟ体" pitchFamily="50" charset="-128"/>
                <a:ea typeface="HGP創英角ﾎﾟｯﾌﾟ体" pitchFamily="50" charset="-128"/>
              </a:rPr>
              <a:t>90</a:t>
            </a:r>
            <a:r>
              <a:rPr lang="ja-JP" altLang="en-US" sz="9800" dirty="0">
                <a:solidFill>
                  <a:srgbClr val="FF0000"/>
                </a:solidFill>
                <a:latin typeface="HGP創英角ﾎﾟｯﾌﾟ体" pitchFamily="50" charset="-128"/>
                <a:ea typeface="HGP創英角ﾎﾟｯﾌﾟ体" pitchFamily="50" charset="-128"/>
              </a:rPr>
              <a:t>万円の違い</a:t>
            </a:r>
            <a:endParaRPr lang="en-US" altLang="ja-JP" sz="9800" dirty="0">
              <a:solidFill>
                <a:srgbClr val="FF0000"/>
              </a:solidFill>
              <a:latin typeface="HGP創英角ﾎﾟｯﾌﾟ体" pitchFamily="50" charset="-128"/>
              <a:ea typeface="HGP創英角ﾎﾟｯﾌﾟ体" pitchFamily="50" charset="-128"/>
            </a:endParaRPr>
          </a:p>
          <a:p>
            <a:pPr marL="0" indent="0">
              <a:buNone/>
            </a:pPr>
            <a:endParaRPr kumimoji="1" lang="en-US" altLang="ja-JP" dirty="0"/>
          </a:p>
          <a:p>
            <a:pPr marL="0" indent="0">
              <a:buNone/>
            </a:pPr>
            <a:r>
              <a:rPr lang="ja-JP" altLang="en-US" dirty="0"/>
              <a:t>　　　　　　　　　</a:t>
            </a:r>
            <a:endParaRPr lang="ja-JP" altLang="en-US" sz="4400" b="1" dirty="0">
              <a:solidFill>
                <a:srgbClr val="FF0000"/>
              </a:solidFill>
              <a:latin typeface="HGP創英角ﾎﾟｯﾌﾟ体" pitchFamily="50" charset="-128"/>
              <a:ea typeface="HGP創英角ﾎﾟｯﾌﾟ体" pitchFamily="50" charset="-128"/>
            </a:endParaRPr>
          </a:p>
        </p:txBody>
      </p:sp>
      <p:sp>
        <p:nvSpPr>
          <p:cNvPr id="5" name="スライド番号プレースホルダー 4"/>
          <p:cNvSpPr>
            <a:spLocks noGrp="1"/>
          </p:cNvSpPr>
          <p:nvPr>
            <p:ph type="sldNum" sz="quarter" idx="12"/>
          </p:nvPr>
        </p:nvSpPr>
        <p:spPr/>
        <p:txBody>
          <a:bodyPr/>
          <a:lstStyle/>
          <a:p>
            <a:fld id="{A02F7301-A056-40AF-BF7B-5C8068B5D362}" type="slidenum">
              <a:rPr kumimoji="1" lang="ja-JP" altLang="en-US" smtClean="0"/>
              <a:t>15</a:t>
            </a:fld>
            <a:endParaRPr kumimoji="1" lang="ja-JP" altLang="en-US"/>
          </a:p>
        </p:txBody>
      </p:sp>
      <p:sp>
        <p:nvSpPr>
          <p:cNvPr id="4" name="日付プレースホルダー 3">
            <a:extLst>
              <a:ext uri="{FF2B5EF4-FFF2-40B4-BE49-F238E27FC236}">
                <a16:creationId xmlns:a16="http://schemas.microsoft.com/office/drawing/2014/main" id="{BC1B9B7D-E930-462E-F656-5FC74F842706}"/>
              </a:ext>
            </a:extLst>
          </p:cNvPr>
          <p:cNvSpPr>
            <a:spLocks noGrp="1"/>
          </p:cNvSpPr>
          <p:nvPr>
            <p:ph type="dt" sz="half" idx="10"/>
          </p:nvPr>
        </p:nvSpPr>
        <p:spPr/>
        <p:txBody>
          <a:bodyPr/>
          <a:lstStyle/>
          <a:p>
            <a:fld id="{6142ABD9-AFF5-42DB-8F34-CA018D6C6B97}" type="datetime1">
              <a:rPr kumimoji="1" lang="ja-JP" altLang="en-US" smtClean="0"/>
              <a:t>2024/4/19</a:t>
            </a:fld>
            <a:endParaRPr kumimoji="1" lang="ja-JP" altLang="en-US"/>
          </a:p>
        </p:txBody>
      </p:sp>
    </p:spTree>
    <p:custDataLst>
      <p:tags r:id="rId1"/>
    </p:custDataLst>
    <p:extLst>
      <p:ext uri="{BB962C8B-B14F-4D97-AF65-F5344CB8AC3E}">
        <p14:creationId xmlns:p14="http://schemas.microsoft.com/office/powerpoint/2010/main" val="2568491199"/>
      </p:ext>
    </p:extLst>
  </p:cSld>
  <p:clrMapOvr>
    <a:masterClrMapping/>
  </p:clrMapOvr>
  <mc:AlternateContent xmlns:mc="http://schemas.openxmlformats.org/markup-compatibility/2006" xmlns:p14="http://schemas.microsoft.com/office/powerpoint/2010/main">
    <mc:Choice Requires="p14">
      <p:transition spd="slow" p14:dur="2000" advTm="27302"/>
    </mc:Choice>
    <mc:Fallback xmlns="">
      <p:transition spd="slow" advTm="2730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animEffect transition="in" filter="fade">
                                      <p:cBhvr>
                                        <p:cTn id="17" dur="500"/>
                                        <p:tgtEl>
                                          <p:spTgt spid="3">
                                            <p:txEl>
                                              <p:pRg st="7" end="7"/>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9" end="9"/>
                                            </p:txEl>
                                          </p:spTgt>
                                        </p:tgtEl>
                                        <p:attrNameLst>
                                          <p:attrName>style.visibility</p:attrName>
                                        </p:attrNameLst>
                                      </p:cBhvr>
                                      <p:to>
                                        <p:strVal val="visible"/>
                                      </p:to>
                                    </p:set>
                                    <p:animEffect transition="in" filter="fade">
                                      <p:cBhvr>
                                        <p:cTn id="22"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838199" y="702907"/>
            <a:ext cx="10153261" cy="5462398"/>
          </a:xfr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p:spPr>
        <p:txBody>
          <a:bodyPr>
            <a:normAutofit/>
          </a:bodyPr>
          <a:lstStyle/>
          <a:p>
            <a:pPr marL="0" indent="0">
              <a:buNone/>
            </a:pPr>
            <a:endParaRPr lang="en-US" altLang="ja-JP" sz="4400" dirty="0">
              <a:solidFill>
                <a:schemeClr val="accent6"/>
              </a:solidFill>
              <a:latin typeface="HGP創英角ﾎﾟｯﾌﾟ体" pitchFamily="50" charset="-128"/>
              <a:ea typeface="HGP創英角ﾎﾟｯﾌﾟ体" pitchFamily="50" charset="-128"/>
            </a:endParaRPr>
          </a:p>
          <a:p>
            <a:pPr marL="0" indent="0">
              <a:buNone/>
            </a:pPr>
            <a:r>
              <a:rPr lang="ja-JP" altLang="en-US" sz="4400" dirty="0">
                <a:solidFill>
                  <a:srgbClr val="FF0000"/>
                </a:solidFill>
                <a:latin typeface="HGP創英角ﾎﾟｯﾌﾟ体" pitchFamily="50" charset="-128"/>
                <a:ea typeface="HGP創英角ﾎﾟｯﾌﾟ体" pitchFamily="50" charset="-128"/>
              </a:rPr>
              <a:t>　</a:t>
            </a:r>
            <a:endParaRPr lang="en-US" altLang="ja-JP" sz="4400" dirty="0">
              <a:solidFill>
                <a:srgbClr val="FF0000"/>
              </a:solidFill>
              <a:latin typeface="HGP創英角ﾎﾟｯﾌﾟ体" pitchFamily="50" charset="-128"/>
              <a:ea typeface="HGP創英角ﾎﾟｯﾌﾟ体" pitchFamily="50" charset="-128"/>
            </a:endParaRPr>
          </a:p>
          <a:p>
            <a:pPr marL="0" indent="0">
              <a:buNone/>
            </a:pPr>
            <a:r>
              <a:rPr lang="ja-JP" altLang="en-US" sz="4400" dirty="0">
                <a:solidFill>
                  <a:srgbClr val="FF0000"/>
                </a:solidFill>
                <a:latin typeface="HGP創英角ﾎﾟｯﾌﾟ体" pitchFamily="50" charset="-128"/>
                <a:ea typeface="HGP創英角ﾎﾟｯﾌﾟ体" pitchFamily="50" charset="-128"/>
              </a:rPr>
              <a:t>　　</a:t>
            </a:r>
            <a:r>
              <a:rPr lang="en-US" altLang="ja-JP" sz="4400" dirty="0">
                <a:solidFill>
                  <a:srgbClr val="FF0000"/>
                </a:solidFill>
                <a:latin typeface="HGP創英角ﾎﾟｯﾌﾟ体" pitchFamily="50" charset="-128"/>
                <a:ea typeface="HGP創英角ﾎﾟｯﾌﾟ体" pitchFamily="50" charset="-128"/>
              </a:rPr>
              <a:t>『</a:t>
            </a:r>
            <a:r>
              <a:rPr lang="ja-JP" altLang="en-US" sz="4400" dirty="0">
                <a:solidFill>
                  <a:srgbClr val="FF0000"/>
                </a:solidFill>
                <a:latin typeface="HGP創英角ﾎﾟｯﾌﾟ体" pitchFamily="50" charset="-128"/>
                <a:ea typeface="HGP創英角ﾎﾟｯﾌﾟ体" pitchFamily="50" charset="-128"/>
              </a:rPr>
              <a:t>金利の重さ</a:t>
            </a:r>
            <a:r>
              <a:rPr lang="en-US" altLang="ja-JP" sz="4400" dirty="0">
                <a:solidFill>
                  <a:srgbClr val="FF0000"/>
                </a:solidFill>
                <a:latin typeface="HGP創英角ﾎﾟｯﾌﾟ体" pitchFamily="50" charset="-128"/>
                <a:ea typeface="HGP創英角ﾎﾟｯﾌﾟ体" pitchFamily="50" charset="-128"/>
              </a:rPr>
              <a:t>』</a:t>
            </a:r>
          </a:p>
          <a:p>
            <a:pPr marL="0" indent="0">
              <a:buNone/>
            </a:pPr>
            <a:endParaRPr lang="en-US" altLang="ja-JP" sz="4000" dirty="0">
              <a:solidFill>
                <a:srgbClr val="FF0000"/>
              </a:solidFill>
            </a:endParaRPr>
          </a:p>
          <a:p>
            <a:pPr marL="0" indent="0">
              <a:buNone/>
            </a:pPr>
            <a:r>
              <a:rPr lang="ja-JP" altLang="en-US" sz="4000" dirty="0">
                <a:solidFill>
                  <a:srgbClr val="FF0000"/>
                </a:solidFill>
              </a:rPr>
              <a:t>　　　　　　</a:t>
            </a:r>
            <a:r>
              <a:rPr lang="ja-JP" altLang="en-US" sz="4000" b="1" dirty="0">
                <a:solidFill>
                  <a:srgbClr val="FF0000"/>
                </a:solidFill>
                <a:latin typeface="HGP創英角ﾎﾟｯﾌﾟ体" pitchFamily="50" charset="-128"/>
                <a:ea typeface="HGP創英角ﾎﾟｯﾌﾟ体" pitchFamily="50" charset="-128"/>
              </a:rPr>
              <a:t>ご理解頂けたでしょうか？</a:t>
            </a:r>
          </a:p>
        </p:txBody>
      </p:sp>
      <p:sp>
        <p:nvSpPr>
          <p:cNvPr id="2" name="スライド番号プレースホルダー 1"/>
          <p:cNvSpPr>
            <a:spLocks noGrp="1"/>
          </p:cNvSpPr>
          <p:nvPr>
            <p:ph type="sldNum" sz="quarter" idx="12"/>
          </p:nvPr>
        </p:nvSpPr>
        <p:spPr/>
        <p:txBody>
          <a:bodyPr/>
          <a:lstStyle/>
          <a:p>
            <a:fld id="{428159FB-B171-47E6-97FF-94E4E8E0D996}" type="slidenum">
              <a:rPr kumimoji="1" lang="ja-JP" altLang="en-US" smtClean="0"/>
              <a:t>16</a:t>
            </a:fld>
            <a:endParaRPr kumimoji="1" lang="ja-JP" altLang="en-US"/>
          </a:p>
        </p:txBody>
      </p:sp>
      <p:sp>
        <p:nvSpPr>
          <p:cNvPr id="4" name="日付プレースホルダー 3">
            <a:extLst>
              <a:ext uri="{FF2B5EF4-FFF2-40B4-BE49-F238E27FC236}">
                <a16:creationId xmlns:a16="http://schemas.microsoft.com/office/drawing/2014/main" id="{D6A48155-1A74-1E51-C815-BE2726BF0852}"/>
              </a:ext>
            </a:extLst>
          </p:cNvPr>
          <p:cNvSpPr>
            <a:spLocks noGrp="1"/>
          </p:cNvSpPr>
          <p:nvPr>
            <p:ph type="dt" sz="half" idx="10"/>
          </p:nvPr>
        </p:nvSpPr>
        <p:spPr/>
        <p:txBody>
          <a:bodyPr/>
          <a:lstStyle/>
          <a:p>
            <a:fld id="{91AF588F-F1B0-444F-BAAF-75C8E2B87190}" type="datetime1">
              <a:rPr kumimoji="1" lang="ja-JP" altLang="en-US" smtClean="0"/>
              <a:t>2024/4/19</a:t>
            </a:fld>
            <a:endParaRPr kumimoji="1" lang="ja-JP" altLang="en-US"/>
          </a:p>
        </p:txBody>
      </p:sp>
    </p:spTree>
    <p:extLst>
      <p:ext uri="{BB962C8B-B14F-4D97-AF65-F5344CB8AC3E}">
        <p14:creationId xmlns:p14="http://schemas.microsoft.com/office/powerpoint/2010/main" val="1861441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1000"/>
                                        <p:tgtEl>
                                          <p:spTgt spid="3">
                                            <p:txEl>
                                              <p:pRg st="4" end="4"/>
                                            </p:txEl>
                                          </p:spTgt>
                                        </p:tgtEl>
                                      </p:cBhvr>
                                    </p:animEffect>
                                    <p:anim calcmode="lin" valueType="num">
                                      <p:cBhvr>
                                        <p:cTn id="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en-US" altLang="ja-JP" dirty="0">
                <a:solidFill>
                  <a:srgbClr val="FF0000"/>
                </a:solidFill>
                <a:latin typeface="HGP創英角ﾎﾟｯﾌﾟ体" pitchFamily="50" charset="-128"/>
                <a:ea typeface="HGP創英角ﾎﾟｯﾌﾟ体" pitchFamily="50" charset="-128"/>
              </a:rPr>
              <a:t>『</a:t>
            </a:r>
            <a:r>
              <a:rPr kumimoji="1" lang="ja-JP" altLang="en-US" dirty="0">
                <a:solidFill>
                  <a:srgbClr val="FF0000"/>
                </a:solidFill>
                <a:latin typeface="HGP創英角ﾎﾟｯﾌﾟ体" pitchFamily="50" charset="-128"/>
                <a:ea typeface="HGP創英角ﾎﾟｯﾌﾟ体" pitchFamily="50" charset="-128"/>
              </a:rPr>
              <a:t>金利の重さ</a:t>
            </a:r>
            <a:r>
              <a:rPr kumimoji="1" lang="en-US" altLang="ja-JP" dirty="0">
                <a:solidFill>
                  <a:srgbClr val="FF0000"/>
                </a:solidFill>
                <a:latin typeface="HGP創英角ﾎﾟｯﾌﾟ体" pitchFamily="50" charset="-128"/>
                <a:ea typeface="HGP創英角ﾎﾟｯﾌﾟ体" pitchFamily="50" charset="-128"/>
              </a:rPr>
              <a:t>』</a:t>
            </a:r>
            <a:r>
              <a:rPr kumimoji="1" lang="ja-JP" altLang="en-US" dirty="0">
                <a:latin typeface="HGP創英角ﾎﾟｯﾌﾟ体" pitchFamily="50" charset="-128"/>
                <a:ea typeface="HGP創英角ﾎﾟｯﾌﾟ体" pitchFamily="50" charset="-128"/>
              </a:rPr>
              <a:t>をご理解頂けたなら！</a:t>
            </a:r>
          </a:p>
        </p:txBody>
      </p:sp>
      <p:sp>
        <p:nvSpPr>
          <p:cNvPr id="3" name="コンテンツ プレースホルダー 2"/>
          <p:cNvSpPr>
            <a:spLocks noGrp="1"/>
          </p:cNvSpPr>
          <p:nvPr>
            <p:ph idx="1"/>
          </p:nvPr>
        </p:nvSpPr>
        <p:sp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p:spPr>
        <p:txBody>
          <a:bodyPr>
            <a:normAutofit/>
          </a:bodyPr>
          <a:lstStyle/>
          <a:p>
            <a:pPr marL="0" indent="0">
              <a:buNone/>
            </a:pPr>
            <a:endParaRPr lang="en-US" altLang="ja-JP" sz="3600" dirty="0">
              <a:solidFill>
                <a:srgbClr val="FF0000"/>
              </a:solidFill>
              <a:latin typeface="HGP創英角ﾎﾟｯﾌﾟ体" pitchFamily="50" charset="-128"/>
              <a:ea typeface="HGP創英角ﾎﾟｯﾌﾟ体" pitchFamily="50" charset="-128"/>
            </a:endParaRPr>
          </a:p>
          <a:p>
            <a:pPr marL="0" indent="0">
              <a:buNone/>
            </a:pPr>
            <a:r>
              <a:rPr lang="ja-JP" altLang="en-US" sz="4000" dirty="0">
                <a:solidFill>
                  <a:srgbClr val="FF0000"/>
                </a:solidFill>
                <a:latin typeface="HGP創英角ﾎﾟｯﾌﾟ体" pitchFamily="50" charset="-128"/>
                <a:ea typeface="HGP創英角ﾎﾟｯﾌﾟ体" pitchFamily="50" charset="-128"/>
              </a:rPr>
              <a:t>　あなたの住宅ローン金利</a:t>
            </a:r>
            <a:endParaRPr lang="en-US" altLang="ja-JP" sz="4000" dirty="0">
              <a:solidFill>
                <a:srgbClr val="FF0000"/>
              </a:solidFill>
              <a:latin typeface="HGP創英角ﾎﾟｯﾌﾟ体" pitchFamily="50" charset="-128"/>
              <a:ea typeface="HGP創英角ﾎﾟｯﾌﾟ体" pitchFamily="50" charset="-128"/>
            </a:endParaRPr>
          </a:p>
          <a:p>
            <a:pPr marL="0" indent="0">
              <a:buNone/>
            </a:pPr>
            <a:endParaRPr lang="en-US" altLang="ja-JP" sz="4000" dirty="0">
              <a:solidFill>
                <a:srgbClr val="FF0000"/>
              </a:solidFill>
              <a:latin typeface="HGP創英角ﾎﾟｯﾌﾟ体" pitchFamily="50" charset="-128"/>
              <a:ea typeface="HGP創英角ﾎﾟｯﾌﾟ体" pitchFamily="50" charset="-128"/>
            </a:endParaRPr>
          </a:p>
          <a:p>
            <a:pPr marL="0" indent="0">
              <a:buNone/>
            </a:pPr>
            <a:r>
              <a:rPr lang="ja-JP" altLang="en-US" sz="4000" dirty="0">
                <a:solidFill>
                  <a:srgbClr val="FF0000"/>
                </a:solidFill>
                <a:latin typeface="HGP創英角ﾎﾟｯﾌﾟ体" pitchFamily="50" charset="-128"/>
                <a:ea typeface="HGP創英角ﾎﾟｯﾌﾟ体" pitchFamily="50" charset="-128"/>
              </a:rPr>
              <a:t>　　　　　　　なるべく、低く抑えたいですよね？</a:t>
            </a:r>
            <a:endParaRPr lang="en-US" altLang="ja-JP" sz="4000" dirty="0">
              <a:solidFill>
                <a:srgbClr val="FF0000"/>
              </a:solidFill>
              <a:latin typeface="HGP創英角ﾎﾟｯﾌﾟ体" pitchFamily="50" charset="-128"/>
              <a:ea typeface="HGP創英角ﾎﾟｯﾌﾟ体" pitchFamily="50" charset="-128"/>
            </a:endParaRPr>
          </a:p>
        </p:txBody>
      </p:sp>
      <p:sp>
        <p:nvSpPr>
          <p:cNvPr id="4" name="スライド番号プレースホルダー 3"/>
          <p:cNvSpPr>
            <a:spLocks noGrp="1"/>
          </p:cNvSpPr>
          <p:nvPr>
            <p:ph type="sldNum" sz="quarter" idx="12"/>
          </p:nvPr>
        </p:nvSpPr>
        <p:spPr/>
        <p:txBody>
          <a:bodyPr/>
          <a:lstStyle/>
          <a:p>
            <a:fld id="{428159FB-B171-47E6-97FF-94E4E8E0D996}" type="slidenum">
              <a:rPr kumimoji="1" lang="ja-JP" altLang="en-US" smtClean="0"/>
              <a:t>17</a:t>
            </a:fld>
            <a:endParaRPr kumimoji="1" lang="ja-JP" altLang="en-US"/>
          </a:p>
        </p:txBody>
      </p:sp>
      <p:sp>
        <p:nvSpPr>
          <p:cNvPr id="5" name="日付プレースホルダー 4">
            <a:extLst>
              <a:ext uri="{FF2B5EF4-FFF2-40B4-BE49-F238E27FC236}">
                <a16:creationId xmlns:a16="http://schemas.microsoft.com/office/drawing/2014/main" id="{38C51D39-B3D0-BD3D-5667-FD02C01BFC44}"/>
              </a:ext>
            </a:extLst>
          </p:cNvPr>
          <p:cNvSpPr>
            <a:spLocks noGrp="1"/>
          </p:cNvSpPr>
          <p:nvPr>
            <p:ph type="dt" sz="half" idx="10"/>
          </p:nvPr>
        </p:nvSpPr>
        <p:spPr/>
        <p:txBody>
          <a:bodyPr/>
          <a:lstStyle/>
          <a:p>
            <a:fld id="{592E4FC7-1E5C-4A34-8EB0-790E387A87A6}" type="datetime1">
              <a:rPr kumimoji="1" lang="ja-JP" altLang="en-US" smtClean="0"/>
              <a:t>2024/4/19</a:t>
            </a:fld>
            <a:endParaRPr kumimoji="1" lang="ja-JP" altLang="en-US"/>
          </a:p>
        </p:txBody>
      </p:sp>
    </p:spTree>
    <p:extLst>
      <p:ext uri="{BB962C8B-B14F-4D97-AF65-F5344CB8AC3E}">
        <p14:creationId xmlns:p14="http://schemas.microsoft.com/office/powerpoint/2010/main" val="2880091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animEffect transition="in" filter="fade">
                                      <p:cBhvr>
                                        <p:cTn id="14" dur="1000"/>
                                        <p:tgtEl>
                                          <p:spTgt spid="3">
                                            <p:txEl>
                                              <p:pRg st="3" end="3"/>
                                            </p:txEl>
                                          </p:spTgt>
                                        </p:tgtEl>
                                      </p:cBhvr>
                                    </p:animEffect>
                                    <p:anim calcmode="lin" valueType="num">
                                      <p:cBhvr>
                                        <p:cTn id="1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8DD605E-3F58-B043-D5F0-30D51E381DC0}"/>
              </a:ext>
            </a:extLst>
          </p:cNvPr>
          <p:cNvSpPr>
            <a:spLocks noGrp="1"/>
          </p:cNvSpPr>
          <p:nvPr>
            <p:ph type="title"/>
          </p:nvPr>
        </p:nvSpPr>
        <p:spPr/>
        <p:txBody>
          <a:bodyPr/>
          <a:lstStyle/>
          <a:p>
            <a:endParaRPr kumimoji="1" lang="ja-JP" altLang="en-US"/>
          </a:p>
        </p:txBody>
      </p:sp>
      <p:pic>
        <p:nvPicPr>
          <p:cNvPr id="5" name="コンテンツ プレースホルダー 4">
            <a:extLst>
              <a:ext uri="{FF2B5EF4-FFF2-40B4-BE49-F238E27FC236}">
                <a16:creationId xmlns:a16="http://schemas.microsoft.com/office/drawing/2014/main" id="{E71F9071-1F3C-BA59-CA19-9D5449FD259C}"/>
              </a:ext>
            </a:extLst>
          </p:cNvPr>
          <p:cNvPicPr>
            <a:picLocks noGrp="1" noChangeAspect="1"/>
          </p:cNvPicPr>
          <p:nvPr>
            <p:ph idx="1"/>
          </p:nvPr>
        </p:nvPicPr>
        <p:blipFill>
          <a:blip r:embed="rId3"/>
          <a:stretch>
            <a:fillRect/>
          </a:stretch>
        </p:blipFill>
        <p:spPr>
          <a:xfrm>
            <a:off x="838200" y="365125"/>
            <a:ext cx="10377667" cy="5811838"/>
          </a:xfrm>
        </p:spPr>
      </p:pic>
      <p:sp>
        <p:nvSpPr>
          <p:cNvPr id="6" name="スライド番号プレースホルダー 5">
            <a:extLst>
              <a:ext uri="{FF2B5EF4-FFF2-40B4-BE49-F238E27FC236}">
                <a16:creationId xmlns:a16="http://schemas.microsoft.com/office/drawing/2014/main" id="{D0AA9D0C-05A7-C78A-DDC2-B556C6D88FE6}"/>
              </a:ext>
            </a:extLst>
          </p:cNvPr>
          <p:cNvSpPr>
            <a:spLocks noGrp="1"/>
          </p:cNvSpPr>
          <p:nvPr>
            <p:ph type="sldNum" sz="quarter" idx="12"/>
          </p:nvPr>
        </p:nvSpPr>
        <p:spPr/>
        <p:txBody>
          <a:bodyPr/>
          <a:lstStyle/>
          <a:p>
            <a:fld id="{7053D55C-1BD3-474D-B643-3CCB384A951D}" type="slidenum">
              <a:rPr kumimoji="1" lang="ja-JP" altLang="en-US" smtClean="0"/>
              <a:t>18</a:t>
            </a:fld>
            <a:endParaRPr kumimoji="1" lang="ja-JP" altLang="en-US"/>
          </a:p>
        </p:txBody>
      </p:sp>
      <p:pic>
        <p:nvPicPr>
          <p:cNvPr id="7" name="図 6">
            <a:extLst>
              <a:ext uri="{FF2B5EF4-FFF2-40B4-BE49-F238E27FC236}">
                <a16:creationId xmlns:a16="http://schemas.microsoft.com/office/drawing/2014/main" id="{0C9A2991-0AA7-945A-13AF-706A0EA63D52}"/>
              </a:ext>
            </a:extLst>
          </p:cNvPr>
          <p:cNvPicPr>
            <a:picLocks noChangeAspect="1"/>
          </p:cNvPicPr>
          <p:nvPr/>
        </p:nvPicPr>
        <p:blipFill>
          <a:blip r:embed="rId4"/>
          <a:stretch>
            <a:fillRect/>
          </a:stretch>
        </p:blipFill>
        <p:spPr>
          <a:xfrm>
            <a:off x="637954" y="227455"/>
            <a:ext cx="10845209" cy="6265419"/>
          </a:xfrm>
          <a:prstGeom prst="rect">
            <a:avLst/>
          </a:prstGeom>
        </p:spPr>
      </p:pic>
      <p:sp>
        <p:nvSpPr>
          <p:cNvPr id="4" name="テキスト ボックス 3">
            <a:extLst>
              <a:ext uri="{FF2B5EF4-FFF2-40B4-BE49-F238E27FC236}">
                <a16:creationId xmlns:a16="http://schemas.microsoft.com/office/drawing/2014/main" id="{448062F6-7D09-BACF-D417-B92E0EE61136}"/>
              </a:ext>
            </a:extLst>
          </p:cNvPr>
          <p:cNvSpPr txBox="1"/>
          <p:nvPr/>
        </p:nvSpPr>
        <p:spPr>
          <a:xfrm>
            <a:off x="1729946" y="1075038"/>
            <a:ext cx="8896865" cy="707886"/>
          </a:xfrm>
          <a:prstGeom prst="rect">
            <a:avLst/>
          </a:prstGeom>
          <a:noFill/>
        </p:spPr>
        <p:txBody>
          <a:bodyPr wrap="square" rtlCol="0">
            <a:spAutoFit/>
          </a:bodyPr>
          <a:lstStyle/>
          <a:p>
            <a:r>
              <a:rPr kumimoji="1" lang="ja-JP" altLang="en-US" sz="4000" dirty="0">
                <a:solidFill>
                  <a:srgbClr val="FF0000"/>
                </a:solidFill>
                <a:latin typeface="HG創英角ﾎﾟｯﾌﾟ体" panose="040B0A09000000000000" pitchFamily="49" charset="-128"/>
                <a:ea typeface="HG創英角ﾎﾟｯﾌﾟ体" panose="040B0A09000000000000" pitchFamily="49" charset="-128"/>
              </a:rPr>
              <a:t>住宅ローン利用者へのアンケート結果</a:t>
            </a:r>
          </a:p>
        </p:txBody>
      </p:sp>
    </p:spTree>
    <p:extLst>
      <p:ext uri="{BB962C8B-B14F-4D97-AF65-F5344CB8AC3E}">
        <p14:creationId xmlns:p14="http://schemas.microsoft.com/office/powerpoint/2010/main" val="10757850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A6B8F19-2C60-8001-9A46-FC546526F6ED}"/>
              </a:ext>
            </a:extLst>
          </p:cNvPr>
          <p:cNvSpPr>
            <a:spLocks noGrp="1"/>
          </p:cNvSpPr>
          <p:nvPr>
            <p:ph type="title"/>
          </p:nvPr>
        </p:nvSpPr>
        <p:spPr/>
        <p:txBody>
          <a:bodyPr/>
          <a:lstStyle/>
          <a:p>
            <a:r>
              <a:rPr lang="ja-JP" altLang="en-US" dirty="0">
                <a:latin typeface="HGS創英角ﾎﾟｯﾌﾟ体" panose="040B0A00000000000000" pitchFamily="50" charset="-128"/>
                <a:ea typeface="HGS創英角ﾎﾟｯﾌﾟ体" panose="040B0A00000000000000" pitchFamily="50" charset="-128"/>
              </a:rPr>
              <a:t>現在の住宅ローン利用者の実情！</a:t>
            </a:r>
            <a:endParaRPr kumimoji="1" lang="ja-JP" altLang="en-US" dirty="0">
              <a:latin typeface="HGS創英角ﾎﾟｯﾌﾟ体" panose="040B0A00000000000000" pitchFamily="50" charset="-128"/>
              <a:ea typeface="HGS創英角ﾎﾟｯﾌﾟ体" panose="040B0A00000000000000" pitchFamily="50" charset="-128"/>
            </a:endParaRPr>
          </a:p>
        </p:txBody>
      </p:sp>
      <p:sp>
        <p:nvSpPr>
          <p:cNvPr id="3" name="コンテンツ プレースホルダー 2">
            <a:extLst>
              <a:ext uri="{FF2B5EF4-FFF2-40B4-BE49-F238E27FC236}">
                <a16:creationId xmlns:a16="http://schemas.microsoft.com/office/drawing/2014/main" id="{CFCB3999-0B5C-FF75-7AFB-51B181C4AE9B}"/>
              </a:ext>
            </a:extLst>
          </p:cNvPr>
          <p:cNvSpPr>
            <a:spLocks noGrp="1"/>
          </p:cNvSpPr>
          <p:nvPr>
            <p:ph idx="1"/>
          </p:nvPr>
        </p:nvSpPr>
        <p:spPr/>
        <p:style>
          <a:lnRef idx="1">
            <a:schemeClr val="accent1"/>
          </a:lnRef>
          <a:fillRef idx="2">
            <a:schemeClr val="accent1"/>
          </a:fillRef>
          <a:effectRef idx="1">
            <a:schemeClr val="accent1"/>
          </a:effectRef>
          <a:fontRef idx="minor">
            <a:schemeClr val="dk1"/>
          </a:fontRef>
        </p:style>
        <p:txBody>
          <a:bodyPr>
            <a:normAutofit lnSpcReduction="10000"/>
          </a:bodyPr>
          <a:lstStyle/>
          <a:p>
            <a:endParaRPr kumimoji="1" lang="en-US" altLang="ja-JP" sz="2000" dirty="0"/>
          </a:p>
          <a:p>
            <a:pPr marL="0" indent="0">
              <a:buNone/>
            </a:pPr>
            <a:r>
              <a:rPr kumimoji="1" lang="ja-JP" altLang="en-US" sz="3200" dirty="0">
                <a:latin typeface="HGS創英角ﾎﾟｯﾌﾟ体" panose="040B0A00000000000000" pitchFamily="50" charset="-128"/>
                <a:ea typeface="HGS創英角ﾎﾟｯﾌﾟ体" panose="040B0A00000000000000" pitchFamily="50" charset="-128"/>
              </a:rPr>
              <a:t>　</a:t>
            </a:r>
            <a:r>
              <a:rPr kumimoji="1" lang="ja-JP" altLang="en-US" sz="4000" dirty="0">
                <a:latin typeface="HGS創英角ﾎﾟｯﾌﾟ体" panose="040B0A00000000000000" pitchFamily="50" charset="-128"/>
                <a:ea typeface="HGS創英角ﾎﾟｯﾌﾟ体" panose="040B0A00000000000000" pitchFamily="50" charset="-128"/>
              </a:rPr>
              <a:t>住宅ローン利用者の</a:t>
            </a:r>
            <a:r>
              <a:rPr kumimoji="1" lang="ja-JP" altLang="en-US" sz="5400" dirty="0">
                <a:solidFill>
                  <a:srgbClr val="FF0000"/>
                </a:solidFill>
                <a:latin typeface="HGS創英角ﾎﾟｯﾌﾟ体" panose="040B0A00000000000000" pitchFamily="50" charset="-128"/>
                <a:ea typeface="HGS創英角ﾎﾟｯﾌﾟ体" panose="040B0A00000000000000" pitchFamily="50" charset="-128"/>
              </a:rPr>
              <a:t>約</a:t>
            </a:r>
            <a:r>
              <a:rPr kumimoji="1" lang="en-US" altLang="ja-JP" sz="5400" dirty="0">
                <a:solidFill>
                  <a:srgbClr val="FF0000"/>
                </a:solidFill>
                <a:latin typeface="HGS創英角ﾎﾟｯﾌﾟ体" panose="040B0A00000000000000" pitchFamily="50" charset="-128"/>
                <a:ea typeface="HGS創英角ﾎﾟｯﾌﾟ体" panose="040B0A00000000000000" pitchFamily="50" charset="-128"/>
              </a:rPr>
              <a:t>8</a:t>
            </a:r>
            <a:r>
              <a:rPr kumimoji="1" lang="ja-JP" altLang="en-US" sz="5400" dirty="0">
                <a:solidFill>
                  <a:srgbClr val="FF0000"/>
                </a:solidFill>
                <a:latin typeface="HGS創英角ﾎﾟｯﾌﾟ体" panose="040B0A00000000000000" pitchFamily="50" charset="-128"/>
                <a:ea typeface="HGS創英角ﾎﾟｯﾌﾟ体" panose="040B0A00000000000000" pitchFamily="50" charset="-128"/>
              </a:rPr>
              <a:t>割</a:t>
            </a:r>
            <a:r>
              <a:rPr kumimoji="1" lang="ja-JP" altLang="en-US" sz="4000" dirty="0">
                <a:latin typeface="HGS創英角ﾎﾟｯﾌﾟ体" panose="040B0A00000000000000" pitchFamily="50" charset="-128"/>
                <a:ea typeface="HGS創英角ﾎﾟｯﾌﾟ体" panose="040B0A00000000000000" pitchFamily="50" charset="-128"/>
              </a:rPr>
              <a:t>の方が、</a:t>
            </a:r>
            <a:endParaRPr kumimoji="1" lang="en-US" altLang="ja-JP" sz="4000" dirty="0">
              <a:latin typeface="HGS創英角ﾎﾟｯﾌﾟ体" panose="040B0A00000000000000" pitchFamily="50" charset="-128"/>
              <a:ea typeface="HGS創英角ﾎﾟｯﾌﾟ体" panose="040B0A00000000000000" pitchFamily="50" charset="-128"/>
            </a:endParaRPr>
          </a:p>
          <a:p>
            <a:pPr marL="0" indent="0">
              <a:buNone/>
            </a:pPr>
            <a:r>
              <a:rPr lang="ja-JP" altLang="en-US" sz="4000" dirty="0">
                <a:latin typeface="HGS創英角ﾎﾟｯﾌﾟ体" panose="040B0A00000000000000" pitchFamily="50" charset="-128"/>
                <a:ea typeface="HGS創英角ﾎﾟｯﾌﾟ体" panose="040B0A00000000000000" pitchFamily="50" charset="-128"/>
              </a:rPr>
              <a:t>　　　　　　　</a:t>
            </a:r>
            <a:r>
              <a:rPr kumimoji="1" lang="ja-JP" altLang="en-US" sz="4000" dirty="0">
                <a:latin typeface="HGS創英角ﾎﾟｯﾌﾟ体" panose="040B0A00000000000000" pitchFamily="50" charset="-128"/>
                <a:ea typeface="HGS創英角ﾎﾟｯﾌﾟ体" panose="040B0A00000000000000" pitchFamily="50" charset="-128"/>
              </a:rPr>
              <a:t>変動金利型を選んでいます！</a:t>
            </a:r>
            <a:endParaRPr kumimoji="1" lang="en-US" altLang="ja-JP" sz="4000" dirty="0">
              <a:latin typeface="HGS創英角ﾎﾟｯﾌﾟ体" panose="040B0A00000000000000" pitchFamily="50" charset="-128"/>
              <a:ea typeface="HGS創英角ﾎﾟｯﾌﾟ体" panose="040B0A00000000000000" pitchFamily="50" charset="-128"/>
            </a:endParaRPr>
          </a:p>
          <a:p>
            <a:pPr marL="0" indent="0">
              <a:buNone/>
            </a:pPr>
            <a:endParaRPr lang="en-US" altLang="ja-JP" sz="4000" dirty="0">
              <a:latin typeface="HGS創英角ﾎﾟｯﾌﾟ体" panose="040B0A00000000000000" pitchFamily="50" charset="-128"/>
              <a:ea typeface="HGS創英角ﾎﾟｯﾌﾟ体" panose="040B0A00000000000000" pitchFamily="50" charset="-128"/>
            </a:endParaRPr>
          </a:p>
          <a:p>
            <a:pPr marL="0" indent="0">
              <a:buNone/>
            </a:pPr>
            <a:r>
              <a:rPr lang="ja-JP" altLang="en-US" sz="5400" dirty="0">
                <a:solidFill>
                  <a:srgbClr val="FF0000"/>
                </a:solidFill>
                <a:latin typeface="HGS創英角ﾎﾟｯﾌﾟ体" panose="040B0A00000000000000" pitchFamily="50" charset="-128"/>
                <a:ea typeface="HGS創英角ﾎﾟｯﾌﾟ体" panose="040B0A00000000000000" pitchFamily="50" charset="-128"/>
              </a:rPr>
              <a:t>　</a:t>
            </a:r>
            <a:r>
              <a:rPr kumimoji="1" lang="ja-JP" altLang="en-US" sz="5400" dirty="0">
                <a:solidFill>
                  <a:srgbClr val="FF0000"/>
                </a:solidFill>
                <a:latin typeface="HGS創英角ﾎﾟｯﾌﾟ体" panose="040B0A00000000000000" pitchFamily="50" charset="-128"/>
                <a:ea typeface="HGS創英角ﾎﾟｯﾌﾟ体" panose="040B0A00000000000000" pitchFamily="50" charset="-128"/>
              </a:rPr>
              <a:t>変動金利は、大人気！　</a:t>
            </a:r>
            <a:endParaRPr kumimoji="1" lang="en-US" altLang="ja-JP" sz="5400" dirty="0">
              <a:solidFill>
                <a:srgbClr val="FF0000"/>
              </a:solidFill>
              <a:latin typeface="HGS創英角ﾎﾟｯﾌﾟ体" panose="040B0A00000000000000" pitchFamily="50" charset="-128"/>
              <a:ea typeface="HGS創英角ﾎﾟｯﾌﾟ体" panose="040B0A00000000000000" pitchFamily="50" charset="-128"/>
            </a:endParaRPr>
          </a:p>
          <a:p>
            <a:pPr marL="0" indent="0">
              <a:buNone/>
            </a:pPr>
            <a:r>
              <a:rPr kumimoji="1" lang="ja-JP" altLang="en-US" dirty="0">
                <a:latin typeface="HGS創英角ﾎﾟｯﾌﾟ体" panose="040B0A00000000000000" pitchFamily="50" charset="-128"/>
                <a:ea typeface="HGS創英角ﾎﾟｯﾌﾟ体" panose="040B0A00000000000000" pitchFamily="50" charset="-128"/>
              </a:rPr>
              <a:t>　</a:t>
            </a:r>
            <a:endParaRPr kumimoji="1" lang="en-US" altLang="ja-JP" dirty="0">
              <a:latin typeface="HGS創英角ﾎﾟｯﾌﾟ体" panose="040B0A00000000000000" pitchFamily="50" charset="-128"/>
              <a:ea typeface="HGS創英角ﾎﾟｯﾌﾟ体" panose="040B0A00000000000000" pitchFamily="50" charset="-128"/>
            </a:endParaRPr>
          </a:p>
          <a:p>
            <a:pPr marL="0" indent="0">
              <a:buNone/>
            </a:pPr>
            <a:r>
              <a:rPr kumimoji="1" lang="ja-JP" altLang="en-US" dirty="0">
                <a:latin typeface="HGS創英角ﾎﾟｯﾌﾟ体" panose="040B0A00000000000000" pitchFamily="50" charset="-128"/>
                <a:ea typeface="HGS創英角ﾎﾟｯﾌﾟ体" panose="040B0A00000000000000" pitchFamily="50" charset="-128"/>
              </a:rPr>
              <a:t>　　　　　　　　　　　　　　　　　　　　　　ですね！</a:t>
            </a:r>
            <a:endParaRPr kumimoji="1" lang="en-US" altLang="ja-JP" dirty="0">
              <a:latin typeface="HGS創英角ﾎﾟｯﾌﾟ体" panose="040B0A00000000000000" pitchFamily="50" charset="-128"/>
              <a:ea typeface="HGS創英角ﾎﾟｯﾌﾟ体" panose="040B0A00000000000000" pitchFamily="50" charset="-128"/>
            </a:endParaRPr>
          </a:p>
          <a:p>
            <a:pPr marL="0" indent="0">
              <a:buNone/>
            </a:pPr>
            <a:endParaRPr lang="en-US" altLang="ja-JP" dirty="0">
              <a:latin typeface="HGS創英角ﾎﾟｯﾌﾟ体" panose="040B0A00000000000000" pitchFamily="50" charset="-128"/>
              <a:ea typeface="HGS創英角ﾎﾟｯﾌﾟ体" panose="040B0A00000000000000" pitchFamily="50" charset="-128"/>
            </a:endParaRPr>
          </a:p>
        </p:txBody>
      </p:sp>
      <p:sp>
        <p:nvSpPr>
          <p:cNvPr id="5" name="スライド番号プレースホルダー 4">
            <a:extLst>
              <a:ext uri="{FF2B5EF4-FFF2-40B4-BE49-F238E27FC236}">
                <a16:creationId xmlns:a16="http://schemas.microsoft.com/office/drawing/2014/main" id="{DF3DDB41-CCCD-2AC7-A206-9FC1D3A69D35}"/>
              </a:ext>
            </a:extLst>
          </p:cNvPr>
          <p:cNvSpPr>
            <a:spLocks noGrp="1"/>
          </p:cNvSpPr>
          <p:nvPr>
            <p:ph type="sldNum" sz="quarter" idx="12"/>
          </p:nvPr>
        </p:nvSpPr>
        <p:spPr/>
        <p:txBody>
          <a:bodyPr/>
          <a:lstStyle/>
          <a:p>
            <a:fld id="{7053D55C-1BD3-474D-B643-3CCB384A951D}" type="slidenum">
              <a:rPr kumimoji="1" lang="ja-JP" altLang="en-US" smtClean="0"/>
              <a:t>19</a:t>
            </a:fld>
            <a:endParaRPr kumimoji="1" lang="ja-JP" altLang="en-US"/>
          </a:p>
        </p:txBody>
      </p:sp>
    </p:spTree>
    <p:extLst>
      <p:ext uri="{BB962C8B-B14F-4D97-AF65-F5344CB8AC3E}">
        <p14:creationId xmlns:p14="http://schemas.microsoft.com/office/powerpoint/2010/main" val="200156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 Box 1"/>
          <p:cNvSpPr txBox="1">
            <a:spLocks noChangeArrowheads="1"/>
          </p:cNvSpPr>
          <p:nvPr/>
        </p:nvSpPr>
        <p:spPr bwMode="auto">
          <a:xfrm>
            <a:off x="2276476" y="1060450"/>
            <a:ext cx="8010525"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3988" tIns="41994" rIns="83988" bIns="41994" anchor="ctr"/>
          <a:lstStyle>
            <a:lvl1pPr defTabSz="839788" eaLnBrk="0" hangingPunct="0">
              <a:defRPr kumimoji="1" sz="1600">
                <a:solidFill>
                  <a:schemeClr val="tx1"/>
                </a:solidFill>
                <a:latin typeface="Tahoma" pitchFamily="34" charset="0"/>
                <a:ea typeface="ＤＦPOP体" pitchFamily="49" charset="-128"/>
              </a:defRPr>
            </a:lvl1pPr>
            <a:lvl2pPr marL="742950" indent="-285750" defTabSz="839788" eaLnBrk="0" hangingPunct="0">
              <a:defRPr kumimoji="1" sz="1600">
                <a:solidFill>
                  <a:schemeClr val="tx1"/>
                </a:solidFill>
                <a:latin typeface="Tahoma" pitchFamily="34" charset="0"/>
                <a:ea typeface="ＤＦPOP体" pitchFamily="49" charset="-128"/>
              </a:defRPr>
            </a:lvl2pPr>
            <a:lvl3pPr marL="1143000" indent="-228600" defTabSz="839788" eaLnBrk="0" hangingPunct="0">
              <a:defRPr kumimoji="1" sz="1600">
                <a:solidFill>
                  <a:schemeClr val="tx1"/>
                </a:solidFill>
                <a:latin typeface="Tahoma" pitchFamily="34" charset="0"/>
                <a:ea typeface="ＤＦPOP体" pitchFamily="49" charset="-128"/>
              </a:defRPr>
            </a:lvl3pPr>
            <a:lvl4pPr marL="1600200" indent="-228600" defTabSz="839788" eaLnBrk="0" hangingPunct="0">
              <a:defRPr kumimoji="1" sz="1600">
                <a:solidFill>
                  <a:schemeClr val="tx1"/>
                </a:solidFill>
                <a:latin typeface="Tahoma" pitchFamily="34" charset="0"/>
                <a:ea typeface="ＤＦPOP体" pitchFamily="49" charset="-128"/>
              </a:defRPr>
            </a:lvl4pPr>
            <a:lvl5pPr marL="2057400" indent="-228600" defTabSz="839788" eaLnBrk="0" hangingPunct="0">
              <a:defRPr kumimoji="1" sz="1600">
                <a:solidFill>
                  <a:schemeClr val="tx1"/>
                </a:solidFill>
                <a:latin typeface="Tahoma" pitchFamily="34" charset="0"/>
                <a:ea typeface="ＤＦPOP体" pitchFamily="49" charset="-128"/>
              </a:defRPr>
            </a:lvl5pPr>
            <a:lvl6pPr marL="2514600" indent="-228600" defTabSz="839788" eaLnBrk="0" fontAlgn="base" hangingPunct="0">
              <a:spcBef>
                <a:spcPct val="0"/>
              </a:spcBef>
              <a:spcAft>
                <a:spcPct val="0"/>
              </a:spcAft>
              <a:defRPr kumimoji="1" sz="1600">
                <a:solidFill>
                  <a:schemeClr val="tx1"/>
                </a:solidFill>
                <a:latin typeface="Tahoma" pitchFamily="34" charset="0"/>
                <a:ea typeface="ＤＦPOP体" pitchFamily="49" charset="-128"/>
              </a:defRPr>
            </a:lvl6pPr>
            <a:lvl7pPr marL="2971800" indent="-228600" defTabSz="839788" eaLnBrk="0" fontAlgn="base" hangingPunct="0">
              <a:spcBef>
                <a:spcPct val="0"/>
              </a:spcBef>
              <a:spcAft>
                <a:spcPct val="0"/>
              </a:spcAft>
              <a:defRPr kumimoji="1" sz="1600">
                <a:solidFill>
                  <a:schemeClr val="tx1"/>
                </a:solidFill>
                <a:latin typeface="Tahoma" pitchFamily="34" charset="0"/>
                <a:ea typeface="ＤＦPOP体" pitchFamily="49" charset="-128"/>
              </a:defRPr>
            </a:lvl7pPr>
            <a:lvl8pPr marL="3429000" indent="-228600" defTabSz="839788" eaLnBrk="0" fontAlgn="base" hangingPunct="0">
              <a:spcBef>
                <a:spcPct val="0"/>
              </a:spcBef>
              <a:spcAft>
                <a:spcPct val="0"/>
              </a:spcAft>
              <a:defRPr kumimoji="1" sz="1600">
                <a:solidFill>
                  <a:schemeClr val="tx1"/>
                </a:solidFill>
                <a:latin typeface="Tahoma" pitchFamily="34" charset="0"/>
                <a:ea typeface="ＤＦPOP体" pitchFamily="49" charset="-128"/>
              </a:defRPr>
            </a:lvl8pPr>
            <a:lvl9pPr marL="3886200" indent="-228600" defTabSz="839788" eaLnBrk="0" fontAlgn="base" hangingPunct="0">
              <a:spcBef>
                <a:spcPct val="0"/>
              </a:spcBef>
              <a:spcAft>
                <a:spcPct val="0"/>
              </a:spcAft>
              <a:defRPr kumimoji="1" sz="1600">
                <a:solidFill>
                  <a:schemeClr val="tx1"/>
                </a:solidFill>
                <a:latin typeface="Tahoma" pitchFamily="34" charset="0"/>
                <a:ea typeface="ＤＦPOP体" pitchFamily="49" charset="-128"/>
              </a:defRPr>
            </a:lvl9pPr>
          </a:lstStyle>
          <a:p>
            <a:pPr eaLnBrk="1" hangingPunct="1">
              <a:buClr>
                <a:srgbClr val="000000"/>
              </a:buClr>
              <a:buSzPct val="100000"/>
              <a:buFont typeface="Times New Roman" pitchFamily="18" charset="0"/>
              <a:buNone/>
            </a:pPr>
            <a:endParaRPr kumimoji="0" lang="ja-JP" altLang="ja-JP" sz="1700">
              <a:solidFill>
                <a:schemeClr val="bg1"/>
              </a:solidFill>
              <a:latin typeface="Arial" pitchFamily="34" charset="0"/>
              <a:ea typeface="ＭＳ Ｐゴシック" pitchFamily="50" charset="-128"/>
            </a:endParaRPr>
          </a:p>
        </p:txBody>
      </p:sp>
      <p:sp>
        <p:nvSpPr>
          <p:cNvPr id="3076" name="Text Box 2"/>
          <p:cNvSpPr txBox="1">
            <a:spLocks noChangeArrowheads="1"/>
          </p:cNvSpPr>
          <p:nvPr/>
        </p:nvSpPr>
        <p:spPr bwMode="auto">
          <a:xfrm>
            <a:off x="2276476" y="1060450"/>
            <a:ext cx="8010525"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3988" tIns="41994" rIns="83988" bIns="41994" anchor="ctr"/>
          <a:lstStyle>
            <a:lvl1pPr defTabSz="839788" eaLnBrk="0" hangingPunct="0">
              <a:defRPr kumimoji="1" sz="1600">
                <a:solidFill>
                  <a:schemeClr val="tx1"/>
                </a:solidFill>
                <a:latin typeface="Tahoma" pitchFamily="34" charset="0"/>
                <a:ea typeface="ＤＦPOP体" pitchFamily="49" charset="-128"/>
              </a:defRPr>
            </a:lvl1pPr>
            <a:lvl2pPr marL="742950" indent="-285750" defTabSz="839788" eaLnBrk="0" hangingPunct="0">
              <a:defRPr kumimoji="1" sz="1600">
                <a:solidFill>
                  <a:schemeClr val="tx1"/>
                </a:solidFill>
                <a:latin typeface="Tahoma" pitchFamily="34" charset="0"/>
                <a:ea typeface="ＤＦPOP体" pitchFamily="49" charset="-128"/>
              </a:defRPr>
            </a:lvl2pPr>
            <a:lvl3pPr marL="1143000" indent="-228600" defTabSz="839788" eaLnBrk="0" hangingPunct="0">
              <a:defRPr kumimoji="1" sz="1600">
                <a:solidFill>
                  <a:schemeClr val="tx1"/>
                </a:solidFill>
                <a:latin typeface="Tahoma" pitchFamily="34" charset="0"/>
                <a:ea typeface="ＤＦPOP体" pitchFamily="49" charset="-128"/>
              </a:defRPr>
            </a:lvl3pPr>
            <a:lvl4pPr marL="1600200" indent="-228600" defTabSz="839788" eaLnBrk="0" hangingPunct="0">
              <a:defRPr kumimoji="1" sz="1600">
                <a:solidFill>
                  <a:schemeClr val="tx1"/>
                </a:solidFill>
                <a:latin typeface="Tahoma" pitchFamily="34" charset="0"/>
                <a:ea typeface="ＤＦPOP体" pitchFamily="49" charset="-128"/>
              </a:defRPr>
            </a:lvl4pPr>
            <a:lvl5pPr marL="2057400" indent="-228600" defTabSz="839788" eaLnBrk="0" hangingPunct="0">
              <a:defRPr kumimoji="1" sz="1600">
                <a:solidFill>
                  <a:schemeClr val="tx1"/>
                </a:solidFill>
                <a:latin typeface="Tahoma" pitchFamily="34" charset="0"/>
                <a:ea typeface="ＤＦPOP体" pitchFamily="49" charset="-128"/>
              </a:defRPr>
            </a:lvl5pPr>
            <a:lvl6pPr marL="2514600" indent="-228600" defTabSz="839788" eaLnBrk="0" fontAlgn="base" hangingPunct="0">
              <a:spcBef>
                <a:spcPct val="0"/>
              </a:spcBef>
              <a:spcAft>
                <a:spcPct val="0"/>
              </a:spcAft>
              <a:defRPr kumimoji="1" sz="1600">
                <a:solidFill>
                  <a:schemeClr val="tx1"/>
                </a:solidFill>
                <a:latin typeface="Tahoma" pitchFamily="34" charset="0"/>
                <a:ea typeface="ＤＦPOP体" pitchFamily="49" charset="-128"/>
              </a:defRPr>
            </a:lvl6pPr>
            <a:lvl7pPr marL="2971800" indent="-228600" defTabSz="839788" eaLnBrk="0" fontAlgn="base" hangingPunct="0">
              <a:spcBef>
                <a:spcPct val="0"/>
              </a:spcBef>
              <a:spcAft>
                <a:spcPct val="0"/>
              </a:spcAft>
              <a:defRPr kumimoji="1" sz="1600">
                <a:solidFill>
                  <a:schemeClr val="tx1"/>
                </a:solidFill>
                <a:latin typeface="Tahoma" pitchFamily="34" charset="0"/>
                <a:ea typeface="ＤＦPOP体" pitchFamily="49" charset="-128"/>
              </a:defRPr>
            </a:lvl7pPr>
            <a:lvl8pPr marL="3429000" indent="-228600" defTabSz="839788" eaLnBrk="0" fontAlgn="base" hangingPunct="0">
              <a:spcBef>
                <a:spcPct val="0"/>
              </a:spcBef>
              <a:spcAft>
                <a:spcPct val="0"/>
              </a:spcAft>
              <a:defRPr kumimoji="1" sz="1600">
                <a:solidFill>
                  <a:schemeClr val="tx1"/>
                </a:solidFill>
                <a:latin typeface="Tahoma" pitchFamily="34" charset="0"/>
                <a:ea typeface="ＤＦPOP体" pitchFamily="49" charset="-128"/>
              </a:defRPr>
            </a:lvl8pPr>
            <a:lvl9pPr marL="3886200" indent="-228600" defTabSz="839788" eaLnBrk="0" fontAlgn="base" hangingPunct="0">
              <a:spcBef>
                <a:spcPct val="0"/>
              </a:spcBef>
              <a:spcAft>
                <a:spcPct val="0"/>
              </a:spcAft>
              <a:defRPr kumimoji="1" sz="1600">
                <a:solidFill>
                  <a:schemeClr val="tx1"/>
                </a:solidFill>
                <a:latin typeface="Tahoma" pitchFamily="34" charset="0"/>
                <a:ea typeface="ＤＦPOP体" pitchFamily="49" charset="-128"/>
              </a:defRPr>
            </a:lvl9pPr>
          </a:lstStyle>
          <a:p>
            <a:pPr eaLnBrk="1" hangingPunct="1">
              <a:buClr>
                <a:srgbClr val="000000"/>
              </a:buClr>
              <a:buSzPct val="100000"/>
              <a:buFont typeface="Times New Roman" pitchFamily="18" charset="0"/>
              <a:buNone/>
            </a:pPr>
            <a:endParaRPr kumimoji="0" lang="ja-JP" altLang="ja-JP" sz="1700">
              <a:solidFill>
                <a:schemeClr val="bg1"/>
              </a:solidFill>
              <a:latin typeface="Arial" pitchFamily="34" charset="0"/>
              <a:ea typeface="ＭＳ Ｐゴシック" pitchFamily="50" charset="-128"/>
            </a:endParaRPr>
          </a:p>
        </p:txBody>
      </p:sp>
      <p:sp>
        <p:nvSpPr>
          <p:cNvPr id="3077" name="Text Box 3"/>
          <p:cNvSpPr txBox="1">
            <a:spLocks noChangeArrowheads="1"/>
          </p:cNvSpPr>
          <p:nvPr/>
        </p:nvSpPr>
        <p:spPr bwMode="auto">
          <a:xfrm>
            <a:off x="2276476" y="1060450"/>
            <a:ext cx="8010525"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3988" tIns="41994" rIns="83988" bIns="41994" anchor="ctr"/>
          <a:lstStyle>
            <a:lvl1pPr defTabSz="839788" eaLnBrk="0" hangingPunct="0">
              <a:defRPr kumimoji="1" sz="1600">
                <a:solidFill>
                  <a:schemeClr val="tx1"/>
                </a:solidFill>
                <a:latin typeface="Tahoma" pitchFamily="34" charset="0"/>
                <a:ea typeface="ＤＦPOP体" pitchFamily="49" charset="-128"/>
              </a:defRPr>
            </a:lvl1pPr>
            <a:lvl2pPr marL="742950" indent="-285750" defTabSz="839788" eaLnBrk="0" hangingPunct="0">
              <a:defRPr kumimoji="1" sz="1600">
                <a:solidFill>
                  <a:schemeClr val="tx1"/>
                </a:solidFill>
                <a:latin typeface="Tahoma" pitchFamily="34" charset="0"/>
                <a:ea typeface="ＤＦPOP体" pitchFamily="49" charset="-128"/>
              </a:defRPr>
            </a:lvl2pPr>
            <a:lvl3pPr marL="1143000" indent="-228600" defTabSz="839788" eaLnBrk="0" hangingPunct="0">
              <a:defRPr kumimoji="1" sz="1600">
                <a:solidFill>
                  <a:schemeClr val="tx1"/>
                </a:solidFill>
                <a:latin typeface="Tahoma" pitchFamily="34" charset="0"/>
                <a:ea typeface="ＤＦPOP体" pitchFamily="49" charset="-128"/>
              </a:defRPr>
            </a:lvl3pPr>
            <a:lvl4pPr marL="1600200" indent="-228600" defTabSz="839788" eaLnBrk="0" hangingPunct="0">
              <a:defRPr kumimoji="1" sz="1600">
                <a:solidFill>
                  <a:schemeClr val="tx1"/>
                </a:solidFill>
                <a:latin typeface="Tahoma" pitchFamily="34" charset="0"/>
                <a:ea typeface="ＤＦPOP体" pitchFamily="49" charset="-128"/>
              </a:defRPr>
            </a:lvl4pPr>
            <a:lvl5pPr marL="2057400" indent="-228600" defTabSz="839788" eaLnBrk="0" hangingPunct="0">
              <a:defRPr kumimoji="1" sz="1600">
                <a:solidFill>
                  <a:schemeClr val="tx1"/>
                </a:solidFill>
                <a:latin typeface="Tahoma" pitchFamily="34" charset="0"/>
                <a:ea typeface="ＤＦPOP体" pitchFamily="49" charset="-128"/>
              </a:defRPr>
            </a:lvl5pPr>
            <a:lvl6pPr marL="2514600" indent="-228600" defTabSz="839788" eaLnBrk="0" fontAlgn="base" hangingPunct="0">
              <a:spcBef>
                <a:spcPct val="0"/>
              </a:spcBef>
              <a:spcAft>
                <a:spcPct val="0"/>
              </a:spcAft>
              <a:defRPr kumimoji="1" sz="1600">
                <a:solidFill>
                  <a:schemeClr val="tx1"/>
                </a:solidFill>
                <a:latin typeface="Tahoma" pitchFamily="34" charset="0"/>
                <a:ea typeface="ＤＦPOP体" pitchFamily="49" charset="-128"/>
              </a:defRPr>
            </a:lvl6pPr>
            <a:lvl7pPr marL="2971800" indent="-228600" defTabSz="839788" eaLnBrk="0" fontAlgn="base" hangingPunct="0">
              <a:spcBef>
                <a:spcPct val="0"/>
              </a:spcBef>
              <a:spcAft>
                <a:spcPct val="0"/>
              </a:spcAft>
              <a:defRPr kumimoji="1" sz="1600">
                <a:solidFill>
                  <a:schemeClr val="tx1"/>
                </a:solidFill>
                <a:latin typeface="Tahoma" pitchFamily="34" charset="0"/>
                <a:ea typeface="ＤＦPOP体" pitchFamily="49" charset="-128"/>
              </a:defRPr>
            </a:lvl7pPr>
            <a:lvl8pPr marL="3429000" indent="-228600" defTabSz="839788" eaLnBrk="0" fontAlgn="base" hangingPunct="0">
              <a:spcBef>
                <a:spcPct val="0"/>
              </a:spcBef>
              <a:spcAft>
                <a:spcPct val="0"/>
              </a:spcAft>
              <a:defRPr kumimoji="1" sz="1600">
                <a:solidFill>
                  <a:schemeClr val="tx1"/>
                </a:solidFill>
                <a:latin typeface="Tahoma" pitchFamily="34" charset="0"/>
                <a:ea typeface="ＤＦPOP体" pitchFamily="49" charset="-128"/>
              </a:defRPr>
            </a:lvl8pPr>
            <a:lvl9pPr marL="3886200" indent="-228600" defTabSz="839788" eaLnBrk="0" fontAlgn="base" hangingPunct="0">
              <a:spcBef>
                <a:spcPct val="0"/>
              </a:spcBef>
              <a:spcAft>
                <a:spcPct val="0"/>
              </a:spcAft>
              <a:defRPr kumimoji="1" sz="1600">
                <a:solidFill>
                  <a:schemeClr val="tx1"/>
                </a:solidFill>
                <a:latin typeface="Tahoma" pitchFamily="34" charset="0"/>
                <a:ea typeface="ＤＦPOP体" pitchFamily="49" charset="-128"/>
              </a:defRPr>
            </a:lvl9pPr>
          </a:lstStyle>
          <a:p>
            <a:pPr eaLnBrk="1" hangingPunct="1">
              <a:buClr>
                <a:srgbClr val="000000"/>
              </a:buClr>
              <a:buSzPct val="100000"/>
              <a:buFont typeface="Times New Roman" pitchFamily="18" charset="0"/>
              <a:buNone/>
            </a:pPr>
            <a:endParaRPr kumimoji="0" lang="ja-JP" altLang="ja-JP" sz="1700">
              <a:solidFill>
                <a:schemeClr val="bg1"/>
              </a:solidFill>
              <a:latin typeface="Arial" pitchFamily="34" charset="0"/>
              <a:ea typeface="ＭＳ Ｐゴシック" pitchFamily="50" charset="-128"/>
            </a:endParaRPr>
          </a:p>
        </p:txBody>
      </p:sp>
      <p:sp>
        <p:nvSpPr>
          <p:cNvPr id="3078" name="Text Box 4"/>
          <p:cNvSpPr txBox="1">
            <a:spLocks noChangeArrowheads="1"/>
          </p:cNvSpPr>
          <p:nvPr/>
        </p:nvSpPr>
        <p:spPr bwMode="auto">
          <a:xfrm>
            <a:off x="2423593" y="1032866"/>
            <a:ext cx="2595389"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3988" tIns="41994" rIns="83988" bIns="41994" anchor="ctr"/>
          <a:lstStyle>
            <a:lvl1pPr defTabSz="839788" eaLnBrk="0" hangingPunct="0">
              <a:defRPr kumimoji="1" sz="1600">
                <a:solidFill>
                  <a:schemeClr val="tx1"/>
                </a:solidFill>
                <a:latin typeface="Tahoma" pitchFamily="34" charset="0"/>
                <a:ea typeface="ＤＦPOP体" pitchFamily="49" charset="-128"/>
              </a:defRPr>
            </a:lvl1pPr>
            <a:lvl2pPr marL="742950" indent="-285750" defTabSz="839788" eaLnBrk="0" hangingPunct="0">
              <a:defRPr kumimoji="1" sz="1600">
                <a:solidFill>
                  <a:schemeClr val="tx1"/>
                </a:solidFill>
                <a:latin typeface="Tahoma" pitchFamily="34" charset="0"/>
                <a:ea typeface="ＤＦPOP体" pitchFamily="49" charset="-128"/>
              </a:defRPr>
            </a:lvl2pPr>
            <a:lvl3pPr marL="1143000" indent="-228600" defTabSz="839788" eaLnBrk="0" hangingPunct="0">
              <a:defRPr kumimoji="1" sz="1600">
                <a:solidFill>
                  <a:schemeClr val="tx1"/>
                </a:solidFill>
                <a:latin typeface="Tahoma" pitchFamily="34" charset="0"/>
                <a:ea typeface="ＤＦPOP体" pitchFamily="49" charset="-128"/>
              </a:defRPr>
            </a:lvl3pPr>
            <a:lvl4pPr marL="1600200" indent="-228600" defTabSz="839788" eaLnBrk="0" hangingPunct="0">
              <a:defRPr kumimoji="1" sz="1600">
                <a:solidFill>
                  <a:schemeClr val="tx1"/>
                </a:solidFill>
                <a:latin typeface="Tahoma" pitchFamily="34" charset="0"/>
                <a:ea typeface="ＤＦPOP体" pitchFamily="49" charset="-128"/>
              </a:defRPr>
            </a:lvl4pPr>
            <a:lvl5pPr marL="2057400" indent="-228600" defTabSz="839788" eaLnBrk="0" hangingPunct="0">
              <a:defRPr kumimoji="1" sz="1600">
                <a:solidFill>
                  <a:schemeClr val="tx1"/>
                </a:solidFill>
                <a:latin typeface="Tahoma" pitchFamily="34" charset="0"/>
                <a:ea typeface="ＤＦPOP体" pitchFamily="49" charset="-128"/>
              </a:defRPr>
            </a:lvl5pPr>
            <a:lvl6pPr marL="2514600" indent="-228600" defTabSz="839788" eaLnBrk="0" fontAlgn="base" hangingPunct="0">
              <a:spcBef>
                <a:spcPct val="0"/>
              </a:spcBef>
              <a:spcAft>
                <a:spcPct val="0"/>
              </a:spcAft>
              <a:defRPr kumimoji="1" sz="1600">
                <a:solidFill>
                  <a:schemeClr val="tx1"/>
                </a:solidFill>
                <a:latin typeface="Tahoma" pitchFamily="34" charset="0"/>
                <a:ea typeface="ＤＦPOP体" pitchFamily="49" charset="-128"/>
              </a:defRPr>
            </a:lvl6pPr>
            <a:lvl7pPr marL="2971800" indent="-228600" defTabSz="839788" eaLnBrk="0" fontAlgn="base" hangingPunct="0">
              <a:spcBef>
                <a:spcPct val="0"/>
              </a:spcBef>
              <a:spcAft>
                <a:spcPct val="0"/>
              </a:spcAft>
              <a:defRPr kumimoji="1" sz="1600">
                <a:solidFill>
                  <a:schemeClr val="tx1"/>
                </a:solidFill>
                <a:latin typeface="Tahoma" pitchFamily="34" charset="0"/>
                <a:ea typeface="ＤＦPOP体" pitchFamily="49" charset="-128"/>
              </a:defRPr>
            </a:lvl7pPr>
            <a:lvl8pPr marL="3429000" indent="-228600" defTabSz="839788" eaLnBrk="0" fontAlgn="base" hangingPunct="0">
              <a:spcBef>
                <a:spcPct val="0"/>
              </a:spcBef>
              <a:spcAft>
                <a:spcPct val="0"/>
              </a:spcAft>
              <a:defRPr kumimoji="1" sz="1600">
                <a:solidFill>
                  <a:schemeClr val="tx1"/>
                </a:solidFill>
                <a:latin typeface="Tahoma" pitchFamily="34" charset="0"/>
                <a:ea typeface="ＤＦPOP体" pitchFamily="49" charset="-128"/>
              </a:defRPr>
            </a:lvl8pPr>
            <a:lvl9pPr marL="3886200" indent="-228600" defTabSz="839788" eaLnBrk="0" fontAlgn="base" hangingPunct="0">
              <a:spcBef>
                <a:spcPct val="0"/>
              </a:spcBef>
              <a:spcAft>
                <a:spcPct val="0"/>
              </a:spcAft>
              <a:defRPr kumimoji="1" sz="1600">
                <a:solidFill>
                  <a:schemeClr val="tx1"/>
                </a:solidFill>
                <a:latin typeface="Tahoma" pitchFamily="34" charset="0"/>
                <a:ea typeface="ＤＦPOP体" pitchFamily="49" charset="-128"/>
              </a:defRPr>
            </a:lvl9pPr>
          </a:lstStyle>
          <a:p>
            <a:pPr eaLnBrk="1" hangingPunct="1">
              <a:buClr>
                <a:srgbClr val="000000"/>
              </a:buClr>
              <a:buSzPct val="100000"/>
              <a:buFont typeface="Times New Roman" pitchFamily="18" charset="0"/>
              <a:buNone/>
            </a:pPr>
            <a:endParaRPr kumimoji="0" lang="ja-JP" altLang="ja-JP" sz="1700" dirty="0">
              <a:solidFill>
                <a:schemeClr val="bg1"/>
              </a:solidFill>
              <a:latin typeface="Arial" pitchFamily="34" charset="0"/>
              <a:ea typeface="ＭＳ Ｐゴシック" pitchFamily="50" charset="-128"/>
            </a:endParaRPr>
          </a:p>
        </p:txBody>
      </p:sp>
      <p:sp>
        <p:nvSpPr>
          <p:cNvPr id="3079" name="Text Box 5"/>
          <p:cNvSpPr txBox="1">
            <a:spLocks noChangeArrowheads="1"/>
          </p:cNvSpPr>
          <p:nvPr/>
        </p:nvSpPr>
        <p:spPr bwMode="auto">
          <a:xfrm>
            <a:off x="428626" y="1529898"/>
            <a:ext cx="8010525"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3988" tIns="41994" rIns="83988" bIns="41994" anchor="ctr"/>
          <a:lstStyle>
            <a:lvl1pPr defTabSz="839788" eaLnBrk="0" hangingPunct="0">
              <a:defRPr kumimoji="1" sz="1600">
                <a:solidFill>
                  <a:schemeClr val="tx1"/>
                </a:solidFill>
                <a:latin typeface="Tahoma" pitchFamily="34" charset="0"/>
                <a:ea typeface="ＤＦPOP体" pitchFamily="49" charset="-128"/>
              </a:defRPr>
            </a:lvl1pPr>
            <a:lvl2pPr marL="742950" indent="-285750" defTabSz="839788" eaLnBrk="0" hangingPunct="0">
              <a:defRPr kumimoji="1" sz="1600">
                <a:solidFill>
                  <a:schemeClr val="tx1"/>
                </a:solidFill>
                <a:latin typeface="Tahoma" pitchFamily="34" charset="0"/>
                <a:ea typeface="ＤＦPOP体" pitchFamily="49" charset="-128"/>
              </a:defRPr>
            </a:lvl2pPr>
            <a:lvl3pPr marL="1143000" indent="-228600" defTabSz="839788" eaLnBrk="0" hangingPunct="0">
              <a:defRPr kumimoji="1" sz="1600">
                <a:solidFill>
                  <a:schemeClr val="tx1"/>
                </a:solidFill>
                <a:latin typeface="Tahoma" pitchFamily="34" charset="0"/>
                <a:ea typeface="ＤＦPOP体" pitchFamily="49" charset="-128"/>
              </a:defRPr>
            </a:lvl3pPr>
            <a:lvl4pPr marL="1600200" indent="-228600" defTabSz="839788" eaLnBrk="0" hangingPunct="0">
              <a:defRPr kumimoji="1" sz="1600">
                <a:solidFill>
                  <a:schemeClr val="tx1"/>
                </a:solidFill>
                <a:latin typeface="Tahoma" pitchFamily="34" charset="0"/>
                <a:ea typeface="ＤＦPOP体" pitchFamily="49" charset="-128"/>
              </a:defRPr>
            </a:lvl4pPr>
            <a:lvl5pPr marL="2057400" indent="-228600" defTabSz="839788" eaLnBrk="0" hangingPunct="0">
              <a:defRPr kumimoji="1" sz="1600">
                <a:solidFill>
                  <a:schemeClr val="tx1"/>
                </a:solidFill>
                <a:latin typeface="Tahoma" pitchFamily="34" charset="0"/>
                <a:ea typeface="ＤＦPOP体" pitchFamily="49" charset="-128"/>
              </a:defRPr>
            </a:lvl5pPr>
            <a:lvl6pPr marL="2514600" indent="-228600" defTabSz="839788" eaLnBrk="0" fontAlgn="base" hangingPunct="0">
              <a:spcBef>
                <a:spcPct val="0"/>
              </a:spcBef>
              <a:spcAft>
                <a:spcPct val="0"/>
              </a:spcAft>
              <a:defRPr kumimoji="1" sz="1600">
                <a:solidFill>
                  <a:schemeClr val="tx1"/>
                </a:solidFill>
                <a:latin typeface="Tahoma" pitchFamily="34" charset="0"/>
                <a:ea typeface="ＤＦPOP体" pitchFamily="49" charset="-128"/>
              </a:defRPr>
            </a:lvl6pPr>
            <a:lvl7pPr marL="2971800" indent="-228600" defTabSz="839788" eaLnBrk="0" fontAlgn="base" hangingPunct="0">
              <a:spcBef>
                <a:spcPct val="0"/>
              </a:spcBef>
              <a:spcAft>
                <a:spcPct val="0"/>
              </a:spcAft>
              <a:defRPr kumimoji="1" sz="1600">
                <a:solidFill>
                  <a:schemeClr val="tx1"/>
                </a:solidFill>
                <a:latin typeface="Tahoma" pitchFamily="34" charset="0"/>
                <a:ea typeface="ＤＦPOP体" pitchFamily="49" charset="-128"/>
              </a:defRPr>
            </a:lvl7pPr>
            <a:lvl8pPr marL="3429000" indent="-228600" defTabSz="839788" eaLnBrk="0" fontAlgn="base" hangingPunct="0">
              <a:spcBef>
                <a:spcPct val="0"/>
              </a:spcBef>
              <a:spcAft>
                <a:spcPct val="0"/>
              </a:spcAft>
              <a:defRPr kumimoji="1" sz="1600">
                <a:solidFill>
                  <a:schemeClr val="tx1"/>
                </a:solidFill>
                <a:latin typeface="Tahoma" pitchFamily="34" charset="0"/>
                <a:ea typeface="ＤＦPOP体" pitchFamily="49" charset="-128"/>
              </a:defRPr>
            </a:lvl8pPr>
            <a:lvl9pPr marL="3886200" indent="-228600" defTabSz="839788" eaLnBrk="0" fontAlgn="base" hangingPunct="0">
              <a:spcBef>
                <a:spcPct val="0"/>
              </a:spcBef>
              <a:spcAft>
                <a:spcPct val="0"/>
              </a:spcAft>
              <a:defRPr kumimoji="1" sz="1600">
                <a:solidFill>
                  <a:schemeClr val="tx1"/>
                </a:solidFill>
                <a:latin typeface="Tahoma" pitchFamily="34" charset="0"/>
                <a:ea typeface="ＤＦPOP体" pitchFamily="49" charset="-128"/>
              </a:defRPr>
            </a:lvl9pPr>
          </a:lstStyle>
          <a:p>
            <a:pPr eaLnBrk="1" hangingPunct="1">
              <a:buClr>
                <a:srgbClr val="000000"/>
              </a:buClr>
              <a:buSzPct val="100000"/>
              <a:buFont typeface="Times New Roman" pitchFamily="18" charset="0"/>
              <a:buNone/>
            </a:pPr>
            <a:endParaRPr kumimoji="0" lang="ja-JP" altLang="ja-JP" sz="1700">
              <a:solidFill>
                <a:schemeClr val="bg1"/>
              </a:solidFill>
              <a:latin typeface="Arial" pitchFamily="34" charset="0"/>
              <a:ea typeface="ＭＳ Ｐゴシック" pitchFamily="50" charset="-128"/>
            </a:endParaRPr>
          </a:p>
        </p:txBody>
      </p:sp>
      <p:sp>
        <p:nvSpPr>
          <p:cNvPr id="3080" name="Text Box 7"/>
          <p:cNvSpPr txBox="1">
            <a:spLocks noChangeArrowheads="1"/>
          </p:cNvSpPr>
          <p:nvPr/>
        </p:nvSpPr>
        <p:spPr bwMode="auto">
          <a:xfrm>
            <a:off x="4433888" y="188640"/>
            <a:ext cx="2990850" cy="576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2665" tIns="42986" rIns="82665" bIns="42986" anchor="b"/>
          <a:lstStyle>
            <a:lvl1pPr defTabSz="412750" eaLnBrk="0" hangingPunct="0">
              <a:tabLst>
                <a:tab pos="0" algn="l"/>
                <a:tab pos="411163" algn="l"/>
                <a:tab pos="823913" algn="l"/>
                <a:tab pos="1236663" algn="l"/>
                <a:tab pos="1649413" algn="l"/>
                <a:tab pos="2062163" algn="l"/>
                <a:tab pos="2474913" algn="l"/>
                <a:tab pos="2887663" algn="l"/>
                <a:tab pos="3300413" algn="l"/>
                <a:tab pos="3713163" algn="l"/>
                <a:tab pos="4124325" algn="l"/>
                <a:tab pos="4537075" algn="l"/>
                <a:tab pos="4949825" algn="l"/>
                <a:tab pos="5362575" algn="l"/>
                <a:tab pos="5775325" algn="l"/>
                <a:tab pos="6188075" algn="l"/>
                <a:tab pos="6600825" algn="l"/>
                <a:tab pos="7013575" algn="l"/>
                <a:tab pos="7426325" algn="l"/>
                <a:tab pos="7839075" algn="l"/>
                <a:tab pos="8251825" algn="l"/>
              </a:tabLst>
              <a:defRPr kumimoji="1" sz="1600">
                <a:solidFill>
                  <a:schemeClr val="tx1"/>
                </a:solidFill>
                <a:latin typeface="Tahoma" pitchFamily="34" charset="0"/>
                <a:ea typeface="ＤＦPOP体" pitchFamily="49" charset="-128"/>
              </a:defRPr>
            </a:lvl1pPr>
            <a:lvl2pPr marL="742950" indent="-285750" defTabSz="412750" eaLnBrk="0" hangingPunct="0">
              <a:tabLst>
                <a:tab pos="0" algn="l"/>
                <a:tab pos="411163" algn="l"/>
                <a:tab pos="823913" algn="l"/>
                <a:tab pos="1236663" algn="l"/>
                <a:tab pos="1649413" algn="l"/>
                <a:tab pos="2062163" algn="l"/>
                <a:tab pos="2474913" algn="l"/>
                <a:tab pos="2887663" algn="l"/>
                <a:tab pos="3300413" algn="l"/>
                <a:tab pos="3713163" algn="l"/>
                <a:tab pos="4124325" algn="l"/>
                <a:tab pos="4537075" algn="l"/>
                <a:tab pos="4949825" algn="l"/>
                <a:tab pos="5362575" algn="l"/>
                <a:tab pos="5775325" algn="l"/>
                <a:tab pos="6188075" algn="l"/>
                <a:tab pos="6600825" algn="l"/>
                <a:tab pos="7013575" algn="l"/>
                <a:tab pos="7426325" algn="l"/>
                <a:tab pos="7839075" algn="l"/>
                <a:tab pos="8251825" algn="l"/>
              </a:tabLst>
              <a:defRPr kumimoji="1" sz="1600">
                <a:solidFill>
                  <a:schemeClr val="tx1"/>
                </a:solidFill>
                <a:latin typeface="Tahoma" pitchFamily="34" charset="0"/>
                <a:ea typeface="ＤＦPOP体" pitchFamily="49" charset="-128"/>
              </a:defRPr>
            </a:lvl2pPr>
            <a:lvl3pPr marL="1143000" indent="-228600" defTabSz="412750" eaLnBrk="0" hangingPunct="0">
              <a:tabLst>
                <a:tab pos="0" algn="l"/>
                <a:tab pos="411163" algn="l"/>
                <a:tab pos="823913" algn="l"/>
                <a:tab pos="1236663" algn="l"/>
                <a:tab pos="1649413" algn="l"/>
                <a:tab pos="2062163" algn="l"/>
                <a:tab pos="2474913" algn="l"/>
                <a:tab pos="2887663" algn="l"/>
                <a:tab pos="3300413" algn="l"/>
                <a:tab pos="3713163" algn="l"/>
                <a:tab pos="4124325" algn="l"/>
                <a:tab pos="4537075" algn="l"/>
                <a:tab pos="4949825" algn="l"/>
                <a:tab pos="5362575" algn="l"/>
                <a:tab pos="5775325" algn="l"/>
                <a:tab pos="6188075" algn="l"/>
                <a:tab pos="6600825" algn="l"/>
                <a:tab pos="7013575" algn="l"/>
                <a:tab pos="7426325" algn="l"/>
                <a:tab pos="7839075" algn="l"/>
                <a:tab pos="8251825" algn="l"/>
              </a:tabLst>
              <a:defRPr kumimoji="1" sz="1600">
                <a:solidFill>
                  <a:schemeClr val="tx1"/>
                </a:solidFill>
                <a:latin typeface="Tahoma" pitchFamily="34" charset="0"/>
                <a:ea typeface="ＤＦPOP体" pitchFamily="49" charset="-128"/>
              </a:defRPr>
            </a:lvl3pPr>
            <a:lvl4pPr marL="1600200" indent="-228600" defTabSz="412750" eaLnBrk="0" hangingPunct="0">
              <a:tabLst>
                <a:tab pos="0" algn="l"/>
                <a:tab pos="411163" algn="l"/>
                <a:tab pos="823913" algn="l"/>
                <a:tab pos="1236663" algn="l"/>
                <a:tab pos="1649413" algn="l"/>
                <a:tab pos="2062163" algn="l"/>
                <a:tab pos="2474913" algn="l"/>
                <a:tab pos="2887663" algn="l"/>
                <a:tab pos="3300413" algn="l"/>
                <a:tab pos="3713163" algn="l"/>
                <a:tab pos="4124325" algn="l"/>
                <a:tab pos="4537075" algn="l"/>
                <a:tab pos="4949825" algn="l"/>
                <a:tab pos="5362575" algn="l"/>
                <a:tab pos="5775325" algn="l"/>
                <a:tab pos="6188075" algn="l"/>
                <a:tab pos="6600825" algn="l"/>
                <a:tab pos="7013575" algn="l"/>
                <a:tab pos="7426325" algn="l"/>
                <a:tab pos="7839075" algn="l"/>
                <a:tab pos="8251825" algn="l"/>
              </a:tabLst>
              <a:defRPr kumimoji="1" sz="1600">
                <a:solidFill>
                  <a:schemeClr val="tx1"/>
                </a:solidFill>
                <a:latin typeface="Tahoma" pitchFamily="34" charset="0"/>
                <a:ea typeface="ＤＦPOP体" pitchFamily="49" charset="-128"/>
              </a:defRPr>
            </a:lvl4pPr>
            <a:lvl5pPr marL="2057400" indent="-228600" defTabSz="412750" eaLnBrk="0" hangingPunct="0">
              <a:tabLst>
                <a:tab pos="0" algn="l"/>
                <a:tab pos="411163" algn="l"/>
                <a:tab pos="823913" algn="l"/>
                <a:tab pos="1236663" algn="l"/>
                <a:tab pos="1649413" algn="l"/>
                <a:tab pos="2062163" algn="l"/>
                <a:tab pos="2474913" algn="l"/>
                <a:tab pos="2887663" algn="l"/>
                <a:tab pos="3300413" algn="l"/>
                <a:tab pos="3713163" algn="l"/>
                <a:tab pos="4124325" algn="l"/>
                <a:tab pos="4537075" algn="l"/>
                <a:tab pos="4949825" algn="l"/>
                <a:tab pos="5362575" algn="l"/>
                <a:tab pos="5775325" algn="l"/>
                <a:tab pos="6188075" algn="l"/>
                <a:tab pos="6600825" algn="l"/>
                <a:tab pos="7013575" algn="l"/>
                <a:tab pos="7426325" algn="l"/>
                <a:tab pos="7839075" algn="l"/>
                <a:tab pos="8251825" algn="l"/>
              </a:tabLst>
              <a:defRPr kumimoji="1" sz="1600">
                <a:solidFill>
                  <a:schemeClr val="tx1"/>
                </a:solidFill>
                <a:latin typeface="Tahoma" pitchFamily="34" charset="0"/>
                <a:ea typeface="ＤＦPOP体" pitchFamily="49" charset="-128"/>
              </a:defRPr>
            </a:lvl5pPr>
            <a:lvl6pPr marL="2514600" indent="-228600" defTabSz="412750" eaLnBrk="0" fontAlgn="base" hangingPunct="0">
              <a:spcBef>
                <a:spcPct val="0"/>
              </a:spcBef>
              <a:spcAft>
                <a:spcPct val="0"/>
              </a:spcAft>
              <a:tabLst>
                <a:tab pos="0" algn="l"/>
                <a:tab pos="411163" algn="l"/>
                <a:tab pos="823913" algn="l"/>
                <a:tab pos="1236663" algn="l"/>
                <a:tab pos="1649413" algn="l"/>
                <a:tab pos="2062163" algn="l"/>
                <a:tab pos="2474913" algn="l"/>
                <a:tab pos="2887663" algn="l"/>
                <a:tab pos="3300413" algn="l"/>
                <a:tab pos="3713163" algn="l"/>
                <a:tab pos="4124325" algn="l"/>
                <a:tab pos="4537075" algn="l"/>
                <a:tab pos="4949825" algn="l"/>
                <a:tab pos="5362575" algn="l"/>
                <a:tab pos="5775325" algn="l"/>
                <a:tab pos="6188075" algn="l"/>
                <a:tab pos="6600825" algn="l"/>
                <a:tab pos="7013575" algn="l"/>
                <a:tab pos="7426325" algn="l"/>
                <a:tab pos="7839075" algn="l"/>
                <a:tab pos="8251825" algn="l"/>
              </a:tabLst>
              <a:defRPr kumimoji="1" sz="1600">
                <a:solidFill>
                  <a:schemeClr val="tx1"/>
                </a:solidFill>
                <a:latin typeface="Tahoma" pitchFamily="34" charset="0"/>
                <a:ea typeface="ＤＦPOP体" pitchFamily="49" charset="-128"/>
              </a:defRPr>
            </a:lvl6pPr>
            <a:lvl7pPr marL="2971800" indent="-228600" defTabSz="412750" eaLnBrk="0" fontAlgn="base" hangingPunct="0">
              <a:spcBef>
                <a:spcPct val="0"/>
              </a:spcBef>
              <a:spcAft>
                <a:spcPct val="0"/>
              </a:spcAft>
              <a:tabLst>
                <a:tab pos="0" algn="l"/>
                <a:tab pos="411163" algn="l"/>
                <a:tab pos="823913" algn="l"/>
                <a:tab pos="1236663" algn="l"/>
                <a:tab pos="1649413" algn="l"/>
                <a:tab pos="2062163" algn="l"/>
                <a:tab pos="2474913" algn="l"/>
                <a:tab pos="2887663" algn="l"/>
                <a:tab pos="3300413" algn="l"/>
                <a:tab pos="3713163" algn="l"/>
                <a:tab pos="4124325" algn="l"/>
                <a:tab pos="4537075" algn="l"/>
                <a:tab pos="4949825" algn="l"/>
                <a:tab pos="5362575" algn="l"/>
                <a:tab pos="5775325" algn="l"/>
                <a:tab pos="6188075" algn="l"/>
                <a:tab pos="6600825" algn="l"/>
                <a:tab pos="7013575" algn="l"/>
                <a:tab pos="7426325" algn="l"/>
                <a:tab pos="7839075" algn="l"/>
                <a:tab pos="8251825" algn="l"/>
              </a:tabLst>
              <a:defRPr kumimoji="1" sz="1600">
                <a:solidFill>
                  <a:schemeClr val="tx1"/>
                </a:solidFill>
                <a:latin typeface="Tahoma" pitchFamily="34" charset="0"/>
                <a:ea typeface="ＤＦPOP体" pitchFamily="49" charset="-128"/>
              </a:defRPr>
            </a:lvl7pPr>
            <a:lvl8pPr marL="3429000" indent="-228600" defTabSz="412750" eaLnBrk="0" fontAlgn="base" hangingPunct="0">
              <a:spcBef>
                <a:spcPct val="0"/>
              </a:spcBef>
              <a:spcAft>
                <a:spcPct val="0"/>
              </a:spcAft>
              <a:tabLst>
                <a:tab pos="0" algn="l"/>
                <a:tab pos="411163" algn="l"/>
                <a:tab pos="823913" algn="l"/>
                <a:tab pos="1236663" algn="l"/>
                <a:tab pos="1649413" algn="l"/>
                <a:tab pos="2062163" algn="l"/>
                <a:tab pos="2474913" algn="l"/>
                <a:tab pos="2887663" algn="l"/>
                <a:tab pos="3300413" algn="l"/>
                <a:tab pos="3713163" algn="l"/>
                <a:tab pos="4124325" algn="l"/>
                <a:tab pos="4537075" algn="l"/>
                <a:tab pos="4949825" algn="l"/>
                <a:tab pos="5362575" algn="l"/>
                <a:tab pos="5775325" algn="l"/>
                <a:tab pos="6188075" algn="l"/>
                <a:tab pos="6600825" algn="l"/>
                <a:tab pos="7013575" algn="l"/>
                <a:tab pos="7426325" algn="l"/>
                <a:tab pos="7839075" algn="l"/>
                <a:tab pos="8251825" algn="l"/>
              </a:tabLst>
              <a:defRPr kumimoji="1" sz="1600">
                <a:solidFill>
                  <a:schemeClr val="tx1"/>
                </a:solidFill>
                <a:latin typeface="Tahoma" pitchFamily="34" charset="0"/>
                <a:ea typeface="ＤＦPOP体" pitchFamily="49" charset="-128"/>
              </a:defRPr>
            </a:lvl8pPr>
            <a:lvl9pPr marL="3886200" indent="-228600" defTabSz="412750" eaLnBrk="0" fontAlgn="base" hangingPunct="0">
              <a:spcBef>
                <a:spcPct val="0"/>
              </a:spcBef>
              <a:spcAft>
                <a:spcPct val="0"/>
              </a:spcAft>
              <a:tabLst>
                <a:tab pos="0" algn="l"/>
                <a:tab pos="411163" algn="l"/>
                <a:tab pos="823913" algn="l"/>
                <a:tab pos="1236663" algn="l"/>
                <a:tab pos="1649413" algn="l"/>
                <a:tab pos="2062163" algn="l"/>
                <a:tab pos="2474913" algn="l"/>
                <a:tab pos="2887663" algn="l"/>
                <a:tab pos="3300413" algn="l"/>
                <a:tab pos="3713163" algn="l"/>
                <a:tab pos="4124325" algn="l"/>
                <a:tab pos="4537075" algn="l"/>
                <a:tab pos="4949825" algn="l"/>
                <a:tab pos="5362575" algn="l"/>
                <a:tab pos="5775325" algn="l"/>
                <a:tab pos="6188075" algn="l"/>
                <a:tab pos="6600825" algn="l"/>
                <a:tab pos="7013575" algn="l"/>
                <a:tab pos="7426325" algn="l"/>
                <a:tab pos="7839075" algn="l"/>
                <a:tab pos="8251825" algn="l"/>
              </a:tabLst>
              <a:defRPr kumimoji="1" sz="1600">
                <a:solidFill>
                  <a:schemeClr val="tx1"/>
                </a:solidFill>
                <a:latin typeface="Tahoma" pitchFamily="34" charset="0"/>
                <a:ea typeface="ＤＦPOP体" pitchFamily="49" charset="-128"/>
              </a:defRPr>
            </a:lvl9pPr>
          </a:lstStyle>
          <a:p>
            <a:pPr algn="dist" eaLnBrk="1" hangingPunct="1">
              <a:buClr>
                <a:srgbClr val="000000"/>
              </a:buClr>
              <a:buSzPct val="100000"/>
              <a:buFont typeface="Times New Roman" pitchFamily="18" charset="0"/>
              <a:buNone/>
            </a:pPr>
            <a:r>
              <a:rPr kumimoji="0" lang="en-US" altLang="ja-JP" sz="3200" b="1" dirty="0" err="1">
                <a:solidFill>
                  <a:srgbClr val="000000"/>
                </a:solidFill>
                <a:latin typeface="HGP創英角ﾎﾟｯﾌﾟ体" panose="040B0A00000000000000" pitchFamily="50" charset="-128"/>
                <a:ea typeface="HGP創英角ﾎﾟｯﾌﾟ体" panose="040B0A00000000000000" pitchFamily="50" charset="-128"/>
              </a:rPr>
              <a:t>プロフィール</a:t>
            </a:r>
            <a:endParaRPr kumimoji="0" lang="en-US" altLang="ja-JP" sz="3200" b="1" dirty="0">
              <a:solidFill>
                <a:srgbClr val="000000"/>
              </a:solidFill>
              <a:latin typeface="HGP創英角ﾎﾟｯﾌﾟ体" panose="040B0A00000000000000" pitchFamily="50" charset="-128"/>
              <a:ea typeface="HGP創英角ﾎﾟｯﾌﾟ体" panose="040B0A00000000000000" pitchFamily="50" charset="-128"/>
            </a:endParaRPr>
          </a:p>
        </p:txBody>
      </p:sp>
      <p:sp>
        <p:nvSpPr>
          <p:cNvPr id="3081" name="Text Box 8"/>
          <p:cNvSpPr txBox="1">
            <a:spLocks noChangeArrowheads="1"/>
          </p:cNvSpPr>
          <p:nvPr/>
        </p:nvSpPr>
        <p:spPr bwMode="auto">
          <a:xfrm flipH="1">
            <a:off x="428625" y="764704"/>
            <a:ext cx="6818150" cy="349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2665" tIns="41333" rIns="82665" bIns="41333"/>
          <a:lstStyle>
            <a:lvl1pPr defTabSz="412750" eaLnBrk="0" hangingPunct="0">
              <a:tabLst>
                <a:tab pos="0" algn="l"/>
                <a:tab pos="411163" algn="l"/>
                <a:tab pos="823913" algn="l"/>
                <a:tab pos="1236663" algn="l"/>
                <a:tab pos="1649413" algn="l"/>
                <a:tab pos="2062163" algn="l"/>
                <a:tab pos="2474913" algn="l"/>
                <a:tab pos="2887663" algn="l"/>
                <a:tab pos="3300413" algn="l"/>
                <a:tab pos="3713163" algn="l"/>
                <a:tab pos="4124325" algn="l"/>
                <a:tab pos="4537075" algn="l"/>
                <a:tab pos="4949825" algn="l"/>
                <a:tab pos="5362575" algn="l"/>
                <a:tab pos="5775325" algn="l"/>
                <a:tab pos="6188075" algn="l"/>
                <a:tab pos="6600825" algn="l"/>
                <a:tab pos="7013575" algn="l"/>
                <a:tab pos="7426325" algn="l"/>
                <a:tab pos="7839075" algn="l"/>
                <a:tab pos="8251825" algn="l"/>
              </a:tabLst>
              <a:defRPr kumimoji="1" sz="1600">
                <a:solidFill>
                  <a:schemeClr val="tx1"/>
                </a:solidFill>
                <a:latin typeface="Tahoma" pitchFamily="34" charset="0"/>
                <a:ea typeface="ＤＦPOP体" pitchFamily="49" charset="-128"/>
              </a:defRPr>
            </a:lvl1pPr>
            <a:lvl2pPr marL="742950" indent="-285750" defTabSz="412750" eaLnBrk="0" hangingPunct="0">
              <a:tabLst>
                <a:tab pos="0" algn="l"/>
                <a:tab pos="411163" algn="l"/>
                <a:tab pos="823913" algn="l"/>
                <a:tab pos="1236663" algn="l"/>
                <a:tab pos="1649413" algn="l"/>
                <a:tab pos="2062163" algn="l"/>
                <a:tab pos="2474913" algn="l"/>
                <a:tab pos="2887663" algn="l"/>
                <a:tab pos="3300413" algn="l"/>
                <a:tab pos="3713163" algn="l"/>
                <a:tab pos="4124325" algn="l"/>
                <a:tab pos="4537075" algn="l"/>
                <a:tab pos="4949825" algn="l"/>
                <a:tab pos="5362575" algn="l"/>
                <a:tab pos="5775325" algn="l"/>
                <a:tab pos="6188075" algn="l"/>
                <a:tab pos="6600825" algn="l"/>
                <a:tab pos="7013575" algn="l"/>
                <a:tab pos="7426325" algn="l"/>
                <a:tab pos="7839075" algn="l"/>
                <a:tab pos="8251825" algn="l"/>
              </a:tabLst>
              <a:defRPr kumimoji="1" sz="1600">
                <a:solidFill>
                  <a:schemeClr val="tx1"/>
                </a:solidFill>
                <a:latin typeface="Tahoma" pitchFamily="34" charset="0"/>
                <a:ea typeface="ＤＦPOP体" pitchFamily="49" charset="-128"/>
              </a:defRPr>
            </a:lvl2pPr>
            <a:lvl3pPr marL="1143000" indent="-228600" defTabSz="412750" eaLnBrk="0" hangingPunct="0">
              <a:tabLst>
                <a:tab pos="0" algn="l"/>
                <a:tab pos="411163" algn="l"/>
                <a:tab pos="823913" algn="l"/>
                <a:tab pos="1236663" algn="l"/>
                <a:tab pos="1649413" algn="l"/>
                <a:tab pos="2062163" algn="l"/>
                <a:tab pos="2474913" algn="l"/>
                <a:tab pos="2887663" algn="l"/>
                <a:tab pos="3300413" algn="l"/>
                <a:tab pos="3713163" algn="l"/>
                <a:tab pos="4124325" algn="l"/>
                <a:tab pos="4537075" algn="l"/>
                <a:tab pos="4949825" algn="l"/>
                <a:tab pos="5362575" algn="l"/>
                <a:tab pos="5775325" algn="l"/>
                <a:tab pos="6188075" algn="l"/>
                <a:tab pos="6600825" algn="l"/>
                <a:tab pos="7013575" algn="l"/>
                <a:tab pos="7426325" algn="l"/>
                <a:tab pos="7839075" algn="l"/>
                <a:tab pos="8251825" algn="l"/>
              </a:tabLst>
              <a:defRPr kumimoji="1" sz="1600">
                <a:solidFill>
                  <a:schemeClr val="tx1"/>
                </a:solidFill>
                <a:latin typeface="Tahoma" pitchFamily="34" charset="0"/>
                <a:ea typeface="ＤＦPOP体" pitchFamily="49" charset="-128"/>
              </a:defRPr>
            </a:lvl3pPr>
            <a:lvl4pPr marL="1600200" indent="-228600" defTabSz="412750" eaLnBrk="0" hangingPunct="0">
              <a:tabLst>
                <a:tab pos="0" algn="l"/>
                <a:tab pos="411163" algn="l"/>
                <a:tab pos="823913" algn="l"/>
                <a:tab pos="1236663" algn="l"/>
                <a:tab pos="1649413" algn="l"/>
                <a:tab pos="2062163" algn="l"/>
                <a:tab pos="2474913" algn="l"/>
                <a:tab pos="2887663" algn="l"/>
                <a:tab pos="3300413" algn="l"/>
                <a:tab pos="3713163" algn="l"/>
                <a:tab pos="4124325" algn="l"/>
                <a:tab pos="4537075" algn="l"/>
                <a:tab pos="4949825" algn="l"/>
                <a:tab pos="5362575" algn="l"/>
                <a:tab pos="5775325" algn="l"/>
                <a:tab pos="6188075" algn="l"/>
                <a:tab pos="6600825" algn="l"/>
                <a:tab pos="7013575" algn="l"/>
                <a:tab pos="7426325" algn="l"/>
                <a:tab pos="7839075" algn="l"/>
                <a:tab pos="8251825" algn="l"/>
              </a:tabLst>
              <a:defRPr kumimoji="1" sz="1600">
                <a:solidFill>
                  <a:schemeClr val="tx1"/>
                </a:solidFill>
                <a:latin typeface="Tahoma" pitchFamily="34" charset="0"/>
                <a:ea typeface="ＤＦPOP体" pitchFamily="49" charset="-128"/>
              </a:defRPr>
            </a:lvl4pPr>
            <a:lvl5pPr marL="2057400" indent="-228600" defTabSz="412750" eaLnBrk="0" hangingPunct="0">
              <a:tabLst>
                <a:tab pos="0" algn="l"/>
                <a:tab pos="411163" algn="l"/>
                <a:tab pos="823913" algn="l"/>
                <a:tab pos="1236663" algn="l"/>
                <a:tab pos="1649413" algn="l"/>
                <a:tab pos="2062163" algn="l"/>
                <a:tab pos="2474913" algn="l"/>
                <a:tab pos="2887663" algn="l"/>
                <a:tab pos="3300413" algn="l"/>
                <a:tab pos="3713163" algn="l"/>
                <a:tab pos="4124325" algn="l"/>
                <a:tab pos="4537075" algn="l"/>
                <a:tab pos="4949825" algn="l"/>
                <a:tab pos="5362575" algn="l"/>
                <a:tab pos="5775325" algn="l"/>
                <a:tab pos="6188075" algn="l"/>
                <a:tab pos="6600825" algn="l"/>
                <a:tab pos="7013575" algn="l"/>
                <a:tab pos="7426325" algn="l"/>
                <a:tab pos="7839075" algn="l"/>
                <a:tab pos="8251825" algn="l"/>
              </a:tabLst>
              <a:defRPr kumimoji="1" sz="1600">
                <a:solidFill>
                  <a:schemeClr val="tx1"/>
                </a:solidFill>
                <a:latin typeface="Tahoma" pitchFamily="34" charset="0"/>
                <a:ea typeface="ＤＦPOP体" pitchFamily="49" charset="-128"/>
              </a:defRPr>
            </a:lvl5pPr>
            <a:lvl6pPr marL="2514600" indent="-228600" defTabSz="412750" eaLnBrk="0" fontAlgn="base" hangingPunct="0">
              <a:spcBef>
                <a:spcPct val="0"/>
              </a:spcBef>
              <a:spcAft>
                <a:spcPct val="0"/>
              </a:spcAft>
              <a:tabLst>
                <a:tab pos="0" algn="l"/>
                <a:tab pos="411163" algn="l"/>
                <a:tab pos="823913" algn="l"/>
                <a:tab pos="1236663" algn="l"/>
                <a:tab pos="1649413" algn="l"/>
                <a:tab pos="2062163" algn="l"/>
                <a:tab pos="2474913" algn="l"/>
                <a:tab pos="2887663" algn="l"/>
                <a:tab pos="3300413" algn="l"/>
                <a:tab pos="3713163" algn="l"/>
                <a:tab pos="4124325" algn="l"/>
                <a:tab pos="4537075" algn="l"/>
                <a:tab pos="4949825" algn="l"/>
                <a:tab pos="5362575" algn="l"/>
                <a:tab pos="5775325" algn="l"/>
                <a:tab pos="6188075" algn="l"/>
                <a:tab pos="6600825" algn="l"/>
                <a:tab pos="7013575" algn="l"/>
                <a:tab pos="7426325" algn="l"/>
                <a:tab pos="7839075" algn="l"/>
                <a:tab pos="8251825" algn="l"/>
              </a:tabLst>
              <a:defRPr kumimoji="1" sz="1600">
                <a:solidFill>
                  <a:schemeClr val="tx1"/>
                </a:solidFill>
                <a:latin typeface="Tahoma" pitchFamily="34" charset="0"/>
                <a:ea typeface="ＤＦPOP体" pitchFamily="49" charset="-128"/>
              </a:defRPr>
            </a:lvl6pPr>
            <a:lvl7pPr marL="2971800" indent="-228600" defTabSz="412750" eaLnBrk="0" fontAlgn="base" hangingPunct="0">
              <a:spcBef>
                <a:spcPct val="0"/>
              </a:spcBef>
              <a:spcAft>
                <a:spcPct val="0"/>
              </a:spcAft>
              <a:tabLst>
                <a:tab pos="0" algn="l"/>
                <a:tab pos="411163" algn="l"/>
                <a:tab pos="823913" algn="l"/>
                <a:tab pos="1236663" algn="l"/>
                <a:tab pos="1649413" algn="l"/>
                <a:tab pos="2062163" algn="l"/>
                <a:tab pos="2474913" algn="l"/>
                <a:tab pos="2887663" algn="l"/>
                <a:tab pos="3300413" algn="l"/>
                <a:tab pos="3713163" algn="l"/>
                <a:tab pos="4124325" algn="l"/>
                <a:tab pos="4537075" algn="l"/>
                <a:tab pos="4949825" algn="l"/>
                <a:tab pos="5362575" algn="l"/>
                <a:tab pos="5775325" algn="l"/>
                <a:tab pos="6188075" algn="l"/>
                <a:tab pos="6600825" algn="l"/>
                <a:tab pos="7013575" algn="l"/>
                <a:tab pos="7426325" algn="l"/>
                <a:tab pos="7839075" algn="l"/>
                <a:tab pos="8251825" algn="l"/>
              </a:tabLst>
              <a:defRPr kumimoji="1" sz="1600">
                <a:solidFill>
                  <a:schemeClr val="tx1"/>
                </a:solidFill>
                <a:latin typeface="Tahoma" pitchFamily="34" charset="0"/>
                <a:ea typeface="ＤＦPOP体" pitchFamily="49" charset="-128"/>
              </a:defRPr>
            </a:lvl7pPr>
            <a:lvl8pPr marL="3429000" indent="-228600" defTabSz="412750" eaLnBrk="0" fontAlgn="base" hangingPunct="0">
              <a:spcBef>
                <a:spcPct val="0"/>
              </a:spcBef>
              <a:spcAft>
                <a:spcPct val="0"/>
              </a:spcAft>
              <a:tabLst>
                <a:tab pos="0" algn="l"/>
                <a:tab pos="411163" algn="l"/>
                <a:tab pos="823913" algn="l"/>
                <a:tab pos="1236663" algn="l"/>
                <a:tab pos="1649413" algn="l"/>
                <a:tab pos="2062163" algn="l"/>
                <a:tab pos="2474913" algn="l"/>
                <a:tab pos="2887663" algn="l"/>
                <a:tab pos="3300413" algn="l"/>
                <a:tab pos="3713163" algn="l"/>
                <a:tab pos="4124325" algn="l"/>
                <a:tab pos="4537075" algn="l"/>
                <a:tab pos="4949825" algn="l"/>
                <a:tab pos="5362575" algn="l"/>
                <a:tab pos="5775325" algn="l"/>
                <a:tab pos="6188075" algn="l"/>
                <a:tab pos="6600825" algn="l"/>
                <a:tab pos="7013575" algn="l"/>
                <a:tab pos="7426325" algn="l"/>
                <a:tab pos="7839075" algn="l"/>
                <a:tab pos="8251825" algn="l"/>
              </a:tabLst>
              <a:defRPr kumimoji="1" sz="1600">
                <a:solidFill>
                  <a:schemeClr val="tx1"/>
                </a:solidFill>
                <a:latin typeface="Tahoma" pitchFamily="34" charset="0"/>
                <a:ea typeface="ＤＦPOP体" pitchFamily="49" charset="-128"/>
              </a:defRPr>
            </a:lvl8pPr>
            <a:lvl9pPr marL="3886200" indent="-228600" defTabSz="412750" eaLnBrk="0" fontAlgn="base" hangingPunct="0">
              <a:spcBef>
                <a:spcPct val="0"/>
              </a:spcBef>
              <a:spcAft>
                <a:spcPct val="0"/>
              </a:spcAft>
              <a:tabLst>
                <a:tab pos="0" algn="l"/>
                <a:tab pos="411163" algn="l"/>
                <a:tab pos="823913" algn="l"/>
                <a:tab pos="1236663" algn="l"/>
                <a:tab pos="1649413" algn="l"/>
                <a:tab pos="2062163" algn="l"/>
                <a:tab pos="2474913" algn="l"/>
                <a:tab pos="2887663" algn="l"/>
                <a:tab pos="3300413" algn="l"/>
                <a:tab pos="3713163" algn="l"/>
                <a:tab pos="4124325" algn="l"/>
                <a:tab pos="4537075" algn="l"/>
                <a:tab pos="4949825" algn="l"/>
                <a:tab pos="5362575" algn="l"/>
                <a:tab pos="5775325" algn="l"/>
                <a:tab pos="6188075" algn="l"/>
                <a:tab pos="6600825" algn="l"/>
                <a:tab pos="7013575" algn="l"/>
                <a:tab pos="7426325" algn="l"/>
                <a:tab pos="7839075" algn="l"/>
                <a:tab pos="8251825" algn="l"/>
              </a:tabLst>
              <a:defRPr kumimoji="1" sz="1600">
                <a:solidFill>
                  <a:schemeClr val="tx1"/>
                </a:solidFill>
                <a:latin typeface="Tahoma" pitchFamily="34" charset="0"/>
                <a:ea typeface="ＤＦPOP体" pitchFamily="49" charset="-128"/>
              </a:defRPr>
            </a:lvl9pPr>
          </a:lstStyle>
          <a:p>
            <a:pPr eaLnBrk="1" hangingPunct="1">
              <a:lnSpc>
                <a:spcPct val="120000"/>
              </a:lnSpc>
              <a:buClr>
                <a:srgbClr val="000000"/>
              </a:buClr>
              <a:buSzPct val="100000"/>
              <a:buFont typeface="Times New Roman" pitchFamily="18" charset="0"/>
              <a:buNone/>
            </a:pPr>
            <a:r>
              <a:rPr kumimoji="0" lang="ja-JP" altLang="en-US" sz="1800" dirty="0">
                <a:solidFill>
                  <a:srgbClr val="000000"/>
                </a:solidFill>
                <a:latin typeface="HG創英角ﾎﾟｯﾌﾟ体" panose="040B0A09000000000000" pitchFamily="49" charset="-128"/>
                <a:ea typeface="HG創英角ﾎﾟｯﾌﾟ体" panose="040B0A09000000000000" pitchFamily="49" charset="-128"/>
              </a:rPr>
              <a:t>鴨藤　政弘</a:t>
            </a:r>
            <a:r>
              <a:rPr kumimoji="0" lang="ja-JP" altLang="en-US" sz="1400" dirty="0">
                <a:solidFill>
                  <a:srgbClr val="000000"/>
                </a:solidFill>
                <a:latin typeface="HG創英角ﾎﾟｯﾌﾟ体" panose="040B0A09000000000000" pitchFamily="49" charset="-128"/>
                <a:ea typeface="HG創英角ﾎﾟｯﾌﾟ体" panose="040B0A09000000000000" pitchFamily="49" charset="-128"/>
              </a:rPr>
              <a:t>（かもとう　まさひろ）</a:t>
            </a:r>
            <a:endParaRPr kumimoji="0" lang="en-US" altLang="ja-JP" sz="1400" dirty="0">
              <a:solidFill>
                <a:srgbClr val="000000"/>
              </a:solidFill>
              <a:latin typeface="HG創英角ﾎﾟｯﾌﾟ体" panose="040B0A09000000000000" pitchFamily="49" charset="-128"/>
              <a:ea typeface="HG創英角ﾎﾟｯﾌﾟ体" panose="040B0A09000000000000" pitchFamily="49" charset="-128"/>
            </a:endParaRPr>
          </a:p>
          <a:p>
            <a:pPr eaLnBrk="1" hangingPunct="1">
              <a:lnSpc>
                <a:spcPct val="120000"/>
              </a:lnSpc>
              <a:buClr>
                <a:srgbClr val="000000"/>
              </a:buClr>
              <a:buSzPct val="100000"/>
              <a:buFont typeface="Times New Roman" pitchFamily="18" charset="0"/>
              <a:buNone/>
            </a:pPr>
            <a:r>
              <a:rPr kumimoji="0" lang="en-US" altLang="ja-JP" sz="1400" dirty="0">
                <a:solidFill>
                  <a:srgbClr val="000000"/>
                </a:solidFill>
                <a:latin typeface="HG創英角ﾎﾟｯﾌﾟ体" panose="040B0A09000000000000" pitchFamily="49" charset="-128"/>
                <a:ea typeface="HG創英角ﾎﾟｯﾌﾟ体" panose="040B0A09000000000000" pitchFamily="49" charset="-128"/>
              </a:rPr>
              <a:t>1965年生まれ、</a:t>
            </a:r>
            <a:r>
              <a:rPr kumimoji="0" lang="ja-JP" altLang="en-US" sz="1400" dirty="0">
                <a:solidFill>
                  <a:srgbClr val="000000"/>
                </a:solidFill>
                <a:latin typeface="HG創英角ﾎﾟｯﾌﾟ体" panose="040B0A09000000000000" pitchFamily="49" charset="-128"/>
                <a:ea typeface="HG創英角ﾎﾟｯﾌﾟ体" panose="040B0A09000000000000" pitchFamily="49" charset="-128"/>
              </a:rPr>
              <a:t>浜松市</a:t>
            </a:r>
            <a:r>
              <a:rPr kumimoji="0" lang="en-US" altLang="ja-JP" sz="1400" dirty="0" err="1">
                <a:solidFill>
                  <a:srgbClr val="000000"/>
                </a:solidFill>
                <a:latin typeface="HG創英角ﾎﾟｯﾌﾟ体" panose="040B0A09000000000000" pitchFamily="49" charset="-128"/>
                <a:ea typeface="HG創英角ﾎﾟｯﾌﾟ体" panose="040B0A09000000000000" pitchFamily="49" charset="-128"/>
              </a:rPr>
              <a:t>出身</a:t>
            </a:r>
            <a:r>
              <a:rPr kumimoji="0" lang="en-US" altLang="ja-JP" sz="1400" dirty="0">
                <a:solidFill>
                  <a:srgbClr val="000000"/>
                </a:solidFill>
                <a:latin typeface="HG創英角ﾎﾟｯﾌﾟ体" panose="040B0A09000000000000" pitchFamily="49" charset="-128"/>
                <a:ea typeface="HG創英角ﾎﾟｯﾌﾟ体" panose="040B0A09000000000000" pitchFamily="49" charset="-128"/>
              </a:rPr>
              <a:t>。</a:t>
            </a:r>
          </a:p>
          <a:p>
            <a:pPr eaLnBrk="1" hangingPunct="1">
              <a:lnSpc>
                <a:spcPct val="120000"/>
              </a:lnSpc>
              <a:buClr>
                <a:srgbClr val="000000"/>
              </a:buClr>
              <a:buSzPct val="100000"/>
              <a:buFont typeface="Times New Roman" pitchFamily="18" charset="0"/>
              <a:buNone/>
            </a:pPr>
            <a:r>
              <a:rPr kumimoji="0" lang="ja-JP" altLang="en-US" sz="1400" dirty="0">
                <a:solidFill>
                  <a:srgbClr val="000000"/>
                </a:solidFill>
                <a:latin typeface="HG創英角ﾎﾟｯﾌﾟ体" panose="040B0A09000000000000" pitchFamily="49" charset="-128"/>
                <a:ea typeface="HG創英角ﾎﾟｯﾌﾟ体" panose="040B0A09000000000000" pitchFamily="49" charset="-128"/>
              </a:rPr>
              <a:t>妻</a:t>
            </a:r>
            <a:r>
              <a:rPr kumimoji="0" lang="en-US" altLang="ja-JP" sz="1400" dirty="0">
                <a:solidFill>
                  <a:srgbClr val="000000"/>
                </a:solidFill>
                <a:latin typeface="HG創英角ﾎﾟｯﾌﾟ体" panose="040B0A09000000000000" pitchFamily="49" charset="-128"/>
                <a:ea typeface="HG創英角ﾎﾟｯﾌﾟ体" panose="040B0A09000000000000" pitchFamily="49" charset="-128"/>
              </a:rPr>
              <a:t>(</a:t>
            </a:r>
            <a:r>
              <a:rPr kumimoji="0" lang="ja-JP" altLang="en-US" sz="1400" dirty="0">
                <a:solidFill>
                  <a:srgbClr val="000000"/>
                </a:solidFill>
                <a:latin typeface="HG創英角ﾎﾟｯﾌﾟ体" panose="040B0A09000000000000" pitchFamily="49" charset="-128"/>
                <a:ea typeface="HG創英角ﾎﾟｯﾌﾟ体" panose="040B0A09000000000000" pitchFamily="49" charset="-128"/>
              </a:rPr>
              <a:t>京都弁）長男</a:t>
            </a:r>
            <a:r>
              <a:rPr kumimoji="0" lang="en-US" altLang="ja-JP" sz="1400" dirty="0">
                <a:solidFill>
                  <a:srgbClr val="000000"/>
                </a:solidFill>
                <a:latin typeface="HG創英角ﾎﾟｯﾌﾟ体" panose="040B0A09000000000000" pitchFamily="49" charset="-128"/>
                <a:ea typeface="HG創英角ﾎﾟｯﾌﾟ体" panose="040B0A09000000000000" pitchFamily="49" charset="-128"/>
              </a:rPr>
              <a:t>32</a:t>
            </a:r>
            <a:r>
              <a:rPr kumimoji="0" lang="ja-JP" altLang="en-US" sz="1400" dirty="0">
                <a:solidFill>
                  <a:srgbClr val="000000"/>
                </a:solidFill>
                <a:latin typeface="HG創英角ﾎﾟｯﾌﾟ体" panose="040B0A09000000000000" pitchFamily="49" charset="-128"/>
                <a:ea typeface="HG創英角ﾎﾟｯﾌﾟ体" panose="040B0A09000000000000" pitchFamily="49" charset="-128"/>
              </a:rPr>
              <a:t>歳　長女</a:t>
            </a:r>
            <a:r>
              <a:rPr kumimoji="0" lang="en-US" altLang="ja-JP" sz="1400" dirty="0">
                <a:solidFill>
                  <a:srgbClr val="000000"/>
                </a:solidFill>
                <a:latin typeface="HG創英角ﾎﾟｯﾌﾟ体" panose="040B0A09000000000000" pitchFamily="49" charset="-128"/>
                <a:ea typeface="HG創英角ﾎﾟｯﾌﾟ体" panose="040B0A09000000000000" pitchFamily="49" charset="-128"/>
              </a:rPr>
              <a:t>30</a:t>
            </a:r>
            <a:r>
              <a:rPr kumimoji="0" lang="ja-JP" altLang="en-US" sz="1400" dirty="0">
                <a:solidFill>
                  <a:srgbClr val="000000"/>
                </a:solidFill>
                <a:latin typeface="HG創英角ﾎﾟｯﾌﾟ体" panose="040B0A09000000000000" pitchFamily="49" charset="-128"/>
                <a:ea typeface="HG創英角ﾎﾟｯﾌﾟ体" panose="040B0A09000000000000" pitchFamily="49" charset="-128"/>
              </a:rPr>
              <a:t>歳　愛犬（めい）</a:t>
            </a:r>
            <a:r>
              <a:rPr kumimoji="0" lang="en-US" altLang="ja-JP" sz="1400" dirty="0">
                <a:solidFill>
                  <a:srgbClr val="000000"/>
                </a:solidFill>
                <a:latin typeface="HG創英角ﾎﾟｯﾌﾟ体" panose="040B0A09000000000000" pitchFamily="49" charset="-128"/>
                <a:ea typeface="HG創英角ﾎﾟｯﾌﾟ体" panose="040B0A09000000000000" pitchFamily="49" charset="-128"/>
              </a:rPr>
              <a:t>15</a:t>
            </a:r>
            <a:r>
              <a:rPr kumimoji="0" lang="ja-JP" altLang="en-US" sz="1400" dirty="0">
                <a:solidFill>
                  <a:srgbClr val="000000"/>
                </a:solidFill>
                <a:latin typeface="HG創英角ﾎﾟｯﾌﾟ体" panose="040B0A09000000000000" pitchFamily="49" charset="-128"/>
                <a:ea typeface="HG創英角ﾎﾟｯﾌﾟ体" panose="040B0A09000000000000" pitchFamily="49" charset="-128"/>
              </a:rPr>
              <a:t>歳</a:t>
            </a:r>
            <a:endParaRPr kumimoji="0" lang="en-US" altLang="ja-JP" sz="1400" dirty="0">
              <a:solidFill>
                <a:srgbClr val="000000"/>
              </a:solidFill>
              <a:latin typeface="HG創英角ﾎﾟｯﾌﾟ体" panose="040B0A09000000000000" pitchFamily="49" charset="-128"/>
              <a:ea typeface="HG創英角ﾎﾟｯﾌﾟ体" panose="040B0A09000000000000" pitchFamily="49" charset="-128"/>
            </a:endParaRPr>
          </a:p>
          <a:p>
            <a:pPr eaLnBrk="1" hangingPunct="1">
              <a:lnSpc>
                <a:spcPct val="120000"/>
              </a:lnSpc>
              <a:buClr>
                <a:srgbClr val="000000"/>
              </a:buClr>
              <a:buSzPct val="100000"/>
              <a:buFont typeface="Times New Roman" pitchFamily="18" charset="0"/>
              <a:buNone/>
            </a:pPr>
            <a:r>
              <a:rPr kumimoji="0" lang="ja-JP" altLang="en-US" sz="1400" dirty="0">
                <a:solidFill>
                  <a:srgbClr val="000000"/>
                </a:solidFill>
                <a:latin typeface="HG創英角ﾎﾟｯﾌﾟ体" panose="040B0A09000000000000" pitchFamily="49" charset="-128"/>
                <a:ea typeface="HG創英角ﾎﾟｯﾌﾟ体" panose="040B0A09000000000000" pitchFamily="49" charset="-128"/>
              </a:rPr>
              <a:t>アソカ学園城北幼稚園、城北小学校、高台中学校（軟式テニス部）</a:t>
            </a:r>
            <a:endParaRPr kumimoji="0" lang="en-US" altLang="ja-JP" sz="1400" dirty="0">
              <a:solidFill>
                <a:srgbClr val="000000"/>
              </a:solidFill>
              <a:latin typeface="HG創英角ﾎﾟｯﾌﾟ体" panose="040B0A09000000000000" pitchFamily="49" charset="-128"/>
              <a:ea typeface="HG創英角ﾎﾟｯﾌﾟ体" panose="040B0A09000000000000" pitchFamily="49" charset="-128"/>
            </a:endParaRPr>
          </a:p>
          <a:p>
            <a:pPr eaLnBrk="1" hangingPunct="1">
              <a:lnSpc>
                <a:spcPct val="120000"/>
              </a:lnSpc>
              <a:buClr>
                <a:srgbClr val="000000"/>
              </a:buClr>
              <a:buSzPct val="100000"/>
              <a:buFont typeface="Times New Roman" pitchFamily="18" charset="0"/>
              <a:buNone/>
            </a:pPr>
            <a:r>
              <a:rPr kumimoji="0" lang="ja-JP" altLang="en-US" sz="1400" dirty="0">
                <a:solidFill>
                  <a:srgbClr val="000000"/>
                </a:solidFill>
                <a:latin typeface="HG創英角ﾎﾟｯﾌﾟ体" panose="040B0A09000000000000" pitchFamily="49" charset="-128"/>
                <a:ea typeface="HG創英角ﾎﾟｯﾌﾟ体" panose="040B0A09000000000000" pitchFamily="49" charset="-128"/>
              </a:rPr>
              <a:t>浜松西高等学校</a:t>
            </a:r>
            <a:r>
              <a:rPr kumimoji="0" lang="en-US" altLang="ja-JP" sz="1400" dirty="0">
                <a:solidFill>
                  <a:srgbClr val="000000"/>
                </a:solidFill>
                <a:latin typeface="HG創英角ﾎﾟｯﾌﾟ体" panose="040B0A09000000000000" pitchFamily="49" charset="-128"/>
                <a:ea typeface="HG創英角ﾎﾟｯﾌﾟ体" panose="040B0A09000000000000" pitchFamily="49" charset="-128"/>
              </a:rPr>
              <a:t>、</a:t>
            </a:r>
            <a:r>
              <a:rPr kumimoji="0" lang="ja-JP" altLang="en-US" sz="1400" dirty="0">
                <a:solidFill>
                  <a:srgbClr val="000000"/>
                </a:solidFill>
                <a:latin typeface="HG創英角ﾎﾟｯﾌﾟ体" panose="040B0A09000000000000" pitchFamily="49" charset="-128"/>
                <a:ea typeface="HG創英角ﾎﾟｯﾌﾟ体" panose="040B0A09000000000000" pitchFamily="49" charset="-128"/>
              </a:rPr>
              <a:t>立命館大学経済学部卒。</a:t>
            </a:r>
            <a:endParaRPr kumimoji="0" lang="en-US" altLang="ja-JP" sz="1400" dirty="0">
              <a:solidFill>
                <a:srgbClr val="000000"/>
              </a:solidFill>
              <a:latin typeface="HG創英角ﾎﾟｯﾌﾟ体" panose="040B0A09000000000000" pitchFamily="49" charset="-128"/>
              <a:ea typeface="HG創英角ﾎﾟｯﾌﾟ体" panose="040B0A09000000000000" pitchFamily="49" charset="-128"/>
            </a:endParaRPr>
          </a:p>
          <a:p>
            <a:pPr eaLnBrk="1" hangingPunct="1">
              <a:lnSpc>
                <a:spcPct val="120000"/>
              </a:lnSpc>
              <a:buClr>
                <a:srgbClr val="000000"/>
              </a:buClr>
              <a:buSzPct val="100000"/>
              <a:buFont typeface="Times New Roman" pitchFamily="18" charset="0"/>
              <a:buNone/>
            </a:pPr>
            <a:r>
              <a:rPr kumimoji="0" lang="ja-JP" altLang="en-US" sz="1400" dirty="0">
                <a:solidFill>
                  <a:srgbClr val="000000"/>
                </a:solidFill>
                <a:latin typeface="HG創英角ﾎﾟｯﾌﾟ体" panose="040B0A09000000000000" pitchFamily="49" charset="-128"/>
                <a:ea typeface="HG創英角ﾎﾟｯﾌﾟ体" panose="040B0A09000000000000" pitchFamily="49" charset="-128"/>
              </a:rPr>
              <a:t>地方銀行にて企業融資、不動産プロジェクト、住宅ローン等を担当。</a:t>
            </a:r>
            <a:endParaRPr kumimoji="0" lang="en-US" altLang="ja-JP" sz="1400" dirty="0">
              <a:solidFill>
                <a:srgbClr val="000000"/>
              </a:solidFill>
              <a:latin typeface="HG創英角ﾎﾟｯﾌﾟ体" panose="040B0A09000000000000" pitchFamily="49" charset="-128"/>
              <a:ea typeface="HG創英角ﾎﾟｯﾌﾟ体" panose="040B0A09000000000000" pitchFamily="49" charset="-128"/>
            </a:endParaRPr>
          </a:p>
          <a:p>
            <a:pPr eaLnBrk="1" hangingPunct="1">
              <a:lnSpc>
                <a:spcPct val="120000"/>
              </a:lnSpc>
              <a:buClr>
                <a:srgbClr val="000000"/>
              </a:buClr>
              <a:buSzPct val="100000"/>
              <a:buFont typeface="Times New Roman" pitchFamily="18" charset="0"/>
              <a:buNone/>
            </a:pPr>
            <a:r>
              <a:rPr kumimoji="0" lang="en-US" altLang="ja-JP" sz="1400" dirty="0">
                <a:solidFill>
                  <a:srgbClr val="000000"/>
                </a:solidFill>
                <a:latin typeface="HG創英角ﾎﾟｯﾌﾟ体" panose="040B0A09000000000000" pitchFamily="49" charset="-128"/>
                <a:ea typeface="HG創英角ﾎﾟｯﾌﾟ体" panose="040B0A09000000000000" pitchFamily="49" charset="-128"/>
              </a:rPr>
              <a:t>2001</a:t>
            </a:r>
            <a:r>
              <a:rPr kumimoji="0" lang="ja-JP" altLang="en-US" sz="1400" dirty="0">
                <a:solidFill>
                  <a:srgbClr val="000000"/>
                </a:solidFill>
                <a:latin typeface="HG創英角ﾎﾟｯﾌﾟ体" panose="040B0A09000000000000" pitchFamily="49" charset="-128"/>
                <a:ea typeface="HG創英角ﾎﾟｯﾌﾟ体" panose="040B0A09000000000000" pitchFamily="49" charset="-128"/>
              </a:rPr>
              <a:t>年外資系生命保険会社入社後、ハウスメーカーや</a:t>
            </a:r>
            <a:endParaRPr kumimoji="0" lang="en-US" altLang="ja-JP" sz="1400" dirty="0">
              <a:solidFill>
                <a:srgbClr val="000000"/>
              </a:solidFill>
              <a:latin typeface="HG創英角ﾎﾟｯﾌﾟ体" panose="040B0A09000000000000" pitchFamily="49" charset="-128"/>
              <a:ea typeface="HG創英角ﾎﾟｯﾌﾟ体" panose="040B0A09000000000000" pitchFamily="49" charset="-128"/>
            </a:endParaRPr>
          </a:p>
          <a:p>
            <a:pPr eaLnBrk="1" hangingPunct="1">
              <a:lnSpc>
                <a:spcPct val="120000"/>
              </a:lnSpc>
              <a:buClr>
                <a:srgbClr val="000000"/>
              </a:buClr>
              <a:buSzPct val="100000"/>
              <a:buFont typeface="Times New Roman" pitchFamily="18" charset="0"/>
              <a:buNone/>
            </a:pPr>
            <a:r>
              <a:rPr kumimoji="0" lang="ja-JP" altLang="en-US" sz="1400" dirty="0">
                <a:solidFill>
                  <a:srgbClr val="000000"/>
                </a:solidFill>
                <a:latin typeface="HG創英角ﾎﾟｯﾌﾟ体" panose="040B0A09000000000000" pitchFamily="49" charset="-128"/>
                <a:ea typeface="HG創英角ﾎﾟｯﾌﾟ体" panose="040B0A09000000000000" pitchFamily="49" charset="-128"/>
              </a:rPr>
              <a:t>工務店の住宅購入者に対するコンサルティングに特化。</a:t>
            </a:r>
            <a:endParaRPr kumimoji="0" lang="en-US" altLang="ja-JP" sz="1400" dirty="0">
              <a:solidFill>
                <a:srgbClr val="000000"/>
              </a:solidFill>
              <a:latin typeface="HG創英角ﾎﾟｯﾌﾟ体" panose="040B0A09000000000000" pitchFamily="49" charset="-128"/>
              <a:ea typeface="HG創英角ﾎﾟｯﾌﾟ体" panose="040B0A09000000000000" pitchFamily="49" charset="-128"/>
            </a:endParaRPr>
          </a:p>
          <a:p>
            <a:pPr eaLnBrk="1" hangingPunct="1">
              <a:lnSpc>
                <a:spcPct val="120000"/>
              </a:lnSpc>
              <a:buClr>
                <a:srgbClr val="000000"/>
              </a:buClr>
              <a:buSzPct val="100000"/>
              <a:buFont typeface="Times New Roman" pitchFamily="18" charset="0"/>
              <a:buNone/>
            </a:pPr>
            <a:r>
              <a:rPr kumimoji="0" lang="ja-JP" altLang="en-US" sz="1400" dirty="0">
                <a:solidFill>
                  <a:srgbClr val="000000"/>
                </a:solidFill>
                <a:latin typeface="HG創英角ﾎﾟｯﾌﾟ体" panose="040B0A09000000000000" pitchFamily="49" charset="-128"/>
                <a:ea typeface="HG創英角ﾎﾟｯﾌﾟ体" panose="040B0A09000000000000" pitchFamily="49" charset="-128"/>
              </a:rPr>
              <a:t>年間</a:t>
            </a:r>
            <a:r>
              <a:rPr kumimoji="0" lang="en-US" altLang="ja-JP" sz="1400" dirty="0">
                <a:solidFill>
                  <a:srgbClr val="000000"/>
                </a:solidFill>
                <a:latin typeface="HG創英角ﾎﾟｯﾌﾟ体" panose="040B0A09000000000000" pitchFamily="49" charset="-128"/>
                <a:ea typeface="HG創英角ﾎﾟｯﾌﾟ体" panose="040B0A09000000000000" pitchFamily="49" charset="-128"/>
              </a:rPr>
              <a:t>120</a:t>
            </a:r>
            <a:r>
              <a:rPr kumimoji="0" lang="ja-JP" altLang="en-US" sz="1400" dirty="0">
                <a:solidFill>
                  <a:srgbClr val="000000"/>
                </a:solidFill>
                <a:latin typeface="HG創英角ﾎﾟｯﾌﾟ体" panose="040B0A09000000000000" pitchFamily="49" charset="-128"/>
                <a:ea typeface="HG創英角ﾎﾟｯﾌﾟ体" panose="040B0A09000000000000" pitchFamily="49" charset="-128"/>
              </a:rPr>
              <a:t>件、累計</a:t>
            </a:r>
            <a:r>
              <a:rPr kumimoji="0" lang="en-US" altLang="ja-JP" sz="1400" dirty="0">
                <a:solidFill>
                  <a:srgbClr val="000000"/>
                </a:solidFill>
                <a:latin typeface="HG創英角ﾎﾟｯﾌﾟ体" panose="040B0A09000000000000" pitchFamily="49" charset="-128"/>
                <a:ea typeface="HG創英角ﾎﾟｯﾌﾟ体" panose="040B0A09000000000000" pitchFamily="49" charset="-128"/>
              </a:rPr>
              <a:t>3,000</a:t>
            </a:r>
            <a:r>
              <a:rPr kumimoji="0" lang="ja-JP" altLang="en-US" sz="1400" dirty="0">
                <a:solidFill>
                  <a:srgbClr val="000000"/>
                </a:solidFill>
                <a:latin typeface="HG創英角ﾎﾟｯﾌﾟ体" panose="040B0A09000000000000" pitchFamily="49" charset="-128"/>
                <a:ea typeface="HG創英角ﾎﾟｯﾌﾟ体" panose="040B0A09000000000000" pitchFamily="49" charset="-128"/>
              </a:rPr>
              <a:t>件を超える住宅ローンアドバイスを行ってきた</a:t>
            </a:r>
            <a:endParaRPr kumimoji="0" lang="en-US" altLang="ja-JP" sz="1400" dirty="0">
              <a:solidFill>
                <a:srgbClr val="000000"/>
              </a:solidFill>
              <a:latin typeface="HG創英角ﾎﾟｯﾌﾟ体" panose="040B0A09000000000000" pitchFamily="49" charset="-128"/>
              <a:ea typeface="HG創英角ﾎﾟｯﾌﾟ体" panose="040B0A09000000000000" pitchFamily="49" charset="-128"/>
            </a:endParaRPr>
          </a:p>
          <a:p>
            <a:pPr eaLnBrk="1" hangingPunct="1">
              <a:lnSpc>
                <a:spcPct val="120000"/>
              </a:lnSpc>
              <a:buClr>
                <a:srgbClr val="000000"/>
              </a:buClr>
              <a:buSzPct val="100000"/>
              <a:buFont typeface="Times New Roman" pitchFamily="18" charset="0"/>
              <a:buNone/>
            </a:pPr>
            <a:r>
              <a:rPr kumimoji="0" lang="ja-JP" altLang="en-US" sz="1400" dirty="0">
                <a:solidFill>
                  <a:srgbClr val="000000"/>
                </a:solidFill>
                <a:latin typeface="HG創英角ﾎﾟｯﾌﾟ体" panose="040B0A09000000000000" pitchFamily="49" charset="-128"/>
                <a:ea typeface="HG創英角ﾎﾟｯﾌﾟ体" panose="040B0A09000000000000" pitchFamily="49" charset="-128"/>
              </a:rPr>
              <a:t>浜松</a:t>
            </a:r>
            <a:r>
              <a:rPr kumimoji="0" lang="en-US" altLang="ja-JP" sz="1400" dirty="0">
                <a:solidFill>
                  <a:srgbClr val="000000"/>
                </a:solidFill>
                <a:latin typeface="HG創英角ﾎﾟｯﾌﾟ体" panose="040B0A09000000000000" pitchFamily="49" charset="-128"/>
                <a:ea typeface="HG創英角ﾎﾟｯﾌﾟ体" panose="040B0A09000000000000" pitchFamily="49" charset="-128"/>
              </a:rPr>
              <a:t>NO.1</a:t>
            </a:r>
            <a:r>
              <a:rPr kumimoji="0" lang="ja-JP" altLang="en-US" sz="1400" dirty="0">
                <a:solidFill>
                  <a:srgbClr val="000000"/>
                </a:solidFill>
                <a:latin typeface="HG創英角ﾎﾟｯﾌﾟ体" panose="040B0A09000000000000" pitchFamily="49" charset="-128"/>
                <a:ea typeface="HG創英角ﾎﾟｯﾌﾟ体" panose="040B0A09000000000000" pitchFamily="49" charset="-128"/>
              </a:rPr>
              <a:t>　住宅ローンアドバイザー。火災保険のスペシャリスト。</a:t>
            </a:r>
            <a:endParaRPr kumimoji="0" lang="en-US" altLang="ja-JP" sz="1400" dirty="0">
              <a:solidFill>
                <a:srgbClr val="000000"/>
              </a:solidFill>
              <a:latin typeface="HG創英角ﾎﾟｯﾌﾟ体" panose="040B0A09000000000000" pitchFamily="49" charset="-128"/>
              <a:ea typeface="HG創英角ﾎﾟｯﾌﾟ体" panose="040B0A09000000000000" pitchFamily="49" charset="-128"/>
            </a:endParaRPr>
          </a:p>
          <a:p>
            <a:pPr eaLnBrk="1" hangingPunct="1">
              <a:lnSpc>
                <a:spcPct val="120000"/>
              </a:lnSpc>
              <a:buClr>
                <a:srgbClr val="000000"/>
              </a:buClr>
              <a:buSzPct val="100000"/>
              <a:buFont typeface="Times New Roman" pitchFamily="18" charset="0"/>
              <a:buNone/>
            </a:pPr>
            <a:r>
              <a:rPr kumimoji="0" lang="ja-JP" altLang="en-US" sz="1400" dirty="0">
                <a:solidFill>
                  <a:srgbClr val="000000"/>
                </a:solidFill>
                <a:latin typeface="HG創英角ﾎﾟｯﾌﾟ体" panose="040B0A09000000000000" pitchFamily="49" charset="-128"/>
                <a:ea typeface="HG創英角ﾎﾟｯﾌﾟ体" panose="040B0A09000000000000" pitchFamily="49" charset="-128"/>
              </a:rPr>
              <a:t>全国のＦＰ向けセミナーの講師も行っている！</a:t>
            </a:r>
            <a:endParaRPr kumimoji="0" lang="en-US" altLang="ja-JP" sz="1400" dirty="0">
              <a:solidFill>
                <a:srgbClr val="000000"/>
              </a:solidFill>
              <a:latin typeface="HG創英角ﾎﾟｯﾌﾟ体" panose="040B0A09000000000000" pitchFamily="49" charset="-128"/>
              <a:ea typeface="HG創英角ﾎﾟｯﾌﾟ体" panose="040B0A09000000000000" pitchFamily="49" charset="-128"/>
            </a:endParaRPr>
          </a:p>
          <a:p>
            <a:pPr eaLnBrk="1" hangingPunct="1">
              <a:lnSpc>
                <a:spcPct val="120000"/>
              </a:lnSpc>
              <a:buClr>
                <a:srgbClr val="000000"/>
              </a:buClr>
              <a:buSzPct val="100000"/>
              <a:buFont typeface="Times New Roman" pitchFamily="18" charset="0"/>
              <a:buNone/>
            </a:pPr>
            <a:r>
              <a:rPr kumimoji="0" lang="en-US" altLang="ja-JP" sz="1400" dirty="0">
                <a:solidFill>
                  <a:srgbClr val="000000"/>
                </a:solidFill>
                <a:latin typeface="HG創英角ﾎﾟｯﾌﾟ体" panose="040B0A09000000000000" pitchFamily="49" charset="-128"/>
                <a:ea typeface="HG創英角ﾎﾟｯﾌﾟ体" panose="040B0A09000000000000" pitchFamily="49" charset="-128"/>
              </a:rPr>
              <a:t>2017</a:t>
            </a:r>
            <a:r>
              <a:rPr kumimoji="0" lang="ja-JP" altLang="en-US" sz="1400" dirty="0">
                <a:solidFill>
                  <a:srgbClr val="000000"/>
                </a:solidFill>
                <a:latin typeface="HG創英角ﾎﾟｯﾌﾟ体" panose="040B0A09000000000000" pitchFamily="49" charset="-128"/>
                <a:ea typeface="HG創英角ﾎﾟｯﾌﾟ体" panose="040B0A09000000000000" pitchFamily="49" charset="-128"/>
              </a:rPr>
              <a:t>年　</a:t>
            </a:r>
            <a:r>
              <a:rPr kumimoji="0" lang="en-US" altLang="ja-JP" sz="1400" dirty="0">
                <a:solidFill>
                  <a:srgbClr val="000000"/>
                </a:solidFill>
                <a:latin typeface="HG創英角ﾎﾟｯﾌﾟ体" panose="040B0A09000000000000" pitchFamily="49" charset="-128"/>
                <a:ea typeface="HG創英角ﾎﾟｯﾌﾟ体" panose="040B0A09000000000000" pitchFamily="49" charset="-128"/>
              </a:rPr>
              <a:t>10</a:t>
            </a:r>
            <a:r>
              <a:rPr kumimoji="0" lang="ja-JP" altLang="en-US" sz="1400" dirty="0">
                <a:solidFill>
                  <a:srgbClr val="000000"/>
                </a:solidFill>
                <a:latin typeface="HG創英角ﾎﾟｯﾌﾟ体" panose="040B0A09000000000000" pitchFamily="49" charset="-128"/>
                <a:ea typeface="HG創英角ﾎﾟｯﾌﾟ体" panose="040B0A09000000000000" pitchFamily="49" charset="-128"/>
              </a:rPr>
              <a:t>月　独立　鴨藤</a:t>
            </a:r>
            <a:r>
              <a:rPr kumimoji="0" lang="en-US" altLang="ja-JP" sz="1400" dirty="0">
                <a:solidFill>
                  <a:srgbClr val="000000"/>
                </a:solidFill>
                <a:latin typeface="HG創英角ﾎﾟｯﾌﾟ体" panose="040B0A09000000000000" pitchFamily="49" charset="-128"/>
                <a:ea typeface="HG創英角ﾎﾟｯﾌﾟ体" panose="040B0A09000000000000" pitchFamily="49" charset="-128"/>
              </a:rPr>
              <a:t>FP</a:t>
            </a:r>
            <a:r>
              <a:rPr kumimoji="0" lang="ja-JP" altLang="en-US" sz="1400" dirty="0">
                <a:solidFill>
                  <a:srgbClr val="000000"/>
                </a:solidFill>
                <a:latin typeface="HG創英角ﾎﾟｯﾌﾟ体" panose="040B0A09000000000000" pitchFamily="49" charset="-128"/>
                <a:ea typeface="HG創英角ﾎﾟｯﾌﾟ体" panose="040B0A09000000000000" pitchFamily="49" charset="-128"/>
              </a:rPr>
              <a:t>事務所開設　</a:t>
            </a:r>
            <a:endParaRPr kumimoji="0" lang="en-US" altLang="ja-JP" sz="1400" dirty="0">
              <a:solidFill>
                <a:srgbClr val="000000"/>
              </a:solidFill>
              <a:latin typeface="HG創英角ﾎﾟｯﾌﾟ体" panose="040B0A09000000000000" pitchFamily="49" charset="-128"/>
              <a:ea typeface="HG創英角ﾎﾟｯﾌﾟ体" panose="040B0A09000000000000" pitchFamily="49" charset="-128"/>
            </a:endParaRPr>
          </a:p>
          <a:p>
            <a:pPr eaLnBrk="1" hangingPunct="1">
              <a:lnSpc>
                <a:spcPct val="120000"/>
              </a:lnSpc>
              <a:buClr>
                <a:srgbClr val="000000"/>
              </a:buClr>
              <a:buSzPct val="100000"/>
              <a:buFont typeface="Times New Roman" pitchFamily="18" charset="0"/>
              <a:buNone/>
            </a:pPr>
            <a:r>
              <a:rPr kumimoji="0" lang="en-US" altLang="ja-JP" sz="1400" dirty="0">
                <a:solidFill>
                  <a:srgbClr val="000000"/>
                </a:solidFill>
                <a:latin typeface="HG創英角ﾎﾟｯﾌﾟ体" panose="040B0A09000000000000" pitchFamily="49" charset="-128"/>
                <a:ea typeface="HG創英角ﾎﾟｯﾌﾟ体" panose="040B0A09000000000000" pitchFamily="49" charset="-128"/>
              </a:rPr>
              <a:t>2019</a:t>
            </a:r>
            <a:r>
              <a:rPr kumimoji="0" lang="ja-JP" altLang="en-US" sz="1400" dirty="0">
                <a:solidFill>
                  <a:srgbClr val="000000"/>
                </a:solidFill>
                <a:latin typeface="HG創英角ﾎﾟｯﾌﾟ体" panose="040B0A09000000000000" pitchFamily="49" charset="-128"/>
                <a:ea typeface="HG創英角ﾎﾟｯﾌﾟ体" panose="040B0A09000000000000" pitchFamily="49" charset="-128"/>
              </a:rPr>
              <a:t>年　</a:t>
            </a:r>
            <a:r>
              <a:rPr kumimoji="0" lang="en-US" altLang="ja-JP" sz="1400" dirty="0">
                <a:solidFill>
                  <a:srgbClr val="000000"/>
                </a:solidFill>
                <a:latin typeface="HG創英角ﾎﾟｯﾌﾟ体" panose="040B0A09000000000000" pitchFamily="49" charset="-128"/>
                <a:ea typeface="HG創英角ﾎﾟｯﾌﾟ体" panose="040B0A09000000000000" pitchFamily="49" charset="-128"/>
              </a:rPr>
              <a:t>2</a:t>
            </a:r>
            <a:r>
              <a:rPr kumimoji="0" lang="ja-JP" altLang="en-US" sz="1400" dirty="0">
                <a:solidFill>
                  <a:srgbClr val="000000"/>
                </a:solidFill>
                <a:latin typeface="HG創英角ﾎﾟｯﾌﾟ体" panose="040B0A09000000000000" pitchFamily="49" charset="-128"/>
                <a:ea typeface="HG創英角ﾎﾟｯﾌﾟ体" panose="040B0A09000000000000" pitchFamily="49" charset="-128"/>
              </a:rPr>
              <a:t>月　一般社団法人　日本住宅ローンコンサルティング協会　代表理事就任</a:t>
            </a:r>
            <a:endParaRPr kumimoji="0" lang="en-US" altLang="ja-JP" sz="1400" dirty="0">
              <a:solidFill>
                <a:srgbClr val="000000"/>
              </a:solidFill>
              <a:latin typeface="HG創英角ﾎﾟｯﾌﾟ体" panose="040B0A09000000000000" pitchFamily="49" charset="-128"/>
              <a:ea typeface="HG創英角ﾎﾟｯﾌﾟ体" panose="040B0A09000000000000" pitchFamily="49" charset="-128"/>
            </a:endParaRPr>
          </a:p>
          <a:p>
            <a:pPr eaLnBrk="1" hangingPunct="1">
              <a:lnSpc>
                <a:spcPct val="120000"/>
              </a:lnSpc>
              <a:buClr>
                <a:srgbClr val="000000"/>
              </a:buClr>
              <a:buSzPct val="100000"/>
              <a:buFont typeface="Times New Roman" pitchFamily="18" charset="0"/>
              <a:buNone/>
            </a:pPr>
            <a:endParaRPr kumimoji="0" lang="en-US" altLang="ja-JP" sz="1400" dirty="0">
              <a:solidFill>
                <a:srgbClr val="000000"/>
              </a:solidFill>
              <a:latin typeface="ＭＳ Ｐゴシック" pitchFamily="50" charset="-128"/>
              <a:ea typeface="ＭＳ Ｐゴシック" pitchFamily="50" charset="-128"/>
            </a:endParaRPr>
          </a:p>
          <a:p>
            <a:pPr eaLnBrk="1" hangingPunct="1">
              <a:lnSpc>
                <a:spcPct val="120000"/>
              </a:lnSpc>
              <a:buClr>
                <a:srgbClr val="000000"/>
              </a:buClr>
              <a:buSzPct val="100000"/>
              <a:buFont typeface="Times New Roman" pitchFamily="18" charset="0"/>
              <a:buNone/>
            </a:pPr>
            <a:r>
              <a:rPr kumimoji="0" lang="ja-JP" altLang="en-US" sz="1400" dirty="0">
                <a:solidFill>
                  <a:srgbClr val="000000"/>
                </a:solidFill>
                <a:latin typeface="HG創英角ﾎﾟｯﾌﾟ体" panose="040B0A09000000000000" pitchFamily="49" charset="-128"/>
                <a:ea typeface="HG創英角ﾎﾟｯﾌﾟ体" panose="040B0A09000000000000" pitchFamily="49" charset="-128"/>
              </a:rPr>
              <a:t>資格</a:t>
            </a:r>
            <a:r>
              <a:rPr kumimoji="0" lang="en-US" altLang="ja-JP" sz="1400" dirty="0">
                <a:solidFill>
                  <a:srgbClr val="000000"/>
                </a:solidFill>
                <a:latin typeface="HG創英角ﾎﾟｯﾌﾟ体" panose="040B0A09000000000000" pitchFamily="49" charset="-128"/>
                <a:ea typeface="HG創英角ﾎﾟｯﾌﾟ体" panose="040B0A09000000000000" pitchFamily="49" charset="-128"/>
              </a:rPr>
              <a:t>、</a:t>
            </a:r>
            <a:r>
              <a:rPr kumimoji="0" lang="en-US" altLang="ja-JP" sz="1400" dirty="0" err="1">
                <a:solidFill>
                  <a:srgbClr val="000000"/>
                </a:solidFill>
                <a:latin typeface="HG創英角ﾎﾟｯﾌﾟ体" panose="040B0A09000000000000" pitchFamily="49" charset="-128"/>
                <a:ea typeface="HG創英角ﾎﾟｯﾌﾟ体" panose="040B0A09000000000000" pitchFamily="49" charset="-128"/>
              </a:rPr>
              <a:t>ファイナンシャルプランナ</a:t>
            </a:r>
            <a:r>
              <a:rPr kumimoji="0" lang="en-US" altLang="ja-JP" sz="1400" dirty="0">
                <a:solidFill>
                  <a:srgbClr val="000000"/>
                </a:solidFill>
                <a:latin typeface="HG創英角ﾎﾟｯﾌﾟ体" panose="040B0A09000000000000" pitchFamily="49" charset="-128"/>
                <a:ea typeface="HG創英角ﾎﾟｯﾌﾟ体" panose="040B0A09000000000000" pitchFamily="49" charset="-128"/>
              </a:rPr>
              <a:t>ー、</a:t>
            </a:r>
            <a:r>
              <a:rPr kumimoji="0" lang="en-US" altLang="ja-JP" sz="1400" dirty="0" err="1">
                <a:solidFill>
                  <a:srgbClr val="000000"/>
                </a:solidFill>
                <a:latin typeface="HG創英角ﾎﾟｯﾌﾟ体" panose="040B0A09000000000000" pitchFamily="49" charset="-128"/>
                <a:ea typeface="HG創英角ﾎﾟｯﾌﾟ体" panose="040B0A09000000000000" pitchFamily="49" charset="-128"/>
              </a:rPr>
              <a:t>住宅ローンアドバイザ</a:t>
            </a:r>
            <a:r>
              <a:rPr kumimoji="0" lang="en-US" altLang="ja-JP" sz="1400" dirty="0">
                <a:solidFill>
                  <a:srgbClr val="000000"/>
                </a:solidFill>
                <a:latin typeface="HG創英角ﾎﾟｯﾌﾟ体" panose="040B0A09000000000000" pitchFamily="49" charset="-128"/>
                <a:ea typeface="HG創英角ﾎﾟｯﾌﾟ体" panose="040B0A09000000000000" pitchFamily="49" charset="-128"/>
              </a:rPr>
              <a:t>ー</a:t>
            </a:r>
          </a:p>
          <a:p>
            <a:pPr eaLnBrk="1" hangingPunct="1">
              <a:lnSpc>
                <a:spcPct val="120000"/>
              </a:lnSpc>
              <a:buClr>
                <a:srgbClr val="000000"/>
              </a:buClr>
              <a:buSzPct val="100000"/>
              <a:buFont typeface="Times New Roman" pitchFamily="18" charset="0"/>
              <a:buNone/>
            </a:pPr>
            <a:r>
              <a:rPr kumimoji="0" lang="ja-JP" altLang="en-US" sz="1400" dirty="0">
                <a:solidFill>
                  <a:srgbClr val="000000"/>
                </a:solidFill>
                <a:latin typeface="HG創英角ﾎﾟｯﾌﾟ体" panose="040B0A09000000000000" pitchFamily="49" charset="-128"/>
                <a:ea typeface="HG創英角ﾎﾟｯﾌﾟ体" panose="040B0A09000000000000" pitchFamily="49" charset="-128"/>
              </a:rPr>
              <a:t>　　　　</a:t>
            </a:r>
            <a:r>
              <a:rPr kumimoji="0" lang="ja-JP" altLang="en-US" dirty="0">
                <a:solidFill>
                  <a:srgbClr val="000000"/>
                </a:solidFill>
                <a:latin typeface="HG創英角ﾎﾟｯﾌﾟ体" panose="040B0A09000000000000" pitchFamily="49" charset="-128"/>
                <a:ea typeface="HG創英角ﾎﾟｯﾌﾟ体" panose="040B0A09000000000000" pitchFamily="49" charset="-128"/>
              </a:rPr>
              <a:t>相続診断士、宅建主任</a:t>
            </a:r>
            <a:r>
              <a:rPr kumimoji="0" lang="ja-JP" altLang="en-US" sz="1400" dirty="0">
                <a:solidFill>
                  <a:srgbClr val="000000"/>
                </a:solidFill>
                <a:latin typeface="HG創英角ﾎﾟｯﾌﾟ体" panose="040B0A09000000000000" pitchFamily="49" charset="-128"/>
                <a:ea typeface="HG創英角ﾎﾟｯﾌﾟ体" panose="040B0A09000000000000" pitchFamily="49" charset="-128"/>
              </a:rPr>
              <a:t>　</a:t>
            </a:r>
            <a:r>
              <a:rPr kumimoji="0" lang="en-US" altLang="ja-JP" sz="1400" dirty="0">
                <a:solidFill>
                  <a:srgbClr val="000000"/>
                </a:solidFill>
                <a:latin typeface="HG創英角ﾎﾟｯﾌﾟ体" panose="040B0A09000000000000" pitchFamily="49" charset="-128"/>
                <a:ea typeface="HG創英角ﾎﾟｯﾌﾟ体" panose="040B0A09000000000000" pitchFamily="49" charset="-128"/>
              </a:rPr>
              <a:t>NLP</a:t>
            </a:r>
            <a:r>
              <a:rPr kumimoji="0" lang="ja-JP" altLang="en-US" sz="1400" dirty="0">
                <a:solidFill>
                  <a:srgbClr val="000000"/>
                </a:solidFill>
                <a:latin typeface="HG創英角ﾎﾟｯﾌﾟ体" panose="040B0A09000000000000" pitchFamily="49" charset="-128"/>
                <a:ea typeface="HG創英角ﾎﾟｯﾌﾟ体" panose="040B0A09000000000000" pitchFamily="49" charset="-128"/>
              </a:rPr>
              <a:t>マスタープラクティショナー等</a:t>
            </a:r>
            <a:endParaRPr kumimoji="0" lang="en-US" altLang="ja-JP" sz="1400" dirty="0">
              <a:solidFill>
                <a:srgbClr val="000000"/>
              </a:solidFill>
              <a:latin typeface="HG創英角ﾎﾟｯﾌﾟ体" panose="040B0A09000000000000" pitchFamily="49" charset="-128"/>
              <a:ea typeface="HG創英角ﾎﾟｯﾌﾟ体" panose="040B0A09000000000000" pitchFamily="49" charset="-128"/>
            </a:endParaRPr>
          </a:p>
          <a:p>
            <a:pPr eaLnBrk="1" hangingPunct="1">
              <a:lnSpc>
                <a:spcPct val="120000"/>
              </a:lnSpc>
              <a:buClr>
                <a:srgbClr val="000000"/>
              </a:buClr>
              <a:buSzPct val="100000"/>
              <a:buFont typeface="Times New Roman" pitchFamily="18" charset="0"/>
              <a:buNone/>
            </a:pPr>
            <a:r>
              <a:rPr kumimoji="0" lang="ja-JP" altLang="en-US" sz="1400" dirty="0">
                <a:solidFill>
                  <a:srgbClr val="000000"/>
                </a:solidFill>
                <a:latin typeface="HG創英角ﾎﾟｯﾌﾟ体" panose="040B0A09000000000000" pitchFamily="49" charset="-128"/>
                <a:ea typeface="HG創英角ﾎﾟｯﾌﾟ体" panose="040B0A09000000000000" pitchFamily="49" charset="-128"/>
              </a:rPr>
              <a:t>＜メディア・執筆＞</a:t>
            </a:r>
            <a:endParaRPr kumimoji="0" lang="ja-JP" altLang="en-US" sz="800" dirty="0">
              <a:solidFill>
                <a:srgbClr val="000000"/>
              </a:solidFill>
              <a:latin typeface="HG創英角ﾎﾟｯﾌﾟ体" panose="040B0A09000000000000" pitchFamily="49" charset="-128"/>
              <a:ea typeface="HG創英角ﾎﾟｯﾌﾟ体" panose="040B0A09000000000000" pitchFamily="49" charset="-128"/>
            </a:endParaRPr>
          </a:p>
          <a:p>
            <a:pPr eaLnBrk="1" hangingPunct="1">
              <a:lnSpc>
                <a:spcPct val="120000"/>
              </a:lnSpc>
              <a:buClr>
                <a:srgbClr val="000000"/>
              </a:buClr>
              <a:buSzPct val="100000"/>
              <a:buFont typeface="Times New Roman" pitchFamily="18" charset="0"/>
              <a:buNone/>
            </a:pPr>
            <a:r>
              <a:rPr kumimoji="0" lang="ja-JP" altLang="en-US" sz="1400" dirty="0">
                <a:solidFill>
                  <a:srgbClr val="000000"/>
                </a:solidFill>
                <a:latin typeface="HG創英角ﾎﾟｯﾌﾟ体" panose="040B0A09000000000000" pitchFamily="49" charset="-128"/>
                <a:ea typeface="HG創英角ﾎﾟｯﾌﾟ体" panose="040B0A09000000000000" pitchFamily="49" charset="-128"/>
              </a:rPr>
              <a:t>　</a:t>
            </a:r>
            <a:r>
              <a:rPr kumimoji="0" lang="ja-JP" altLang="en-US" sz="1400" dirty="0">
                <a:solidFill>
                  <a:srgbClr val="FF9999"/>
                </a:solidFill>
                <a:latin typeface="HG創英角ﾎﾟｯﾌﾟ体" panose="040B0A09000000000000" pitchFamily="49" charset="-128"/>
                <a:ea typeface="HG創英角ﾎﾟｯﾌﾟ体" panose="040B0A09000000000000" pitchFamily="49" charset="-128"/>
              </a:rPr>
              <a:t>●</a:t>
            </a:r>
            <a:r>
              <a:rPr kumimoji="0" lang="ja-JP" altLang="en-US" sz="1400" dirty="0">
                <a:solidFill>
                  <a:srgbClr val="000000"/>
                </a:solidFill>
                <a:latin typeface="HG創英角ﾎﾟｯﾌﾟ体" panose="040B0A09000000000000" pitchFamily="49" charset="-128"/>
                <a:ea typeface="HG創英角ﾎﾟｯﾌﾟ体" panose="040B0A09000000000000" pitchFamily="49" charset="-128"/>
              </a:rPr>
              <a:t>　不動産だより、</a:t>
            </a:r>
            <a:r>
              <a:rPr kumimoji="0" lang="en-US" altLang="ja-JP" sz="1400" dirty="0" err="1">
                <a:solidFill>
                  <a:srgbClr val="000000"/>
                </a:solidFill>
                <a:latin typeface="HG創英角ﾎﾟｯﾌﾟ体" panose="040B0A09000000000000" pitchFamily="49" charset="-128"/>
                <a:ea typeface="HG創英角ﾎﾟｯﾌﾟ体" panose="040B0A09000000000000" pitchFamily="49" charset="-128"/>
              </a:rPr>
              <a:t>ie</a:t>
            </a:r>
            <a:r>
              <a:rPr kumimoji="0" lang="en-US" altLang="ja-JP" sz="1400" dirty="0">
                <a:solidFill>
                  <a:srgbClr val="000000"/>
                </a:solidFill>
                <a:latin typeface="HG創英角ﾎﾟｯﾌﾟ体" panose="040B0A09000000000000" pitchFamily="49" charset="-128"/>
                <a:ea typeface="HG創英角ﾎﾟｯﾌﾟ体" panose="040B0A09000000000000" pitchFamily="49" charset="-128"/>
              </a:rPr>
              <a:t>‐bon</a:t>
            </a:r>
            <a:r>
              <a:rPr kumimoji="0" lang="ja-JP" altLang="en-US" sz="1400" dirty="0">
                <a:solidFill>
                  <a:srgbClr val="000000"/>
                </a:solidFill>
                <a:latin typeface="HG創英角ﾎﾟｯﾌﾟ体" panose="040B0A09000000000000" pitchFamily="49" charset="-128"/>
                <a:ea typeface="HG創英角ﾎﾟｯﾌﾟ体" panose="040B0A09000000000000" pitchFamily="49" charset="-128"/>
              </a:rPr>
              <a:t> （地域住宅情報誌）</a:t>
            </a:r>
          </a:p>
          <a:p>
            <a:pPr eaLnBrk="1" hangingPunct="1">
              <a:lnSpc>
                <a:spcPct val="120000"/>
              </a:lnSpc>
              <a:buClr>
                <a:srgbClr val="000000"/>
              </a:buClr>
              <a:buSzPct val="100000"/>
              <a:buFont typeface="Times New Roman" pitchFamily="18" charset="0"/>
              <a:buNone/>
            </a:pPr>
            <a:r>
              <a:rPr kumimoji="0" lang="ja-JP" altLang="en-US" sz="1400" dirty="0">
                <a:solidFill>
                  <a:srgbClr val="000000"/>
                </a:solidFill>
                <a:latin typeface="HG創英角ﾎﾟｯﾌﾟ体" panose="040B0A09000000000000" pitchFamily="49" charset="-128"/>
                <a:ea typeface="HG創英角ﾎﾟｯﾌﾟ体" panose="040B0A09000000000000" pitchFamily="49" charset="-128"/>
              </a:rPr>
              <a:t>　</a:t>
            </a:r>
            <a:r>
              <a:rPr kumimoji="0" lang="ja-JP" altLang="en-US" sz="1400" dirty="0">
                <a:solidFill>
                  <a:srgbClr val="FF9999"/>
                </a:solidFill>
                <a:latin typeface="HG創英角ﾎﾟｯﾌﾟ体" panose="040B0A09000000000000" pitchFamily="49" charset="-128"/>
                <a:ea typeface="HG創英角ﾎﾟｯﾌﾟ体" panose="040B0A09000000000000" pitchFamily="49" charset="-128"/>
              </a:rPr>
              <a:t>●</a:t>
            </a:r>
            <a:r>
              <a:rPr kumimoji="0" lang="ja-JP" altLang="en-US" sz="1400" dirty="0">
                <a:solidFill>
                  <a:srgbClr val="000000"/>
                </a:solidFill>
                <a:latin typeface="HG創英角ﾎﾟｯﾌﾟ体" panose="040B0A09000000000000" pitchFamily="49" charset="-128"/>
                <a:ea typeface="HG創英角ﾎﾟｯﾌﾟ体" panose="040B0A09000000000000" pitchFamily="49" charset="-128"/>
              </a:rPr>
              <a:t>　住宅金融支援機構主催　</a:t>
            </a:r>
            <a:r>
              <a:rPr kumimoji="0" lang="en-US" altLang="ja-JP" sz="1400" dirty="0">
                <a:solidFill>
                  <a:srgbClr val="000000"/>
                </a:solidFill>
                <a:latin typeface="HG創英角ﾎﾟｯﾌﾟ体" panose="040B0A09000000000000" pitchFamily="49" charset="-128"/>
                <a:ea typeface="HG創英角ﾎﾟｯﾌﾟ体" panose="040B0A09000000000000" pitchFamily="49" charset="-128"/>
              </a:rPr>
              <a:t>『</a:t>
            </a:r>
            <a:r>
              <a:rPr kumimoji="0" lang="ja-JP" altLang="en-US" sz="1400" dirty="0">
                <a:solidFill>
                  <a:srgbClr val="000000"/>
                </a:solidFill>
                <a:latin typeface="HG創英角ﾎﾟｯﾌﾟ体" panose="040B0A09000000000000" pitchFamily="49" charset="-128"/>
                <a:ea typeface="HG創英角ﾎﾟｯﾌﾟ体" panose="040B0A09000000000000" pitchFamily="49" charset="-128"/>
              </a:rPr>
              <a:t>住宅ローンセミナー</a:t>
            </a:r>
            <a:r>
              <a:rPr kumimoji="0" lang="en-US" altLang="ja-JP" sz="1400" dirty="0">
                <a:solidFill>
                  <a:srgbClr val="000000"/>
                </a:solidFill>
                <a:latin typeface="HG創英角ﾎﾟｯﾌﾟ体" panose="040B0A09000000000000" pitchFamily="49" charset="-128"/>
                <a:ea typeface="HG創英角ﾎﾟｯﾌﾟ体" panose="040B0A09000000000000" pitchFamily="49" charset="-128"/>
              </a:rPr>
              <a:t>』</a:t>
            </a:r>
            <a:r>
              <a:rPr kumimoji="0" lang="ja-JP" altLang="en-US" sz="1400" dirty="0">
                <a:solidFill>
                  <a:srgbClr val="000000"/>
                </a:solidFill>
                <a:latin typeface="HG創英角ﾎﾟｯﾌﾟ体" panose="040B0A09000000000000" pitchFamily="49" charset="-128"/>
                <a:ea typeface="HG創英角ﾎﾟｯﾌﾟ体" panose="040B0A09000000000000" pitchFamily="49" charset="-128"/>
              </a:rPr>
              <a:t>　講師　於：</a:t>
            </a:r>
            <a:r>
              <a:rPr kumimoji="0" lang="en-US" altLang="ja-JP" sz="1400" dirty="0">
                <a:solidFill>
                  <a:srgbClr val="000000"/>
                </a:solidFill>
                <a:latin typeface="HG創英角ﾎﾟｯﾌﾟ体" panose="040B0A09000000000000" pitchFamily="49" charset="-128"/>
                <a:ea typeface="HG創英角ﾎﾟｯﾌﾟ体" panose="040B0A09000000000000" pitchFamily="49" charset="-128"/>
              </a:rPr>
              <a:t>SBS</a:t>
            </a:r>
            <a:r>
              <a:rPr kumimoji="0" lang="ja-JP" altLang="en-US" sz="1400" dirty="0">
                <a:solidFill>
                  <a:srgbClr val="000000"/>
                </a:solidFill>
                <a:latin typeface="HG創英角ﾎﾟｯﾌﾟ体" panose="040B0A09000000000000" pitchFamily="49" charset="-128"/>
                <a:ea typeface="HG創英角ﾎﾟｯﾌﾟ体" panose="040B0A09000000000000" pitchFamily="49" charset="-128"/>
              </a:rPr>
              <a:t>マイホームセンター</a:t>
            </a:r>
            <a:endParaRPr kumimoji="0" lang="en-US" altLang="ja-JP" sz="1400" dirty="0">
              <a:solidFill>
                <a:srgbClr val="000000"/>
              </a:solidFill>
              <a:latin typeface="HG創英角ﾎﾟｯﾌﾟ体" panose="040B0A09000000000000" pitchFamily="49" charset="-128"/>
              <a:ea typeface="HG創英角ﾎﾟｯﾌﾟ体" panose="040B0A09000000000000" pitchFamily="49" charset="-128"/>
            </a:endParaRPr>
          </a:p>
          <a:p>
            <a:pPr eaLnBrk="1" hangingPunct="1">
              <a:lnSpc>
                <a:spcPct val="120000"/>
              </a:lnSpc>
              <a:buClr>
                <a:srgbClr val="000000"/>
              </a:buClr>
              <a:buSzPct val="100000"/>
              <a:buFont typeface="Times New Roman" pitchFamily="18" charset="0"/>
              <a:buNone/>
            </a:pPr>
            <a:r>
              <a:rPr kumimoji="0" lang="ja-JP" altLang="en-US" sz="1400" dirty="0">
                <a:solidFill>
                  <a:srgbClr val="000000"/>
                </a:solidFill>
                <a:latin typeface="HG創英角ﾎﾟｯﾌﾟ体" panose="040B0A09000000000000" pitchFamily="49" charset="-128"/>
                <a:ea typeface="HG創英角ﾎﾟｯﾌﾟ体" panose="040B0A09000000000000" pitchFamily="49" charset="-128"/>
              </a:rPr>
              <a:t>　</a:t>
            </a:r>
            <a:r>
              <a:rPr kumimoji="0" lang="ja-JP" altLang="en-US" sz="1400" dirty="0">
                <a:solidFill>
                  <a:schemeClr val="accent6">
                    <a:lumMod val="60000"/>
                    <a:lumOff val="40000"/>
                  </a:schemeClr>
                </a:solidFill>
                <a:latin typeface="HG創英角ﾎﾟｯﾌﾟ体" panose="040B0A09000000000000" pitchFamily="49" charset="-128"/>
                <a:ea typeface="HG創英角ﾎﾟｯﾌﾟ体" panose="040B0A09000000000000" pitchFamily="49" charset="-128"/>
              </a:rPr>
              <a:t>●</a:t>
            </a:r>
            <a:r>
              <a:rPr kumimoji="0" lang="ja-JP" altLang="en-US" sz="1400" dirty="0">
                <a:solidFill>
                  <a:srgbClr val="000000"/>
                </a:solidFill>
                <a:latin typeface="HG創英角ﾎﾟｯﾌﾟ体" panose="040B0A09000000000000" pitchFamily="49" charset="-128"/>
                <a:ea typeface="HG創英角ﾎﾟｯﾌﾟ体" panose="040B0A09000000000000" pitchFamily="49" charset="-128"/>
              </a:rPr>
              <a:t>　</a:t>
            </a:r>
            <a:r>
              <a:rPr kumimoji="0" lang="en-US" altLang="ja-JP" sz="1400" dirty="0">
                <a:solidFill>
                  <a:srgbClr val="000000"/>
                </a:solidFill>
                <a:latin typeface="HG創英角ﾎﾟｯﾌﾟ体" panose="040B0A09000000000000" pitchFamily="49" charset="-128"/>
                <a:ea typeface="HG創英角ﾎﾟｯﾌﾟ体" panose="040B0A09000000000000" pitchFamily="49" charset="-128"/>
              </a:rPr>
              <a:t>FP</a:t>
            </a:r>
            <a:r>
              <a:rPr kumimoji="0" lang="ja-JP" altLang="en-US" sz="1400" dirty="0">
                <a:solidFill>
                  <a:srgbClr val="000000"/>
                </a:solidFill>
                <a:latin typeface="HG創英角ﾎﾟｯﾌﾟ体" panose="040B0A09000000000000" pitchFamily="49" charset="-128"/>
                <a:ea typeface="HG創英角ﾎﾟｯﾌﾟ体" panose="040B0A09000000000000" pitchFamily="49" charset="-128"/>
              </a:rPr>
              <a:t>研究所（老舗ライフプランソフト制作会社）　セミナー講師</a:t>
            </a:r>
            <a:endParaRPr kumimoji="0" lang="en-US" altLang="ja-JP" sz="1400" dirty="0">
              <a:solidFill>
                <a:srgbClr val="000000"/>
              </a:solidFill>
              <a:latin typeface="HG創英角ﾎﾟｯﾌﾟ体" panose="040B0A09000000000000" pitchFamily="49" charset="-128"/>
              <a:ea typeface="HG創英角ﾎﾟｯﾌﾟ体" panose="040B0A09000000000000" pitchFamily="49" charset="-128"/>
            </a:endParaRPr>
          </a:p>
          <a:p>
            <a:pPr eaLnBrk="1" hangingPunct="1">
              <a:lnSpc>
                <a:spcPct val="120000"/>
              </a:lnSpc>
              <a:buClr>
                <a:srgbClr val="000000"/>
              </a:buClr>
              <a:buSzPct val="100000"/>
              <a:buFont typeface="Times New Roman" pitchFamily="18" charset="0"/>
              <a:buNone/>
            </a:pPr>
            <a:r>
              <a:rPr kumimoji="0" lang="ja-JP" altLang="en-US" sz="1400" dirty="0">
                <a:solidFill>
                  <a:srgbClr val="000000"/>
                </a:solidFill>
                <a:latin typeface="HG創英角ﾎﾟｯﾌﾟ体" panose="040B0A09000000000000" pitchFamily="49" charset="-128"/>
                <a:ea typeface="HG創英角ﾎﾟｯﾌﾟ体" panose="040B0A09000000000000" pitchFamily="49" charset="-128"/>
              </a:rPr>
              <a:t>　</a:t>
            </a:r>
            <a:r>
              <a:rPr kumimoji="0" lang="ja-JP" altLang="en-US" sz="1400" dirty="0">
                <a:solidFill>
                  <a:srgbClr val="FF9999"/>
                </a:solidFill>
                <a:latin typeface="HG創英角ﾎﾟｯﾌﾟ体" panose="040B0A09000000000000" pitchFamily="49" charset="-128"/>
                <a:ea typeface="HG創英角ﾎﾟｯﾌﾟ体" panose="040B0A09000000000000" pitchFamily="49" charset="-128"/>
              </a:rPr>
              <a:t>●</a:t>
            </a:r>
            <a:r>
              <a:rPr kumimoji="0" lang="ja-JP" altLang="en-US" sz="1400" dirty="0">
                <a:solidFill>
                  <a:srgbClr val="000000"/>
                </a:solidFill>
                <a:latin typeface="HG創英角ﾎﾟｯﾌﾟ体" panose="040B0A09000000000000" pitchFamily="49" charset="-128"/>
                <a:ea typeface="HG創英角ﾎﾟｯﾌﾟ体" panose="040B0A09000000000000" pitchFamily="49" charset="-128"/>
              </a:rPr>
              <a:t>　一般社団法人日本住宅ローンコンサルティング協会　代表理事　特別講師</a:t>
            </a:r>
          </a:p>
          <a:p>
            <a:pPr eaLnBrk="1" hangingPunct="1">
              <a:lnSpc>
                <a:spcPct val="120000"/>
              </a:lnSpc>
              <a:buClr>
                <a:srgbClr val="000000"/>
              </a:buClr>
              <a:buSzPct val="100000"/>
              <a:buFont typeface="Times New Roman" pitchFamily="18" charset="0"/>
              <a:buNone/>
            </a:pPr>
            <a:r>
              <a:rPr kumimoji="0" lang="ja-JP" altLang="en-US" sz="1400" dirty="0">
                <a:solidFill>
                  <a:srgbClr val="000000"/>
                </a:solidFill>
                <a:latin typeface="HG創英角ﾎﾟｯﾌﾟ体" panose="040B0A09000000000000" pitchFamily="49" charset="-128"/>
                <a:ea typeface="HG創英角ﾎﾟｯﾌﾟ体" panose="040B0A09000000000000" pitchFamily="49" charset="-128"/>
              </a:rPr>
              <a:t>　</a:t>
            </a:r>
            <a:r>
              <a:rPr kumimoji="0" lang="ja-JP" altLang="en-US" sz="1400" dirty="0">
                <a:solidFill>
                  <a:srgbClr val="FF9999"/>
                </a:solidFill>
                <a:latin typeface="HG創英角ﾎﾟｯﾌﾟ体" panose="040B0A09000000000000" pitchFamily="49" charset="-128"/>
                <a:ea typeface="HG創英角ﾎﾟｯﾌﾟ体" panose="040B0A09000000000000" pitchFamily="49" charset="-128"/>
              </a:rPr>
              <a:t>●</a:t>
            </a:r>
            <a:r>
              <a:rPr kumimoji="0" lang="ja-JP" altLang="en-US" sz="1400" dirty="0">
                <a:solidFill>
                  <a:srgbClr val="000000"/>
                </a:solidFill>
                <a:latin typeface="HG創英角ﾎﾟｯﾌﾟ体" panose="040B0A09000000000000" pitchFamily="49" charset="-128"/>
                <a:ea typeface="HG創英角ﾎﾟｯﾌﾟ体" panose="040B0A09000000000000" pitchFamily="49" charset="-128"/>
              </a:rPr>
              <a:t>　ハウスメーカー、工務店主催　</a:t>
            </a:r>
            <a:r>
              <a:rPr kumimoji="0" lang="en-US" altLang="ja-JP" sz="1400" dirty="0">
                <a:solidFill>
                  <a:srgbClr val="000000"/>
                </a:solidFill>
                <a:latin typeface="HG創英角ﾎﾟｯﾌﾟ体" panose="040B0A09000000000000" pitchFamily="49" charset="-128"/>
                <a:ea typeface="HG創英角ﾎﾟｯﾌﾟ体" panose="040B0A09000000000000" pitchFamily="49" charset="-128"/>
              </a:rPr>
              <a:t>『</a:t>
            </a:r>
            <a:r>
              <a:rPr kumimoji="0" lang="ja-JP" altLang="en-US" sz="1400" dirty="0">
                <a:solidFill>
                  <a:srgbClr val="000000"/>
                </a:solidFill>
                <a:latin typeface="HG創英角ﾎﾟｯﾌﾟ体" panose="040B0A09000000000000" pitchFamily="49" charset="-128"/>
                <a:ea typeface="HG創英角ﾎﾟｯﾌﾟ体" panose="040B0A09000000000000" pitchFamily="49" charset="-128"/>
              </a:rPr>
              <a:t>住宅ローンセミナー</a:t>
            </a:r>
            <a:r>
              <a:rPr kumimoji="0" lang="en-US" altLang="ja-JP" sz="1400" dirty="0">
                <a:solidFill>
                  <a:srgbClr val="000000"/>
                </a:solidFill>
                <a:latin typeface="HG創英角ﾎﾟｯﾌﾟ体" panose="040B0A09000000000000" pitchFamily="49" charset="-128"/>
                <a:ea typeface="HG創英角ﾎﾟｯﾌﾟ体" panose="040B0A09000000000000" pitchFamily="49" charset="-128"/>
              </a:rPr>
              <a:t>』</a:t>
            </a:r>
            <a:r>
              <a:rPr kumimoji="0" lang="ja-JP" altLang="en-US" sz="1400" dirty="0">
                <a:solidFill>
                  <a:srgbClr val="000000"/>
                </a:solidFill>
                <a:latin typeface="HG創英角ﾎﾟｯﾌﾟ体" panose="040B0A09000000000000" pitchFamily="49" charset="-128"/>
                <a:ea typeface="HG創英角ﾎﾟｯﾌﾟ体" panose="040B0A09000000000000" pitchFamily="49" charset="-128"/>
              </a:rPr>
              <a:t>　講師</a:t>
            </a:r>
          </a:p>
        </p:txBody>
      </p:sp>
      <p:sp>
        <p:nvSpPr>
          <p:cNvPr id="2" name="スライド番号プレースホルダー 1"/>
          <p:cNvSpPr>
            <a:spLocks noGrp="1"/>
          </p:cNvSpPr>
          <p:nvPr>
            <p:ph type="sldNum" sz="quarter" idx="12"/>
          </p:nvPr>
        </p:nvSpPr>
        <p:spPr>
          <a:xfrm>
            <a:off x="7752184" y="6309321"/>
            <a:ext cx="2448272" cy="365125"/>
          </a:xfrm>
        </p:spPr>
        <p:txBody>
          <a:bodyPr/>
          <a:lstStyle/>
          <a:p>
            <a:pPr>
              <a:defRPr/>
            </a:pPr>
            <a:fld id="{B4AFF7FF-3CD7-461F-AAFD-F8BDB618C7C8}" type="slidenum">
              <a:rPr lang="en-US" altLang="ja-JP" smtClean="0"/>
              <a:pPr>
                <a:defRPr/>
              </a:pPr>
              <a:t>2</a:t>
            </a:fld>
            <a:endParaRPr lang="en-US" altLang="ja-JP" dirty="0"/>
          </a:p>
        </p:txBody>
      </p:sp>
      <p:pic>
        <p:nvPicPr>
          <p:cNvPr id="4" name="図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95254" y="908720"/>
            <a:ext cx="1986073" cy="2520280"/>
          </a:xfrm>
          <a:prstGeom prst="rect">
            <a:avLst/>
          </a:prstGeom>
        </p:spPr>
      </p:pic>
      <p:sp>
        <p:nvSpPr>
          <p:cNvPr id="3" name="日付プレースホルダー 2">
            <a:extLst>
              <a:ext uri="{FF2B5EF4-FFF2-40B4-BE49-F238E27FC236}">
                <a16:creationId xmlns:a16="http://schemas.microsoft.com/office/drawing/2014/main" id="{531DBE09-DD15-5D6F-C5DB-0110AAA3ABD3}"/>
              </a:ext>
            </a:extLst>
          </p:cNvPr>
          <p:cNvSpPr>
            <a:spLocks noGrp="1"/>
          </p:cNvSpPr>
          <p:nvPr>
            <p:ph type="dt" sz="half" idx="10"/>
          </p:nvPr>
        </p:nvSpPr>
        <p:spPr>
          <a:xfrm>
            <a:off x="1703512" y="6356351"/>
            <a:ext cx="1728192" cy="365125"/>
          </a:xfrm>
        </p:spPr>
        <p:txBody>
          <a:bodyPr/>
          <a:lstStyle/>
          <a:p>
            <a:fld id="{30C75927-4D3B-498E-B4FF-1F71AF96CF54}" type="datetime1">
              <a:rPr kumimoji="1" lang="ja-JP" altLang="en-US" smtClean="0"/>
              <a:t>2024/4/19</a:t>
            </a:fld>
            <a:endParaRPr kumimoji="1" lang="ja-JP" altLang="en-US" dirty="0"/>
          </a:p>
        </p:txBody>
      </p:sp>
    </p:spTree>
    <p:extLst>
      <p:ext uri="{BB962C8B-B14F-4D97-AF65-F5344CB8AC3E}">
        <p14:creationId xmlns:p14="http://schemas.microsoft.com/office/powerpoint/2010/main" val="3390613918"/>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F5FE9BD-6572-C400-71F3-D93D7A00811B}"/>
              </a:ext>
            </a:extLst>
          </p:cNvPr>
          <p:cNvSpPr>
            <a:spLocks noGrp="1"/>
          </p:cNvSpPr>
          <p:nvPr>
            <p:ph type="title"/>
          </p:nvPr>
        </p:nvSpPr>
        <p:spPr/>
        <p:txBody>
          <a:bodyPr/>
          <a:lstStyle/>
          <a:p>
            <a:r>
              <a:rPr kumimoji="1" lang="ja-JP" altLang="en-US" dirty="0">
                <a:latin typeface="HGP創英角ﾎﾟｯﾌﾟ体" panose="040B0A00000000000000" pitchFamily="50" charset="-128"/>
                <a:ea typeface="HGP創英角ﾎﾟｯﾌﾟ体" panose="040B0A00000000000000" pitchFamily="50" charset="-128"/>
              </a:rPr>
              <a:t>住宅ローン利用者の選択</a:t>
            </a:r>
          </a:p>
        </p:txBody>
      </p:sp>
      <p:sp>
        <p:nvSpPr>
          <p:cNvPr id="3" name="コンテンツ プレースホルダー 2">
            <a:extLst>
              <a:ext uri="{FF2B5EF4-FFF2-40B4-BE49-F238E27FC236}">
                <a16:creationId xmlns:a16="http://schemas.microsoft.com/office/drawing/2014/main" id="{D827626F-022D-5425-CABD-3D83FABD5DA3}"/>
              </a:ext>
            </a:extLst>
          </p:cNvPr>
          <p:cNvSpPr>
            <a:spLocks noGrp="1"/>
          </p:cNvSpPr>
          <p:nvPr>
            <p:ph idx="1"/>
          </p:nvPr>
        </p:nvSpPr>
        <p:spPr/>
        <p:style>
          <a:lnRef idx="1">
            <a:schemeClr val="accent1"/>
          </a:lnRef>
          <a:fillRef idx="2">
            <a:schemeClr val="accent1"/>
          </a:fillRef>
          <a:effectRef idx="1">
            <a:schemeClr val="accent1"/>
          </a:effectRef>
          <a:fontRef idx="minor">
            <a:schemeClr val="dk1"/>
          </a:fontRef>
        </p:style>
        <p:txBody>
          <a:bodyPr/>
          <a:lstStyle/>
          <a:p>
            <a:pPr marL="0" indent="0">
              <a:buNone/>
            </a:pPr>
            <a:endParaRPr kumimoji="1" lang="en-US" altLang="ja-JP" dirty="0"/>
          </a:p>
          <a:p>
            <a:pPr marL="0" indent="0">
              <a:buNone/>
            </a:pPr>
            <a:r>
              <a:rPr lang="ja-JP" altLang="en-US" sz="3600" dirty="0">
                <a:latin typeface="HGP創英角ﾎﾟｯﾌﾟ体" panose="040B0A00000000000000" pitchFamily="50" charset="-128"/>
                <a:ea typeface="HGP創英角ﾎﾟｯﾌﾟ体" panose="040B0A00000000000000" pitchFamily="50" charset="-128"/>
              </a:rPr>
              <a:t>ほとんどの方が、変動金利を選んでいます！</a:t>
            </a:r>
            <a:endParaRPr lang="en-US" altLang="ja-JP" sz="3600" dirty="0">
              <a:latin typeface="HGP創英角ﾎﾟｯﾌﾟ体" panose="040B0A00000000000000" pitchFamily="50" charset="-128"/>
              <a:ea typeface="HGP創英角ﾎﾟｯﾌﾟ体" panose="040B0A00000000000000" pitchFamily="50" charset="-128"/>
            </a:endParaRPr>
          </a:p>
          <a:p>
            <a:pPr marL="0" indent="0">
              <a:buNone/>
            </a:pPr>
            <a:endParaRPr kumimoji="1" lang="en-US" altLang="ja-JP" sz="3600" dirty="0">
              <a:latin typeface="HGP創英角ﾎﾟｯﾌﾟ体" panose="040B0A00000000000000" pitchFamily="50" charset="-128"/>
              <a:ea typeface="HGP創英角ﾎﾟｯﾌﾟ体" panose="040B0A00000000000000" pitchFamily="50" charset="-128"/>
            </a:endParaRPr>
          </a:p>
          <a:p>
            <a:pPr marL="0" indent="0">
              <a:buNone/>
            </a:pPr>
            <a:r>
              <a:rPr lang="ja-JP" altLang="en-US" sz="3600" dirty="0">
                <a:latin typeface="HGP創英角ﾎﾟｯﾌﾟ体" panose="040B0A00000000000000" pitchFamily="50" charset="-128"/>
                <a:ea typeface="HGP創英角ﾎﾟｯﾌﾟ体" panose="040B0A00000000000000" pitchFamily="50" charset="-128"/>
              </a:rPr>
              <a:t>みなさん、変動金利を選んだことは、</a:t>
            </a:r>
            <a:endParaRPr lang="en-US" altLang="ja-JP" sz="3600" dirty="0">
              <a:latin typeface="HGP創英角ﾎﾟｯﾌﾟ体" panose="040B0A00000000000000" pitchFamily="50" charset="-128"/>
              <a:ea typeface="HGP創英角ﾎﾟｯﾌﾟ体" panose="040B0A00000000000000" pitchFamily="50" charset="-128"/>
            </a:endParaRPr>
          </a:p>
          <a:p>
            <a:pPr marL="0" indent="0">
              <a:buNone/>
            </a:pPr>
            <a:endParaRPr lang="en-US" altLang="ja-JP" sz="3600" dirty="0">
              <a:latin typeface="HGP創英角ﾎﾟｯﾌﾟ体" panose="040B0A00000000000000" pitchFamily="50" charset="-128"/>
              <a:ea typeface="HGP創英角ﾎﾟｯﾌﾟ体" panose="040B0A00000000000000" pitchFamily="50" charset="-128"/>
            </a:endParaRPr>
          </a:p>
          <a:p>
            <a:pPr marL="0" indent="0">
              <a:buNone/>
            </a:pPr>
            <a:r>
              <a:rPr lang="ja-JP" altLang="en-US" sz="3600" dirty="0">
                <a:latin typeface="HGP創英角ﾎﾟｯﾌﾟ体" panose="040B0A00000000000000" pitchFamily="50" charset="-128"/>
                <a:ea typeface="HGP創英角ﾎﾟｯﾌﾟ体" panose="040B0A00000000000000" pitchFamily="50" charset="-128"/>
              </a:rPr>
              <a:t>正解なのかもしれません！</a:t>
            </a:r>
            <a:endParaRPr kumimoji="1" lang="ja-JP" altLang="en-US" sz="3600" dirty="0">
              <a:latin typeface="HGP創英角ﾎﾟｯﾌﾟ体" panose="040B0A00000000000000" pitchFamily="50" charset="-128"/>
              <a:ea typeface="HGP創英角ﾎﾟｯﾌﾟ体" panose="040B0A00000000000000" pitchFamily="50" charset="-128"/>
            </a:endParaRPr>
          </a:p>
        </p:txBody>
      </p:sp>
      <p:sp>
        <p:nvSpPr>
          <p:cNvPr id="5" name="スライド番号プレースホルダー 4">
            <a:extLst>
              <a:ext uri="{FF2B5EF4-FFF2-40B4-BE49-F238E27FC236}">
                <a16:creationId xmlns:a16="http://schemas.microsoft.com/office/drawing/2014/main" id="{8D887523-3A53-2C0F-A98D-A6B7973D3C6F}"/>
              </a:ext>
            </a:extLst>
          </p:cNvPr>
          <p:cNvSpPr>
            <a:spLocks noGrp="1"/>
          </p:cNvSpPr>
          <p:nvPr>
            <p:ph type="sldNum" sz="quarter" idx="12"/>
          </p:nvPr>
        </p:nvSpPr>
        <p:spPr/>
        <p:txBody>
          <a:bodyPr/>
          <a:lstStyle/>
          <a:p>
            <a:fld id="{7053D55C-1BD3-474D-B643-3CCB384A951D}" type="slidenum">
              <a:rPr kumimoji="1" lang="ja-JP" altLang="en-US" smtClean="0"/>
              <a:t>20</a:t>
            </a:fld>
            <a:endParaRPr kumimoji="1" lang="ja-JP" altLang="en-US"/>
          </a:p>
        </p:txBody>
      </p:sp>
    </p:spTree>
    <p:extLst>
      <p:ext uri="{BB962C8B-B14F-4D97-AF65-F5344CB8AC3E}">
        <p14:creationId xmlns:p14="http://schemas.microsoft.com/office/powerpoint/2010/main" val="29650017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31D44A1-283D-87AC-9D78-654D11179A44}"/>
              </a:ext>
            </a:extLst>
          </p:cNvPr>
          <p:cNvSpPr>
            <a:spLocks noGrp="1"/>
          </p:cNvSpPr>
          <p:nvPr>
            <p:ph type="title"/>
          </p:nvPr>
        </p:nvSpPr>
        <p:spPr/>
        <p:txBody>
          <a:bodyPr/>
          <a:lstStyle/>
          <a:p>
            <a:r>
              <a:rPr kumimoji="1" lang="ja-JP" altLang="en-US" dirty="0">
                <a:latin typeface="HGP創英角ﾎﾟｯﾌﾟ体" panose="040B0A00000000000000" pitchFamily="50" charset="-128"/>
                <a:ea typeface="HGP創英角ﾎﾟｯﾌﾟ体" panose="040B0A00000000000000" pitchFamily="50" charset="-128"/>
              </a:rPr>
              <a:t>変動金利の選択理由！（実態調査結果）</a:t>
            </a:r>
          </a:p>
        </p:txBody>
      </p:sp>
      <p:sp>
        <p:nvSpPr>
          <p:cNvPr id="3" name="コンテンツ プレースホルダー 2">
            <a:extLst>
              <a:ext uri="{FF2B5EF4-FFF2-40B4-BE49-F238E27FC236}">
                <a16:creationId xmlns:a16="http://schemas.microsoft.com/office/drawing/2014/main" id="{D68B5543-5C7F-A709-2A4A-BBB8C24255AE}"/>
              </a:ext>
            </a:extLst>
          </p:cNvPr>
          <p:cNvSpPr>
            <a:spLocks noGrp="1"/>
          </p:cNvSpPr>
          <p:nvPr>
            <p:ph idx="1"/>
          </p:nvPr>
        </p:nvSpPr>
        <p:spPr/>
        <p:style>
          <a:lnRef idx="1">
            <a:schemeClr val="accent1"/>
          </a:lnRef>
          <a:fillRef idx="2">
            <a:schemeClr val="accent1"/>
          </a:fillRef>
          <a:effectRef idx="1">
            <a:schemeClr val="accent1"/>
          </a:effectRef>
          <a:fontRef idx="minor">
            <a:schemeClr val="dk1"/>
          </a:fontRef>
        </p:style>
        <p:txBody>
          <a:bodyPr>
            <a:normAutofit/>
          </a:bodyPr>
          <a:lstStyle/>
          <a:p>
            <a:pPr marL="0" indent="0">
              <a:buNone/>
            </a:pPr>
            <a:endParaRPr kumimoji="1" lang="en-US" altLang="ja-JP" dirty="0">
              <a:latin typeface="HGP創英角ﾎﾟｯﾌﾟ体" panose="040B0A00000000000000" pitchFamily="50" charset="-128"/>
              <a:ea typeface="HGP創英角ﾎﾟｯﾌﾟ体" panose="040B0A00000000000000" pitchFamily="50" charset="-128"/>
            </a:endParaRPr>
          </a:p>
          <a:p>
            <a:pPr marL="0" indent="0">
              <a:buNone/>
            </a:pPr>
            <a:r>
              <a:rPr kumimoji="1" lang="ja-JP" altLang="en-US" sz="4000" dirty="0">
                <a:latin typeface="HGP創英角ﾎﾟｯﾌﾟ体" panose="040B0A00000000000000" pitchFamily="50" charset="-128"/>
                <a:ea typeface="HGP創英角ﾎﾟｯﾌﾟ体" panose="040B0A00000000000000" pitchFamily="50" charset="-128"/>
              </a:rPr>
              <a:t>①金利が低い　　</a:t>
            </a:r>
            <a:r>
              <a:rPr kumimoji="1" lang="en-US" altLang="ja-JP" sz="4000" dirty="0">
                <a:solidFill>
                  <a:srgbClr val="FF0000"/>
                </a:solidFill>
                <a:latin typeface="HGP創英角ﾎﾟｯﾌﾟ体" panose="040B0A00000000000000" pitchFamily="50" charset="-128"/>
                <a:ea typeface="HGP創英角ﾎﾟｯﾌﾟ体" panose="040B0A00000000000000" pitchFamily="50" charset="-128"/>
              </a:rPr>
              <a:t>70.6</a:t>
            </a:r>
            <a:r>
              <a:rPr lang="ja-JP" altLang="en-US" sz="4000" dirty="0">
                <a:solidFill>
                  <a:srgbClr val="FF0000"/>
                </a:solidFill>
                <a:latin typeface="HGP創英角ﾎﾟｯﾌﾟ体" panose="040B0A00000000000000" pitchFamily="50" charset="-128"/>
                <a:ea typeface="HGP創英角ﾎﾟｯﾌﾟ体" panose="040B0A00000000000000" pitchFamily="50" charset="-128"/>
              </a:rPr>
              <a:t>％</a:t>
            </a:r>
            <a:endParaRPr lang="en-US" altLang="ja-JP" sz="4000" dirty="0">
              <a:solidFill>
                <a:srgbClr val="FF0000"/>
              </a:solidFill>
              <a:latin typeface="HGP創英角ﾎﾟｯﾌﾟ体" panose="040B0A00000000000000" pitchFamily="50" charset="-128"/>
              <a:ea typeface="HGP創英角ﾎﾟｯﾌﾟ体" panose="040B0A00000000000000" pitchFamily="50" charset="-128"/>
            </a:endParaRPr>
          </a:p>
          <a:p>
            <a:endParaRPr kumimoji="1" lang="en-US" altLang="ja-JP" sz="1800" dirty="0">
              <a:latin typeface="HGP創英角ﾎﾟｯﾌﾟ体" panose="040B0A00000000000000" pitchFamily="50" charset="-128"/>
              <a:ea typeface="HGP創英角ﾎﾟｯﾌﾟ体" panose="040B0A00000000000000" pitchFamily="50" charset="-128"/>
            </a:endParaRPr>
          </a:p>
          <a:p>
            <a:pPr marL="0" indent="0">
              <a:buNone/>
            </a:pPr>
            <a:r>
              <a:rPr lang="ja-JP" altLang="en-US" sz="4000" dirty="0">
                <a:latin typeface="HGP創英角ﾎﾟｯﾌﾟ体" panose="040B0A00000000000000" pitchFamily="50" charset="-128"/>
                <a:ea typeface="HGP創英角ﾎﾟｯﾌﾟ体" panose="040B0A00000000000000" pitchFamily="50" charset="-128"/>
              </a:rPr>
              <a:t>②住宅営業さんの勧め　　</a:t>
            </a:r>
            <a:r>
              <a:rPr lang="en-US" altLang="ja-JP" sz="4000" dirty="0">
                <a:solidFill>
                  <a:srgbClr val="FF0000"/>
                </a:solidFill>
                <a:latin typeface="HGP創英角ﾎﾟｯﾌﾟ体" panose="040B0A00000000000000" pitchFamily="50" charset="-128"/>
                <a:ea typeface="HGP創英角ﾎﾟｯﾌﾟ体" panose="040B0A00000000000000" pitchFamily="50" charset="-128"/>
              </a:rPr>
              <a:t>19.0</a:t>
            </a:r>
            <a:r>
              <a:rPr lang="ja-JP" altLang="en-US" sz="4000" dirty="0">
                <a:solidFill>
                  <a:srgbClr val="FF0000"/>
                </a:solidFill>
                <a:latin typeface="HGP創英角ﾎﾟｯﾌﾟ体" panose="040B0A00000000000000" pitchFamily="50" charset="-128"/>
                <a:ea typeface="HGP創英角ﾎﾟｯﾌﾟ体" panose="040B0A00000000000000" pitchFamily="50" charset="-128"/>
              </a:rPr>
              <a:t>％</a:t>
            </a:r>
            <a:endParaRPr lang="en-US" altLang="ja-JP" sz="4000" dirty="0">
              <a:solidFill>
                <a:srgbClr val="FF0000"/>
              </a:solidFill>
              <a:latin typeface="HGP創英角ﾎﾟｯﾌﾟ体" panose="040B0A00000000000000" pitchFamily="50" charset="-128"/>
              <a:ea typeface="HGP創英角ﾎﾟｯﾌﾟ体" panose="040B0A00000000000000" pitchFamily="50" charset="-128"/>
            </a:endParaRPr>
          </a:p>
          <a:p>
            <a:endParaRPr kumimoji="1" lang="en-US" altLang="ja-JP" sz="1600" dirty="0">
              <a:latin typeface="HGP創英角ﾎﾟｯﾌﾟ体" panose="040B0A00000000000000" pitchFamily="50" charset="-128"/>
              <a:ea typeface="HGP創英角ﾎﾟｯﾌﾟ体" panose="040B0A00000000000000" pitchFamily="50" charset="-128"/>
            </a:endParaRPr>
          </a:p>
          <a:p>
            <a:pPr marL="0" indent="0">
              <a:buNone/>
            </a:pPr>
            <a:r>
              <a:rPr lang="ja-JP" altLang="en-US" sz="4000" dirty="0">
                <a:latin typeface="HGP創英角ﾎﾟｯﾌﾟ体" panose="040B0A00000000000000" pitchFamily="50" charset="-128"/>
                <a:ea typeface="HGP創英角ﾎﾟｯﾌﾟ体" panose="040B0A00000000000000" pitchFamily="50" charset="-128"/>
              </a:rPr>
              <a:t>③団体信用生命保険の充実　　</a:t>
            </a:r>
            <a:r>
              <a:rPr lang="en-US" altLang="ja-JP" sz="4000" dirty="0">
                <a:solidFill>
                  <a:srgbClr val="FF0000"/>
                </a:solidFill>
                <a:latin typeface="HGP創英角ﾎﾟｯﾌﾟ体" panose="040B0A00000000000000" pitchFamily="50" charset="-128"/>
                <a:ea typeface="HGP創英角ﾎﾟｯﾌﾟ体" panose="040B0A00000000000000" pitchFamily="50" charset="-128"/>
              </a:rPr>
              <a:t>18.8</a:t>
            </a:r>
            <a:r>
              <a:rPr lang="ja-JP" altLang="en-US" sz="4000" dirty="0">
                <a:solidFill>
                  <a:srgbClr val="FF0000"/>
                </a:solidFill>
                <a:latin typeface="HGP創英角ﾎﾟｯﾌﾟ体" panose="040B0A00000000000000" pitchFamily="50" charset="-128"/>
                <a:ea typeface="HGP創英角ﾎﾟｯﾌﾟ体" panose="040B0A00000000000000" pitchFamily="50" charset="-128"/>
              </a:rPr>
              <a:t>％</a:t>
            </a:r>
            <a:endParaRPr kumimoji="1" lang="ja-JP" altLang="en-US" sz="4000" dirty="0">
              <a:solidFill>
                <a:srgbClr val="FF0000"/>
              </a:solidFill>
              <a:latin typeface="HGP創英角ﾎﾟｯﾌﾟ体" panose="040B0A00000000000000" pitchFamily="50" charset="-128"/>
              <a:ea typeface="HGP創英角ﾎﾟｯﾌﾟ体" panose="040B0A00000000000000" pitchFamily="50" charset="-128"/>
            </a:endParaRPr>
          </a:p>
        </p:txBody>
      </p:sp>
      <p:sp>
        <p:nvSpPr>
          <p:cNvPr id="5" name="スライド番号プレースホルダー 4">
            <a:extLst>
              <a:ext uri="{FF2B5EF4-FFF2-40B4-BE49-F238E27FC236}">
                <a16:creationId xmlns:a16="http://schemas.microsoft.com/office/drawing/2014/main" id="{20A3DADE-4DDA-EA5F-5933-79EE88FA1A05}"/>
              </a:ext>
            </a:extLst>
          </p:cNvPr>
          <p:cNvSpPr>
            <a:spLocks noGrp="1"/>
          </p:cNvSpPr>
          <p:nvPr>
            <p:ph type="sldNum" sz="quarter" idx="12"/>
          </p:nvPr>
        </p:nvSpPr>
        <p:spPr/>
        <p:txBody>
          <a:bodyPr/>
          <a:lstStyle/>
          <a:p>
            <a:fld id="{7053D55C-1BD3-474D-B643-3CCB384A951D}" type="slidenum">
              <a:rPr kumimoji="1" lang="ja-JP" altLang="en-US" smtClean="0"/>
              <a:t>21</a:t>
            </a:fld>
            <a:endParaRPr kumimoji="1" lang="ja-JP" altLang="en-US"/>
          </a:p>
        </p:txBody>
      </p:sp>
    </p:spTree>
    <p:extLst>
      <p:ext uri="{BB962C8B-B14F-4D97-AF65-F5344CB8AC3E}">
        <p14:creationId xmlns:p14="http://schemas.microsoft.com/office/powerpoint/2010/main" val="802355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2415B96-F87C-4620-0ED5-C5B4E77DB344}"/>
              </a:ext>
            </a:extLst>
          </p:cNvPr>
          <p:cNvSpPr>
            <a:spLocks noGrp="1"/>
          </p:cNvSpPr>
          <p:nvPr>
            <p:ph type="title"/>
          </p:nvPr>
        </p:nvSpPr>
        <p:spPr/>
        <p:txBody>
          <a:bodyPr/>
          <a:lstStyle/>
          <a:p>
            <a:endParaRPr kumimoji="1" lang="ja-JP" altLang="en-US"/>
          </a:p>
        </p:txBody>
      </p:sp>
      <p:pic>
        <p:nvPicPr>
          <p:cNvPr id="5" name="コンテンツ プレースホルダー 4">
            <a:extLst>
              <a:ext uri="{FF2B5EF4-FFF2-40B4-BE49-F238E27FC236}">
                <a16:creationId xmlns:a16="http://schemas.microsoft.com/office/drawing/2014/main" id="{3CD81555-AF7E-2057-9849-4057DDBB5842}"/>
              </a:ext>
            </a:extLst>
          </p:cNvPr>
          <p:cNvPicPr>
            <a:picLocks noGrp="1" noChangeAspect="1"/>
          </p:cNvPicPr>
          <p:nvPr>
            <p:ph idx="1"/>
          </p:nvPr>
        </p:nvPicPr>
        <p:blipFill>
          <a:blip r:embed="rId3"/>
          <a:stretch>
            <a:fillRect/>
          </a:stretch>
        </p:blipFill>
        <p:spPr>
          <a:xfrm>
            <a:off x="3149024" y="1825625"/>
            <a:ext cx="5893952" cy="4351338"/>
          </a:xfrm>
        </p:spPr>
      </p:pic>
      <p:sp>
        <p:nvSpPr>
          <p:cNvPr id="10" name="スライド番号プレースホルダー 9">
            <a:extLst>
              <a:ext uri="{FF2B5EF4-FFF2-40B4-BE49-F238E27FC236}">
                <a16:creationId xmlns:a16="http://schemas.microsoft.com/office/drawing/2014/main" id="{A0D33D60-F612-DBE0-2616-28C363584E10}"/>
              </a:ext>
            </a:extLst>
          </p:cNvPr>
          <p:cNvSpPr>
            <a:spLocks noGrp="1"/>
          </p:cNvSpPr>
          <p:nvPr>
            <p:ph type="sldNum" sz="quarter" idx="12"/>
          </p:nvPr>
        </p:nvSpPr>
        <p:spPr/>
        <p:txBody>
          <a:bodyPr/>
          <a:lstStyle/>
          <a:p>
            <a:fld id="{7053D55C-1BD3-474D-B643-3CCB384A951D}" type="slidenum">
              <a:rPr kumimoji="1" lang="ja-JP" altLang="en-US" smtClean="0"/>
              <a:t>22</a:t>
            </a:fld>
            <a:endParaRPr kumimoji="1" lang="ja-JP" altLang="en-US"/>
          </a:p>
        </p:txBody>
      </p:sp>
      <p:pic>
        <p:nvPicPr>
          <p:cNvPr id="9" name="図 8">
            <a:extLst>
              <a:ext uri="{FF2B5EF4-FFF2-40B4-BE49-F238E27FC236}">
                <a16:creationId xmlns:a16="http://schemas.microsoft.com/office/drawing/2014/main" id="{DB1CB396-7349-665A-B4EB-FA68BE7A2A04}"/>
              </a:ext>
            </a:extLst>
          </p:cNvPr>
          <p:cNvPicPr>
            <a:picLocks noChangeAspect="1"/>
          </p:cNvPicPr>
          <p:nvPr/>
        </p:nvPicPr>
        <p:blipFill>
          <a:blip r:embed="rId4"/>
          <a:stretch>
            <a:fillRect/>
          </a:stretch>
        </p:blipFill>
        <p:spPr>
          <a:xfrm>
            <a:off x="563527" y="180753"/>
            <a:ext cx="10611292" cy="6631820"/>
          </a:xfrm>
          <a:prstGeom prst="rect">
            <a:avLst/>
          </a:prstGeom>
          <a:ln w="28575">
            <a:solidFill>
              <a:schemeClr val="tx1"/>
            </a:solidFill>
          </a:ln>
        </p:spPr>
      </p:pic>
      <p:sp>
        <p:nvSpPr>
          <p:cNvPr id="3" name="正方形/長方形 2">
            <a:extLst>
              <a:ext uri="{FF2B5EF4-FFF2-40B4-BE49-F238E27FC236}">
                <a16:creationId xmlns:a16="http://schemas.microsoft.com/office/drawing/2014/main" id="{894A864B-6B72-685F-27A9-93117F90470F}"/>
              </a:ext>
            </a:extLst>
          </p:cNvPr>
          <p:cNvSpPr/>
          <p:nvPr/>
        </p:nvSpPr>
        <p:spPr>
          <a:xfrm>
            <a:off x="1388899" y="1739831"/>
            <a:ext cx="518984" cy="3064476"/>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 name="直線コネクタ 5">
            <a:extLst>
              <a:ext uri="{FF2B5EF4-FFF2-40B4-BE49-F238E27FC236}">
                <a16:creationId xmlns:a16="http://schemas.microsoft.com/office/drawing/2014/main" id="{3081BF63-486F-6853-D83B-BA866ED3903D}"/>
              </a:ext>
            </a:extLst>
          </p:cNvPr>
          <p:cNvCxnSpPr/>
          <p:nvPr/>
        </p:nvCxnSpPr>
        <p:spPr>
          <a:xfrm>
            <a:off x="1710175" y="603010"/>
            <a:ext cx="262457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正方形/長方形 6">
            <a:extLst>
              <a:ext uri="{FF2B5EF4-FFF2-40B4-BE49-F238E27FC236}">
                <a16:creationId xmlns:a16="http://schemas.microsoft.com/office/drawing/2014/main" id="{30A89146-B2DA-662A-1C76-19A2627ABD32}"/>
              </a:ext>
            </a:extLst>
          </p:cNvPr>
          <p:cNvSpPr/>
          <p:nvPr/>
        </p:nvSpPr>
        <p:spPr>
          <a:xfrm>
            <a:off x="7127377" y="3291840"/>
            <a:ext cx="1146707" cy="2985392"/>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楕円 7">
            <a:extLst>
              <a:ext uri="{FF2B5EF4-FFF2-40B4-BE49-F238E27FC236}">
                <a16:creationId xmlns:a16="http://schemas.microsoft.com/office/drawing/2014/main" id="{1BA06C46-459F-5CB7-83F7-9E1CA0C8E949}"/>
              </a:ext>
            </a:extLst>
          </p:cNvPr>
          <p:cNvSpPr/>
          <p:nvPr/>
        </p:nvSpPr>
        <p:spPr>
          <a:xfrm>
            <a:off x="2683885" y="3429000"/>
            <a:ext cx="465139" cy="2220509"/>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2353032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89D3898-A461-4F2B-D287-156D84356771}"/>
              </a:ext>
            </a:extLst>
          </p:cNvPr>
          <p:cNvSpPr>
            <a:spLocks noGrp="1"/>
          </p:cNvSpPr>
          <p:nvPr>
            <p:ph type="title"/>
          </p:nvPr>
        </p:nvSpPr>
        <p:spPr/>
        <p:txBody>
          <a:bodyPr/>
          <a:lstStyle/>
          <a:p>
            <a:r>
              <a:rPr kumimoji="1" lang="ja-JP" altLang="en-US" dirty="0">
                <a:latin typeface="HGP創英角ﾎﾟｯﾌﾟ体" panose="040B0A00000000000000" pitchFamily="50" charset="-128"/>
                <a:ea typeface="HGP創英角ﾎﾟｯﾌﾟ体" panose="040B0A00000000000000" pitchFamily="50" charset="-128"/>
              </a:rPr>
              <a:t>変動金利の選択理由！（実態）</a:t>
            </a:r>
          </a:p>
        </p:txBody>
      </p:sp>
      <p:sp>
        <p:nvSpPr>
          <p:cNvPr id="3" name="コンテンツ プレースホルダー 2">
            <a:extLst>
              <a:ext uri="{FF2B5EF4-FFF2-40B4-BE49-F238E27FC236}">
                <a16:creationId xmlns:a16="http://schemas.microsoft.com/office/drawing/2014/main" id="{82EA2DAB-F43A-59C7-29C9-DF5F5BBD0C0C}"/>
              </a:ext>
            </a:extLst>
          </p:cNvPr>
          <p:cNvSpPr>
            <a:spLocks noGrp="1"/>
          </p:cNvSpPr>
          <p:nvPr>
            <p:ph idx="1"/>
          </p:nvPr>
        </p:nvSpPr>
        <p:spPr/>
        <p:style>
          <a:lnRef idx="1">
            <a:schemeClr val="accent2"/>
          </a:lnRef>
          <a:fillRef idx="2">
            <a:schemeClr val="accent2"/>
          </a:fillRef>
          <a:effectRef idx="1">
            <a:schemeClr val="accent2"/>
          </a:effectRef>
          <a:fontRef idx="minor">
            <a:schemeClr val="dk1"/>
          </a:fontRef>
        </p:style>
        <p:txBody>
          <a:bodyPr>
            <a:normAutofit lnSpcReduction="10000"/>
          </a:bodyPr>
          <a:lstStyle/>
          <a:p>
            <a:pPr marL="0" indent="0">
              <a:buNone/>
            </a:pPr>
            <a:endParaRPr kumimoji="1" lang="en-US" altLang="ja-JP" sz="1800" dirty="0">
              <a:latin typeface="HGP創英角ﾎﾟｯﾌﾟ体" panose="040B0A00000000000000" pitchFamily="50" charset="-128"/>
              <a:ea typeface="HGP創英角ﾎﾟｯﾌﾟ体" panose="040B0A00000000000000" pitchFamily="50" charset="-128"/>
            </a:endParaRPr>
          </a:p>
          <a:p>
            <a:pPr marL="0" indent="0">
              <a:buNone/>
            </a:pPr>
            <a:r>
              <a:rPr kumimoji="1" lang="ja-JP" altLang="en-US" dirty="0">
                <a:latin typeface="HGP創英角ﾎﾟｯﾌﾟ体" panose="040B0A00000000000000" pitchFamily="50" charset="-128"/>
                <a:ea typeface="HGP創英角ﾎﾟｯﾌﾟ体" panose="040B0A00000000000000" pitchFamily="50" charset="-128"/>
              </a:rPr>
              <a:t>①現在の金利がとにかく低い</a:t>
            </a:r>
            <a:endParaRPr kumimoji="1" lang="en-US" altLang="ja-JP" dirty="0">
              <a:latin typeface="HGP創英角ﾎﾟｯﾌﾟ体" panose="040B0A00000000000000" pitchFamily="50" charset="-128"/>
              <a:ea typeface="HGP創英角ﾎﾟｯﾌﾟ体" panose="040B0A00000000000000" pitchFamily="50" charset="-128"/>
            </a:endParaRPr>
          </a:p>
          <a:p>
            <a:pPr marL="0" indent="0">
              <a:buNone/>
            </a:pPr>
            <a:r>
              <a:rPr lang="ja-JP" altLang="en-US" dirty="0">
                <a:latin typeface="HGP創英角ﾎﾟｯﾌﾟ体" panose="040B0A00000000000000" pitchFamily="50" charset="-128"/>
                <a:ea typeface="HGP創英角ﾎﾟｯﾌﾟ体" panose="040B0A00000000000000" pitchFamily="50" charset="-128"/>
              </a:rPr>
              <a:t>②金融機関に勧められた（他の人も変動金利）</a:t>
            </a:r>
            <a:endParaRPr lang="en-US" altLang="ja-JP" dirty="0">
              <a:latin typeface="HGP創英角ﾎﾟｯﾌﾟ体" panose="040B0A00000000000000" pitchFamily="50" charset="-128"/>
              <a:ea typeface="HGP創英角ﾎﾟｯﾌﾟ体" panose="040B0A00000000000000" pitchFamily="50" charset="-128"/>
            </a:endParaRPr>
          </a:p>
          <a:p>
            <a:pPr marL="0" indent="0">
              <a:buNone/>
            </a:pPr>
            <a:r>
              <a:rPr lang="ja-JP" altLang="en-US" dirty="0">
                <a:latin typeface="HGP創英角ﾎﾟｯﾌﾟ体" panose="040B0A00000000000000" pitchFamily="50" charset="-128"/>
                <a:ea typeface="HGP創英角ﾎﾟｯﾌﾟ体" panose="040B0A00000000000000" pitchFamily="50" charset="-128"/>
              </a:rPr>
              <a:t>③ハウスメーカーの営業さんに勧められた（他の人も変動金利）</a:t>
            </a:r>
            <a:endParaRPr kumimoji="1" lang="en-US" altLang="ja-JP" dirty="0">
              <a:latin typeface="HGP創英角ﾎﾟｯﾌﾟ体" panose="040B0A00000000000000" pitchFamily="50" charset="-128"/>
              <a:ea typeface="HGP創英角ﾎﾟｯﾌﾟ体" panose="040B0A00000000000000" pitchFamily="50" charset="-128"/>
            </a:endParaRPr>
          </a:p>
          <a:p>
            <a:pPr marL="0" indent="0">
              <a:buNone/>
            </a:pPr>
            <a:r>
              <a:rPr lang="ja-JP" altLang="en-US" dirty="0">
                <a:latin typeface="HGP創英角ﾎﾟｯﾌﾟ体" panose="040B0A00000000000000" pitchFamily="50" charset="-128"/>
                <a:ea typeface="HGP創英角ﾎﾟｯﾌﾟ体" panose="040B0A00000000000000" pitchFamily="50" charset="-128"/>
              </a:rPr>
              <a:t>④</a:t>
            </a:r>
            <a:r>
              <a:rPr kumimoji="1" lang="ja-JP" altLang="en-US" dirty="0">
                <a:latin typeface="HGP創英角ﾎﾟｯﾌﾟ体" panose="040B0A00000000000000" pitchFamily="50" charset="-128"/>
                <a:ea typeface="HGP創英角ﾎﾟｯﾌﾟ体" panose="040B0A00000000000000" pitchFamily="50" charset="-128"/>
              </a:rPr>
              <a:t>ネット情報</a:t>
            </a:r>
            <a:endParaRPr kumimoji="1" lang="en-US" altLang="ja-JP" dirty="0">
              <a:latin typeface="HGP創英角ﾎﾟｯﾌﾟ体" panose="040B0A00000000000000" pitchFamily="50" charset="-128"/>
              <a:ea typeface="HGP創英角ﾎﾟｯﾌﾟ体" panose="040B0A00000000000000" pitchFamily="50" charset="-128"/>
            </a:endParaRPr>
          </a:p>
          <a:p>
            <a:pPr marL="0" indent="0">
              <a:buNone/>
            </a:pPr>
            <a:r>
              <a:rPr lang="ja-JP" altLang="en-US" dirty="0">
                <a:latin typeface="HGP創英角ﾎﾟｯﾌﾟ体" panose="040B0A00000000000000" pitchFamily="50" charset="-128"/>
                <a:ea typeface="HGP創英角ﾎﾟｯﾌﾟ体" panose="040B0A00000000000000" pitchFamily="50" charset="-128"/>
              </a:rPr>
              <a:t>　　全期間固定より、変動の方がお得だ！</a:t>
            </a:r>
            <a:r>
              <a:rPr lang="en-US" altLang="ja-JP" dirty="0">
                <a:latin typeface="HGP創英角ﾎﾟｯﾌﾟ体" panose="040B0A00000000000000" pitchFamily="50" charset="-128"/>
                <a:ea typeface="HGP創英角ﾎﾟｯﾌﾟ体" panose="040B0A00000000000000" pitchFamily="50" charset="-128"/>
              </a:rPr>
              <a:t>(</a:t>
            </a:r>
            <a:r>
              <a:rPr lang="ja-JP" altLang="en-US" dirty="0">
                <a:latin typeface="HGP創英角ﾎﾟｯﾌﾟ体" panose="040B0A00000000000000" pitchFamily="50" charset="-128"/>
                <a:ea typeface="HGP創英角ﾎﾟｯﾌﾟ体" panose="040B0A00000000000000" pitchFamily="50" charset="-128"/>
              </a:rPr>
              <a:t>変動金利神話）</a:t>
            </a:r>
            <a:endParaRPr lang="en-US" altLang="ja-JP" dirty="0">
              <a:latin typeface="HGP創英角ﾎﾟｯﾌﾟ体" panose="040B0A00000000000000" pitchFamily="50" charset="-128"/>
              <a:ea typeface="HGP創英角ﾎﾟｯﾌﾟ体" panose="040B0A00000000000000" pitchFamily="50" charset="-128"/>
            </a:endParaRPr>
          </a:p>
          <a:p>
            <a:pPr marL="0" indent="0">
              <a:buNone/>
            </a:pPr>
            <a:r>
              <a:rPr lang="ja-JP" altLang="en-US" dirty="0">
                <a:latin typeface="HGP創英角ﾎﾟｯﾌﾟ体" panose="040B0A00000000000000" pitchFamily="50" charset="-128"/>
                <a:ea typeface="HGP創英角ﾎﾟｯﾌﾟ体" panose="040B0A00000000000000" pitchFamily="50" charset="-128"/>
              </a:rPr>
              <a:t>⑤</a:t>
            </a:r>
            <a:r>
              <a:rPr kumimoji="1" lang="ja-JP" altLang="en-US" dirty="0">
                <a:latin typeface="HGP創英角ﾎﾟｯﾌﾟ体" panose="040B0A00000000000000" pitchFamily="50" charset="-128"/>
                <a:ea typeface="HGP創英角ﾎﾟｯﾌﾟ体" panose="040B0A00000000000000" pitchFamily="50" charset="-128"/>
              </a:rPr>
              <a:t>周りの友人・知人もみんな変動金利だった・・・</a:t>
            </a:r>
            <a:endParaRPr kumimoji="1" lang="en-US" altLang="ja-JP" dirty="0">
              <a:latin typeface="HGP創英角ﾎﾟｯﾌﾟ体" panose="040B0A00000000000000" pitchFamily="50" charset="-128"/>
              <a:ea typeface="HGP創英角ﾎﾟｯﾌﾟ体" panose="040B0A00000000000000" pitchFamily="50" charset="-128"/>
            </a:endParaRPr>
          </a:p>
          <a:p>
            <a:endParaRPr kumimoji="1" lang="en-US" altLang="ja-JP" dirty="0"/>
          </a:p>
          <a:p>
            <a:pPr marL="0" indent="0">
              <a:buNone/>
            </a:pPr>
            <a:r>
              <a:rPr lang="ja-JP" altLang="en-US" dirty="0">
                <a:solidFill>
                  <a:srgbClr val="FF0000"/>
                </a:solidFill>
                <a:latin typeface="HGP創英角ﾎﾟｯﾌﾟ体" panose="040B0A00000000000000" pitchFamily="50" charset="-128"/>
                <a:ea typeface="HGP創英角ﾎﾟｯﾌﾟ体" panose="040B0A00000000000000" pitchFamily="50" charset="-128"/>
              </a:rPr>
              <a:t>自分の意思というより、他人の意見を参考にして決めている？</a:t>
            </a:r>
            <a:endParaRPr kumimoji="1" lang="ja-JP" altLang="en-US" dirty="0">
              <a:solidFill>
                <a:srgbClr val="FF0000"/>
              </a:solidFill>
              <a:latin typeface="HGP創英角ﾎﾟｯﾌﾟ体" panose="040B0A00000000000000" pitchFamily="50" charset="-128"/>
              <a:ea typeface="HGP創英角ﾎﾟｯﾌﾟ体" panose="040B0A00000000000000" pitchFamily="50" charset="-128"/>
            </a:endParaRPr>
          </a:p>
        </p:txBody>
      </p:sp>
      <p:sp>
        <p:nvSpPr>
          <p:cNvPr id="5" name="スライド番号プレースホルダー 4">
            <a:extLst>
              <a:ext uri="{FF2B5EF4-FFF2-40B4-BE49-F238E27FC236}">
                <a16:creationId xmlns:a16="http://schemas.microsoft.com/office/drawing/2014/main" id="{9A0DBB8A-6C56-1375-12C6-CE1A399A2ACE}"/>
              </a:ext>
            </a:extLst>
          </p:cNvPr>
          <p:cNvSpPr>
            <a:spLocks noGrp="1"/>
          </p:cNvSpPr>
          <p:nvPr>
            <p:ph type="sldNum" sz="quarter" idx="12"/>
          </p:nvPr>
        </p:nvSpPr>
        <p:spPr/>
        <p:txBody>
          <a:bodyPr/>
          <a:lstStyle/>
          <a:p>
            <a:fld id="{7053D55C-1BD3-474D-B643-3CCB384A951D}" type="slidenum">
              <a:rPr kumimoji="1" lang="ja-JP" altLang="en-US" smtClean="0"/>
              <a:t>23</a:t>
            </a:fld>
            <a:endParaRPr kumimoji="1" lang="ja-JP" altLang="en-US"/>
          </a:p>
        </p:txBody>
      </p:sp>
    </p:spTree>
    <p:extLst>
      <p:ext uri="{BB962C8B-B14F-4D97-AF65-F5344CB8AC3E}">
        <p14:creationId xmlns:p14="http://schemas.microsoft.com/office/powerpoint/2010/main" val="3775910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DDE717F-7983-6FDC-D5CF-7E1887346096}"/>
              </a:ext>
            </a:extLst>
          </p:cNvPr>
          <p:cNvSpPr>
            <a:spLocks noGrp="1"/>
          </p:cNvSpPr>
          <p:nvPr>
            <p:ph type="title"/>
          </p:nvPr>
        </p:nvSpPr>
        <p:spPr/>
        <p:txBody>
          <a:bodyPr/>
          <a:lstStyle/>
          <a:p>
            <a:r>
              <a:rPr kumimoji="1" lang="ja-JP" altLang="en-US" dirty="0">
                <a:latin typeface="HGP創英角ﾎﾟｯﾌﾟ体" panose="040B0A00000000000000" pitchFamily="50" charset="-128"/>
                <a:ea typeface="HGP創英角ﾎﾟｯﾌﾟ体" panose="040B0A00000000000000" pitchFamily="50" charset="-128"/>
              </a:rPr>
              <a:t>変動金利神話！（</a:t>
            </a:r>
            <a:r>
              <a:rPr lang="en-US" altLang="ja-JP" dirty="0">
                <a:latin typeface="HGP創英角ﾎﾟｯﾌﾟ体" panose="040B0A00000000000000" pitchFamily="50" charset="-128"/>
                <a:ea typeface="HGP創英角ﾎﾟｯﾌﾟ体" panose="040B0A00000000000000" pitchFamily="50" charset="-128"/>
              </a:rPr>
              <a:t>Y</a:t>
            </a:r>
            <a:r>
              <a:rPr kumimoji="1" lang="en-US" altLang="ja-JP" dirty="0">
                <a:latin typeface="HGP創英角ﾎﾟｯﾌﾟ体" panose="040B0A00000000000000" pitchFamily="50" charset="-128"/>
                <a:ea typeface="HGP創英角ﾎﾟｯﾌﾟ体" panose="040B0A00000000000000" pitchFamily="50" charset="-128"/>
              </a:rPr>
              <a:t>ouTube</a:t>
            </a:r>
            <a:r>
              <a:rPr kumimoji="1" lang="ja-JP" altLang="en-US" dirty="0">
                <a:latin typeface="HGP創英角ﾎﾟｯﾌﾟ体" panose="040B0A00000000000000" pitchFamily="50" charset="-128"/>
                <a:ea typeface="HGP創英角ﾎﾟｯﾌﾟ体" panose="040B0A00000000000000" pitchFamily="50" charset="-128"/>
              </a:rPr>
              <a:t>、ネット情報等）</a:t>
            </a:r>
          </a:p>
        </p:txBody>
      </p:sp>
      <p:sp>
        <p:nvSpPr>
          <p:cNvPr id="3" name="コンテンツ プレースホルダー 2">
            <a:extLst>
              <a:ext uri="{FF2B5EF4-FFF2-40B4-BE49-F238E27FC236}">
                <a16:creationId xmlns:a16="http://schemas.microsoft.com/office/drawing/2014/main" id="{F633807F-DAD1-B2DC-6E35-C72CBBF64CEC}"/>
              </a:ext>
            </a:extLst>
          </p:cNvPr>
          <p:cNvSpPr>
            <a:spLocks noGrp="1"/>
          </p:cNvSpPr>
          <p:nvPr>
            <p:ph idx="1"/>
          </p:nvPr>
        </p:nvSpPr>
        <p:spPr/>
        <p:style>
          <a:lnRef idx="1">
            <a:schemeClr val="accent2"/>
          </a:lnRef>
          <a:fillRef idx="2">
            <a:schemeClr val="accent2"/>
          </a:fillRef>
          <a:effectRef idx="1">
            <a:schemeClr val="accent2"/>
          </a:effectRef>
          <a:fontRef idx="minor">
            <a:schemeClr val="dk1"/>
          </a:fontRef>
        </p:style>
        <p:txBody>
          <a:bodyPr>
            <a:normAutofit fontScale="92500" lnSpcReduction="20000"/>
          </a:bodyPr>
          <a:lstStyle/>
          <a:p>
            <a:endParaRPr kumimoji="1" lang="en-US" altLang="ja-JP" sz="1600" dirty="0"/>
          </a:p>
          <a:p>
            <a:pPr marL="0" indent="0">
              <a:buNone/>
            </a:pPr>
            <a:r>
              <a:rPr lang="ja-JP" altLang="en-US" dirty="0">
                <a:latin typeface="HGP創英角ﾎﾟｯﾌﾟ体" panose="040B0A00000000000000" pitchFamily="50" charset="-128"/>
                <a:ea typeface="HGP創英角ﾎﾟｯﾌﾟ体" panose="040B0A00000000000000" pitchFamily="50" charset="-128"/>
              </a:rPr>
              <a:t>住宅ローンは、変動金利の方がお得！　変動金利一択です！</a:t>
            </a:r>
            <a:endParaRPr lang="en-US" altLang="ja-JP" dirty="0">
              <a:latin typeface="HGP創英角ﾎﾟｯﾌﾟ体" panose="040B0A00000000000000" pitchFamily="50" charset="-128"/>
              <a:ea typeface="HGP創英角ﾎﾟｯﾌﾟ体" panose="040B0A00000000000000" pitchFamily="50" charset="-128"/>
            </a:endParaRPr>
          </a:p>
          <a:p>
            <a:pPr marL="0" indent="0">
              <a:buNone/>
            </a:pPr>
            <a:endParaRPr lang="en-US" altLang="ja-JP" dirty="0">
              <a:latin typeface="HGP創英角ﾎﾟｯﾌﾟ体" panose="040B0A00000000000000" pitchFamily="50" charset="-128"/>
              <a:ea typeface="HGP創英角ﾎﾟｯﾌﾟ体" panose="040B0A00000000000000" pitchFamily="50" charset="-128"/>
            </a:endParaRPr>
          </a:p>
          <a:p>
            <a:pPr marL="0" indent="0">
              <a:buNone/>
            </a:pPr>
            <a:r>
              <a:rPr lang="ja-JP" altLang="en-US" dirty="0">
                <a:latin typeface="HGP創英角ﾎﾟｯﾌﾟ体" panose="040B0A00000000000000" pitchFamily="50" charset="-128"/>
                <a:ea typeface="HGP創英角ﾎﾟｯﾌﾟ体" panose="040B0A00000000000000" pitchFamily="50" charset="-128"/>
              </a:rPr>
              <a:t>固定金利は、上がっているけど、変動金利は、上がっていない！</a:t>
            </a:r>
            <a:endParaRPr lang="en-US" altLang="ja-JP" dirty="0">
              <a:latin typeface="HGP創英角ﾎﾟｯﾌﾟ体" panose="040B0A00000000000000" pitchFamily="50" charset="-128"/>
              <a:ea typeface="HGP創英角ﾎﾟｯﾌﾟ体" panose="040B0A00000000000000" pitchFamily="50" charset="-128"/>
            </a:endParaRPr>
          </a:p>
          <a:p>
            <a:pPr marL="0" indent="0">
              <a:buNone/>
            </a:pPr>
            <a:endParaRPr lang="en-US" altLang="ja-JP" sz="1600" dirty="0">
              <a:latin typeface="HGP創英角ﾎﾟｯﾌﾟ体" panose="040B0A00000000000000" pitchFamily="50" charset="-128"/>
              <a:ea typeface="HGP創英角ﾎﾟｯﾌﾟ体" panose="040B0A00000000000000" pitchFamily="50" charset="-128"/>
            </a:endParaRPr>
          </a:p>
          <a:p>
            <a:pPr marL="0" indent="0">
              <a:buNone/>
            </a:pPr>
            <a:r>
              <a:rPr lang="ja-JP" altLang="en-US" dirty="0">
                <a:latin typeface="HGP創英角ﾎﾟｯﾌﾟ体" panose="040B0A00000000000000" pitchFamily="50" charset="-128"/>
                <a:ea typeface="HGP創英角ﾎﾟｯﾌﾟ体" panose="040B0A00000000000000" pitchFamily="50" charset="-128"/>
              </a:rPr>
              <a:t>５年ルール、１２５％ルールがあるから、破綻しない！</a:t>
            </a:r>
            <a:endParaRPr lang="en-US" altLang="ja-JP" dirty="0">
              <a:latin typeface="HGP創英角ﾎﾟｯﾌﾟ体" panose="040B0A00000000000000" pitchFamily="50" charset="-128"/>
              <a:ea typeface="HGP創英角ﾎﾟｯﾌﾟ体" panose="040B0A00000000000000" pitchFamily="50" charset="-128"/>
            </a:endParaRPr>
          </a:p>
          <a:p>
            <a:pPr marL="0" indent="0">
              <a:buNone/>
            </a:pPr>
            <a:endParaRPr lang="en-US" altLang="ja-JP" sz="1400" dirty="0">
              <a:latin typeface="HGP創英角ﾎﾟｯﾌﾟ体" panose="040B0A00000000000000" pitchFamily="50" charset="-128"/>
              <a:ea typeface="HGP創英角ﾎﾟｯﾌﾟ体" panose="040B0A00000000000000" pitchFamily="50" charset="-128"/>
            </a:endParaRPr>
          </a:p>
          <a:p>
            <a:pPr marL="0" indent="0">
              <a:buNone/>
            </a:pPr>
            <a:r>
              <a:rPr lang="ja-JP" altLang="en-US" dirty="0">
                <a:latin typeface="HGP創英角ﾎﾟｯﾌﾟ体" panose="040B0A00000000000000" pitchFamily="50" charset="-128"/>
                <a:ea typeface="HGP創英角ﾎﾟｯﾌﾟ体" panose="040B0A00000000000000" pitchFamily="50" charset="-128"/>
              </a:rPr>
              <a:t>金利を上げると、景気を悪くしてしまうから、</a:t>
            </a:r>
            <a:endParaRPr lang="en-US" altLang="ja-JP" dirty="0">
              <a:latin typeface="HGP創英角ﾎﾟｯﾌﾟ体" panose="040B0A00000000000000" pitchFamily="50" charset="-128"/>
              <a:ea typeface="HGP創英角ﾎﾟｯﾌﾟ体" panose="040B0A00000000000000" pitchFamily="50" charset="-128"/>
            </a:endParaRPr>
          </a:p>
          <a:p>
            <a:pPr marL="0" indent="0">
              <a:buNone/>
            </a:pPr>
            <a:r>
              <a:rPr lang="ja-JP" altLang="en-US" dirty="0">
                <a:latin typeface="HGP創英角ﾎﾟｯﾌﾟ体" panose="040B0A00000000000000" pitchFamily="50" charset="-128"/>
                <a:ea typeface="HGP創英角ﾎﾟｯﾌﾟ体" panose="040B0A00000000000000" pitchFamily="50" charset="-128"/>
              </a:rPr>
              <a:t>　　　　　　　そんなことを国（日銀）がするはずがない！</a:t>
            </a:r>
            <a:endParaRPr lang="en-US" altLang="ja-JP" dirty="0">
              <a:latin typeface="HGP創英角ﾎﾟｯﾌﾟ体" panose="040B0A00000000000000" pitchFamily="50" charset="-128"/>
              <a:ea typeface="HGP創英角ﾎﾟｯﾌﾟ体" panose="040B0A00000000000000" pitchFamily="50" charset="-128"/>
            </a:endParaRPr>
          </a:p>
          <a:p>
            <a:pPr marL="0" indent="0">
              <a:buNone/>
            </a:pPr>
            <a:endParaRPr lang="en-US" altLang="ja-JP" sz="1400" dirty="0">
              <a:latin typeface="HGP創英角ﾎﾟｯﾌﾟ体" panose="040B0A00000000000000" pitchFamily="50" charset="-128"/>
              <a:ea typeface="HGP創英角ﾎﾟｯﾌﾟ体" panose="040B0A00000000000000" pitchFamily="50" charset="-128"/>
            </a:endParaRPr>
          </a:p>
          <a:p>
            <a:pPr marL="0" indent="0">
              <a:buNone/>
            </a:pPr>
            <a:r>
              <a:rPr lang="ja-JP" altLang="en-US" dirty="0">
                <a:latin typeface="HGP創英角ﾎﾟｯﾌﾟ体" panose="040B0A00000000000000" pitchFamily="50" charset="-128"/>
                <a:ea typeface="HGP創英角ﾎﾟｯﾌﾟ体" panose="040B0A00000000000000" pitchFamily="50" charset="-128"/>
              </a:rPr>
              <a:t>今まで</a:t>
            </a:r>
            <a:r>
              <a:rPr lang="en-US" altLang="ja-JP" dirty="0">
                <a:latin typeface="HGP創英角ﾎﾟｯﾌﾟ体" panose="040B0A00000000000000" pitchFamily="50" charset="-128"/>
                <a:ea typeface="HGP創英角ﾎﾟｯﾌﾟ体" panose="040B0A00000000000000" pitchFamily="50" charset="-128"/>
              </a:rPr>
              <a:t>30</a:t>
            </a:r>
            <a:r>
              <a:rPr lang="ja-JP" altLang="en-US" dirty="0">
                <a:latin typeface="HGP創英角ﾎﾟｯﾌﾟ体" panose="040B0A00000000000000" pitchFamily="50" charset="-128"/>
                <a:ea typeface="HGP創英角ﾎﾟｯﾌﾟ体" panose="040B0A00000000000000" pitchFamily="50" charset="-128"/>
              </a:rPr>
              <a:t>年近く変動金利は、ほぼ動いていない</a:t>
            </a:r>
            <a:endParaRPr lang="en-US" altLang="ja-JP" dirty="0">
              <a:latin typeface="HGP創英角ﾎﾟｯﾌﾟ体" panose="040B0A00000000000000" pitchFamily="50" charset="-128"/>
              <a:ea typeface="HGP創英角ﾎﾟｯﾌﾟ体" panose="040B0A00000000000000" pitchFamily="50" charset="-128"/>
            </a:endParaRPr>
          </a:p>
          <a:p>
            <a:pPr marL="0" indent="0">
              <a:buNone/>
            </a:pPr>
            <a:r>
              <a:rPr lang="ja-JP" altLang="en-US" dirty="0">
                <a:latin typeface="HGP創英角ﾎﾟｯﾌﾟ体" panose="040B0A00000000000000" pitchFamily="50" charset="-128"/>
                <a:ea typeface="HGP創英角ﾎﾟｯﾌﾟ体" panose="040B0A00000000000000" pitchFamily="50" charset="-128"/>
              </a:rPr>
              <a:t>　　　　　　　むしろ、下がり続けているのだから、今後も、上がらない！</a:t>
            </a:r>
            <a:endParaRPr lang="en-US" altLang="ja-JP" dirty="0">
              <a:latin typeface="HGP創英角ﾎﾟｯﾌﾟ体" panose="040B0A00000000000000" pitchFamily="50" charset="-128"/>
              <a:ea typeface="HGP創英角ﾎﾟｯﾌﾟ体" panose="040B0A00000000000000" pitchFamily="50" charset="-128"/>
            </a:endParaRPr>
          </a:p>
          <a:p>
            <a:endParaRPr kumimoji="1" lang="en-US" altLang="ja-JP" dirty="0"/>
          </a:p>
          <a:p>
            <a:endParaRPr kumimoji="1" lang="ja-JP" altLang="en-US" dirty="0"/>
          </a:p>
        </p:txBody>
      </p:sp>
      <p:sp>
        <p:nvSpPr>
          <p:cNvPr id="4" name="スライド番号プレースホルダー 3">
            <a:extLst>
              <a:ext uri="{FF2B5EF4-FFF2-40B4-BE49-F238E27FC236}">
                <a16:creationId xmlns:a16="http://schemas.microsoft.com/office/drawing/2014/main" id="{A889C6C1-3627-6043-7964-CF3E6DBFF8EC}"/>
              </a:ext>
            </a:extLst>
          </p:cNvPr>
          <p:cNvSpPr>
            <a:spLocks noGrp="1"/>
          </p:cNvSpPr>
          <p:nvPr>
            <p:ph type="sldNum" sz="quarter" idx="12"/>
          </p:nvPr>
        </p:nvSpPr>
        <p:spPr/>
        <p:txBody>
          <a:bodyPr/>
          <a:lstStyle/>
          <a:p>
            <a:fld id="{7053D55C-1BD3-474D-B643-3CCB384A951D}" type="slidenum">
              <a:rPr kumimoji="1" lang="ja-JP" altLang="en-US" smtClean="0"/>
              <a:t>24</a:t>
            </a:fld>
            <a:endParaRPr kumimoji="1" lang="ja-JP" altLang="en-US"/>
          </a:p>
        </p:txBody>
      </p:sp>
    </p:spTree>
    <p:extLst>
      <p:ext uri="{BB962C8B-B14F-4D97-AF65-F5344CB8AC3E}">
        <p14:creationId xmlns:p14="http://schemas.microsoft.com/office/powerpoint/2010/main" val="550492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3586539-BB27-3A64-DBC3-4FFF997888F2}"/>
              </a:ext>
            </a:extLst>
          </p:cNvPr>
          <p:cNvSpPr>
            <a:spLocks noGrp="1"/>
          </p:cNvSpPr>
          <p:nvPr>
            <p:ph type="title"/>
          </p:nvPr>
        </p:nvSpPr>
        <p:spPr/>
        <p:txBody>
          <a:bodyPr/>
          <a:lstStyle/>
          <a:p>
            <a:r>
              <a:rPr kumimoji="1" lang="ja-JP" altLang="en-US" dirty="0">
                <a:latin typeface="HGS創英角ﾎﾟｯﾌﾟ体" panose="040B0A00000000000000" pitchFamily="50" charset="-128"/>
                <a:ea typeface="HGS創英角ﾎﾟｯﾌﾟ体" panose="040B0A00000000000000" pitchFamily="50" charset="-128"/>
              </a:rPr>
              <a:t>変動金利は大人気</a:t>
            </a:r>
            <a:r>
              <a:rPr lang="ja-JP" altLang="en-US" dirty="0">
                <a:latin typeface="HGS創英角ﾎﾟｯﾌﾟ体" panose="040B0A00000000000000" pitchFamily="50" charset="-128"/>
                <a:ea typeface="HGS創英角ﾎﾟｯﾌﾟ体" panose="040B0A00000000000000" pitchFamily="50" charset="-128"/>
              </a:rPr>
              <a:t>　</a:t>
            </a:r>
            <a:r>
              <a:rPr kumimoji="1" lang="ja-JP" altLang="en-US" dirty="0">
                <a:latin typeface="HGS創英角ﾎﾟｯﾌﾟ体" panose="040B0A00000000000000" pitchFamily="50" charset="-128"/>
                <a:ea typeface="HGS創英角ﾎﾟｯﾌﾟ体" panose="040B0A00000000000000" pitchFamily="50" charset="-128"/>
              </a:rPr>
              <a:t>本当の理由！</a:t>
            </a:r>
          </a:p>
        </p:txBody>
      </p:sp>
      <p:sp>
        <p:nvSpPr>
          <p:cNvPr id="3" name="コンテンツ プレースホルダー 2">
            <a:extLst>
              <a:ext uri="{FF2B5EF4-FFF2-40B4-BE49-F238E27FC236}">
                <a16:creationId xmlns:a16="http://schemas.microsoft.com/office/drawing/2014/main" id="{419BE28F-169D-92FB-0D81-E7EA716717DA}"/>
              </a:ext>
            </a:extLst>
          </p:cNvPr>
          <p:cNvSpPr>
            <a:spLocks noGrp="1"/>
          </p:cNvSpPr>
          <p:nvPr>
            <p:ph idx="1"/>
          </p:nvPr>
        </p:nvSpPr>
        <p:spPr/>
        <p:style>
          <a:lnRef idx="1">
            <a:schemeClr val="accent2"/>
          </a:lnRef>
          <a:fillRef idx="2">
            <a:schemeClr val="accent2"/>
          </a:fillRef>
          <a:effectRef idx="1">
            <a:schemeClr val="accent2"/>
          </a:effectRef>
          <a:fontRef idx="minor">
            <a:schemeClr val="dk1"/>
          </a:fontRef>
        </p:style>
        <p:txBody>
          <a:bodyPr>
            <a:normAutofit fontScale="70000" lnSpcReduction="20000"/>
          </a:bodyPr>
          <a:lstStyle/>
          <a:p>
            <a:endParaRPr kumimoji="1" lang="en-US" altLang="ja-JP" dirty="0"/>
          </a:p>
          <a:p>
            <a:pPr marL="0" indent="0">
              <a:buNone/>
            </a:pPr>
            <a:r>
              <a:rPr lang="ja-JP" altLang="en-US" sz="6300" dirty="0">
                <a:solidFill>
                  <a:srgbClr val="FF0000"/>
                </a:solidFill>
                <a:latin typeface="HGS創英角ﾎﾟｯﾌﾟ体" panose="040B0A00000000000000" pitchFamily="50" charset="-128"/>
                <a:ea typeface="HGS創英角ﾎﾟｯﾌﾟ体" panose="040B0A00000000000000" pitchFamily="50" charset="-128"/>
              </a:rPr>
              <a:t>①　金融機関の都合！</a:t>
            </a:r>
            <a:endParaRPr lang="en-US" altLang="ja-JP" sz="6300" dirty="0">
              <a:solidFill>
                <a:srgbClr val="FF0000"/>
              </a:solidFill>
              <a:latin typeface="HGS創英角ﾎﾟｯﾌﾟ体" panose="040B0A00000000000000" pitchFamily="50" charset="-128"/>
              <a:ea typeface="HGS創英角ﾎﾟｯﾌﾟ体" panose="040B0A00000000000000" pitchFamily="50" charset="-128"/>
            </a:endParaRPr>
          </a:p>
          <a:p>
            <a:endParaRPr kumimoji="1" lang="en-US" altLang="ja-JP" sz="6300" dirty="0">
              <a:latin typeface="HGS創英角ﾎﾟｯﾌﾟ体" panose="040B0A00000000000000" pitchFamily="50" charset="-128"/>
              <a:ea typeface="HGS創英角ﾎﾟｯﾌﾟ体" panose="040B0A00000000000000" pitchFamily="50" charset="-128"/>
            </a:endParaRPr>
          </a:p>
          <a:p>
            <a:pPr marL="0" indent="0">
              <a:buNone/>
            </a:pPr>
            <a:r>
              <a:rPr lang="ja-JP" altLang="en-US" sz="6300" dirty="0">
                <a:solidFill>
                  <a:srgbClr val="FF0000"/>
                </a:solidFill>
                <a:latin typeface="HGS創英角ﾎﾟｯﾌﾟ体" panose="040B0A00000000000000" pitchFamily="50" charset="-128"/>
                <a:ea typeface="HGS創英角ﾎﾟｯﾌﾟ体" panose="040B0A00000000000000" pitchFamily="50" charset="-128"/>
              </a:rPr>
              <a:t>②　ハウスメーカーの営業さんの都合！</a:t>
            </a:r>
            <a:endParaRPr lang="en-US" altLang="ja-JP" sz="6300" dirty="0">
              <a:solidFill>
                <a:srgbClr val="FF0000"/>
              </a:solidFill>
              <a:latin typeface="HGS創英角ﾎﾟｯﾌﾟ体" panose="040B0A00000000000000" pitchFamily="50" charset="-128"/>
              <a:ea typeface="HGS創英角ﾎﾟｯﾌﾟ体" panose="040B0A00000000000000" pitchFamily="50" charset="-128"/>
            </a:endParaRPr>
          </a:p>
          <a:p>
            <a:pPr marL="0" indent="0">
              <a:buNone/>
            </a:pPr>
            <a:endParaRPr lang="en-US" altLang="ja-JP" sz="4400" dirty="0">
              <a:latin typeface="HGS創英角ﾎﾟｯﾌﾟ体" panose="040B0A00000000000000" pitchFamily="50" charset="-128"/>
              <a:ea typeface="HGS創英角ﾎﾟｯﾌﾟ体" panose="040B0A00000000000000" pitchFamily="50" charset="-128"/>
            </a:endParaRPr>
          </a:p>
          <a:p>
            <a:pPr marL="0" indent="0">
              <a:buNone/>
            </a:pPr>
            <a:r>
              <a:rPr lang="ja-JP" altLang="en-US" sz="4400" dirty="0">
                <a:solidFill>
                  <a:schemeClr val="tx1"/>
                </a:solidFill>
                <a:latin typeface="HGS創英角ﾎﾟｯﾌﾟ体" panose="040B0A00000000000000" pitchFamily="50" charset="-128"/>
                <a:ea typeface="HGS創英角ﾎﾟｯﾌﾟ体" panose="040B0A00000000000000" pitchFamily="50" charset="-128"/>
              </a:rPr>
              <a:t>　　</a:t>
            </a:r>
            <a:r>
              <a:rPr lang="en-US" altLang="ja-JP" sz="4400" dirty="0">
                <a:solidFill>
                  <a:schemeClr val="tx1"/>
                </a:solidFill>
                <a:latin typeface="HGS創英角ﾎﾟｯﾌﾟ体" panose="040B0A00000000000000" pitchFamily="50" charset="-128"/>
                <a:ea typeface="HGS創英角ﾎﾟｯﾌﾟ体" panose="040B0A00000000000000" pitchFamily="50" charset="-128"/>
              </a:rPr>
              <a:t>YouTube</a:t>
            </a:r>
            <a:r>
              <a:rPr lang="ja-JP" altLang="en-US" sz="4400" dirty="0">
                <a:solidFill>
                  <a:schemeClr val="tx1"/>
                </a:solidFill>
                <a:latin typeface="HGS創英角ﾎﾟｯﾌﾟ体" panose="040B0A00000000000000" pitchFamily="50" charset="-128"/>
                <a:ea typeface="HGS創英角ﾎﾟｯﾌﾟ体" panose="040B0A00000000000000" pitchFamily="50" charset="-128"/>
              </a:rPr>
              <a:t>等での誘導情報（ポジショントーク）</a:t>
            </a:r>
            <a:endParaRPr lang="en-US" altLang="ja-JP" sz="4400" dirty="0">
              <a:solidFill>
                <a:schemeClr val="tx1"/>
              </a:solidFill>
              <a:latin typeface="HGS創英角ﾎﾟｯﾌﾟ体" panose="040B0A00000000000000" pitchFamily="50" charset="-128"/>
              <a:ea typeface="HGS創英角ﾎﾟｯﾌﾟ体" panose="040B0A00000000000000" pitchFamily="50" charset="-128"/>
            </a:endParaRPr>
          </a:p>
          <a:p>
            <a:pPr marL="0" indent="0">
              <a:buNone/>
            </a:pPr>
            <a:endParaRPr kumimoji="1" lang="en-US" altLang="ja-JP" sz="4400" dirty="0">
              <a:latin typeface="HGS創英角ﾎﾟｯﾌﾟ体" panose="040B0A00000000000000" pitchFamily="50" charset="-128"/>
              <a:ea typeface="HGS創英角ﾎﾟｯﾌﾟ体" panose="040B0A00000000000000" pitchFamily="50" charset="-128"/>
            </a:endParaRPr>
          </a:p>
          <a:p>
            <a:pPr marL="0" indent="0">
              <a:buNone/>
            </a:pPr>
            <a:r>
              <a:rPr lang="ja-JP" altLang="en-US" dirty="0">
                <a:latin typeface="HGS創英角ﾎﾟｯﾌﾟ体" panose="040B0A00000000000000" pitchFamily="50" charset="-128"/>
                <a:ea typeface="HGS創英角ﾎﾟｯﾌﾟ体" panose="040B0A00000000000000" pitchFamily="50" charset="-128"/>
              </a:rPr>
              <a:t>　　</a:t>
            </a:r>
            <a:endParaRPr kumimoji="1" lang="ja-JP" altLang="en-US" dirty="0">
              <a:latin typeface="HGS創英角ﾎﾟｯﾌﾟ体" panose="040B0A00000000000000" pitchFamily="50" charset="-128"/>
              <a:ea typeface="HGS創英角ﾎﾟｯﾌﾟ体" panose="040B0A00000000000000" pitchFamily="50" charset="-128"/>
            </a:endParaRPr>
          </a:p>
        </p:txBody>
      </p:sp>
      <p:sp>
        <p:nvSpPr>
          <p:cNvPr id="5" name="スライド番号プレースホルダー 4">
            <a:extLst>
              <a:ext uri="{FF2B5EF4-FFF2-40B4-BE49-F238E27FC236}">
                <a16:creationId xmlns:a16="http://schemas.microsoft.com/office/drawing/2014/main" id="{C462B4EC-255C-EF16-F396-C1D0B1C825BD}"/>
              </a:ext>
            </a:extLst>
          </p:cNvPr>
          <p:cNvSpPr>
            <a:spLocks noGrp="1"/>
          </p:cNvSpPr>
          <p:nvPr>
            <p:ph type="sldNum" sz="quarter" idx="12"/>
          </p:nvPr>
        </p:nvSpPr>
        <p:spPr/>
        <p:txBody>
          <a:bodyPr/>
          <a:lstStyle/>
          <a:p>
            <a:fld id="{7053D55C-1BD3-474D-B643-3CCB384A951D}" type="slidenum">
              <a:rPr kumimoji="1" lang="ja-JP" altLang="en-US" smtClean="0"/>
              <a:t>25</a:t>
            </a:fld>
            <a:endParaRPr kumimoji="1" lang="ja-JP" altLang="en-US"/>
          </a:p>
        </p:txBody>
      </p:sp>
    </p:spTree>
    <p:extLst>
      <p:ext uri="{BB962C8B-B14F-4D97-AF65-F5344CB8AC3E}">
        <p14:creationId xmlns:p14="http://schemas.microsoft.com/office/powerpoint/2010/main" val="1864966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6DE3968-468E-0FF0-E88E-FE1863026316}"/>
              </a:ext>
            </a:extLst>
          </p:cNvPr>
          <p:cNvSpPr>
            <a:spLocks noGrp="1"/>
          </p:cNvSpPr>
          <p:nvPr>
            <p:ph type="title"/>
          </p:nvPr>
        </p:nvSpPr>
        <p:spPr>
          <a:xfrm>
            <a:off x="838200" y="365126"/>
            <a:ext cx="10515600" cy="1146176"/>
          </a:xfrm>
          <a:solidFill>
            <a:schemeClr val="bg1"/>
          </a:solidFill>
          <a:ln>
            <a:solidFill>
              <a:schemeClr val="bg1"/>
            </a:solidFill>
          </a:ln>
        </p:spPr>
        <p:style>
          <a:lnRef idx="1">
            <a:schemeClr val="accent2"/>
          </a:lnRef>
          <a:fillRef idx="2">
            <a:schemeClr val="accent2"/>
          </a:fillRef>
          <a:effectRef idx="1">
            <a:schemeClr val="accent2"/>
          </a:effectRef>
          <a:fontRef idx="minor">
            <a:schemeClr val="dk1"/>
          </a:fontRef>
        </p:style>
        <p:txBody>
          <a:bodyPr/>
          <a:lstStyle/>
          <a:p>
            <a:r>
              <a:rPr kumimoji="1" lang="ja-JP" altLang="en-US" dirty="0">
                <a:latin typeface="HGP創英角ﾎﾟｯﾌﾟ体" panose="040B0A00000000000000" pitchFamily="50" charset="-128"/>
                <a:ea typeface="HGP創英角ﾎﾟｯﾌﾟ体" panose="040B0A00000000000000" pitchFamily="50" charset="-128"/>
              </a:rPr>
              <a:t>銀行が変動金利を売りたい理由！</a:t>
            </a:r>
          </a:p>
        </p:txBody>
      </p:sp>
      <p:sp>
        <p:nvSpPr>
          <p:cNvPr id="3" name="コンテンツ プレースホルダー 2">
            <a:extLst>
              <a:ext uri="{FF2B5EF4-FFF2-40B4-BE49-F238E27FC236}">
                <a16:creationId xmlns:a16="http://schemas.microsoft.com/office/drawing/2014/main" id="{47223C97-28F5-1B10-51E9-40977CEC24B2}"/>
              </a:ext>
            </a:extLst>
          </p:cNvPr>
          <p:cNvSpPr>
            <a:spLocks noGrp="1"/>
          </p:cNvSpPr>
          <p:nvPr>
            <p:ph idx="1"/>
          </p:nvPr>
        </p:nvSpPr>
        <p:spPr>
          <a:xfrm>
            <a:off x="838200" y="1690688"/>
            <a:ext cx="10515600" cy="4486275"/>
          </a:xfrm>
        </p:spPr>
        <p:style>
          <a:lnRef idx="1">
            <a:schemeClr val="accent2"/>
          </a:lnRef>
          <a:fillRef idx="2">
            <a:schemeClr val="accent2"/>
          </a:fillRef>
          <a:effectRef idx="1">
            <a:schemeClr val="accent2"/>
          </a:effectRef>
          <a:fontRef idx="minor">
            <a:schemeClr val="dk1"/>
          </a:fontRef>
        </p:style>
        <p:txBody>
          <a:bodyPr>
            <a:normAutofit fontScale="85000" lnSpcReduction="20000"/>
          </a:bodyPr>
          <a:lstStyle/>
          <a:p>
            <a:endParaRPr kumimoji="1" lang="ja-JP" altLang="en-US" dirty="0"/>
          </a:p>
          <a:p>
            <a:pPr marL="0" indent="0">
              <a:buNone/>
            </a:pPr>
            <a:r>
              <a:rPr kumimoji="1" lang="ja-JP" altLang="en-US" dirty="0">
                <a:latin typeface="HGP創英角ﾎﾟｯﾌﾟ体" panose="040B0A00000000000000" pitchFamily="50" charset="-128"/>
                <a:ea typeface="HGP創英角ﾎﾟｯﾌﾟ体" panose="040B0A00000000000000" pitchFamily="50" charset="-128"/>
              </a:rPr>
              <a:t>貸す側から見た住宅ローンには、</a:t>
            </a:r>
            <a:r>
              <a:rPr kumimoji="1" lang="en-US" altLang="ja-JP" dirty="0">
                <a:latin typeface="HGP創英角ﾎﾟｯﾌﾟ体" panose="040B0A00000000000000" pitchFamily="50" charset="-128"/>
                <a:ea typeface="HGP創英角ﾎﾟｯﾌﾟ体" panose="040B0A00000000000000" pitchFamily="50" charset="-128"/>
              </a:rPr>
              <a:t>2</a:t>
            </a:r>
            <a:r>
              <a:rPr kumimoji="1" lang="ja-JP" altLang="en-US" dirty="0">
                <a:latin typeface="HGP創英角ﾎﾟｯﾌﾟ体" panose="040B0A00000000000000" pitchFamily="50" charset="-128"/>
                <a:ea typeface="HGP創英角ﾎﾟｯﾌﾟ体" panose="040B0A00000000000000" pitchFamily="50" charset="-128"/>
              </a:rPr>
              <a:t>つのリスクがある</a:t>
            </a:r>
          </a:p>
          <a:p>
            <a:endParaRPr kumimoji="1" lang="ja-JP" altLang="en-US" dirty="0">
              <a:latin typeface="HGP創英角ﾎﾟｯﾌﾟ体" panose="040B0A00000000000000" pitchFamily="50" charset="-128"/>
              <a:ea typeface="HGP創英角ﾎﾟｯﾌﾟ体" panose="040B0A00000000000000" pitchFamily="50" charset="-128"/>
            </a:endParaRPr>
          </a:p>
          <a:p>
            <a:pPr marL="0" indent="0">
              <a:buNone/>
            </a:pPr>
            <a:r>
              <a:rPr kumimoji="1" lang="ja-JP" altLang="en-US" sz="4200" dirty="0">
                <a:latin typeface="HGP創英角ﾎﾟｯﾌﾟ体" panose="040B0A00000000000000" pitchFamily="50" charset="-128"/>
                <a:ea typeface="HGP創英角ﾎﾟｯﾌﾟ体" panose="040B0A00000000000000" pitchFamily="50" charset="-128"/>
              </a:rPr>
              <a:t>①信用リスク（不良債権）</a:t>
            </a:r>
          </a:p>
          <a:p>
            <a:pPr marL="0" indent="0">
              <a:buNone/>
            </a:pPr>
            <a:r>
              <a:rPr kumimoji="1" lang="ja-JP" altLang="en-US" sz="4200" dirty="0">
                <a:latin typeface="HGP創英角ﾎﾟｯﾌﾟ体" panose="040B0A00000000000000" pitchFamily="50" charset="-128"/>
                <a:ea typeface="HGP創英角ﾎﾟｯﾌﾟ体" panose="040B0A00000000000000" pitchFamily="50" charset="-128"/>
              </a:rPr>
              <a:t>②価格変動リスク（儲からない＝逆ザヤ）</a:t>
            </a:r>
          </a:p>
          <a:p>
            <a:endParaRPr kumimoji="1" lang="ja-JP" altLang="en-US" dirty="0">
              <a:latin typeface="HGP創英角ﾎﾟｯﾌﾟ体" panose="040B0A00000000000000" pitchFamily="50" charset="-128"/>
              <a:ea typeface="HGP創英角ﾎﾟｯﾌﾟ体" panose="040B0A00000000000000" pitchFamily="50" charset="-128"/>
            </a:endParaRPr>
          </a:p>
          <a:p>
            <a:pPr marL="0" indent="0">
              <a:buNone/>
            </a:pPr>
            <a:r>
              <a:rPr kumimoji="1" lang="ja-JP" altLang="en-US" dirty="0">
                <a:latin typeface="HGP創英角ﾎﾟｯﾌﾟ体" panose="040B0A00000000000000" pitchFamily="50" charset="-128"/>
                <a:ea typeface="HGP創英角ﾎﾟｯﾌﾟ体" panose="040B0A00000000000000" pitchFamily="50" charset="-128"/>
              </a:rPr>
              <a:t>過去、金融機関が破綻する時は、どちらか？で破綻している。</a:t>
            </a:r>
            <a:endParaRPr kumimoji="1" lang="en-US" altLang="ja-JP" dirty="0">
              <a:latin typeface="HGP創英角ﾎﾟｯﾌﾟ体" panose="040B0A00000000000000" pitchFamily="50" charset="-128"/>
              <a:ea typeface="HGP創英角ﾎﾟｯﾌﾟ体" panose="040B0A00000000000000" pitchFamily="50" charset="-128"/>
            </a:endParaRPr>
          </a:p>
          <a:p>
            <a:pPr marL="0" indent="0">
              <a:buNone/>
            </a:pPr>
            <a:r>
              <a:rPr kumimoji="1" lang="ja-JP" altLang="en-US" dirty="0">
                <a:latin typeface="HGP創英角ﾎﾟｯﾌﾟ体" panose="040B0A00000000000000" pitchFamily="50" charset="-128"/>
                <a:ea typeface="HGP創英角ﾎﾟｯﾌﾟ体" panose="040B0A00000000000000" pitchFamily="50" charset="-128"/>
              </a:rPr>
              <a:t>最後は、資金繰り、風評被害、でとどめを刺される。</a:t>
            </a:r>
          </a:p>
          <a:p>
            <a:endParaRPr kumimoji="1" lang="ja-JP" altLang="en-US" dirty="0">
              <a:latin typeface="HGP創英角ﾎﾟｯﾌﾟ体" panose="040B0A00000000000000" pitchFamily="50" charset="-128"/>
              <a:ea typeface="HGP創英角ﾎﾟｯﾌﾟ体" panose="040B0A00000000000000" pitchFamily="50" charset="-128"/>
            </a:endParaRPr>
          </a:p>
          <a:p>
            <a:pPr marL="0" indent="0">
              <a:buNone/>
            </a:pPr>
            <a:r>
              <a:rPr kumimoji="1" lang="ja-JP" altLang="en-US" dirty="0">
                <a:latin typeface="HGP創英角ﾎﾟｯﾌﾟ体" panose="040B0A00000000000000" pitchFamily="50" charset="-128"/>
                <a:ea typeface="HGP創英角ﾎﾟｯﾌﾟ体" panose="040B0A00000000000000" pitchFamily="50" charset="-128"/>
              </a:rPr>
              <a:t>逆ザヤ　シリコンバレーバンク　　</a:t>
            </a:r>
            <a:endParaRPr kumimoji="1" lang="en-US" altLang="ja-JP" dirty="0">
              <a:latin typeface="HGP創英角ﾎﾟｯﾌﾟ体" panose="040B0A00000000000000" pitchFamily="50" charset="-128"/>
              <a:ea typeface="HGP創英角ﾎﾟｯﾌﾟ体" panose="040B0A00000000000000" pitchFamily="50" charset="-128"/>
            </a:endParaRPr>
          </a:p>
          <a:p>
            <a:pPr marL="0" indent="0">
              <a:buNone/>
            </a:pPr>
            <a:r>
              <a:rPr kumimoji="1" lang="ja-JP" altLang="en-US" dirty="0">
                <a:latin typeface="HGP創英角ﾎﾟｯﾌﾟ体" panose="040B0A00000000000000" pitchFamily="50" charset="-128"/>
                <a:ea typeface="HGP創英角ﾎﾟｯﾌﾟ体" panose="040B0A00000000000000" pitchFamily="50" charset="-128"/>
              </a:rPr>
              <a:t>生保（日産、東邦、千代田、第百、協栄、東京、大和）</a:t>
            </a:r>
          </a:p>
          <a:p>
            <a:endParaRPr kumimoji="1" lang="ja-JP" altLang="en-US" dirty="0"/>
          </a:p>
        </p:txBody>
      </p:sp>
      <p:sp>
        <p:nvSpPr>
          <p:cNvPr id="4" name="スライド番号プレースホルダー 3">
            <a:extLst>
              <a:ext uri="{FF2B5EF4-FFF2-40B4-BE49-F238E27FC236}">
                <a16:creationId xmlns:a16="http://schemas.microsoft.com/office/drawing/2014/main" id="{49891529-C636-C7CA-8FF7-E840E5154C5E}"/>
              </a:ext>
            </a:extLst>
          </p:cNvPr>
          <p:cNvSpPr>
            <a:spLocks noGrp="1"/>
          </p:cNvSpPr>
          <p:nvPr>
            <p:ph type="sldNum" sz="quarter" idx="12"/>
          </p:nvPr>
        </p:nvSpPr>
        <p:spPr/>
        <p:txBody>
          <a:bodyPr/>
          <a:lstStyle/>
          <a:p>
            <a:fld id="{7053D55C-1BD3-474D-B643-3CCB384A951D}" type="slidenum">
              <a:rPr kumimoji="1" lang="ja-JP" altLang="en-US" smtClean="0"/>
              <a:t>26</a:t>
            </a:fld>
            <a:endParaRPr kumimoji="1" lang="ja-JP" altLang="en-US"/>
          </a:p>
        </p:txBody>
      </p:sp>
    </p:spTree>
    <p:extLst>
      <p:ext uri="{BB962C8B-B14F-4D97-AF65-F5344CB8AC3E}">
        <p14:creationId xmlns:p14="http://schemas.microsoft.com/office/powerpoint/2010/main" val="1326231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85D010F-0AEB-DEFA-FCB9-2D704E6F408C}"/>
              </a:ext>
            </a:extLst>
          </p:cNvPr>
          <p:cNvSpPr>
            <a:spLocks noGrp="1"/>
          </p:cNvSpPr>
          <p:nvPr>
            <p:ph type="title"/>
          </p:nvPr>
        </p:nvSpPr>
        <p:spPr/>
        <p:txBody>
          <a:bodyPr/>
          <a:lstStyle/>
          <a:p>
            <a:r>
              <a:rPr kumimoji="1" lang="ja-JP" altLang="en-US" dirty="0">
                <a:latin typeface="HGS創英角ﾎﾟｯﾌﾟ体" panose="040B0A00000000000000" pitchFamily="50" charset="-128"/>
                <a:ea typeface="HGS創英角ﾎﾟｯﾌﾟ体" panose="040B0A00000000000000" pitchFamily="50" charset="-128"/>
              </a:rPr>
              <a:t>変動金利　適性診断ツール</a:t>
            </a:r>
          </a:p>
        </p:txBody>
      </p:sp>
      <p:sp>
        <p:nvSpPr>
          <p:cNvPr id="4" name="コンテンツ プレースホルダー 3">
            <a:extLst>
              <a:ext uri="{FF2B5EF4-FFF2-40B4-BE49-F238E27FC236}">
                <a16:creationId xmlns:a16="http://schemas.microsoft.com/office/drawing/2014/main" id="{CBD49841-724A-40A8-B206-7A8BF0915E0D}"/>
              </a:ext>
            </a:extLst>
          </p:cNvPr>
          <p:cNvSpPr>
            <a:spLocks noGrp="1"/>
          </p:cNvSpPr>
          <p:nvPr>
            <p:ph idx="1"/>
          </p:nvPr>
        </p:nvSpPr>
        <p:spPr/>
        <p:style>
          <a:lnRef idx="1">
            <a:schemeClr val="accent1"/>
          </a:lnRef>
          <a:fillRef idx="2">
            <a:schemeClr val="accent1"/>
          </a:fillRef>
          <a:effectRef idx="1">
            <a:schemeClr val="accent1"/>
          </a:effectRef>
          <a:fontRef idx="minor">
            <a:schemeClr val="dk1"/>
          </a:fontRef>
        </p:style>
        <p:txBody>
          <a:bodyPr>
            <a:normAutofit fontScale="47500" lnSpcReduction="20000"/>
          </a:bodyPr>
          <a:lstStyle/>
          <a:p>
            <a:pPr marL="0" indent="0">
              <a:buNone/>
            </a:pPr>
            <a:endParaRPr lang="en-US" altLang="ja-JP" sz="1600" dirty="0"/>
          </a:p>
          <a:p>
            <a:pPr marL="0" indent="0">
              <a:buNone/>
            </a:pPr>
            <a:r>
              <a:rPr lang="ja-JP" altLang="en-US" sz="4200" dirty="0">
                <a:latin typeface="HGP創英角ﾎﾟｯﾌﾟ体" panose="040B0A00000000000000" pitchFamily="50" charset="-128"/>
                <a:ea typeface="HGP創英角ﾎﾟｯﾌﾟ体" panose="040B0A00000000000000" pitchFamily="50" charset="-128"/>
              </a:rPr>
              <a:t>銀行や、ハウスメーカーの営業さんの都合で、選んだ変動金利。</a:t>
            </a:r>
            <a:endParaRPr lang="en-US" altLang="ja-JP" sz="4200" dirty="0">
              <a:latin typeface="HGP創英角ﾎﾟｯﾌﾟ体" panose="040B0A00000000000000" pitchFamily="50" charset="-128"/>
              <a:ea typeface="HGP創英角ﾎﾟｯﾌﾟ体" panose="040B0A00000000000000" pitchFamily="50" charset="-128"/>
            </a:endParaRPr>
          </a:p>
          <a:p>
            <a:pPr marL="0" indent="0">
              <a:buNone/>
            </a:pPr>
            <a:endParaRPr lang="ja-JP" altLang="en-US" sz="800" dirty="0">
              <a:latin typeface="HGP創英角ﾎﾟｯﾌﾟ体" panose="040B0A00000000000000" pitchFamily="50" charset="-128"/>
              <a:ea typeface="HGP創英角ﾎﾟｯﾌﾟ体" panose="040B0A00000000000000" pitchFamily="50" charset="-128"/>
            </a:endParaRPr>
          </a:p>
          <a:p>
            <a:pPr marL="0" indent="0">
              <a:buNone/>
            </a:pPr>
            <a:r>
              <a:rPr lang="en-US" altLang="ja-JP" sz="4200" dirty="0">
                <a:latin typeface="HGP創英角ﾎﾟｯﾌﾟ体" panose="040B0A00000000000000" pitchFamily="50" charset="-128"/>
                <a:ea typeface="HGP創英角ﾎﾟｯﾌﾟ体" panose="040B0A00000000000000" pitchFamily="50" charset="-128"/>
              </a:rPr>
              <a:t>YouTube</a:t>
            </a:r>
            <a:r>
              <a:rPr lang="ja-JP" altLang="en-US" sz="4200" dirty="0">
                <a:latin typeface="HGP創英角ﾎﾟｯﾌﾟ体" panose="040B0A00000000000000" pitchFamily="50" charset="-128"/>
                <a:ea typeface="HGP創英角ﾎﾟｯﾌﾟ体" panose="040B0A00000000000000" pitchFamily="50" charset="-128"/>
              </a:rPr>
              <a:t>や、ネット等の情報を信じて</a:t>
            </a:r>
            <a:endParaRPr lang="en-US" altLang="ja-JP" sz="4200" dirty="0">
              <a:latin typeface="HGP創英角ﾎﾟｯﾌﾟ体" panose="040B0A00000000000000" pitchFamily="50" charset="-128"/>
              <a:ea typeface="HGP創英角ﾎﾟｯﾌﾟ体" panose="040B0A00000000000000" pitchFamily="50" charset="-128"/>
            </a:endParaRPr>
          </a:p>
          <a:p>
            <a:pPr marL="0" indent="0">
              <a:buNone/>
            </a:pPr>
            <a:endParaRPr lang="ja-JP" altLang="en-US" sz="800" dirty="0">
              <a:latin typeface="HGP創英角ﾎﾟｯﾌﾟ体" panose="040B0A00000000000000" pitchFamily="50" charset="-128"/>
              <a:ea typeface="HGP創英角ﾎﾟｯﾌﾟ体" panose="040B0A00000000000000" pitchFamily="50" charset="-128"/>
            </a:endParaRPr>
          </a:p>
          <a:p>
            <a:pPr marL="0" indent="0">
              <a:buNone/>
            </a:pPr>
            <a:r>
              <a:rPr lang="ja-JP" altLang="en-US" sz="4200" dirty="0">
                <a:latin typeface="HGP創英角ﾎﾟｯﾌﾟ体" panose="040B0A00000000000000" pitchFamily="50" charset="-128"/>
                <a:ea typeface="HGP創英角ﾎﾟｯﾌﾟ体" panose="040B0A00000000000000" pitchFamily="50" charset="-128"/>
              </a:rPr>
              <a:t>金利が変動しない前提で、選んでいませんか？</a:t>
            </a:r>
          </a:p>
          <a:p>
            <a:endParaRPr lang="ja-JP" altLang="en-US" sz="1300" dirty="0">
              <a:latin typeface="HGP創英角ﾎﾟｯﾌﾟ体" panose="040B0A00000000000000" pitchFamily="50" charset="-128"/>
              <a:ea typeface="HGP創英角ﾎﾟｯﾌﾟ体" panose="040B0A00000000000000" pitchFamily="50" charset="-128"/>
            </a:endParaRPr>
          </a:p>
          <a:p>
            <a:pPr marL="0" indent="0">
              <a:buNone/>
            </a:pPr>
            <a:r>
              <a:rPr lang="ja-JP" altLang="en-US" sz="4200" dirty="0">
                <a:latin typeface="HGP創英角ﾎﾟｯﾌﾟ体" panose="040B0A00000000000000" pitchFamily="50" charset="-128"/>
                <a:ea typeface="HGP創英角ﾎﾟｯﾌﾟ体" panose="040B0A00000000000000" pitchFamily="50" charset="-128"/>
              </a:rPr>
              <a:t>変動金利は、ルール上、半年ごとに、変動する可能性があるローンです。　</a:t>
            </a:r>
          </a:p>
          <a:p>
            <a:endParaRPr lang="ja-JP" altLang="en-US" sz="1700" dirty="0">
              <a:latin typeface="HGP創英角ﾎﾟｯﾌﾟ体" panose="040B0A00000000000000" pitchFamily="50" charset="-128"/>
              <a:ea typeface="HGP創英角ﾎﾟｯﾌﾟ体" panose="040B0A00000000000000" pitchFamily="50" charset="-128"/>
            </a:endParaRPr>
          </a:p>
          <a:p>
            <a:pPr marL="0" indent="0">
              <a:buNone/>
            </a:pPr>
            <a:r>
              <a:rPr lang="ja-JP" altLang="en-US" sz="4200" dirty="0">
                <a:latin typeface="HGP創英角ﾎﾟｯﾌﾟ体" panose="040B0A00000000000000" pitchFamily="50" charset="-128"/>
                <a:ea typeface="HGP創英角ﾎﾟｯﾌﾟ体" panose="040B0A00000000000000" pitchFamily="50" charset="-128"/>
              </a:rPr>
              <a:t>将来のことは、誰にも分かりません。</a:t>
            </a:r>
          </a:p>
          <a:p>
            <a:endParaRPr lang="ja-JP" altLang="en-US" sz="1900" dirty="0">
              <a:latin typeface="HGP創英角ﾎﾟｯﾌﾟ体" panose="040B0A00000000000000" pitchFamily="50" charset="-128"/>
              <a:ea typeface="HGP創英角ﾎﾟｯﾌﾟ体" panose="040B0A00000000000000" pitchFamily="50" charset="-128"/>
            </a:endParaRPr>
          </a:p>
          <a:p>
            <a:pPr marL="0" indent="0">
              <a:buNone/>
            </a:pPr>
            <a:r>
              <a:rPr lang="ja-JP" altLang="en-US" sz="4200" dirty="0">
                <a:latin typeface="HGP創英角ﾎﾟｯﾌﾟ体" panose="040B0A00000000000000" pitchFamily="50" charset="-128"/>
                <a:ea typeface="HGP創英角ﾎﾟｯﾌﾟ体" panose="040B0A00000000000000" pitchFamily="50" charset="-128"/>
              </a:rPr>
              <a:t>変動金利が、変動しない前提ではなく、変動してしまった場合に、</a:t>
            </a:r>
          </a:p>
          <a:p>
            <a:endParaRPr lang="ja-JP" altLang="en-US" sz="1900" dirty="0">
              <a:latin typeface="HGP創英角ﾎﾟｯﾌﾟ体" panose="040B0A00000000000000" pitchFamily="50" charset="-128"/>
              <a:ea typeface="HGP創英角ﾎﾟｯﾌﾟ体" panose="040B0A00000000000000" pitchFamily="50" charset="-128"/>
            </a:endParaRPr>
          </a:p>
          <a:p>
            <a:pPr marL="0" indent="0">
              <a:buNone/>
            </a:pPr>
            <a:r>
              <a:rPr lang="ja-JP" altLang="en-US" sz="4200" dirty="0">
                <a:latin typeface="HGP創英角ﾎﾟｯﾌﾟ体" panose="040B0A00000000000000" pitchFamily="50" charset="-128"/>
                <a:ea typeface="HGP創英角ﾎﾟｯﾌﾟ体" panose="040B0A00000000000000" pitchFamily="50" charset="-128"/>
              </a:rPr>
              <a:t>将来（老後）お金に困らないか？</a:t>
            </a:r>
          </a:p>
          <a:p>
            <a:pPr marL="0" indent="0">
              <a:buNone/>
            </a:pPr>
            <a:endParaRPr lang="ja-JP" altLang="en-US" sz="2100" dirty="0">
              <a:latin typeface="HGP創英角ﾎﾟｯﾌﾟ体" panose="040B0A00000000000000" pitchFamily="50" charset="-128"/>
              <a:ea typeface="HGP創英角ﾎﾟｯﾌﾟ体" panose="040B0A00000000000000" pitchFamily="50" charset="-128"/>
            </a:endParaRPr>
          </a:p>
          <a:p>
            <a:pPr marL="0" indent="0">
              <a:buNone/>
            </a:pPr>
            <a:r>
              <a:rPr lang="ja-JP" altLang="en-US" sz="4200" dirty="0">
                <a:latin typeface="HGP創英角ﾎﾟｯﾌﾟ体" panose="040B0A00000000000000" pitchFamily="50" charset="-128"/>
                <a:ea typeface="HGP創英角ﾎﾟｯﾌﾟ体" panose="040B0A00000000000000" pitchFamily="50" charset="-128"/>
              </a:rPr>
              <a:t>今の時点で、診断しておく必要は、ないのでしょうか？</a:t>
            </a:r>
          </a:p>
          <a:p>
            <a:endParaRPr lang="ja-JP" altLang="en-US" dirty="0"/>
          </a:p>
        </p:txBody>
      </p:sp>
      <p:sp>
        <p:nvSpPr>
          <p:cNvPr id="5" name="スライド番号プレースホルダー 4">
            <a:extLst>
              <a:ext uri="{FF2B5EF4-FFF2-40B4-BE49-F238E27FC236}">
                <a16:creationId xmlns:a16="http://schemas.microsoft.com/office/drawing/2014/main" id="{B8531F8F-9E66-0F57-1B01-D4EA14E7C826}"/>
              </a:ext>
            </a:extLst>
          </p:cNvPr>
          <p:cNvSpPr>
            <a:spLocks noGrp="1"/>
          </p:cNvSpPr>
          <p:nvPr>
            <p:ph type="sldNum" sz="quarter" idx="12"/>
          </p:nvPr>
        </p:nvSpPr>
        <p:spPr/>
        <p:txBody>
          <a:bodyPr/>
          <a:lstStyle/>
          <a:p>
            <a:fld id="{7053D55C-1BD3-474D-B643-3CCB384A951D}" type="slidenum">
              <a:rPr kumimoji="1" lang="ja-JP" altLang="en-US" smtClean="0"/>
              <a:t>27</a:t>
            </a:fld>
            <a:endParaRPr kumimoji="1" lang="ja-JP" altLang="en-US"/>
          </a:p>
        </p:txBody>
      </p:sp>
    </p:spTree>
    <p:extLst>
      <p:ext uri="{BB962C8B-B14F-4D97-AF65-F5344CB8AC3E}">
        <p14:creationId xmlns:p14="http://schemas.microsoft.com/office/powerpoint/2010/main" val="3249049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11" end="1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13" end="1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DC18632-3BFC-B62F-28E3-B60127E62B13}"/>
              </a:ext>
            </a:extLst>
          </p:cNvPr>
          <p:cNvSpPr>
            <a:spLocks noGrp="1"/>
          </p:cNvSpPr>
          <p:nvPr>
            <p:ph type="title"/>
          </p:nvPr>
        </p:nvSpPr>
        <p:spPr/>
        <p:txBody>
          <a:bodyPr/>
          <a:lstStyle/>
          <a:p>
            <a:r>
              <a:rPr kumimoji="1" lang="ja-JP" altLang="en-US" dirty="0">
                <a:latin typeface="HGP創英角ﾎﾟｯﾌﾟ体" panose="040B0A00000000000000" pitchFamily="50" charset="-128"/>
                <a:ea typeface="HGP創英角ﾎﾟｯﾌﾟ体" panose="040B0A00000000000000" pitchFamily="50" charset="-128"/>
              </a:rPr>
              <a:t>全国</a:t>
            </a:r>
            <a:r>
              <a:rPr kumimoji="1" lang="en-US" altLang="ja-JP" dirty="0">
                <a:latin typeface="HGP創英角ﾎﾟｯﾌﾟ体" panose="040B0A00000000000000" pitchFamily="50" charset="-128"/>
                <a:ea typeface="HGP創英角ﾎﾟｯﾌﾟ体" panose="040B0A00000000000000" pitchFamily="50" charset="-128"/>
              </a:rPr>
              <a:t>1,000</a:t>
            </a:r>
            <a:r>
              <a:rPr kumimoji="1" lang="ja-JP" altLang="en-US" dirty="0">
                <a:latin typeface="HGP創英角ﾎﾟｯﾌﾟ体" panose="040B0A00000000000000" pitchFamily="50" charset="-128"/>
                <a:ea typeface="HGP創英角ﾎﾟｯﾌﾟ体" panose="040B0A00000000000000" pitchFamily="50" charset="-128"/>
              </a:rPr>
              <a:t>万世帯の家計がピンチ！？</a:t>
            </a:r>
          </a:p>
        </p:txBody>
      </p:sp>
      <p:sp>
        <p:nvSpPr>
          <p:cNvPr id="3" name="コンテンツ プレースホルダー 2">
            <a:extLst>
              <a:ext uri="{FF2B5EF4-FFF2-40B4-BE49-F238E27FC236}">
                <a16:creationId xmlns:a16="http://schemas.microsoft.com/office/drawing/2014/main" id="{58852E51-4BDA-1E07-5071-E1870772019F}"/>
              </a:ext>
            </a:extLst>
          </p:cNvPr>
          <p:cNvSpPr>
            <a:spLocks noGrp="1"/>
          </p:cNvSpPr>
          <p:nvPr>
            <p:ph idx="1"/>
          </p:nvPr>
        </p:nvSpPr>
        <p:spPr/>
        <p:style>
          <a:lnRef idx="1">
            <a:schemeClr val="accent1"/>
          </a:lnRef>
          <a:fillRef idx="2">
            <a:schemeClr val="accent1"/>
          </a:fillRef>
          <a:effectRef idx="1">
            <a:schemeClr val="accent1"/>
          </a:effectRef>
          <a:fontRef idx="minor">
            <a:schemeClr val="dk1"/>
          </a:fontRef>
        </p:style>
        <p:txBody>
          <a:bodyPr>
            <a:normAutofit/>
          </a:bodyPr>
          <a:lstStyle/>
          <a:p>
            <a:endParaRPr kumimoji="1" lang="en-US" altLang="ja-JP" sz="2000" dirty="0"/>
          </a:p>
          <a:p>
            <a:pPr marL="0" indent="0">
              <a:buNone/>
            </a:pPr>
            <a:r>
              <a:rPr lang="en-US" altLang="ja-JP" sz="4000" dirty="0">
                <a:solidFill>
                  <a:srgbClr val="FF0000"/>
                </a:solidFill>
                <a:latin typeface="HGP創英角ﾎﾟｯﾌﾟ体" panose="040B0A00000000000000" pitchFamily="50" charset="-128"/>
                <a:ea typeface="HGP創英角ﾎﾟｯﾌﾟ体" panose="040B0A00000000000000" pitchFamily="50" charset="-128"/>
              </a:rPr>
              <a:t>『</a:t>
            </a:r>
            <a:r>
              <a:rPr lang="ja-JP" altLang="en-US" sz="4000" dirty="0">
                <a:solidFill>
                  <a:srgbClr val="FF0000"/>
                </a:solidFill>
                <a:latin typeface="HGP創英角ﾎﾟｯﾌﾟ体" panose="040B0A00000000000000" pitchFamily="50" charset="-128"/>
                <a:ea typeface="HGP創英角ﾎﾟｯﾌﾟ体" panose="040B0A00000000000000" pitchFamily="50" charset="-128"/>
              </a:rPr>
              <a:t>変動金利利用者救済運動＝無料診断！</a:t>
            </a:r>
            <a:r>
              <a:rPr lang="en-US" altLang="ja-JP" sz="4000" dirty="0">
                <a:solidFill>
                  <a:srgbClr val="FF0000"/>
                </a:solidFill>
                <a:latin typeface="HGP創英角ﾎﾟｯﾌﾟ体" panose="040B0A00000000000000" pitchFamily="50" charset="-128"/>
                <a:ea typeface="HGP創英角ﾎﾟｯﾌﾟ体" panose="040B0A00000000000000" pitchFamily="50" charset="-128"/>
              </a:rPr>
              <a:t>』</a:t>
            </a:r>
          </a:p>
          <a:p>
            <a:endParaRPr kumimoji="1" lang="en-US" altLang="ja-JP" sz="1200" dirty="0">
              <a:latin typeface="HGP創英角ﾎﾟｯﾌﾟ体" panose="040B0A00000000000000" pitchFamily="50" charset="-128"/>
              <a:ea typeface="HGP創英角ﾎﾟｯﾌﾟ体" panose="040B0A00000000000000" pitchFamily="50" charset="-128"/>
            </a:endParaRPr>
          </a:p>
          <a:p>
            <a:pPr marL="0" indent="0">
              <a:buNone/>
            </a:pPr>
            <a:r>
              <a:rPr lang="ja-JP" altLang="en-US" dirty="0">
                <a:latin typeface="HGP創英角ﾎﾟｯﾌﾟ体" panose="040B0A00000000000000" pitchFamily="50" charset="-128"/>
                <a:ea typeface="HGP創英角ﾎﾟｯﾌﾟ体" panose="040B0A00000000000000" pitchFamily="50" charset="-128"/>
              </a:rPr>
              <a:t>日本一住宅ローンに詳しいホームローンドクター淡河氏が開発した</a:t>
            </a:r>
            <a:endParaRPr lang="en-US" altLang="ja-JP" dirty="0">
              <a:latin typeface="HGP創英角ﾎﾟｯﾌﾟ体" panose="040B0A00000000000000" pitchFamily="50" charset="-128"/>
              <a:ea typeface="HGP創英角ﾎﾟｯﾌﾟ体" panose="040B0A00000000000000" pitchFamily="50" charset="-128"/>
            </a:endParaRPr>
          </a:p>
          <a:p>
            <a:pPr marL="0" indent="0">
              <a:buNone/>
            </a:pPr>
            <a:endParaRPr kumimoji="1" lang="en-US" altLang="ja-JP" sz="1600" dirty="0">
              <a:latin typeface="HGP創英角ﾎﾟｯﾌﾟ体" panose="040B0A00000000000000" pitchFamily="50" charset="-128"/>
              <a:ea typeface="HGP創英角ﾎﾟｯﾌﾟ体" panose="040B0A00000000000000" pitchFamily="50" charset="-128"/>
            </a:endParaRPr>
          </a:p>
          <a:p>
            <a:pPr marL="0" indent="0">
              <a:buNone/>
            </a:pPr>
            <a:r>
              <a:rPr lang="en-US" altLang="ja-JP" sz="3600" dirty="0">
                <a:solidFill>
                  <a:srgbClr val="FF0000"/>
                </a:solidFill>
                <a:latin typeface="HGP創英角ﾎﾟｯﾌﾟ体" panose="040B0A00000000000000" pitchFamily="50" charset="-128"/>
                <a:ea typeface="HGP創英角ﾎﾟｯﾌﾟ体" panose="040B0A00000000000000" pitchFamily="50" charset="-128"/>
              </a:rPr>
              <a:t>『</a:t>
            </a:r>
            <a:r>
              <a:rPr lang="ja-JP" altLang="en-US" sz="3600" dirty="0">
                <a:solidFill>
                  <a:srgbClr val="FF0000"/>
                </a:solidFill>
                <a:latin typeface="HGP創英角ﾎﾟｯﾌﾟ体" panose="040B0A00000000000000" pitchFamily="50" charset="-128"/>
                <a:ea typeface="HGP創英角ﾎﾟｯﾌﾟ体" panose="040B0A00000000000000" pitchFamily="50" charset="-128"/>
              </a:rPr>
              <a:t>変動金利適性診断ツール</a:t>
            </a:r>
            <a:r>
              <a:rPr lang="en-US" altLang="ja-JP" sz="3600" dirty="0">
                <a:solidFill>
                  <a:srgbClr val="FF0000"/>
                </a:solidFill>
                <a:latin typeface="HGP創英角ﾎﾟｯﾌﾟ体" panose="040B0A00000000000000" pitchFamily="50" charset="-128"/>
                <a:ea typeface="HGP創英角ﾎﾟｯﾌﾟ体" panose="040B0A00000000000000" pitchFamily="50" charset="-128"/>
              </a:rPr>
              <a:t>』</a:t>
            </a:r>
            <a:r>
              <a:rPr lang="ja-JP" altLang="en-US" dirty="0">
                <a:latin typeface="HGP創英角ﾎﾟｯﾌﾟ体" panose="040B0A00000000000000" pitchFamily="50" charset="-128"/>
                <a:ea typeface="HGP創英角ﾎﾟｯﾌﾟ体" panose="040B0A00000000000000" pitchFamily="50" charset="-128"/>
              </a:rPr>
              <a:t>を使って</a:t>
            </a:r>
            <a:endParaRPr lang="en-US" altLang="ja-JP" dirty="0">
              <a:latin typeface="HGP創英角ﾎﾟｯﾌﾟ体" panose="040B0A00000000000000" pitchFamily="50" charset="-128"/>
              <a:ea typeface="HGP創英角ﾎﾟｯﾌﾟ体" panose="040B0A00000000000000" pitchFamily="50" charset="-128"/>
            </a:endParaRPr>
          </a:p>
          <a:p>
            <a:endParaRPr kumimoji="1" lang="en-US" altLang="ja-JP" sz="1600" dirty="0">
              <a:latin typeface="HGP創英角ﾎﾟｯﾌﾟ体" panose="040B0A00000000000000" pitchFamily="50" charset="-128"/>
              <a:ea typeface="HGP創英角ﾎﾟｯﾌﾟ体" panose="040B0A00000000000000" pitchFamily="50" charset="-128"/>
            </a:endParaRPr>
          </a:p>
          <a:p>
            <a:pPr marL="0" indent="0">
              <a:buNone/>
            </a:pPr>
            <a:r>
              <a:rPr lang="ja-JP" altLang="en-US" dirty="0">
                <a:latin typeface="HGP創英角ﾎﾟｯﾌﾟ体" panose="040B0A00000000000000" pitchFamily="50" charset="-128"/>
                <a:ea typeface="HGP創英角ﾎﾟｯﾌﾟ体" panose="040B0A00000000000000" pitchFamily="50" charset="-128"/>
              </a:rPr>
              <a:t>みなさんが、変動金利を利用し続けても問題がないか</a:t>
            </a:r>
            <a:r>
              <a:rPr kumimoji="1" lang="ja-JP" altLang="en-US" dirty="0">
                <a:latin typeface="HGP創英角ﾎﾟｯﾌﾟ体" panose="040B0A00000000000000" pitchFamily="50" charset="-128"/>
                <a:ea typeface="HGP創英角ﾎﾟｯﾌﾟ体" panose="040B0A00000000000000" pitchFamily="50" charset="-128"/>
              </a:rPr>
              <a:t>？</a:t>
            </a:r>
            <a:endParaRPr kumimoji="1" lang="en-US" altLang="ja-JP" dirty="0">
              <a:latin typeface="HGP創英角ﾎﾟｯﾌﾟ体" panose="040B0A00000000000000" pitchFamily="50" charset="-128"/>
              <a:ea typeface="HGP創英角ﾎﾟｯﾌﾟ体" panose="040B0A00000000000000" pitchFamily="50" charset="-128"/>
            </a:endParaRPr>
          </a:p>
          <a:p>
            <a:pPr marL="0" indent="0">
              <a:buNone/>
            </a:pPr>
            <a:r>
              <a:rPr lang="ja-JP" altLang="en-US" dirty="0">
                <a:latin typeface="HGP創英角ﾎﾟｯﾌﾟ体" panose="040B0A00000000000000" pitchFamily="50" charset="-128"/>
                <a:ea typeface="HGP創英角ﾎﾟｯﾌﾟ体" panose="040B0A00000000000000" pitchFamily="50" charset="-128"/>
              </a:rPr>
              <a:t>適性診断しませんか？</a:t>
            </a:r>
            <a:endParaRPr kumimoji="1" lang="en-US" altLang="ja-JP" dirty="0">
              <a:latin typeface="HGP創英角ﾎﾟｯﾌﾟ体" panose="040B0A00000000000000" pitchFamily="50" charset="-128"/>
              <a:ea typeface="HGP創英角ﾎﾟｯﾌﾟ体" panose="040B0A00000000000000" pitchFamily="50" charset="-128"/>
            </a:endParaRPr>
          </a:p>
          <a:p>
            <a:pPr marL="0" indent="0">
              <a:buNone/>
            </a:pPr>
            <a:endParaRPr lang="en-US" altLang="ja-JP" dirty="0"/>
          </a:p>
          <a:p>
            <a:pPr marL="0" indent="0">
              <a:buNone/>
            </a:pPr>
            <a:endParaRPr kumimoji="1" lang="ja-JP" altLang="en-US" dirty="0">
              <a:latin typeface="HGP創英角ﾎﾟｯﾌﾟ体" panose="040B0A00000000000000" pitchFamily="50" charset="-128"/>
              <a:ea typeface="HGP創英角ﾎﾟｯﾌﾟ体" panose="040B0A00000000000000" pitchFamily="50" charset="-128"/>
            </a:endParaRPr>
          </a:p>
        </p:txBody>
      </p:sp>
      <p:sp>
        <p:nvSpPr>
          <p:cNvPr id="5" name="スライド番号プレースホルダー 4">
            <a:extLst>
              <a:ext uri="{FF2B5EF4-FFF2-40B4-BE49-F238E27FC236}">
                <a16:creationId xmlns:a16="http://schemas.microsoft.com/office/drawing/2014/main" id="{92F0BA5A-4F1F-1097-25B6-24AD74E590F5}"/>
              </a:ext>
            </a:extLst>
          </p:cNvPr>
          <p:cNvSpPr>
            <a:spLocks noGrp="1"/>
          </p:cNvSpPr>
          <p:nvPr>
            <p:ph type="sldNum" sz="quarter" idx="12"/>
          </p:nvPr>
        </p:nvSpPr>
        <p:spPr/>
        <p:txBody>
          <a:bodyPr/>
          <a:lstStyle/>
          <a:p>
            <a:fld id="{7053D55C-1BD3-474D-B643-3CCB384A951D}" type="slidenum">
              <a:rPr kumimoji="1" lang="ja-JP" altLang="en-US" smtClean="0"/>
              <a:t>28</a:t>
            </a:fld>
            <a:endParaRPr kumimoji="1" lang="ja-JP" altLang="en-US"/>
          </a:p>
        </p:txBody>
      </p:sp>
    </p:spTree>
    <p:extLst>
      <p:ext uri="{BB962C8B-B14F-4D97-AF65-F5344CB8AC3E}">
        <p14:creationId xmlns:p14="http://schemas.microsoft.com/office/powerpoint/2010/main" val="2766874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3F1A5C29-CE98-7C3B-0727-6F1A7AA4182F}"/>
              </a:ext>
            </a:extLst>
          </p:cNvPr>
          <p:cNvSpPr>
            <a:spLocks noGrp="1"/>
          </p:cNvSpPr>
          <p:nvPr>
            <p:ph type="sldNum" sz="quarter" idx="12"/>
          </p:nvPr>
        </p:nvSpPr>
        <p:spPr/>
        <p:txBody>
          <a:bodyPr/>
          <a:lstStyle/>
          <a:p>
            <a:fld id="{7053D55C-1BD3-474D-B643-3CCB384A951D}" type="slidenum">
              <a:rPr kumimoji="1" lang="ja-JP" altLang="en-US" smtClean="0"/>
              <a:t>29</a:t>
            </a:fld>
            <a:endParaRPr kumimoji="1" lang="ja-JP" altLang="en-US"/>
          </a:p>
        </p:txBody>
      </p:sp>
      <p:pic>
        <p:nvPicPr>
          <p:cNvPr id="7" name="図 6">
            <a:extLst>
              <a:ext uri="{FF2B5EF4-FFF2-40B4-BE49-F238E27FC236}">
                <a16:creationId xmlns:a16="http://schemas.microsoft.com/office/drawing/2014/main" id="{C5B49A4D-BFCD-6B47-914C-939BEBEE5281}"/>
              </a:ext>
            </a:extLst>
          </p:cNvPr>
          <p:cNvPicPr>
            <a:picLocks noChangeAspect="1"/>
          </p:cNvPicPr>
          <p:nvPr/>
        </p:nvPicPr>
        <p:blipFill>
          <a:blip r:embed="rId3"/>
          <a:stretch>
            <a:fillRect/>
          </a:stretch>
        </p:blipFill>
        <p:spPr>
          <a:xfrm>
            <a:off x="838200" y="0"/>
            <a:ext cx="10515600" cy="1975104"/>
          </a:xfrm>
          <a:prstGeom prst="rect">
            <a:avLst/>
          </a:prstGeom>
        </p:spPr>
      </p:pic>
      <p:pic>
        <p:nvPicPr>
          <p:cNvPr id="11" name="コンテンツ プレースホルダー 10">
            <a:extLst>
              <a:ext uri="{FF2B5EF4-FFF2-40B4-BE49-F238E27FC236}">
                <a16:creationId xmlns:a16="http://schemas.microsoft.com/office/drawing/2014/main" id="{3C2ED6D1-D7F0-B37B-FC60-6B956100C37B}"/>
              </a:ext>
            </a:extLst>
          </p:cNvPr>
          <p:cNvPicPr>
            <a:picLocks noGrp="1" noChangeAspect="1"/>
          </p:cNvPicPr>
          <p:nvPr>
            <p:ph idx="1"/>
          </p:nvPr>
        </p:nvPicPr>
        <p:blipFill>
          <a:blip r:embed="rId4"/>
          <a:stretch>
            <a:fillRect/>
          </a:stretch>
        </p:blipFill>
        <p:spPr>
          <a:xfrm>
            <a:off x="2974848" y="1690689"/>
            <a:ext cx="6376416" cy="4665662"/>
          </a:xfrm>
        </p:spPr>
      </p:pic>
    </p:spTree>
    <p:extLst>
      <p:ext uri="{BB962C8B-B14F-4D97-AF65-F5344CB8AC3E}">
        <p14:creationId xmlns:p14="http://schemas.microsoft.com/office/powerpoint/2010/main" val="22545356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E0C8515-AD2A-B480-FDEF-AE98D3F1CEC9}"/>
              </a:ext>
            </a:extLst>
          </p:cNvPr>
          <p:cNvSpPr>
            <a:spLocks noGrp="1"/>
          </p:cNvSpPr>
          <p:nvPr>
            <p:ph type="title"/>
          </p:nvPr>
        </p:nvSpPr>
        <p:spPr>
          <a:xfrm>
            <a:off x="1981200" y="274638"/>
            <a:ext cx="8229600" cy="634082"/>
          </a:xfrm>
        </p:spPr>
        <p:txBody>
          <a:bodyPr>
            <a:normAutofit/>
          </a:bodyPr>
          <a:lstStyle/>
          <a:p>
            <a:r>
              <a:rPr lang="ja-JP" altLang="en-US" sz="3200" dirty="0"/>
              <a:t>日経新聞　２０２４年３月１９日</a:t>
            </a:r>
          </a:p>
        </p:txBody>
      </p:sp>
      <p:pic>
        <p:nvPicPr>
          <p:cNvPr id="7" name="コンテンツ プレースホルダー 6">
            <a:extLst>
              <a:ext uri="{FF2B5EF4-FFF2-40B4-BE49-F238E27FC236}">
                <a16:creationId xmlns:a16="http://schemas.microsoft.com/office/drawing/2014/main" id="{7B28D103-DD1A-EEC1-7375-45D37BC389EC}"/>
              </a:ext>
            </a:extLst>
          </p:cNvPr>
          <p:cNvPicPr>
            <a:picLocks noGrp="1" noChangeAspect="1"/>
          </p:cNvPicPr>
          <p:nvPr>
            <p:ph idx="1"/>
          </p:nvPr>
        </p:nvPicPr>
        <p:blipFill>
          <a:blip r:embed="rId3"/>
          <a:stretch>
            <a:fillRect/>
          </a:stretch>
        </p:blipFill>
        <p:spPr>
          <a:xfrm>
            <a:off x="1891553" y="806824"/>
            <a:ext cx="8507506" cy="5549525"/>
          </a:xfrm>
        </p:spPr>
      </p:pic>
      <p:sp>
        <p:nvSpPr>
          <p:cNvPr id="4" name="日付プレースホルダー 3">
            <a:extLst>
              <a:ext uri="{FF2B5EF4-FFF2-40B4-BE49-F238E27FC236}">
                <a16:creationId xmlns:a16="http://schemas.microsoft.com/office/drawing/2014/main" id="{FBF31CC5-D47F-DA91-52C0-CC36EC9AB188}"/>
              </a:ext>
            </a:extLst>
          </p:cNvPr>
          <p:cNvSpPr>
            <a:spLocks noGrp="1"/>
          </p:cNvSpPr>
          <p:nvPr>
            <p:ph type="dt" sz="half" idx="10"/>
          </p:nvPr>
        </p:nvSpPr>
        <p:spPr/>
        <p:txBody>
          <a:bodyPr/>
          <a:lstStyle/>
          <a:p>
            <a:fld id="{50DB87E3-DB03-4328-83F9-5003FD87AAB9}" type="datetime1">
              <a:rPr kumimoji="1" lang="ja-JP" altLang="en-US" smtClean="0"/>
              <a:t>2024/4/19</a:t>
            </a:fld>
            <a:endParaRPr kumimoji="1" lang="ja-JP" altLang="en-US"/>
          </a:p>
        </p:txBody>
      </p:sp>
      <p:sp>
        <p:nvSpPr>
          <p:cNvPr id="5" name="スライド番号プレースホルダー 4">
            <a:extLst>
              <a:ext uri="{FF2B5EF4-FFF2-40B4-BE49-F238E27FC236}">
                <a16:creationId xmlns:a16="http://schemas.microsoft.com/office/drawing/2014/main" id="{CBCBA318-3244-84FF-22DA-B078A66D439F}"/>
              </a:ext>
            </a:extLst>
          </p:cNvPr>
          <p:cNvSpPr>
            <a:spLocks noGrp="1"/>
          </p:cNvSpPr>
          <p:nvPr>
            <p:ph type="sldNum" sz="quarter" idx="12"/>
          </p:nvPr>
        </p:nvSpPr>
        <p:spPr/>
        <p:txBody>
          <a:bodyPr/>
          <a:lstStyle/>
          <a:p>
            <a:fld id="{428159FB-B171-47E6-97FF-94E4E8E0D996}" type="slidenum">
              <a:rPr kumimoji="1" lang="ja-JP" altLang="en-US" smtClean="0"/>
              <a:t>3</a:t>
            </a:fld>
            <a:endParaRPr kumimoji="1" lang="ja-JP" altLang="en-US"/>
          </a:p>
        </p:txBody>
      </p:sp>
    </p:spTree>
    <p:extLst>
      <p:ext uri="{BB962C8B-B14F-4D97-AF65-F5344CB8AC3E}">
        <p14:creationId xmlns:p14="http://schemas.microsoft.com/office/powerpoint/2010/main" val="19733644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9FE9068-2DD3-75F3-4DA8-A15923114551}"/>
              </a:ext>
            </a:extLst>
          </p:cNvPr>
          <p:cNvSpPr>
            <a:spLocks noGrp="1"/>
          </p:cNvSpPr>
          <p:nvPr>
            <p:ph type="title"/>
          </p:nvPr>
        </p:nvSpPr>
        <p:spPr/>
        <p:txBody>
          <a:bodyPr>
            <a:normAutofit/>
          </a:bodyPr>
          <a:lstStyle/>
          <a:p>
            <a:r>
              <a:rPr kumimoji="1" lang="ja-JP" altLang="en-US" sz="4000" dirty="0">
                <a:latin typeface="HGS創英角ﾎﾟｯﾌﾟ体" panose="040B0A00000000000000" pitchFamily="50" charset="-128"/>
                <a:ea typeface="HGS創英角ﾎﾟｯﾌﾟ体" panose="040B0A00000000000000" pitchFamily="50" charset="-128"/>
              </a:rPr>
              <a:t>日本一住宅ローンに詳しい　淡河　範明氏</a:t>
            </a:r>
          </a:p>
        </p:txBody>
      </p:sp>
      <p:pic>
        <p:nvPicPr>
          <p:cNvPr id="6" name="コンテンツ プレースホルダー 5">
            <a:extLst>
              <a:ext uri="{FF2B5EF4-FFF2-40B4-BE49-F238E27FC236}">
                <a16:creationId xmlns:a16="http://schemas.microsoft.com/office/drawing/2014/main" id="{3133E1EA-F1F2-91F4-CAA7-7AB0DBBD5434}"/>
              </a:ext>
            </a:extLst>
          </p:cNvPr>
          <p:cNvPicPr>
            <a:picLocks noGrp="1" noChangeAspect="1"/>
          </p:cNvPicPr>
          <p:nvPr>
            <p:ph idx="1"/>
          </p:nvPr>
        </p:nvPicPr>
        <p:blipFill>
          <a:blip r:embed="rId3"/>
          <a:stretch>
            <a:fillRect/>
          </a:stretch>
        </p:blipFill>
        <p:spPr>
          <a:xfrm>
            <a:off x="385222" y="1550502"/>
            <a:ext cx="3745094" cy="4486337"/>
          </a:xfrm>
          <a:prstGeom prst="rect">
            <a:avLst/>
          </a:prstGeom>
        </p:spPr>
      </p:pic>
      <p:sp>
        <p:nvSpPr>
          <p:cNvPr id="4" name="日付プレースホルダー 3">
            <a:extLst>
              <a:ext uri="{FF2B5EF4-FFF2-40B4-BE49-F238E27FC236}">
                <a16:creationId xmlns:a16="http://schemas.microsoft.com/office/drawing/2014/main" id="{B6530C03-3592-0D93-7838-2C0435E74C80}"/>
              </a:ext>
            </a:extLst>
          </p:cNvPr>
          <p:cNvSpPr>
            <a:spLocks noGrp="1"/>
          </p:cNvSpPr>
          <p:nvPr>
            <p:ph type="dt" sz="half" idx="10"/>
          </p:nvPr>
        </p:nvSpPr>
        <p:spPr/>
        <p:txBody>
          <a:bodyPr/>
          <a:lstStyle/>
          <a:p>
            <a:r>
              <a:rPr kumimoji="1" lang="en-US" altLang="ja-JP"/>
              <a:t>2024/2/9</a:t>
            </a:r>
            <a:endParaRPr kumimoji="1" lang="ja-JP" altLang="en-US"/>
          </a:p>
        </p:txBody>
      </p:sp>
      <p:sp>
        <p:nvSpPr>
          <p:cNvPr id="5" name="スライド番号プレースホルダー 4">
            <a:extLst>
              <a:ext uri="{FF2B5EF4-FFF2-40B4-BE49-F238E27FC236}">
                <a16:creationId xmlns:a16="http://schemas.microsoft.com/office/drawing/2014/main" id="{37141795-5BEC-1488-39EE-ECC35EAE5B8D}"/>
              </a:ext>
            </a:extLst>
          </p:cNvPr>
          <p:cNvSpPr>
            <a:spLocks noGrp="1"/>
          </p:cNvSpPr>
          <p:nvPr>
            <p:ph type="sldNum" sz="quarter" idx="12"/>
          </p:nvPr>
        </p:nvSpPr>
        <p:spPr/>
        <p:txBody>
          <a:bodyPr/>
          <a:lstStyle/>
          <a:p>
            <a:fld id="{7053D55C-1BD3-474D-B643-3CCB384A951D}" type="slidenum">
              <a:rPr kumimoji="1" lang="ja-JP" altLang="en-US" smtClean="0"/>
              <a:t>30</a:t>
            </a:fld>
            <a:endParaRPr kumimoji="1" lang="ja-JP" altLang="en-US"/>
          </a:p>
        </p:txBody>
      </p:sp>
      <p:pic>
        <p:nvPicPr>
          <p:cNvPr id="3" name="図 2">
            <a:extLst>
              <a:ext uri="{FF2B5EF4-FFF2-40B4-BE49-F238E27FC236}">
                <a16:creationId xmlns:a16="http://schemas.microsoft.com/office/drawing/2014/main" id="{274A7884-2264-8216-5629-28DF0D5B9E16}"/>
              </a:ext>
            </a:extLst>
          </p:cNvPr>
          <p:cNvPicPr>
            <a:picLocks noChangeAspect="1"/>
          </p:cNvPicPr>
          <p:nvPr/>
        </p:nvPicPr>
        <p:blipFill>
          <a:blip r:embed="rId4"/>
          <a:stretch>
            <a:fillRect/>
          </a:stretch>
        </p:blipFill>
        <p:spPr>
          <a:xfrm>
            <a:off x="8405327" y="1550503"/>
            <a:ext cx="3295261" cy="4486336"/>
          </a:xfrm>
          <a:prstGeom prst="rect">
            <a:avLst/>
          </a:prstGeom>
        </p:spPr>
      </p:pic>
      <p:pic>
        <p:nvPicPr>
          <p:cNvPr id="7" name="図 6">
            <a:extLst>
              <a:ext uri="{FF2B5EF4-FFF2-40B4-BE49-F238E27FC236}">
                <a16:creationId xmlns:a16="http://schemas.microsoft.com/office/drawing/2014/main" id="{1F1ACAA3-DA9F-6E14-3CE0-17B88E75FDBD}"/>
              </a:ext>
            </a:extLst>
          </p:cNvPr>
          <p:cNvPicPr>
            <a:picLocks noChangeAspect="1"/>
          </p:cNvPicPr>
          <p:nvPr/>
        </p:nvPicPr>
        <p:blipFill>
          <a:blip r:embed="rId5"/>
          <a:stretch>
            <a:fillRect/>
          </a:stretch>
        </p:blipFill>
        <p:spPr>
          <a:xfrm>
            <a:off x="4477104" y="1550504"/>
            <a:ext cx="3559664" cy="4486336"/>
          </a:xfrm>
          <a:prstGeom prst="rect">
            <a:avLst/>
          </a:prstGeom>
        </p:spPr>
      </p:pic>
    </p:spTree>
    <p:extLst>
      <p:ext uri="{BB962C8B-B14F-4D97-AF65-F5344CB8AC3E}">
        <p14:creationId xmlns:p14="http://schemas.microsoft.com/office/powerpoint/2010/main" val="23822661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F8A8465-FB3D-78AC-851D-DF0F8064D777}"/>
              </a:ext>
            </a:extLst>
          </p:cNvPr>
          <p:cNvSpPr>
            <a:spLocks noGrp="1"/>
          </p:cNvSpPr>
          <p:nvPr>
            <p:ph type="title"/>
          </p:nvPr>
        </p:nvSpPr>
        <p:spPr/>
        <p:txBody>
          <a:bodyPr/>
          <a:lstStyle/>
          <a:p>
            <a:r>
              <a:rPr lang="ja-JP" altLang="en-US" dirty="0">
                <a:latin typeface="HGS創英角ﾎﾟｯﾌﾟ体" panose="040B0A00000000000000" pitchFamily="50" charset="-128"/>
                <a:ea typeface="HGS創英角ﾎﾟｯﾌﾟ体" panose="040B0A00000000000000" pitchFamily="50" charset="-128"/>
              </a:rPr>
              <a:t>人生における</a:t>
            </a:r>
            <a:r>
              <a:rPr lang="en-US" altLang="ja-JP" dirty="0">
                <a:latin typeface="HGS創英角ﾎﾟｯﾌﾟ体" panose="040B0A00000000000000" pitchFamily="50" charset="-128"/>
                <a:ea typeface="HGS創英角ﾎﾟｯﾌﾟ体" panose="040B0A00000000000000" pitchFamily="50" charset="-128"/>
              </a:rPr>
              <a:t>3</a:t>
            </a:r>
            <a:r>
              <a:rPr lang="ja-JP" altLang="en-US" dirty="0">
                <a:latin typeface="HGS創英角ﾎﾟｯﾌﾟ体" panose="040B0A00000000000000" pitchFamily="50" charset="-128"/>
                <a:ea typeface="HGS創英角ﾎﾟｯﾌﾟ体" panose="040B0A00000000000000" pitchFamily="50" charset="-128"/>
              </a:rPr>
              <a:t>大資金</a:t>
            </a:r>
            <a:endParaRPr kumimoji="1" lang="ja-JP" altLang="en-US" dirty="0">
              <a:latin typeface="HGS創英角ﾎﾟｯﾌﾟ体" panose="040B0A00000000000000" pitchFamily="50" charset="-128"/>
              <a:ea typeface="HGS創英角ﾎﾟｯﾌﾟ体" panose="040B0A00000000000000" pitchFamily="50" charset="-128"/>
            </a:endParaRPr>
          </a:p>
        </p:txBody>
      </p:sp>
      <p:sp>
        <p:nvSpPr>
          <p:cNvPr id="3" name="コンテンツ プレースホルダー 2">
            <a:extLst>
              <a:ext uri="{FF2B5EF4-FFF2-40B4-BE49-F238E27FC236}">
                <a16:creationId xmlns:a16="http://schemas.microsoft.com/office/drawing/2014/main" id="{E68758E5-04FF-AD36-12EE-6A08AAF25251}"/>
              </a:ext>
            </a:extLst>
          </p:cNvPr>
          <p:cNvSpPr>
            <a:spLocks noGrp="1"/>
          </p:cNvSpPr>
          <p:nvPr>
            <p:ph idx="1"/>
          </p:nvPr>
        </p:nvSpPr>
        <p:spPr/>
        <p:style>
          <a:lnRef idx="1">
            <a:schemeClr val="accent1"/>
          </a:lnRef>
          <a:fillRef idx="2">
            <a:schemeClr val="accent1"/>
          </a:fillRef>
          <a:effectRef idx="1">
            <a:schemeClr val="accent1"/>
          </a:effectRef>
          <a:fontRef idx="minor">
            <a:schemeClr val="dk1"/>
          </a:fontRef>
        </p:style>
        <p:txBody>
          <a:bodyPr>
            <a:normAutofit lnSpcReduction="10000"/>
          </a:bodyPr>
          <a:lstStyle/>
          <a:p>
            <a:pPr marL="0" indent="0">
              <a:buNone/>
            </a:pPr>
            <a:endParaRPr kumimoji="1" lang="en-US" altLang="ja-JP" sz="900" dirty="0">
              <a:latin typeface="HGS創英角ﾎﾟｯﾌﾟ体" panose="040B0A00000000000000" pitchFamily="50" charset="-128"/>
              <a:ea typeface="HGS創英角ﾎﾟｯﾌﾟ体" panose="040B0A00000000000000" pitchFamily="50" charset="-128"/>
            </a:endParaRPr>
          </a:p>
          <a:p>
            <a:pPr marL="0" indent="0">
              <a:buNone/>
            </a:pPr>
            <a:r>
              <a:rPr kumimoji="1" lang="en-US" altLang="ja-JP" sz="4000" dirty="0">
                <a:latin typeface="HGS創英角ﾎﾟｯﾌﾟ体" panose="040B0A00000000000000" pitchFamily="50" charset="-128"/>
                <a:ea typeface="HGS創英角ﾎﾟｯﾌﾟ体" panose="040B0A00000000000000" pitchFamily="50" charset="-128"/>
              </a:rPr>
              <a:t>3</a:t>
            </a:r>
            <a:r>
              <a:rPr kumimoji="1" lang="ja-JP" altLang="en-US" sz="4000" dirty="0">
                <a:latin typeface="HGS創英角ﾎﾟｯﾌﾟ体" panose="040B0A00000000000000" pitchFamily="50" charset="-128"/>
                <a:ea typeface="HGS創英角ﾎﾟｯﾌﾟ体" panose="040B0A00000000000000" pitchFamily="50" charset="-128"/>
              </a:rPr>
              <a:t>大資金</a:t>
            </a:r>
            <a:r>
              <a:rPr lang="ja-JP" altLang="en-US" sz="4000" dirty="0">
                <a:latin typeface="HGS創英角ﾎﾟｯﾌﾟ体" panose="040B0A00000000000000" pitchFamily="50" charset="-128"/>
                <a:ea typeface="HGS創英角ﾎﾟｯﾌﾟ体" panose="040B0A00000000000000" pitchFamily="50" charset="-128"/>
              </a:rPr>
              <a:t>（教育、住宅、老後）</a:t>
            </a:r>
            <a:endParaRPr lang="en-US" altLang="ja-JP" sz="4000" dirty="0">
              <a:latin typeface="HGS創英角ﾎﾟｯﾌﾟ体" panose="040B0A00000000000000" pitchFamily="50" charset="-128"/>
              <a:ea typeface="HGS創英角ﾎﾟｯﾌﾟ体" panose="040B0A00000000000000" pitchFamily="50" charset="-128"/>
            </a:endParaRPr>
          </a:p>
          <a:p>
            <a:pPr marL="0" indent="0">
              <a:buNone/>
            </a:pPr>
            <a:endParaRPr lang="en-US" altLang="ja-JP" dirty="0">
              <a:latin typeface="HGS創英角ﾎﾟｯﾌﾟ体" panose="040B0A00000000000000" pitchFamily="50" charset="-128"/>
              <a:ea typeface="HGS創英角ﾎﾟｯﾌﾟ体" panose="040B0A00000000000000" pitchFamily="50" charset="-128"/>
            </a:endParaRPr>
          </a:p>
          <a:p>
            <a:pPr marL="0" indent="0">
              <a:buNone/>
            </a:pPr>
            <a:r>
              <a:rPr lang="ja-JP" altLang="en-US" dirty="0">
                <a:latin typeface="HGS創英角ﾎﾟｯﾌﾟ体" panose="040B0A00000000000000" pitchFamily="50" charset="-128"/>
                <a:ea typeface="HGS創英角ﾎﾟｯﾌﾟ体" panose="040B0A00000000000000" pitchFamily="50" charset="-128"/>
              </a:rPr>
              <a:t>住宅ローンで、失敗をするとリカバリーが難しくなります。</a:t>
            </a:r>
            <a:endParaRPr lang="en-US" altLang="ja-JP" dirty="0">
              <a:latin typeface="HGS創英角ﾎﾟｯﾌﾟ体" panose="040B0A00000000000000" pitchFamily="50" charset="-128"/>
              <a:ea typeface="HGS創英角ﾎﾟｯﾌﾟ体" panose="040B0A00000000000000" pitchFamily="50" charset="-128"/>
            </a:endParaRPr>
          </a:p>
          <a:p>
            <a:pPr marL="0" indent="0">
              <a:buNone/>
            </a:pPr>
            <a:endParaRPr kumimoji="1" lang="en-US" altLang="ja-JP" sz="900" dirty="0">
              <a:latin typeface="HGS創英角ﾎﾟｯﾌﾟ体" panose="040B0A00000000000000" pitchFamily="50" charset="-128"/>
              <a:ea typeface="HGS創英角ﾎﾟｯﾌﾟ体" panose="040B0A00000000000000" pitchFamily="50" charset="-128"/>
            </a:endParaRPr>
          </a:p>
          <a:p>
            <a:pPr marL="0" indent="0">
              <a:buNone/>
            </a:pPr>
            <a:r>
              <a:rPr lang="ja-JP" altLang="en-US" dirty="0">
                <a:latin typeface="HGS創英角ﾎﾟｯﾌﾟ体" panose="040B0A00000000000000" pitchFamily="50" charset="-128"/>
                <a:ea typeface="HGS創英角ﾎﾟｯﾌﾟ体" panose="040B0A00000000000000" pitchFamily="50" charset="-128"/>
              </a:rPr>
              <a:t>変動金利適性診断により、将来（老後）のお金の問題がないか？</a:t>
            </a:r>
            <a:endParaRPr lang="en-US" altLang="ja-JP" dirty="0">
              <a:latin typeface="HGS創英角ﾎﾟｯﾌﾟ体" panose="040B0A00000000000000" pitchFamily="50" charset="-128"/>
              <a:ea typeface="HGS創英角ﾎﾟｯﾌﾟ体" panose="040B0A00000000000000" pitchFamily="50" charset="-128"/>
            </a:endParaRPr>
          </a:p>
          <a:p>
            <a:pPr marL="0" indent="0">
              <a:buNone/>
            </a:pPr>
            <a:endParaRPr lang="en-US" altLang="ja-JP" sz="900" dirty="0">
              <a:latin typeface="HGS創英角ﾎﾟｯﾌﾟ体" panose="040B0A00000000000000" pitchFamily="50" charset="-128"/>
              <a:ea typeface="HGS創英角ﾎﾟｯﾌﾟ体" panose="040B0A00000000000000" pitchFamily="50" charset="-128"/>
            </a:endParaRPr>
          </a:p>
          <a:p>
            <a:pPr marL="0" indent="0">
              <a:buNone/>
            </a:pPr>
            <a:r>
              <a:rPr lang="ja-JP" altLang="en-US" dirty="0">
                <a:latin typeface="HGS創英角ﾎﾟｯﾌﾟ体" panose="040B0A00000000000000" pitchFamily="50" charset="-128"/>
                <a:ea typeface="HGS創英角ﾎﾟｯﾌﾟ体" panose="040B0A00000000000000" pitchFamily="50" charset="-128"/>
              </a:rPr>
              <a:t>今のうちに確認して、</a:t>
            </a:r>
            <a:endParaRPr lang="en-US" altLang="ja-JP" dirty="0">
              <a:latin typeface="HGS創英角ﾎﾟｯﾌﾟ体" panose="040B0A00000000000000" pitchFamily="50" charset="-128"/>
              <a:ea typeface="HGS創英角ﾎﾟｯﾌﾟ体" panose="040B0A00000000000000" pitchFamily="50" charset="-128"/>
            </a:endParaRPr>
          </a:p>
          <a:p>
            <a:pPr marL="0" indent="0">
              <a:buNone/>
            </a:pPr>
            <a:endParaRPr lang="en-US" altLang="ja-JP" dirty="0">
              <a:latin typeface="HGS創英角ﾎﾟｯﾌﾟ体" panose="040B0A00000000000000" pitchFamily="50" charset="-128"/>
              <a:ea typeface="HGS創英角ﾎﾟｯﾌﾟ体" panose="040B0A00000000000000" pitchFamily="50" charset="-128"/>
            </a:endParaRPr>
          </a:p>
          <a:p>
            <a:pPr marL="0" indent="0">
              <a:buNone/>
            </a:pPr>
            <a:r>
              <a:rPr lang="ja-JP" altLang="en-US" dirty="0">
                <a:latin typeface="HGS創英角ﾎﾟｯﾌﾟ体" panose="040B0A00000000000000" pitchFamily="50" charset="-128"/>
                <a:ea typeface="HGS創英角ﾎﾟｯﾌﾟ体" panose="040B0A00000000000000" pitchFamily="50" charset="-128"/>
              </a:rPr>
              <a:t>問題があれば、解決しておきませんか？　</a:t>
            </a:r>
            <a:r>
              <a:rPr lang="ja-JP" altLang="en-US" dirty="0">
                <a:solidFill>
                  <a:srgbClr val="FF0000"/>
                </a:solidFill>
                <a:latin typeface="HGS創英角ﾎﾟｯﾌﾟ体" panose="040B0A00000000000000" pitchFamily="50" charset="-128"/>
                <a:ea typeface="HGS創英角ﾎﾟｯﾌﾟ体" panose="040B0A00000000000000" pitchFamily="50" charset="-128"/>
              </a:rPr>
              <a:t>気づくことが重要！</a:t>
            </a:r>
            <a:endParaRPr lang="en-US" altLang="ja-JP" dirty="0">
              <a:solidFill>
                <a:srgbClr val="FF0000"/>
              </a:solidFill>
              <a:latin typeface="HGS創英角ﾎﾟｯﾌﾟ体" panose="040B0A00000000000000" pitchFamily="50" charset="-128"/>
              <a:ea typeface="HGS創英角ﾎﾟｯﾌﾟ体" panose="040B0A00000000000000" pitchFamily="50" charset="-128"/>
            </a:endParaRPr>
          </a:p>
        </p:txBody>
      </p:sp>
      <p:sp>
        <p:nvSpPr>
          <p:cNvPr id="5" name="スライド番号プレースホルダー 4">
            <a:extLst>
              <a:ext uri="{FF2B5EF4-FFF2-40B4-BE49-F238E27FC236}">
                <a16:creationId xmlns:a16="http://schemas.microsoft.com/office/drawing/2014/main" id="{27DFE727-6788-3A49-531D-B08425683096}"/>
              </a:ext>
            </a:extLst>
          </p:cNvPr>
          <p:cNvSpPr>
            <a:spLocks noGrp="1"/>
          </p:cNvSpPr>
          <p:nvPr>
            <p:ph type="sldNum" sz="quarter" idx="12"/>
          </p:nvPr>
        </p:nvSpPr>
        <p:spPr/>
        <p:txBody>
          <a:bodyPr/>
          <a:lstStyle/>
          <a:p>
            <a:fld id="{7053D55C-1BD3-474D-B643-3CCB384A951D}" type="slidenum">
              <a:rPr kumimoji="1" lang="ja-JP" altLang="en-US" smtClean="0"/>
              <a:t>31</a:t>
            </a:fld>
            <a:endParaRPr kumimoji="1" lang="ja-JP" altLang="en-US"/>
          </a:p>
        </p:txBody>
      </p:sp>
    </p:spTree>
    <p:extLst>
      <p:ext uri="{BB962C8B-B14F-4D97-AF65-F5344CB8AC3E}">
        <p14:creationId xmlns:p14="http://schemas.microsoft.com/office/powerpoint/2010/main" val="2285098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9C14100D-492C-43EA-B9EE-CE45397B6D9B}"/>
              </a:ext>
            </a:extLst>
          </p:cNvPr>
          <p:cNvSpPr txBox="1"/>
          <p:nvPr/>
        </p:nvSpPr>
        <p:spPr>
          <a:xfrm>
            <a:off x="1915160" y="449580"/>
            <a:ext cx="4852610" cy="523220"/>
          </a:xfrm>
          <a:prstGeom prst="rect">
            <a:avLst/>
          </a:prstGeom>
          <a:noFill/>
        </p:spPr>
        <p:txBody>
          <a:bodyPr wrap="none" rtlCol="0">
            <a:spAutoFit/>
          </a:bodyPr>
          <a:lstStyle/>
          <a:p>
            <a:pPr defTabSz="457200">
              <a:defRPr/>
            </a:pPr>
            <a:r>
              <a:rPr lang="ja-JP" altLang="en-US" sz="2800" b="1" dirty="0">
                <a:solidFill>
                  <a:prstClr val="black"/>
                </a:solidFill>
                <a:effectLst>
                  <a:outerShdw blurRad="38100" dist="38100" dir="2700000" algn="tl">
                    <a:srgbClr val="000000">
                      <a:alpha val="43137"/>
                    </a:srgbClr>
                  </a:outerShdw>
                </a:effectLst>
                <a:latin typeface="UD デジタル 教科書体 NP-R" panose="02020400000000000000" pitchFamily="18" charset="-128"/>
                <a:ea typeface="UD デジタル 教科書体 NP-R" panose="02020400000000000000" pitchFamily="18" charset="-128"/>
              </a:rPr>
              <a:t>■ライフイベントと三大資金</a:t>
            </a:r>
          </a:p>
        </p:txBody>
      </p:sp>
      <p:sp>
        <p:nvSpPr>
          <p:cNvPr id="82" name="正方形/長方形 81">
            <a:extLst>
              <a:ext uri="{FF2B5EF4-FFF2-40B4-BE49-F238E27FC236}">
                <a16:creationId xmlns:a16="http://schemas.microsoft.com/office/drawing/2014/main" id="{5B293F66-BE77-4AC1-9234-E17229AE73C9}"/>
              </a:ext>
            </a:extLst>
          </p:cNvPr>
          <p:cNvSpPr/>
          <p:nvPr/>
        </p:nvSpPr>
        <p:spPr>
          <a:xfrm>
            <a:off x="1964691" y="1056260"/>
            <a:ext cx="8261985" cy="400685"/>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ja-JP" altLang="en-US" dirty="0">
              <a:solidFill>
                <a:prstClr val="white"/>
              </a:solidFill>
              <a:latin typeface="UD デジタル 教科書体 NP-R" panose="02020400000000000000" pitchFamily="18" charset="-128"/>
              <a:ea typeface="UD デジタル 教科書体 NP-R" panose="02020400000000000000" pitchFamily="18" charset="-128"/>
            </a:endParaRPr>
          </a:p>
        </p:txBody>
      </p:sp>
      <p:sp>
        <p:nvSpPr>
          <p:cNvPr id="83" name="正方形/長方形 82">
            <a:extLst>
              <a:ext uri="{FF2B5EF4-FFF2-40B4-BE49-F238E27FC236}">
                <a16:creationId xmlns:a16="http://schemas.microsoft.com/office/drawing/2014/main" id="{404A9A05-C088-433A-B3BE-14B9761F76D8}"/>
              </a:ext>
            </a:extLst>
          </p:cNvPr>
          <p:cNvSpPr/>
          <p:nvPr/>
        </p:nvSpPr>
        <p:spPr>
          <a:xfrm>
            <a:off x="1965961" y="1342010"/>
            <a:ext cx="437515" cy="641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ja-JP" altLang="en-US" dirty="0">
              <a:solidFill>
                <a:prstClr val="white"/>
              </a:solidFill>
              <a:latin typeface="UD デジタル 教科書体 NP-R" panose="02020400000000000000" pitchFamily="18" charset="-128"/>
              <a:ea typeface="UD デジタル 教科書体 NP-R" panose="02020400000000000000" pitchFamily="18" charset="-128"/>
            </a:endParaRPr>
          </a:p>
        </p:txBody>
      </p:sp>
      <p:sp>
        <p:nvSpPr>
          <p:cNvPr id="84" name="テキスト ボックス 83">
            <a:extLst>
              <a:ext uri="{FF2B5EF4-FFF2-40B4-BE49-F238E27FC236}">
                <a16:creationId xmlns:a16="http://schemas.microsoft.com/office/drawing/2014/main" id="{18379119-4AB5-4646-B4CA-BF9C95EF6BDC}"/>
              </a:ext>
            </a:extLst>
          </p:cNvPr>
          <p:cNvSpPr txBox="1"/>
          <p:nvPr/>
        </p:nvSpPr>
        <p:spPr>
          <a:xfrm>
            <a:off x="2404746" y="1129920"/>
            <a:ext cx="601447" cy="307777"/>
          </a:xfrm>
          <a:prstGeom prst="rect">
            <a:avLst/>
          </a:prstGeom>
          <a:noFill/>
        </p:spPr>
        <p:txBody>
          <a:bodyPr wrap="none" rtlCol="0">
            <a:spAutoFit/>
          </a:bodyPr>
          <a:lstStyle/>
          <a:p>
            <a:pPr defTabSz="457200">
              <a:defRPr/>
            </a:pPr>
            <a:r>
              <a:rPr kumimoji="0" lang="en-US" altLang="ja-JP" sz="1400" b="1" dirty="0">
                <a:solidFill>
                  <a:prstClr val="white"/>
                </a:solidFill>
                <a:latin typeface="UD デジタル 教科書体 NP-R" panose="02020400000000000000" pitchFamily="18" charset="-128"/>
                <a:ea typeface="UD デジタル 教科書体 NP-R" panose="02020400000000000000" pitchFamily="18" charset="-128"/>
              </a:rPr>
              <a:t>20</a:t>
            </a:r>
            <a:r>
              <a:rPr kumimoji="0" lang="ja-JP" altLang="en-US" sz="1400" b="1" dirty="0">
                <a:solidFill>
                  <a:prstClr val="white"/>
                </a:solidFill>
                <a:latin typeface="UD デジタル 教科書体 NP-R" panose="02020400000000000000" pitchFamily="18" charset="-128"/>
                <a:ea typeface="UD デジタル 教科書体 NP-R" panose="02020400000000000000" pitchFamily="18" charset="-128"/>
              </a:rPr>
              <a:t>代</a:t>
            </a:r>
            <a:endParaRPr kumimoji="0" lang="en-US" altLang="ja-JP" sz="1400" b="1" dirty="0">
              <a:solidFill>
                <a:prstClr val="white"/>
              </a:solidFill>
              <a:latin typeface="UD デジタル 教科書体 NP-R" panose="02020400000000000000" pitchFamily="18" charset="-128"/>
              <a:ea typeface="UD デジタル 教科書体 NP-R" panose="02020400000000000000" pitchFamily="18" charset="-128"/>
            </a:endParaRPr>
          </a:p>
        </p:txBody>
      </p:sp>
      <p:sp>
        <p:nvSpPr>
          <p:cNvPr id="85" name="正方形/長方形 84">
            <a:extLst>
              <a:ext uri="{FF2B5EF4-FFF2-40B4-BE49-F238E27FC236}">
                <a16:creationId xmlns:a16="http://schemas.microsoft.com/office/drawing/2014/main" id="{081D2E19-3174-4B61-865E-2863FD975D6B}"/>
              </a:ext>
            </a:extLst>
          </p:cNvPr>
          <p:cNvSpPr/>
          <p:nvPr/>
        </p:nvSpPr>
        <p:spPr>
          <a:xfrm>
            <a:off x="4175760" y="1338834"/>
            <a:ext cx="506730" cy="45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ja-JP" altLang="en-US" dirty="0">
              <a:solidFill>
                <a:prstClr val="white"/>
              </a:solidFill>
              <a:latin typeface="UD デジタル 教科書体 NP-R" panose="02020400000000000000" pitchFamily="18" charset="-128"/>
              <a:ea typeface="UD デジタル 教科書体 NP-R" panose="02020400000000000000" pitchFamily="18" charset="-128"/>
            </a:endParaRPr>
          </a:p>
        </p:txBody>
      </p:sp>
      <p:sp>
        <p:nvSpPr>
          <p:cNvPr id="86" name="直角三角形 85">
            <a:extLst>
              <a:ext uri="{FF2B5EF4-FFF2-40B4-BE49-F238E27FC236}">
                <a16:creationId xmlns:a16="http://schemas.microsoft.com/office/drawing/2014/main" id="{7535C2AE-3CB7-4D3B-84A3-C9FE95A03967}"/>
              </a:ext>
            </a:extLst>
          </p:cNvPr>
          <p:cNvSpPr/>
          <p:nvPr/>
        </p:nvSpPr>
        <p:spPr>
          <a:xfrm>
            <a:off x="4670426" y="1246124"/>
            <a:ext cx="165735" cy="8763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ja-JP" altLang="en-US" dirty="0">
              <a:solidFill>
                <a:prstClr val="white"/>
              </a:solidFill>
              <a:latin typeface="UD デジタル 教科書体 NP-R" panose="02020400000000000000" pitchFamily="18" charset="-128"/>
              <a:ea typeface="UD デジタル 教科書体 NP-R" panose="02020400000000000000" pitchFamily="18" charset="-128"/>
            </a:endParaRPr>
          </a:p>
        </p:txBody>
      </p:sp>
      <p:sp>
        <p:nvSpPr>
          <p:cNvPr id="87" name="テキスト ボックス 86">
            <a:extLst>
              <a:ext uri="{FF2B5EF4-FFF2-40B4-BE49-F238E27FC236}">
                <a16:creationId xmlns:a16="http://schemas.microsoft.com/office/drawing/2014/main" id="{95BFDB0D-2189-4AA1-8B31-11AAE196D50D}"/>
              </a:ext>
            </a:extLst>
          </p:cNvPr>
          <p:cNvSpPr txBox="1"/>
          <p:nvPr/>
        </p:nvSpPr>
        <p:spPr>
          <a:xfrm>
            <a:off x="3608071" y="1129920"/>
            <a:ext cx="601447" cy="307777"/>
          </a:xfrm>
          <a:prstGeom prst="rect">
            <a:avLst/>
          </a:prstGeom>
          <a:noFill/>
        </p:spPr>
        <p:txBody>
          <a:bodyPr wrap="none" rtlCol="0">
            <a:spAutoFit/>
          </a:bodyPr>
          <a:lstStyle/>
          <a:p>
            <a:pPr defTabSz="457200">
              <a:defRPr/>
            </a:pPr>
            <a:r>
              <a:rPr kumimoji="0" lang="en-US" altLang="ja-JP" sz="1400" b="1" dirty="0">
                <a:solidFill>
                  <a:prstClr val="white"/>
                </a:solidFill>
                <a:latin typeface="UD デジタル 教科書体 NP-R" panose="02020400000000000000" pitchFamily="18" charset="-128"/>
                <a:ea typeface="UD デジタル 教科書体 NP-R" panose="02020400000000000000" pitchFamily="18" charset="-128"/>
              </a:rPr>
              <a:t>30</a:t>
            </a:r>
            <a:r>
              <a:rPr kumimoji="0" lang="ja-JP" altLang="en-US" sz="1400" b="1" dirty="0">
                <a:solidFill>
                  <a:prstClr val="white"/>
                </a:solidFill>
                <a:latin typeface="UD デジタル 教科書体 NP-R" panose="02020400000000000000" pitchFamily="18" charset="-128"/>
                <a:ea typeface="UD デジタル 教科書体 NP-R" panose="02020400000000000000" pitchFamily="18" charset="-128"/>
              </a:rPr>
              <a:t>代</a:t>
            </a:r>
            <a:endParaRPr kumimoji="0" lang="en-US" altLang="ja-JP" sz="1400" b="1" dirty="0">
              <a:solidFill>
                <a:prstClr val="white"/>
              </a:solidFill>
              <a:latin typeface="UD デジタル 教科書体 NP-R" panose="02020400000000000000" pitchFamily="18" charset="-128"/>
              <a:ea typeface="UD デジタル 教科書体 NP-R" panose="02020400000000000000" pitchFamily="18" charset="-128"/>
            </a:endParaRPr>
          </a:p>
        </p:txBody>
      </p:sp>
      <p:sp>
        <p:nvSpPr>
          <p:cNvPr id="88" name="正方形/長方形 87">
            <a:extLst>
              <a:ext uri="{FF2B5EF4-FFF2-40B4-BE49-F238E27FC236}">
                <a16:creationId xmlns:a16="http://schemas.microsoft.com/office/drawing/2014/main" id="{C709FF95-445B-4862-A6D8-C202580BC9E8}"/>
              </a:ext>
            </a:extLst>
          </p:cNvPr>
          <p:cNvSpPr/>
          <p:nvPr/>
        </p:nvSpPr>
        <p:spPr>
          <a:xfrm>
            <a:off x="5453380" y="1338834"/>
            <a:ext cx="506730" cy="45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ja-JP" altLang="en-US" dirty="0">
              <a:solidFill>
                <a:prstClr val="white"/>
              </a:solidFill>
              <a:latin typeface="UD デジタル 教科書体 NP-R" panose="02020400000000000000" pitchFamily="18" charset="-128"/>
              <a:ea typeface="UD デジタル 教科書体 NP-R" panose="02020400000000000000" pitchFamily="18" charset="-128"/>
            </a:endParaRPr>
          </a:p>
        </p:txBody>
      </p:sp>
      <p:sp>
        <p:nvSpPr>
          <p:cNvPr id="89" name="直角三角形 88">
            <a:extLst>
              <a:ext uri="{FF2B5EF4-FFF2-40B4-BE49-F238E27FC236}">
                <a16:creationId xmlns:a16="http://schemas.microsoft.com/office/drawing/2014/main" id="{A6A2DD76-AB55-45FA-B6A9-F09B087FB024}"/>
              </a:ext>
            </a:extLst>
          </p:cNvPr>
          <p:cNvSpPr/>
          <p:nvPr/>
        </p:nvSpPr>
        <p:spPr>
          <a:xfrm>
            <a:off x="5948681" y="1246124"/>
            <a:ext cx="165735" cy="8763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ja-JP" altLang="en-US" dirty="0">
              <a:solidFill>
                <a:prstClr val="white"/>
              </a:solidFill>
              <a:latin typeface="UD デジタル 教科書体 NP-R" panose="02020400000000000000" pitchFamily="18" charset="-128"/>
              <a:ea typeface="UD デジタル 教科書体 NP-R" panose="02020400000000000000" pitchFamily="18" charset="-128"/>
            </a:endParaRPr>
          </a:p>
        </p:txBody>
      </p:sp>
      <p:sp>
        <p:nvSpPr>
          <p:cNvPr id="90" name="テキスト ボックス 89">
            <a:extLst>
              <a:ext uri="{FF2B5EF4-FFF2-40B4-BE49-F238E27FC236}">
                <a16:creationId xmlns:a16="http://schemas.microsoft.com/office/drawing/2014/main" id="{3DFC4479-29EB-4D91-B5F8-3DA3CC86D2F8}"/>
              </a:ext>
            </a:extLst>
          </p:cNvPr>
          <p:cNvSpPr txBox="1"/>
          <p:nvPr/>
        </p:nvSpPr>
        <p:spPr>
          <a:xfrm>
            <a:off x="4885691" y="1129920"/>
            <a:ext cx="601447" cy="307777"/>
          </a:xfrm>
          <a:prstGeom prst="rect">
            <a:avLst/>
          </a:prstGeom>
          <a:noFill/>
        </p:spPr>
        <p:txBody>
          <a:bodyPr wrap="none" rtlCol="0">
            <a:spAutoFit/>
          </a:bodyPr>
          <a:lstStyle/>
          <a:p>
            <a:pPr defTabSz="457200">
              <a:defRPr/>
            </a:pPr>
            <a:r>
              <a:rPr kumimoji="0" lang="en-US" altLang="ja-JP" sz="1400" b="1" dirty="0">
                <a:solidFill>
                  <a:prstClr val="white"/>
                </a:solidFill>
                <a:latin typeface="UD デジタル 教科書体 NP-R" panose="02020400000000000000" pitchFamily="18" charset="-128"/>
                <a:ea typeface="UD デジタル 教科書体 NP-R" panose="02020400000000000000" pitchFamily="18" charset="-128"/>
              </a:rPr>
              <a:t>40</a:t>
            </a:r>
            <a:r>
              <a:rPr kumimoji="0" lang="ja-JP" altLang="en-US" sz="1400" b="1" dirty="0">
                <a:solidFill>
                  <a:prstClr val="white"/>
                </a:solidFill>
                <a:latin typeface="UD デジタル 教科書体 NP-R" panose="02020400000000000000" pitchFamily="18" charset="-128"/>
                <a:ea typeface="UD デジタル 教科書体 NP-R" panose="02020400000000000000" pitchFamily="18" charset="-128"/>
              </a:rPr>
              <a:t>代</a:t>
            </a:r>
            <a:endParaRPr kumimoji="0" lang="en-US" altLang="ja-JP" sz="1400" b="1" dirty="0">
              <a:solidFill>
                <a:prstClr val="white"/>
              </a:solidFill>
              <a:latin typeface="UD デジタル 教科書体 NP-R" panose="02020400000000000000" pitchFamily="18" charset="-128"/>
              <a:ea typeface="UD デジタル 教科書体 NP-R" panose="02020400000000000000" pitchFamily="18" charset="-128"/>
            </a:endParaRPr>
          </a:p>
        </p:txBody>
      </p:sp>
      <p:sp>
        <p:nvSpPr>
          <p:cNvPr id="91" name="正方形/長方形 90">
            <a:extLst>
              <a:ext uri="{FF2B5EF4-FFF2-40B4-BE49-F238E27FC236}">
                <a16:creationId xmlns:a16="http://schemas.microsoft.com/office/drawing/2014/main" id="{24F095F0-9430-4862-8343-A5C13642FBB4}"/>
              </a:ext>
            </a:extLst>
          </p:cNvPr>
          <p:cNvSpPr/>
          <p:nvPr/>
        </p:nvSpPr>
        <p:spPr>
          <a:xfrm>
            <a:off x="6732270" y="1335024"/>
            <a:ext cx="506730" cy="45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ja-JP" altLang="en-US" dirty="0">
              <a:solidFill>
                <a:prstClr val="white"/>
              </a:solidFill>
              <a:latin typeface="UD デジタル 教科書体 NP-R" panose="02020400000000000000" pitchFamily="18" charset="-128"/>
              <a:ea typeface="UD デジタル 教科書体 NP-R" panose="02020400000000000000" pitchFamily="18" charset="-128"/>
            </a:endParaRPr>
          </a:p>
        </p:txBody>
      </p:sp>
      <p:sp>
        <p:nvSpPr>
          <p:cNvPr id="92" name="直角三角形 91">
            <a:extLst>
              <a:ext uri="{FF2B5EF4-FFF2-40B4-BE49-F238E27FC236}">
                <a16:creationId xmlns:a16="http://schemas.microsoft.com/office/drawing/2014/main" id="{F380B8EF-BFD3-437C-B2F7-6251A3C62F0A}"/>
              </a:ext>
            </a:extLst>
          </p:cNvPr>
          <p:cNvSpPr/>
          <p:nvPr/>
        </p:nvSpPr>
        <p:spPr>
          <a:xfrm>
            <a:off x="7226936" y="1242314"/>
            <a:ext cx="165735" cy="8763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ja-JP" altLang="en-US" dirty="0">
              <a:solidFill>
                <a:prstClr val="white"/>
              </a:solidFill>
              <a:latin typeface="UD デジタル 教科書体 NP-R" panose="02020400000000000000" pitchFamily="18" charset="-128"/>
              <a:ea typeface="UD デジタル 教科書体 NP-R" panose="02020400000000000000" pitchFamily="18" charset="-128"/>
            </a:endParaRPr>
          </a:p>
        </p:txBody>
      </p:sp>
      <p:sp>
        <p:nvSpPr>
          <p:cNvPr id="93" name="テキスト ボックス 92">
            <a:extLst>
              <a:ext uri="{FF2B5EF4-FFF2-40B4-BE49-F238E27FC236}">
                <a16:creationId xmlns:a16="http://schemas.microsoft.com/office/drawing/2014/main" id="{35FBFC4B-B1F8-4AB0-8AF8-290B1265448A}"/>
              </a:ext>
            </a:extLst>
          </p:cNvPr>
          <p:cNvSpPr txBox="1"/>
          <p:nvPr/>
        </p:nvSpPr>
        <p:spPr>
          <a:xfrm>
            <a:off x="6163946" y="1125475"/>
            <a:ext cx="601447" cy="307777"/>
          </a:xfrm>
          <a:prstGeom prst="rect">
            <a:avLst/>
          </a:prstGeom>
          <a:noFill/>
        </p:spPr>
        <p:txBody>
          <a:bodyPr wrap="none" rtlCol="0">
            <a:spAutoFit/>
          </a:bodyPr>
          <a:lstStyle/>
          <a:p>
            <a:pPr defTabSz="457200">
              <a:defRPr/>
            </a:pPr>
            <a:r>
              <a:rPr kumimoji="0" lang="en-US" altLang="ja-JP" sz="1400" b="1" dirty="0">
                <a:solidFill>
                  <a:prstClr val="white"/>
                </a:solidFill>
                <a:latin typeface="UD デジタル 教科書体 NP-R" panose="02020400000000000000" pitchFamily="18" charset="-128"/>
                <a:ea typeface="UD デジタル 教科書体 NP-R" panose="02020400000000000000" pitchFamily="18" charset="-128"/>
              </a:rPr>
              <a:t>50</a:t>
            </a:r>
            <a:r>
              <a:rPr kumimoji="0" lang="ja-JP" altLang="en-US" sz="1400" b="1" dirty="0">
                <a:solidFill>
                  <a:prstClr val="white"/>
                </a:solidFill>
                <a:latin typeface="UD デジタル 教科書体 NP-R" panose="02020400000000000000" pitchFamily="18" charset="-128"/>
                <a:ea typeface="UD デジタル 教科書体 NP-R" panose="02020400000000000000" pitchFamily="18" charset="-128"/>
              </a:rPr>
              <a:t>代</a:t>
            </a:r>
            <a:endParaRPr kumimoji="0" lang="en-US" altLang="ja-JP" sz="1400" b="1" dirty="0">
              <a:solidFill>
                <a:prstClr val="white"/>
              </a:solidFill>
              <a:latin typeface="UD デジタル 教科書体 NP-R" panose="02020400000000000000" pitchFamily="18" charset="-128"/>
              <a:ea typeface="UD デジタル 教科書体 NP-R" panose="02020400000000000000" pitchFamily="18" charset="-128"/>
            </a:endParaRPr>
          </a:p>
        </p:txBody>
      </p:sp>
      <p:sp>
        <p:nvSpPr>
          <p:cNvPr id="94" name="正方形/長方形 93">
            <a:extLst>
              <a:ext uri="{FF2B5EF4-FFF2-40B4-BE49-F238E27FC236}">
                <a16:creationId xmlns:a16="http://schemas.microsoft.com/office/drawing/2014/main" id="{8C52BA1A-0399-4D37-B82D-96E058919A13}"/>
              </a:ext>
            </a:extLst>
          </p:cNvPr>
          <p:cNvSpPr/>
          <p:nvPr/>
        </p:nvSpPr>
        <p:spPr>
          <a:xfrm>
            <a:off x="7955280" y="1335024"/>
            <a:ext cx="506730" cy="45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ja-JP" altLang="en-US" dirty="0">
              <a:solidFill>
                <a:prstClr val="white"/>
              </a:solidFill>
              <a:latin typeface="UD デジタル 教科書体 NP-R" panose="02020400000000000000" pitchFamily="18" charset="-128"/>
              <a:ea typeface="UD デジタル 教科書体 NP-R" panose="02020400000000000000" pitchFamily="18" charset="-128"/>
            </a:endParaRPr>
          </a:p>
        </p:txBody>
      </p:sp>
      <p:sp>
        <p:nvSpPr>
          <p:cNvPr id="95" name="直角三角形 94">
            <a:extLst>
              <a:ext uri="{FF2B5EF4-FFF2-40B4-BE49-F238E27FC236}">
                <a16:creationId xmlns:a16="http://schemas.microsoft.com/office/drawing/2014/main" id="{2870CEEE-002F-40F7-A685-34184DA7CDC2}"/>
              </a:ext>
            </a:extLst>
          </p:cNvPr>
          <p:cNvSpPr/>
          <p:nvPr/>
        </p:nvSpPr>
        <p:spPr>
          <a:xfrm>
            <a:off x="8449946" y="1242314"/>
            <a:ext cx="165735" cy="8763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ja-JP" altLang="en-US" dirty="0">
              <a:solidFill>
                <a:prstClr val="white"/>
              </a:solidFill>
              <a:latin typeface="UD デジタル 教科書体 NP-R" panose="02020400000000000000" pitchFamily="18" charset="-128"/>
              <a:ea typeface="UD デジタル 教科書体 NP-R" panose="02020400000000000000" pitchFamily="18" charset="-128"/>
            </a:endParaRPr>
          </a:p>
        </p:txBody>
      </p:sp>
      <p:sp>
        <p:nvSpPr>
          <p:cNvPr id="96" name="テキスト ボックス 95">
            <a:extLst>
              <a:ext uri="{FF2B5EF4-FFF2-40B4-BE49-F238E27FC236}">
                <a16:creationId xmlns:a16="http://schemas.microsoft.com/office/drawing/2014/main" id="{B7826DB6-0B26-4F92-81FB-A44B0DED7B95}"/>
              </a:ext>
            </a:extLst>
          </p:cNvPr>
          <p:cNvSpPr txBox="1"/>
          <p:nvPr/>
        </p:nvSpPr>
        <p:spPr>
          <a:xfrm>
            <a:off x="7387591" y="1125475"/>
            <a:ext cx="607695" cy="307777"/>
          </a:xfrm>
          <a:prstGeom prst="rect">
            <a:avLst/>
          </a:prstGeom>
          <a:noFill/>
        </p:spPr>
        <p:txBody>
          <a:bodyPr wrap="square" rtlCol="0">
            <a:spAutoFit/>
          </a:bodyPr>
          <a:lstStyle/>
          <a:p>
            <a:pPr defTabSz="457200">
              <a:defRPr/>
            </a:pPr>
            <a:r>
              <a:rPr kumimoji="0" lang="en-US" altLang="ja-JP" sz="1400" b="1" dirty="0">
                <a:solidFill>
                  <a:prstClr val="white"/>
                </a:solidFill>
                <a:latin typeface="UD デジタル 教科書体 NP-R" panose="02020400000000000000" pitchFamily="18" charset="-128"/>
                <a:ea typeface="UD デジタル 教科書体 NP-R" panose="02020400000000000000" pitchFamily="18" charset="-128"/>
              </a:rPr>
              <a:t>60</a:t>
            </a:r>
            <a:r>
              <a:rPr kumimoji="0" lang="ja-JP" altLang="en-US" sz="1400" b="1" dirty="0">
                <a:solidFill>
                  <a:prstClr val="white"/>
                </a:solidFill>
                <a:latin typeface="UD デジタル 教科書体 NP-R" panose="02020400000000000000" pitchFamily="18" charset="-128"/>
                <a:ea typeface="UD デジタル 教科書体 NP-R" panose="02020400000000000000" pitchFamily="18" charset="-128"/>
              </a:rPr>
              <a:t>代</a:t>
            </a:r>
            <a:endParaRPr kumimoji="0" lang="en-US" altLang="ja-JP" sz="1400" b="1" dirty="0">
              <a:solidFill>
                <a:prstClr val="white"/>
              </a:solidFill>
              <a:latin typeface="UD デジタル 教科書体 NP-R" panose="02020400000000000000" pitchFamily="18" charset="-128"/>
              <a:ea typeface="UD デジタル 教科書体 NP-R" panose="02020400000000000000" pitchFamily="18" charset="-128"/>
            </a:endParaRPr>
          </a:p>
        </p:txBody>
      </p:sp>
      <p:sp>
        <p:nvSpPr>
          <p:cNvPr id="97" name="正方形/長方形 96">
            <a:extLst>
              <a:ext uri="{FF2B5EF4-FFF2-40B4-BE49-F238E27FC236}">
                <a16:creationId xmlns:a16="http://schemas.microsoft.com/office/drawing/2014/main" id="{F6760D24-65DC-4668-BD13-C82F6171D448}"/>
              </a:ext>
            </a:extLst>
          </p:cNvPr>
          <p:cNvSpPr/>
          <p:nvPr/>
        </p:nvSpPr>
        <p:spPr>
          <a:xfrm>
            <a:off x="9171306" y="1335024"/>
            <a:ext cx="862965" cy="45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ja-JP" altLang="en-US" dirty="0">
              <a:solidFill>
                <a:prstClr val="white"/>
              </a:solidFill>
              <a:latin typeface="UD デジタル 教科書体 NP-R" panose="02020400000000000000" pitchFamily="18" charset="-128"/>
              <a:ea typeface="UD デジタル 教科書体 NP-R" panose="02020400000000000000" pitchFamily="18" charset="-128"/>
            </a:endParaRPr>
          </a:p>
        </p:txBody>
      </p:sp>
      <p:sp>
        <p:nvSpPr>
          <p:cNvPr id="98" name="直角三角形 97">
            <a:extLst>
              <a:ext uri="{FF2B5EF4-FFF2-40B4-BE49-F238E27FC236}">
                <a16:creationId xmlns:a16="http://schemas.microsoft.com/office/drawing/2014/main" id="{DE842AE8-E2A3-4FF3-8EDD-3AEE17A3BB70}"/>
              </a:ext>
            </a:extLst>
          </p:cNvPr>
          <p:cNvSpPr/>
          <p:nvPr/>
        </p:nvSpPr>
        <p:spPr>
          <a:xfrm>
            <a:off x="10034271" y="1242314"/>
            <a:ext cx="165735" cy="8763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ja-JP" altLang="en-US" dirty="0">
              <a:solidFill>
                <a:prstClr val="white"/>
              </a:solidFill>
              <a:latin typeface="UD デジタル 教科書体 NP-R" panose="02020400000000000000" pitchFamily="18" charset="-128"/>
              <a:ea typeface="UD デジタル 教科書体 NP-R" panose="02020400000000000000" pitchFamily="18" charset="-128"/>
            </a:endParaRPr>
          </a:p>
        </p:txBody>
      </p:sp>
      <p:sp>
        <p:nvSpPr>
          <p:cNvPr id="99" name="テキスト ボックス 98">
            <a:extLst>
              <a:ext uri="{FF2B5EF4-FFF2-40B4-BE49-F238E27FC236}">
                <a16:creationId xmlns:a16="http://schemas.microsoft.com/office/drawing/2014/main" id="{51045664-6D40-458C-B9B8-6669517ADC82}"/>
              </a:ext>
            </a:extLst>
          </p:cNvPr>
          <p:cNvSpPr txBox="1"/>
          <p:nvPr/>
        </p:nvSpPr>
        <p:spPr>
          <a:xfrm>
            <a:off x="8602981" y="1125475"/>
            <a:ext cx="607695" cy="307777"/>
          </a:xfrm>
          <a:prstGeom prst="rect">
            <a:avLst/>
          </a:prstGeom>
          <a:noFill/>
        </p:spPr>
        <p:txBody>
          <a:bodyPr wrap="square" rtlCol="0">
            <a:spAutoFit/>
          </a:bodyPr>
          <a:lstStyle/>
          <a:p>
            <a:pPr defTabSz="457200">
              <a:defRPr/>
            </a:pPr>
            <a:r>
              <a:rPr kumimoji="0" lang="en-US" altLang="ja-JP" sz="1400" b="1" dirty="0">
                <a:solidFill>
                  <a:prstClr val="white"/>
                </a:solidFill>
                <a:latin typeface="UD デジタル 教科書体 NP-R" panose="02020400000000000000" pitchFamily="18" charset="-128"/>
                <a:ea typeface="UD デジタル 教科書体 NP-R" panose="02020400000000000000" pitchFamily="18" charset="-128"/>
              </a:rPr>
              <a:t>70</a:t>
            </a:r>
            <a:r>
              <a:rPr kumimoji="0" lang="ja-JP" altLang="en-US" sz="1400" b="1" dirty="0">
                <a:solidFill>
                  <a:prstClr val="white"/>
                </a:solidFill>
                <a:latin typeface="UD デジタル 教科書体 NP-R" panose="02020400000000000000" pitchFamily="18" charset="-128"/>
                <a:ea typeface="UD デジタル 教科書体 NP-R" panose="02020400000000000000" pitchFamily="18" charset="-128"/>
              </a:rPr>
              <a:t>代</a:t>
            </a:r>
            <a:endParaRPr kumimoji="0" lang="en-US" altLang="ja-JP" sz="1400" b="1" dirty="0">
              <a:solidFill>
                <a:prstClr val="white"/>
              </a:solidFill>
              <a:latin typeface="UD デジタル 教科書体 NP-R" panose="02020400000000000000" pitchFamily="18" charset="-128"/>
              <a:ea typeface="UD デジタル 教科書体 NP-R" panose="02020400000000000000" pitchFamily="18" charset="-128"/>
            </a:endParaRPr>
          </a:p>
        </p:txBody>
      </p:sp>
      <p:sp>
        <p:nvSpPr>
          <p:cNvPr id="103" name="正方形/長方形 102">
            <a:extLst>
              <a:ext uri="{FF2B5EF4-FFF2-40B4-BE49-F238E27FC236}">
                <a16:creationId xmlns:a16="http://schemas.microsoft.com/office/drawing/2014/main" id="{FB1EB7A1-4655-47B1-A724-DDFCD453B18D}"/>
              </a:ext>
            </a:extLst>
          </p:cNvPr>
          <p:cNvSpPr/>
          <p:nvPr/>
        </p:nvSpPr>
        <p:spPr>
          <a:xfrm>
            <a:off x="1964690" y="1676273"/>
            <a:ext cx="457200" cy="96901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r>
              <a:rPr lang="ja-JP" altLang="en-US" sz="800" b="1" dirty="0">
                <a:solidFill>
                  <a:prstClr val="white"/>
                </a:solidFill>
                <a:latin typeface="UD デジタル 教科書体 NP-R" panose="02020400000000000000" pitchFamily="18" charset="-128"/>
                <a:ea typeface="UD デジタル 教科書体 NP-R" panose="02020400000000000000" pitchFamily="18" charset="-128"/>
              </a:rPr>
              <a:t>ラ</a:t>
            </a:r>
            <a:endParaRPr lang="en-US" altLang="ja-JP" sz="800" b="1" dirty="0">
              <a:solidFill>
                <a:prstClr val="white"/>
              </a:solidFill>
              <a:latin typeface="UD デジタル 教科書体 NP-R" panose="02020400000000000000" pitchFamily="18" charset="-128"/>
              <a:ea typeface="UD デジタル 教科書体 NP-R" panose="02020400000000000000" pitchFamily="18" charset="-128"/>
            </a:endParaRPr>
          </a:p>
          <a:p>
            <a:pPr algn="ctr" defTabSz="457200">
              <a:defRPr/>
            </a:pPr>
            <a:r>
              <a:rPr lang="ja-JP" altLang="en-US" sz="800" b="1" dirty="0">
                <a:solidFill>
                  <a:prstClr val="white"/>
                </a:solidFill>
                <a:latin typeface="UD デジタル 教科書体 NP-R" panose="02020400000000000000" pitchFamily="18" charset="-128"/>
                <a:ea typeface="UD デジタル 教科書体 NP-R" panose="02020400000000000000" pitchFamily="18" charset="-128"/>
              </a:rPr>
              <a:t>イ</a:t>
            </a:r>
            <a:endParaRPr lang="en-US" altLang="ja-JP" sz="800" b="1" dirty="0">
              <a:solidFill>
                <a:prstClr val="white"/>
              </a:solidFill>
              <a:latin typeface="UD デジタル 教科書体 NP-R" panose="02020400000000000000" pitchFamily="18" charset="-128"/>
              <a:ea typeface="UD デジタル 教科書体 NP-R" panose="02020400000000000000" pitchFamily="18" charset="-128"/>
            </a:endParaRPr>
          </a:p>
          <a:p>
            <a:pPr algn="ctr" defTabSz="457200">
              <a:defRPr/>
            </a:pPr>
            <a:r>
              <a:rPr lang="ja-JP" altLang="en-US" sz="800" b="1" dirty="0">
                <a:solidFill>
                  <a:prstClr val="white"/>
                </a:solidFill>
                <a:latin typeface="UD デジタル 教科書体 NP-R" panose="02020400000000000000" pitchFamily="18" charset="-128"/>
                <a:ea typeface="UD デジタル 教科書体 NP-R" panose="02020400000000000000" pitchFamily="18" charset="-128"/>
              </a:rPr>
              <a:t>フ</a:t>
            </a:r>
            <a:endParaRPr lang="en-US" altLang="ja-JP" sz="800" b="1" dirty="0">
              <a:solidFill>
                <a:prstClr val="white"/>
              </a:solidFill>
              <a:latin typeface="UD デジタル 教科書体 NP-R" panose="02020400000000000000" pitchFamily="18" charset="-128"/>
              <a:ea typeface="UD デジタル 教科書体 NP-R" panose="02020400000000000000" pitchFamily="18" charset="-128"/>
            </a:endParaRPr>
          </a:p>
          <a:p>
            <a:pPr algn="ctr" defTabSz="457200">
              <a:defRPr/>
            </a:pPr>
            <a:r>
              <a:rPr lang="ja-JP" altLang="en-US" sz="800" b="1" dirty="0">
                <a:solidFill>
                  <a:prstClr val="white"/>
                </a:solidFill>
                <a:latin typeface="UD デジタル 教科書体 NP-R" panose="02020400000000000000" pitchFamily="18" charset="-128"/>
                <a:ea typeface="UD デジタル 教科書体 NP-R" panose="02020400000000000000" pitchFamily="18" charset="-128"/>
              </a:rPr>
              <a:t>イ</a:t>
            </a:r>
            <a:endParaRPr lang="en-US" altLang="ja-JP" sz="800" b="1" dirty="0">
              <a:solidFill>
                <a:prstClr val="white"/>
              </a:solidFill>
              <a:latin typeface="UD デジタル 教科書体 NP-R" panose="02020400000000000000" pitchFamily="18" charset="-128"/>
              <a:ea typeface="UD デジタル 教科書体 NP-R" panose="02020400000000000000" pitchFamily="18" charset="-128"/>
            </a:endParaRPr>
          </a:p>
          <a:p>
            <a:pPr algn="ctr" defTabSz="457200">
              <a:defRPr/>
            </a:pPr>
            <a:r>
              <a:rPr lang="ja-JP" altLang="en-US" sz="800" b="1" dirty="0" err="1">
                <a:solidFill>
                  <a:prstClr val="white"/>
                </a:solidFill>
                <a:latin typeface="UD デジタル 教科書体 NP-R" panose="02020400000000000000" pitchFamily="18" charset="-128"/>
                <a:ea typeface="UD デジタル 教科書体 NP-R" panose="02020400000000000000" pitchFamily="18" charset="-128"/>
              </a:rPr>
              <a:t>ベ</a:t>
            </a:r>
            <a:endParaRPr lang="en-US" altLang="ja-JP" sz="800" b="1" dirty="0">
              <a:solidFill>
                <a:prstClr val="white"/>
              </a:solidFill>
              <a:latin typeface="UD デジタル 教科書体 NP-R" panose="02020400000000000000" pitchFamily="18" charset="-128"/>
              <a:ea typeface="UD デジタル 教科書体 NP-R" panose="02020400000000000000" pitchFamily="18" charset="-128"/>
            </a:endParaRPr>
          </a:p>
          <a:p>
            <a:pPr algn="ctr" defTabSz="457200">
              <a:defRPr/>
            </a:pPr>
            <a:r>
              <a:rPr lang="ja-JP" altLang="en-US" sz="800" b="1" dirty="0">
                <a:solidFill>
                  <a:prstClr val="white"/>
                </a:solidFill>
                <a:latin typeface="UD デジタル 教科書体 NP-R" panose="02020400000000000000" pitchFamily="18" charset="-128"/>
                <a:ea typeface="UD デジタル 教科書体 NP-R" panose="02020400000000000000" pitchFamily="18" charset="-128"/>
              </a:rPr>
              <a:t>ン</a:t>
            </a:r>
            <a:endParaRPr lang="en-US" altLang="ja-JP" sz="800" b="1" dirty="0">
              <a:solidFill>
                <a:prstClr val="white"/>
              </a:solidFill>
              <a:latin typeface="UD デジタル 教科書体 NP-R" panose="02020400000000000000" pitchFamily="18" charset="-128"/>
              <a:ea typeface="UD デジタル 教科書体 NP-R" panose="02020400000000000000" pitchFamily="18" charset="-128"/>
            </a:endParaRPr>
          </a:p>
          <a:p>
            <a:pPr algn="ctr" defTabSz="457200">
              <a:defRPr/>
            </a:pPr>
            <a:r>
              <a:rPr lang="ja-JP" altLang="en-US" sz="800" b="1" dirty="0">
                <a:solidFill>
                  <a:prstClr val="white"/>
                </a:solidFill>
                <a:latin typeface="UD デジタル 教科書体 NP-R" panose="02020400000000000000" pitchFamily="18" charset="-128"/>
                <a:ea typeface="UD デジタル 教科書体 NP-R" panose="02020400000000000000" pitchFamily="18" charset="-128"/>
              </a:rPr>
              <a:t>ト</a:t>
            </a:r>
            <a:endParaRPr lang="en-US" altLang="ja-JP" sz="800" b="1" dirty="0">
              <a:solidFill>
                <a:prstClr val="white"/>
              </a:solidFill>
              <a:latin typeface="UD デジタル 教科書体 NP-R" panose="02020400000000000000" pitchFamily="18" charset="-128"/>
              <a:ea typeface="UD デジタル 教科書体 NP-R" panose="02020400000000000000" pitchFamily="18" charset="-128"/>
            </a:endParaRPr>
          </a:p>
        </p:txBody>
      </p:sp>
      <p:sp>
        <p:nvSpPr>
          <p:cNvPr id="104" name="正方形/長方形 103">
            <a:extLst>
              <a:ext uri="{FF2B5EF4-FFF2-40B4-BE49-F238E27FC236}">
                <a16:creationId xmlns:a16="http://schemas.microsoft.com/office/drawing/2014/main" id="{28902C6E-DD85-46CB-B5E4-4E15017F5B3C}"/>
              </a:ext>
            </a:extLst>
          </p:cNvPr>
          <p:cNvSpPr/>
          <p:nvPr/>
        </p:nvSpPr>
        <p:spPr>
          <a:xfrm>
            <a:off x="1946275" y="2883330"/>
            <a:ext cx="457200" cy="3632244"/>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r>
              <a:rPr lang="ja-JP" altLang="en-US" dirty="0">
                <a:solidFill>
                  <a:prstClr val="white"/>
                </a:solidFill>
                <a:latin typeface="UD デジタル 教科書体 NP-R" panose="02020400000000000000" pitchFamily="18" charset="-128"/>
                <a:ea typeface="UD デジタル 教科書体 NP-R" panose="02020400000000000000" pitchFamily="18" charset="-128"/>
              </a:rPr>
              <a:t>三大資金</a:t>
            </a:r>
          </a:p>
        </p:txBody>
      </p:sp>
      <p:sp>
        <p:nvSpPr>
          <p:cNvPr id="106" name="四角形: 角を丸くする 105">
            <a:extLst>
              <a:ext uri="{FF2B5EF4-FFF2-40B4-BE49-F238E27FC236}">
                <a16:creationId xmlns:a16="http://schemas.microsoft.com/office/drawing/2014/main" id="{4293FFF6-EE2B-4131-8576-0C924344BA8D}"/>
              </a:ext>
            </a:extLst>
          </p:cNvPr>
          <p:cNvSpPr/>
          <p:nvPr/>
        </p:nvSpPr>
        <p:spPr>
          <a:xfrm flipH="1">
            <a:off x="2694305" y="1692783"/>
            <a:ext cx="680720" cy="957580"/>
          </a:xfrm>
          <a:prstGeom prst="roundRect">
            <a:avLst/>
          </a:prstGeom>
          <a:noFill/>
          <a:ln>
            <a:solidFill>
              <a:srgbClr val="FFCC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ja-JP" altLang="en-US" dirty="0">
              <a:solidFill>
                <a:prstClr val="white"/>
              </a:solidFill>
              <a:latin typeface="UD デジタル 教科書体 NP-R" panose="02020400000000000000" pitchFamily="18" charset="-128"/>
              <a:ea typeface="UD デジタル 教科書体 NP-R" panose="02020400000000000000" pitchFamily="18" charset="-128"/>
            </a:endParaRPr>
          </a:p>
        </p:txBody>
      </p:sp>
      <p:sp>
        <p:nvSpPr>
          <p:cNvPr id="107" name="四角形: 角を丸くする 106">
            <a:extLst>
              <a:ext uri="{FF2B5EF4-FFF2-40B4-BE49-F238E27FC236}">
                <a16:creationId xmlns:a16="http://schemas.microsoft.com/office/drawing/2014/main" id="{2FFFB04E-E932-4310-B4F5-E02C38221915}"/>
              </a:ext>
            </a:extLst>
          </p:cNvPr>
          <p:cNvSpPr/>
          <p:nvPr/>
        </p:nvSpPr>
        <p:spPr>
          <a:xfrm flipH="1">
            <a:off x="3668407" y="1692783"/>
            <a:ext cx="457201" cy="957580"/>
          </a:xfrm>
          <a:prstGeom prst="roundRect">
            <a:avLst/>
          </a:prstGeom>
          <a:noFill/>
          <a:ln>
            <a:solidFill>
              <a:srgbClr val="FFCC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ja-JP" altLang="en-US" dirty="0">
              <a:solidFill>
                <a:prstClr val="white"/>
              </a:solidFill>
              <a:latin typeface="UD デジタル 教科書体 NP-R" panose="02020400000000000000" pitchFamily="18" charset="-128"/>
              <a:ea typeface="UD デジタル 教科書体 NP-R" panose="02020400000000000000" pitchFamily="18" charset="-128"/>
            </a:endParaRPr>
          </a:p>
        </p:txBody>
      </p:sp>
      <p:sp>
        <p:nvSpPr>
          <p:cNvPr id="108" name="四角形: 角を丸くする 107">
            <a:extLst>
              <a:ext uri="{FF2B5EF4-FFF2-40B4-BE49-F238E27FC236}">
                <a16:creationId xmlns:a16="http://schemas.microsoft.com/office/drawing/2014/main" id="{AF05A457-CEAF-4970-9762-EF519F92FA60}"/>
              </a:ext>
            </a:extLst>
          </p:cNvPr>
          <p:cNvSpPr/>
          <p:nvPr/>
        </p:nvSpPr>
        <p:spPr>
          <a:xfrm flipH="1">
            <a:off x="4164277" y="1687703"/>
            <a:ext cx="457201" cy="957580"/>
          </a:xfrm>
          <a:prstGeom prst="round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ja-JP" altLang="en-US" dirty="0">
              <a:solidFill>
                <a:prstClr val="white"/>
              </a:solidFill>
              <a:latin typeface="UD デジタル 教科書体 NP-R" panose="02020400000000000000" pitchFamily="18" charset="-128"/>
              <a:ea typeface="UD デジタル 教科書体 NP-R" panose="02020400000000000000" pitchFamily="18" charset="-128"/>
            </a:endParaRPr>
          </a:p>
        </p:txBody>
      </p:sp>
      <p:sp>
        <p:nvSpPr>
          <p:cNvPr id="109" name="四角形: 角を丸くする 108">
            <a:extLst>
              <a:ext uri="{FF2B5EF4-FFF2-40B4-BE49-F238E27FC236}">
                <a16:creationId xmlns:a16="http://schemas.microsoft.com/office/drawing/2014/main" id="{ADBEAD29-30B2-428A-8F5A-417EB05B3DC4}"/>
              </a:ext>
            </a:extLst>
          </p:cNvPr>
          <p:cNvSpPr/>
          <p:nvPr/>
        </p:nvSpPr>
        <p:spPr>
          <a:xfrm flipH="1">
            <a:off x="4659508" y="1687703"/>
            <a:ext cx="680720" cy="957580"/>
          </a:xfrm>
          <a:prstGeom prst="round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ja-JP" altLang="en-US" dirty="0">
              <a:solidFill>
                <a:prstClr val="white"/>
              </a:solidFill>
              <a:latin typeface="UD デジタル 教科書体 NP-R" panose="02020400000000000000" pitchFamily="18" charset="-128"/>
              <a:ea typeface="UD デジタル 教科書体 NP-R" panose="02020400000000000000" pitchFamily="18" charset="-128"/>
            </a:endParaRPr>
          </a:p>
        </p:txBody>
      </p:sp>
      <p:sp>
        <p:nvSpPr>
          <p:cNvPr id="110" name="四角形: 角を丸くする 109">
            <a:extLst>
              <a:ext uri="{FF2B5EF4-FFF2-40B4-BE49-F238E27FC236}">
                <a16:creationId xmlns:a16="http://schemas.microsoft.com/office/drawing/2014/main" id="{5C96FABE-4A4B-497F-B313-90FD3831766F}"/>
              </a:ext>
            </a:extLst>
          </p:cNvPr>
          <p:cNvSpPr/>
          <p:nvPr/>
        </p:nvSpPr>
        <p:spPr>
          <a:xfrm flipH="1">
            <a:off x="5371978" y="1690878"/>
            <a:ext cx="1742562" cy="957580"/>
          </a:xfrm>
          <a:prstGeom prst="round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ja-JP" altLang="en-US" dirty="0">
              <a:solidFill>
                <a:prstClr val="white"/>
              </a:solidFill>
              <a:latin typeface="UD デジタル 教科書体 NP-R" panose="02020400000000000000" pitchFamily="18" charset="-128"/>
              <a:ea typeface="UD デジタル 教科書体 NP-R" panose="02020400000000000000" pitchFamily="18" charset="-128"/>
            </a:endParaRPr>
          </a:p>
        </p:txBody>
      </p:sp>
      <p:sp>
        <p:nvSpPr>
          <p:cNvPr id="112" name="四角形: 角を丸くする 111">
            <a:extLst>
              <a:ext uri="{FF2B5EF4-FFF2-40B4-BE49-F238E27FC236}">
                <a16:creationId xmlns:a16="http://schemas.microsoft.com/office/drawing/2014/main" id="{79BC45E2-CBC9-474F-83BA-2377BE16EC69}"/>
              </a:ext>
            </a:extLst>
          </p:cNvPr>
          <p:cNvSpPr/>
          <p:nvPr/>
        </p:nvSpPr>
        <p:spPr>
          <a:xfrm flipH="1">
            <a:off x="7573010" y="1685798"/>
            <a:ext cx="680720" cy="957580"/>
          </a:xfrm>
          <a:prstGeom prst="round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ja-JP" altLang="en-US" dirty="0">
              <a:solidFill>
                <a:prstClr val="white"/>
              </a:solidFill>
              <a:latin typeface="UD デジタル 教科書体 NP-R" panose="02020400000000000000" pitchFamily="18" charset="-128"/>
              <a:ea typeface="UD デジタル 教科書体 NP-R" panose="02020400000000000000" pitchFamily="18" charset="-128"/>
            </a:endParaRPr>
          </a:p>
        </p:txBody>
      </p:sp>
      <p:sp>
        <p:nvSpPr>
          <p:cNvPr id="114" name="四角形: 角を丸くする 113">
            <a:extLst>
              <a:ext uri="{FF2B5EF4-FFF2-40B4-BE49-F238E27FC236}">
                <a16:creationId xmlns:a16="http://schemas.microsoft.com/office/drawing/2014/main" id="{B6D5318A-A65A-4659-AF8A-1F29ABB169F6}"/>
              </a:ext>
            </a:extLst>
          </p:cNvPr>
          <p:cNvSpPr/>
          <p:nvPr/>
        </p:nvSpPr>
        <p:spPr>
          <a:xfrm flipH="1">
            <a:off x="8292465" y="1681353"/>
            <a:ext cx="1741170" cy="957580"/>
          </a:xfrm>
          <a:prstGeom prst="roundRect">
            <a:avLst/>
          </a:prstGeom>
          <a:no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ja-JP" altLang="en-US" dirty="0">
              <a:solidFill>
                <a:prstClr val="white"/>
              </a:solidFill>
              <a:latin typeface="UD デジタル 教科書体 NP-R" panose="02020400000000000000" pitchFamily="18" charset="-128"/>
              <a:ea typeface="UD デジタル 教科書体 NP-R" panose="02020400000000000000" pitchFamily="18" charset="-128"/>
            </a:endParaRPr>
          </a:p>
        </p:txBody>
      </p:sp>
      <p:sp>
        <p:nvSpPr>
          <p:cNvPr id="116" name="テキスト ボックス 115">
            <a:extLst>
              <a:ext uri="{FF2B5EF4-FFF2-40B4-BE49-F238E27FC236}">
                <a16:creationId xmlns:a16="http://schemas.microsoft.com/office/drawing/2014/main" id="{A91E2147-E92B-4BA7-8C14-F273F75BEB9B}"/>
              </a:ext>
            </a:extLst>
          </p:cNvPr>
          <p:cNvSpPr txBox="1"/>
          <p:nvPr/>
        </p:nvSpPr>
        <p:spPr>
          <a:xfrm>
            <a:off x="2792731" y="1732788"/>
            <a:ext cx="441325" cy="246380"/>
          </a:xfrm>
          <a:prstGeom prst="rect">
            <a:avLst/>
          </a:prstGeom>
          <a:noFill/>
        </p:spPr>
        <p:txBody>
          <a:bodyPr wrap="none" rtlCol="0">
            <a:spAutoFit/>
          </a:bodyPr>
          <a:lstStyle/>
          <a:p>
            <a:pPr defTabSz="457200">
              <a:defRPr/>
            </a:pPr>
            <a:r>
              <a:rPr kumimoji="0" lang="ja-JP" altLang="en-US" sz="1000" b="1" dirty="0">
                <a:solidFill>
                  <a:prstClr val="black">
                    <a:lumMod val="65000"/>
                    <a:lumOff val="35000"/>
                  </a:prstClr>
                </a:solidFill>
                <a:latin typeface="UD デジタル 教科書体 NP-R" panose="02020400000000000000" pitchFamily="18" charset="-128"/>
                <a:ea typeface="UD デジタル 教科書体 NP-R" panose="02020400000000000000" pitchFamily="18" charset="-128"/>
              </a:rPr>
              <a:t>就職</a:t>
            </a:r>
            <a:endParaRPr kumimoji="0" lang="en-US" altLang="ja-JP" sz="1000" b="1" dirty="0">
              <a:solidFill>
                <a:prstClr val="black">
                  <a:lumMod val="65000"/>
                  <a:lumOff val="35000"/>
                </a:prstClr>
              </a:solidFill>
              <a:latin typeface="UD デジタル 教科書体 NP-R" panose="02020400000000000000" pitchFamily="18" charset="-128"/>
              <a:ea typeface="UD デジタル 教科書体 NP-R" panose="02020400000000000000" pitchFamily="18" charset="-128"/>
            </a:endParaRPr>
          </a:p>
        </p:txBody>
      </p:sp>
      <p:sp>
        <p:nvSpPr>
          <p:cNvPr id="117" name="テキスト ボックス 116">
            <a:extLst>
              <a:ext uri="{FF2B5EF4-FFF2-40B4-BE49-F238E27FC236}">
                <a16:creationId xmlns:a16="http://schemas.microsoft.com/office/drawing/2014/main" id="{82DA860A-A6FB-4B5A-92CD-E46A0E513CE5}"/>
              </a:ext>
            </a:extLst>
          </p:cNvPr>
          <p:cNvSpPr txBox="1"/>
          <p:nvPr/>
        </p:nvSpPr>
        <p:spPr>
          <a:xfrm>
            <a:off x="3698187" y="1732788"/>
            <a:ext cx="441325" cy="246380"/>
          </a:xfrm>
          <a:prstGeom prst="rect">
            <a:avLst/>
          </a:prstGeom>
          <a:noFill/>
        </p:spPr>
        <p:txBody>
          <a:bodyPr wrap="none" rtlCol="0">
            <a:spAutoFit/>
          </a:bodyPr>
          <a:lstStyle/>
          <a:p>
            <a:pPr defTabSz="457200">
              <a:defRPr/>
            </a:pPr>
            <a:r>
              <a:rPr kumimoji="0" lang="ja-JP" altLang="en-US" sz="1000" b="1" dirty="0">
                <a:solidFill>
                  <a:prstClr val="black">
                    <a:lumMod val="65000"/>
                    <a:lumOff val="35000"/>
                  </a:prstClr>
                </a:solidFill>
                <a:latin typeface="UD デジタル 教科書体 NP-R" panose="02020400000000000000" pitchFamily="18" charset="-128"/>
                <a:ea typeface="UD デジタル 教科書体 NP-R" panose="02020400000000000000" pitchFamily="18" charset="-128"/>
              </a:rPr>
              <a:t>結婚</a:t>
            </a:r>
            <a:endParaRPr kumimoji="0" lang="en-US" altLang="ja-JP" sz="1000" b="1" dirty="0">
              <a:solidFill>
                <a:prstClr val="black">
                  <a:lumMod val="65000"/>
                  <a:lumOff val="35000"/>
                </a:prstClr>
              </a:solidFill>
              <a:latin typeface="UD デジタル 教科書体 NP-R" panose="02020400000000000000" pitchFamily="18" charset="-128"/>
              <a:ea typeface="UD デジタル 教科書体 NP-R" panose="02020400000000000000" pitchFamily="18" charset="-128"/>
            </a:endParaRPr>
          </a:p>
        </p:txBody>
      </p:sp>
      <p:sp>
        <p:nvSpPr>
          <p:cNvPr id="118" name="テキスト ボックス 117">
            <a:extLst>
              <a:ext uri="{FF2B5EF4-FFF2-40B4-BE49-F238E27FC236}">
                <a16:creationId xmlns:a16="http://schemas.microsoft.com/office/drawing/2014/main" id="{511E38BC-ADF6-4A1A-BF96-478042F0F7ED}"/>
              </a:ext>
            </a:extLst>
          </p:cNvPr>
          <p:cNvSpPr txBox="1"/>
          <p:nvPr/>
        </p:nvSpPr>
        <p:spPr>
          <a:xfrm>
            <a:off x="4214377" y="1731518"/>
            <a:ext cx="441325" cy="246380"/>
          </a:xfrm>
          <a:prstGeom prst="rect">
            <a:avLst/>
          </a:prstGeom>
          <a:noFill/>
        </p:spPr>
        <p:txBody>
          <a:bodyPr wrap="none" rtlCol="0">
            <a:spAutoFit/>
          </a:bodyPr>
          <a:lstStyle/>
          <a:p>
            <a:pPr algn="ctr" defTabSz="457200">
              <a:defRPr/>
            </a:pPr>
            <a:r>
              <a:rPr kumimoji="0" lang="ja-JP" altLang="en-US" sz="1000" b="1" dirty="0">
                <a:solidFill>
                  <a:prstClr val="black">
                    <a:lumMod val="65000"/>
                    <a:lumOff val="35000"/>
                  </a:prstClr>
                </a:solidFill>
                <a:latin typeface="UD デジタル 教科書体 NP-R" panose="02020400000000000000" pitchFamily="18" charset="-128"/>
                <a:ea typeface="UD デジタル 教科書体 NP-R" panose="02020400000000000000" pitchFamily="18" charset="-128"/>
              </a:rPr>
              <a:t>出産</a:t>
            </a:r>
            <a:endParaRPr kumimoji="0" lang="en-US" altLang="ja-JP" sz="1000" b="1" dirty="0">
              <a:solidFill>
                <a:prstClr val="black">
                  <a:lumMod val="65000"/>
                  <a:lumOff val="35000"/>
                </a:prstClr>
              </a:solidFill>
              <a:latin typeface="UD デジタル 教科書体 NP-R" panose="02020400000000000000" pitchFamily="18" charset="-128"/>
              <a:ea typeface="UD デジタル 教科書体 NP-R" panose="02020400000000000000" pitchFamily="18" charset="-128"/>
            </a:endParaRPr>
          </a:p>
        </p:txBody>
      </p:sp>
      <p:sp>
        <p:nvSpPr>
          <p:cNvPr id="119" name="テキスト ボックス 118">
            <a:extLst>
              <a:ext uri="{FF2B5EF4-FFF2-40B4-BE49-F238E27FC236}">
                <a16:creationId xmlns:a16="http://schemas.microsoft.com/office/drawing/2014/main" id="{46A598F4-5E84-4AFB-899E-DD2E1C2BBC5A}"/>
              </a:ext>
            </a:extLst>
          </p:cNvPr>
          <p:cNvSpPr txBox="1"/>
          <p:nvPr/>
        </p:nvSpPr>
        <p:spPr>
          <a:xfrm>
            <a:off x="4665224" y="1730248"/>
            <a:ext cx="697865" cy="246380"/>
          </a:xfrm>
          <a:prstGeom prst="rect">
            <a:avLst/>
          </a:prstGeom>
          <a:noFill/>
        </p:spPr>
        <p:txBody>
          <a:bodyPr wrap="none" rtlCol="0">
            <a:spAutoFit/>
          </a:bodyPr>
          <a:lstStyle/>
          <a:p>
            <a:pPr algn="ctr" defTabSz="457200">
              <a:defRPr/>
            </a:pPr>
            <a:r>
              <a:rPr kumimoji="0" lang="ja-JP" altLang="en-US" sz="1000" b="1" dirty="0">
                <a:solidFill>
                  <a:prstClr val="black">
                    <a:lumMod val="65000"/>
                    <a:lumOff val="35000"/>
                  </a:prstClr>
                </a:solidFill>
                <a:latin typeface="UD デジタル 教科書体 NP-R" panose="02020400000000000000" pitchFamily="18" charset="-128"/>
                <a:ea typeface="UD デジタル 教科書体 NP-R" panose="02020400000000000000" pitchFamily="18" charset="-128"/>
              </a:rPr>
              <a:t>住宅購入</a:t>
            </a:r>
            <a:endParaRPr kumimoji="0" lang="en-US" altLang="ja-JP" sz="1000" b="1" dirty="0">
              <a:solidFill>
                <a:prstClr val="black">
                  <a:lumMod val="65000"/>
                  <a:lumOff val="35000"/>
                </a:prstClr>
              </a:solidFill>
              <a:latin typeface="UD デジタル 教科書体 NP-R" panose="02020400000000000000" pitchFamily="18" charset="-128"/>
              <a:ea typeface="UD デジタル 教科書体 NP-R" panose="02020400000000000000" pitchFamily="18" charset="-128"/>
            </a:endParaRPr>
          </a:p>
        </p:txBody>
      </p:sp>
      <p:sp>
        <p:nvSpPr>
          <p:cNvPr id="120" name="テキスト ボックス 119">
            <a:extLst>
              <a:ext uri="{FF2B5EF4-FFF2-40B4-BE49-F238E27FC236}">
                <a16:creationId xmlns:a16="http://schemas.microsoft.com/office/drawing/2014/main" id="{0BDD6642-93D6-4D67-AC81-B29EC74BB265}"/>
              </a:ext>
            </a:extLst>
          </p:cNvPr>
          <p:cNvSpPr txBox="1"/>
          <p:nvPr/>
        </p:nvSpPr>
        <p:spPr>
          <a:xfrm>
            <a:off x="5843604" y="1731518"/>
            <a:ext cx="988060" cy="246380"/>
          </a:xfrm>
          <a:prstGeom prst="rect">
            <a:avLst/>
          </a:prstGeom>
          <a:noFill/>
        </p:spPr>
        <p:txBody>
          <a:bodyPr wrap="square" rtlCol="0">
            <a:spAutoFit/>
          </a:bodyPr>
          <a:lstStyle/>
          <a:p>
            <a:pPr algn="ctr" defTabSz="457200">
              <a:defRPr/>
            </a:pPr>
            <a:r>
              <a:rPr kumimoji="0" lang="ja-JP" altLang="en-US" sz="1000" b="1" dirty="0">
                <a:solidFill>
                  <a:prstClr val="black">
                    <a:lumMod val="65000"/>
                    <a:lumOff val="35000"/>
                  </a:prstClr>
                </a:solidFill>
                <a:latin typeface="UD デジタル 教科書体 NP-R" panose="02020400000000000000" pitchFamily="18" charset="-128"/>
                <a:ea typeface="UD デジタル 教科書体 NP-R" panose="02020400000000000000" pitchFamily="18" charset="-128"/>
              </a:rPr>
              <a:t>教育</a:t>
            </a:r>
            <a:endParaRPr kumimoji="0" lang="en-US" altLang="ja-JP" sz="1000" b="1" dirty="0">
              <a:solidFill>
                <a:prstClr val="black">
                  <a:lumMod val="65000"/>
                  <a:lumOff val="35000"/>
                </a:prstClr>
              </a:solidFill>
              <a:latin typeface="UD デジタル 教科書体 NP-R" panose="02020400000000000000" pitchFamily="18" charset="-128"/>
              <a:ea typeface="UD デジタル 教科書体 NP-R" panose="02020400000000000000" pitchFamily="18" charset="-128"/>
            </a:endParaRPr>
          </a:p>
        </p:txBody>
      </p:sp>
      <p:sp>
        <p:nvSpPr>
          <p:cNvPr id="122" name="テキスト ボックス 121">
            <a:extLst>
              <a:ext uri="{FF2B5EF4-FFF2-40B4-BE49-F238E27FC236}">
                <a16:creationId xmlns:a16="http://schemas.microsoft.com/office/drawing/2014/main" id="{98FF5562-A77A-4FF5-B67A-2ACA47A1D3AA}"/>
              </a:ext>
            </a:extLst>
          </p:cNvPr>
          <p:cNvSpPr txBox="1"/>
          <p:nvPr/>
        </p:nvSpPr>
        <p:spPr>
          <a:xfrm>
            <a:off x="7707631" y="1723263"/>
            <a:ext cx="441325" cy="246380"/>
          </a:xfrm>
          <a:prstGeom prst="rect">
            <a:avLst/>
          </a:prstGeom>
          <a:noFill/>
        </p:spPr>
        <p:txBody>
          <a:bodyPr wrap="none" rtlCol="0">
            <a:spAutoFit/>
          </a:bodyPr>
          <a:lstStyle/>
          <a:p>
            <a:pPr algn="ctr" defTabSz="457200">
              <a:defRPr/>
            </a:pPr>
            <a:r>
              <a:rPr kumimoji="0" lang="ja-JP" altLang="en-US" sz="1000" b="1" dirty="0">
                <a:solidFill>
                  <a:prstClr val="black">
                    <a:lumMod val="65000"/>
                    <a:lumOff val="35000"/>
                  </a:prstClr>
                </a:solidFill>
                <a:latin typeface="UD デジタル 教科書体 NP-R" panose="02020400000000000000" pitchFamily="18" charset="-128"/>
                <a:ea typeface="UD デジタル 教科書体 NP-R" panose="02020400000000000000" pitchFamily="18" charset="-128"/>
              </a:rPr>
              <a:t>退職</a:t>
            </a:r>
            <a:endParaRPr kumimoji="0" lang="en-US" altLang="ja-JP" sz="1000" b="1" dirty="0">
              <a:solidFill>
                <a:prstClr val="black">
                  <a:lumMod val="65000"/>
                  <a:lumOff val="35000"/>
                </a:prstClr>
              </a:solidFill>
              <a:latin typeface="UD デジタル 教科書体 NP-R" panose="02020400000000000000" pitchFamily="18" charset="-128"/>
              <a:ea typeface="UD デジタル 教科書体 NP-R" panose="02020400000000000000" pitchFamily="18" charset="-128"/>
            </a:endParaRPr>
          </a:p>
        </p:txBody>
      </p:sp>
      <p:sp>
        <p:nvSpPr>
          <p:cNvPr id="124" name="テキスト ボックス 123">
            <a:extLst>
              <a:ext uri="{FF2B5EF4-FFF2-40B4-BE49-F238E27FC236}">
                <a16:creationId xmlns:a16="http://schemas.microsoft.com/office/drawing/2014/main" id="{24997414-3B77-4924-BE17-24D58A3D624D}"/>
              </a:ext>
            </a:extLst>
          </p:cNvPr>
          <p:cNvSpPr txBox="1"/>
          <p:nvPr/>
        </p:nvSpPr>
        <p:spPr>
          <a:xfrm>
            <a:off x="8623146" y="1722629"/>
            <a:ext cx="1082348" cy="246221"/>
          </a:xfrm>
          <a:prstGeom prst="rect">
            <a:avLst/>
          </a:prstGeom>
          <a:noFill/>
        </p:spPr>
        <p:txBody>
          <a:bodyPr wrap="none" rtlCol="0">
            <a:spAutoFit/>
          </a:bodyPr>
          <a:lstStyle/>
          <a:p>
            <a:pPr algn="ctr" defTabSz="457200">
              <a:defRPr/>
            </a:pPr>
            <a:r>
              <a:rPr kumimoji="0" lang="ja-JP" altLang="en-US" sz="1000" b="1" dirty="0">
                <a:solidFill>
                  <a:prstClr val="black">
                    <a:lumMod val="65000"/>
                    <a:lumOff val="35000"/>
                  </a:prstClr>
                </a:solidFill>
                <a:latin typeface="UD デジタル 教科書体 NP-R" panose="02020400000000000000" pitchFamily="18" charset="-128"/>
                <a:ea typeface="UD デジタル 教科書体 NP-R" panose="02020400000000000000" pitchFamily="18" charset="-128"/>
              </a:rPr>
              <a:t>セカンドライフ</a:t>
            </a:r>
            <a:endParaRPr kumimoji="0" lang="en-US" altLang="ja-JP" sz="1000" b="1" dirty="0">
              <a:solidFill>
                <a:prstClr val="black">
                  <a:lumMod val="65000"/>
                  <a:lumOff val="35000"/>
                </a:prstClr>
              </a:solidFill>
              <a:latin typeface="UD デジタル 教科書体 NP-R" panose="02020400000000000000" pitchFamily="18" charset="-128"/>
              <a:ea typeface="UD デジタル 教科書体 NP-R" panose="02020400000000000000" pitchFamily="18" charset="-128"/>
            </a:endParaRPr>
          </a:p>
        </p:txBody>
      </p:sp>
      <p:pic>
        <p:nvPicPr>
          <p:cNvPr id="126" name="図 125">
            <a:extLst>
              <a:ext uri="{FF2B5EF4-FFF2-40B4-BE49-F238E27FC236}">
                <a16:creationId xmlns:a16="http://schemas.microsoft.com/office/drawing/2014/main" id="{575EEACF-64B5-4E5F-BE27-213F463BFC3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740660" y="2002028"/>
            <a:ext cx="589280" cy="628650"/>
          </a:xfrm>
          <a:prstGeom prst="rect">
            <a:avLst/>
          </a:prstGeom>
        </p:spPr>
      </p:pic>
      <p:pic>
        <p:nvPicPr>
          <p:cNvPr id="127" name="図 126">
            <a:extLst>
              <a:ext uri="{FF2B5EF4-FFF2-40B4-BE49-F238E27FC236}">
                <a16:creationId xmlns:a16="http://schemas.microsoft.com/office/drawing/2014/main" id="{D0C3F70D-2257-4E19-96F9-7AEB1A1FF88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600428" y="2008378"/>
            <a:ext cx="554355" cy="589280"/>
          </a:xfrm>
          <a:prstGeom prst="rect">
            <a:avLst/>
          </a:prstGeom>
        </p:spPr>
      </p:pic>
      <p:pic>
        <p:nvPicPr>
          <p:cNvPr id="128" name="図 127">
            <a:extLst>
              <a:ext uri="{FF2B5EF4-FFF2-40B4-BE49-F238E27FC236}">
                <a16:creationId xmlns:a16="http://schemas.microsoft.com/office/drawing/2014/main" id="{643C775F-F5BB-4C08-8E7A-6F2F582289B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089313" y="1976628"/>
            <a:ext cx="631825" cy="637540"/>
          </a:xfrm>
          <a:prstGeom prst="rect">
            <a:avLst/>
          </a:prstGeom>
        </p:spPr>
      </p:pic>
      <p:pic>
        <p:nvPicPr>
          <p:cNvPr id="129" name="図 128">
            <a:extLst>
              <a:ext uri="{FF2B5EF4-FFF2-40B4-BE49-F238E27FC236}">
                <a16:creationId xmlns:a16="http://schemas.microsoft.com/office/drawing/2014/main" id="{292A0348-54D9-4830-849F-D1B3A9ACD46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682369" y="2050288"/>
            <a:ext cx="647065" cy="513080"/>
          </a:xfrm>
          <a:prstGeom prst="rect">
            <a:avLst/>
          </a:prstGeom>
        </p:spPr>
      </p:pic>
      <p:pic>
        <p:nvPicPr>
          <p:cNvPr id="130" name="図 129">
            <a:extLst>
              <a:ext uri="{FF2B5EF4-FFF2-40B4-BE49-F238E27FC236}">
                <a16:creationId xmlns:a16="http://schemas.microsoft.com/office/drawing/2014/main" id="{C9ADCBE2-FEBC-4418-8DD8-2878DA2091A6}"/>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091254" y="2002029"/>
            <a:ext cx="504190" cy="611505"/>
          </a:xfrm>
          <a:prstGeom prst="rect">
            <a:avLst/>
          </a:prstGeom>
        </p:spPr>
      </p:pic>
      <p:pic>
        <p:nvPicPr>
          <p:cNvPr id="132" name="図 131">
            <a:extLst>
              <a:ext uri="{FF2B5EF4-FFF2-40B4-BE49-F238E27FC236}">
                <a16:creationId xmlns:a16="http://schemas.microsoft.com/office/drawing/2014/main" id="{F3A173B9-B228-40BB-B7E4-F77CEDF67EF6}"/>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716521" y="1958214"/>
            <a:ext cx="426085" cy="669925"/>
          </a:xfrm>
          <a:prstGeom prst="rect">
            <a:avLst/>
          </a:prstGeom>
        </p:spPr>
      </p:pic>
      <p:pic>
        <p:nvPicPr>
          <p:cNvPr id="135" name="図 134">
            <a:extLst>
              <a:ext uri="{FF2B5EF4-FFF2-40B4-BE49-F238E27FC236}">
                <a16:creationId xmlns:a16="http://schemas.microsoft.com/office/drawing/2014/main" id="{59E98C69-94E8-41AA-8D78-3E133EA54D6C}"/>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8649336" y="1987424"/>
            <a:ext cx="539115" cy="349885"/>
          </a:xfrm>
          <a:prstGeom prst="rect">
            <a:avLst/>
          </a:prstGeom>
        </p:spPr>
      </p:pic>
      <p:pic>
        <p:nvPicPr>
          <p:cNvPr id="136" name="図 135">
            <a:extLst>
              <a:ext uri="{FF2B5EF4-FFF2-40B4-BE49-F238E27FC236}">
                <a16:creationId xmlns:a16="http://schemas.microsoft.com/office/drawing/2014/main" id="{D36F96E4-7FA7-4F6F-98DB-6066A39B0051}"/>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9225281" y="2169668"/>
            <a:ext cx="349885" cy="422910"/>
          </a:xfrm>
          <a:prstGeom prst="rect">
            <a:avLst/>
          </a:prstGeom>
        </p:spPr>
      </p:pic>
      <p:sp>
        <p:nvSpPr>
          <p:cNvPr id="139" name="正方形/長方形 138">
            <a:extLst>
              <a:ext uri="{FF2B5EF4-FFF2-40B4-BE49-F238E27FC236}">
                <a16:creationId xmlns:a16="http://schemas.microsoft.com/office/drawing/2014/main" id="{0DA41EB6-20BF-4387-9341-10663D480905}"/>
              </a:ext>
            </a:extLst>
          </p:cNvPr>
          <p:cNvSpPr/>
          <p:nvPr/>
        </p:nvSpPr>
        <p:spPr>
          <a:xfrm>
            <a:off x="2545715" y="2865882"/>
            <a:ext cx="5387340" cy="3653028"/>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ja-JP" altLang="en-US" sz="1400" dirty="0">
              <a:solidFill>
                <a:prstClr val="white"/>
              </a:solidFill>
              <a:latin typeface="UD デジタル 教科書体 NP-R" panose="02020400000000000000" pitchFamily="18" charset="-128"/>
              <a:ea typeface="UD デジタル 教科書体 NP-R" panose="02020400000000000000" pitchFamily="18" charset="-128"/>
            </a:endParaRPr>
          </a:p>
        </p:txBody>
      </p:sp>
      <p:sp>
        <p:nvSpPr>
          <p:cNvPr id="140" name="正方形/長方形 139">
            <a:extLst>
              <a:ext uri="{FF2B5EF4-FFF2-40B4-BE49-F238E27FC236}">
                <a16:creationId xmlns:a16="http://schemas.microsoft.com/office/drawing/2014/main" id="{7C67A566-98A9-4951-8D22-84FCA00315CE}"/>
              </a:ext>
            </a:extLst>
          </p:cNvPr>
          <p:cNvSpPr/>
          <p:nvPr/>
        </p:nvSpPr>
        <p:spPr>
          <a:xfrm>
            <a:off x="7933055" y="2872232"/>
            <a:ext cx="2275840" cy="3653028"/>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ja-JP" altLang="en-US" sz="1400" dirty="0">
              <a:solidFill>
                <a:prstClr val="white"/>
              </a:solidFill>
              <a:latin typeface="UD デジタル 教科書体 NP-R" panose="02020400000000000000" pitchFamily="18" charset="-128"/>
              <a:ea typeface="UD デジタル 教科書体 NP-R" panose="02020400000000000000" pitchFamily="18" charset="-128"/>
            </a:endParaRPr>
          </a:p>
        </p:txBody>
      </p:sp>
      <p:sp>
        <p:nvSpPr>
          <p:cNvPr id="144" name="正方形/長方形 143">
            <a:extLst>
              <a:ext uri="{FF2B5EF4-FFF2-40B4-BE49-F238E27FC236}">
                <a16:creationId xmlns:a16="http://schemas.microsoft.com/office/drawing/2014/main" id="{F58A797B-E2EE-49E5-A91E-5CDA65823293}"/>
              </a:ext>
            </a:extLst>
          </p:cNvPr>
          <p:cNvSpPr/>
          <p:nvPr/>
        </p:nvSpPr>
        <p:spPr>
          <a:xfrm>
            <a:off x="5032310" y="3082798"/>
            <a:ext cx="2540700" cy="638376"/>
          </a:xfrm>
          <a:prstGeom prst="rect">
            <a:avLst/>
          </a:prstGeom>
          <a:solidFill>
            <a:srgbClr val="FFFFCC"/>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r>
              <a:rPr lang="ja-JP" altLang="en-US" sz="2000" b="1" dirty="0">
                <a:solidFill>
                  <a:prstClr val="black">
                    <a:lumMod val="65000"/>
                    <a:lumOff val="35000"/>
                  </a:prstClr>
                </a:solidFill>
                <a:latin typeface="UD デジタル 教科書体 NP-R" panose="02020400000000000000" pitchFamily="18" charset="-128"/>
                <a:ea typeface="UD デジタル 教科書体 NP-R" panose="02020400000000000000" pitchFamily="18" charset="-128"/>
              </a:rPr>
              <a:t>子供の教育費</a:t>
            </a:r>
          </a:p>
        </p:txBody>
      </p:sp>
      <p:sp>
        <p:nvSpPr>
          <p:cNvPr id="152" name="正方形/長方形 151">
            <a:extLst>
              <a:ext uri="{FF2B5EF4-FFF2-40B4-BE49-F238E27FC236}">
                <a16:creationId xmlns:a16="http://schemas.microsoft.com/office/drawing/2014/main" id="{BCB4ED20-56A6-455C-975B-FB0FB3CD7CAD}"/>
              </a:ext>
            </a:extLst>
          </p:cNvPr>
          <p:cNvSpPr/>
          <p:nvPr/>
        </p:nvSpPr>
        <p:spPr>
          <a:xfrm>
            <a:off x="2955925" y="1332484"/>
            <a:ext cx="506730" cy="45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ja-JP" altLang="en-US" dirty="0">
              <a:solidFill>
                <a:prstClr val="white"/>
              </a:solidFill>
              <a:latin typeface="UD デジタル 教科書体 NP-R" panose="02020400000000000000" pitchFamily="18" charset="-128"/>
              <a:ea typeface="UD デジタル 教科書体 NP-R" panose="02020400000000000000" pitchFamily="18" charset="-128"/>
            </a:endParaRPr>
          </a:p>
        </p:txBody>
      </p:sp>
      <p:sp>
        <p:nvSpPr>
          <p:cNvPr id="153" name="直角三角形 152">
            <a:extLst>
              <a:ext uri="{FF2B5EF4-FFF2-40B4-BE49-F238E27FC236}">
                <a16:creationId xmlns:a16="http://schemas.microsoft.com/office/drawing/2014/main" id="{0BAB8856-1DC5-4351-9844-6748A320F692}"/>
              </a:ext>
            </a:extLst>
          </p:cNvPr>
          <p:cNvSpPr/>
          <p:nvPr/>
        </p:nvSpPr>
        <p:spPr>
          <a:xfrm>
            <a:off x="3450591" y="1239774"/>
            <a:ext cx="165735" cy="8763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ja-JP" altLang="en-US" dirty="0">
              <a:solidFill>
                <a:prstClr val="white"/>
              </a:solidFill>
              <a:latin typeface="UD デジタル 教科書体 NP-R" panose="02020400000000000000" pitchFamily="18" charset="-128"/>
              <a:ea typeface="UD デジタル 教科書体 NP-R" panose="02020400000000000000" pitchFamily="18" charset="-128"/>
            </a:endParaRPr>
          </a:p>
        </p:txBody>
      </p:sp>
      <p:sp>
        <p:nvSpPr>
          <p:cNvPr id="160" name="正方形/長方形 159">
            <a:extLst>
              <a:ext uri="{FF2B5EF4-FFF2-40B4-BE49-F238E27FC236}">
                <a16:creationId xmlns:a16="http://schemas.microsoft.com/office/drawing/2014/main" id="{1A568D96-B4E9-4EBE-B86E-0CF6801E32A9}"/>
              </a:ext>
            </a:extLst>
          </p:cNvPr>
          <p:cNvSpPr/>
          <p:nvPr/>
        </p:nvSpPr>
        <p:spPr>
          <a:xfrm>
            <a:off x="7939405" y="5040351"/>
            <a:ext cx="2287270" cy="1493165"/>
          </a:xfrm>
          <a:prstGeom prst="rect">
            <a:avLst/>
          </a:prstGeom>
          <a:solidFill>
            <a:srgbClr val="FFFFCC"/>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r>
              <a:rPr lang="ja-JP" altLang="en-US" sz="2000" b="1" dirty="0">
                <a:solidFill>
                  <a:prstClr val="black">
                    <a:lumMod val="65000"/>
                    <a:lumOff val="35000"/>
                  </a:prstClr>
                </a:solidFill>
                <a:latin typeface="UD デジタル 教科書体 NP-R" panose="02020400000000000000" pitchFamily="18" charset="-128"/>
                <a:ea typeface="UD デジタル 教科書体 NP-R" panose="02020400000000000000" pitchFamily="18" charset="-128"/>
              </a:rPr>
              <a:t>老後の生活費</a:t>
            </a:r>
            <a:endParaRPr lang="en-US" altLang="ja-JP" sz="2000" b="1" dirty="0">
              <a:solidFill>
                <a:prstClr val="black">
                  <a:lumMod val="65000"/>
                  <a:lumOff val="35000"/>
                </a:prstClr>
              </a:solidFill>
              <a:latin typeface="UD デジタル 教科書体 NP-R" panose="02020400000000000000" pitchFamily="18" charset="-128"/>
              <a:ea typeface="UD デジタル 教科書体 NP-R" panose="02020400000000000000" pitchFamily="18" charset="-128"/>
            </a:endParaRPr>
          </a:p>
          <a:p>
            <a:pPr algn="ctr" defTabSz="457200">
              <a:spcBef>
                <a:spcPts val="1200"/>
              </a:spcBef>
              <a:defRPr/>
            </a:pPr>
            <a:r>
              <a:rPr lang="ja-JP" altLang="en-US" sz="2800" b="1" dirty="0">
                <a:solidFill>
                  <a:srgbClr val="C00000"/>
                </a:solidFill>
                <a:latin typeface="UD デジタル 教科書体 NP-R" panose="02020400000000000000" pitchFamily="18" charset="-128"/>
                <a:ea typeface="UD デジタル 教科書体 NP-R" panose="02020400000000000000" pitchFamily="18" charset="-128"/>
              </a:rPr>
              <a:t>借入不可</a:t>
            </a:r>
          </a:p>
        </p:txBody>
      </p:sp>
      <p:sp>
        <p:nvSpPr>
          <p:cNvPr id="3" name="スライド番号プレースホルダー 2">
            <a:extLst>
              <a:ext uri="{FF2B5EF4-FFF2-40B4-BE49-F238E27FC236}">
                <a16:creationId xmlns:a16="http://schemas.microsoft.com/office/drawing/2014/main" id="{71B8B8D9-E743-4601-A24C-4A69E971D9D8}"/>
              </a:ext>
            </a:extLst>
          </p:cNvPr>
          <p:cNvSpPr>
            <a:spLocks noGrp="1"/>
          </p:cNvSpPr>
          <p:nvPr>
            <p:ph type="sldNum" sz="quarter" idx="12"/>
          </p:nvPr>
        </p:nvSpPr>
        <p:spPr/>
        <p:txBody>
          <a:bodyPr/>
          <a:lstStyle/>
          <a:p>
            <a:pPr defTabSz="457200">
              <a:defRPr/>
            </a:pPr>
            <a:fld id="{B378FB67-07AC-457B-BADA-E57568912247}" type="slidenum">
              <a:rPr lang="ja-JP" altLang="en-US" sz="1100">
                <a:solidFill>
                  <a:prstClr val="black">
                    <a:lumMod val="50000"/>
                    <a:lumOff val="50000"/>
                  </a:prstClr>
                </a:solidFill>
                <a:latin typeface="Calibri" panose="020F0502020204030204"/>
                <a:ea typeface="BIZ UDPゴシック" panose="020B0400000000000000" pitchFamily="50" charset="-128"/>
              </a:rPr>
              <a:pPr defTabSz="457200">
                <a:defRPr/>
              </a:pPr>
              <a:t>32</a:t>
            </a:fld>
            <a:endParaRPr lang="ja-JP" altLang="en-US" sz="1100" dirty="0">
              <a:solidFill>
                <a:prstClr val="black">
                  <a:lumMod val="50000"/>
                  <a:lumOff val="50000"/>
                </a:prstClr>
              </a:solidFill>
              <a:latin typeface="Calibri" panose="020F0502020204030204"/>
              <a:ea typeface="BIZ UDPゴシック" panose="020B0400000000000000" pitchFamily="50" charset="-128"/>
            </a:endParaRPr>
          </a:p>
        </p:txBody>
      </p:sp>
      <p:sp>
        <p:nvSpPr>
          <p:cNvPr id="54" name="正方形/長方形 53">
            <a:extLst>
              <a:ext uri="{FF2B5EF4-FFF2-40B4-BE49-F238E27FC236}">
                <a16:creationId xmlns:a16="http://schemas.microsoft.com/office/drawing/2014/main" id="{4D9F5E1B-0FFB-498D-8448-2630D39F9DC9}"/>
              </a:ext>
            </a:extLst>
          </p:cNvPr>
          <p:cNvSpPr/>
          <p:nvPr/>
        </p:nvSpPr>
        <p:spPr>
          <a:xfrm>
            <a:off x="3876041" y="3848889"/>
            <a:ext cx="975730" cy="879322"/>
          </a:xfrm>
          <a:prstGeom prst="rect">
            <a:avLst/>
          </a:prstGeom>
          <a:solidFill>
            <a:srgbClr val="FFFFCC"/>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r>
              <a:rPr lang="ja-JP" altLang="en-US" sz="2000" b="1" dirty="0">
                <a:solidFill>
                  <a:prstClr val="black">
                    <a:lumMod val="65000"/>
                    <a:lumOff val="35000"/>
                  </a:prstClr>
                </a:solidFill>
                <a:latin typeface="UD デジタル 教科書体 NP-R" panose="02020400000000000000" pitchFamily="18" charset="-128"/>
                <a:ea typeface="UD デジタル 教科書体 NP-R" panose="02020400000000000000" pitchFamily="18" charset="-128"/>
              </a:rPr>
              <a:t>家賃</a:t>
            </a:r>
          </a:p>
        </p:txBody>
      </p:sp>
      <p:sp>
        <p:nvSpPr>
          <p:cNvPr id="146" name="正方形/長方形 145">
            <a:extLst>
              <a:ext uri="{FF2B5EF4-FFF2-40B4-BE49-F238E27FC236}">
                <a16:creationId xmlns:a16="http://schemas.microsoft.com/office/drawing/2014/main" id="{DFC0458C-B382-4ACB-A51D-2B9769227FD0}"/>
              </a:ext>
            </a:extLst>
          </p:cNvPr>
          <p:cNvSpPr/>
          <p:nvPr/>
        </p:nvSpPr>
        <p:spPr>
          <a:xfrm>
            <a:off x="4851772" y="3852165"/>
            <a:ext cx="4113606" cy="879322"/>
          </a:xfrm>
          <a:prstGeom prst="rect">
            <a:avLst/>
          </a:prstGeom>
          <a:solidFill>
            <a:srgbClr val="C00000"/>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r>
              <a:rPr lang="ja-JP" altLang="en-US" sz="2000" b="1" dirty="0">
                <a:solidFill>
                  <a:prstClr val="white"/>
                </a:solidFill>
                <a:latin typeface="UD デジタル 教科書体 NP-R" panose="02020400000000000000" pitchFamily="18" charset="-128"/>
                <a:ea typeface="UD デジタル 教科書体 NP-R" panose="02020400000000000000" pitchFamily="18" charset="-128"/>
              </a:rPr>
              <a:t>住宅ローン返済</a:t>
            </a:r>
          </a:p>
        </p:txBody>
      </p:sp>
      <p:cxnSp>
        <p:nvCxnSpPr>
          <p:cNvPr id="5" name="直線コネクタ 4">
            <a:extLst>
              <a:ext uri="{FF2B5EF4-FFF2-40B4-BE49-F238E27FC236}">
                <a16:creationId xmlns:a16="http://schemas.microsoft.com/office/drawing/2014/main" id="{E6243296-7AA2-4D17-B6C1-50AB14A232EE}"/>
              </a:ext>
            </a:extLst>
          </p:cNvPr>
          <p:cNvCxnSpPr/>
          <p:nvPr/>
        </p:nvCxnSpPr>
        <p:spPr>
          <a:xfrm>
            <a:off x="7921626" y="2865882"/>
            <a:ext cx="33655" cy="3675888"/>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5221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4"/>
                                        </p:tgtEl>
                                        <p:attrNameLst>
                                          <p:attrName>style.visibility</p:attrName>
                                        </p:attrNameLst>
                                      </p:cBhvr>
                                      <p:to>
                                        <p:strVal val="visible"/>
                                      </p:to>
                                    </p:set>
                                    <p:animEffect transition="in" filter="fade">
                                      <p:cBhvr>
                                        <p:cTn id="7" dur="500"/>
                                        <p:tgtEl>
                                          <p:spTgt spid="14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4"/>
                                        </p:tgtEl>
                                        <p:attrNameLst>
                                          <p:attrName>style.visibility</p:attrName>
                                        </p:attrNameLst>
                                      </p:cBhvr>
                                      <p:to>
                                        <p:strVal val="visible"/>
                                      </p:to>
                                    </p:set>
                                    <p:animEffect transition="in" filter="fade">
                                      <p:cBhvr>
                                        <p:cTn id="12" dur="500"/>
                                        <p:tgtEl>
                                          <p:spTgt spid="5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46"/>
                                        </p:tgtEl>
                                        <p:attrNameLst>
                                          <p:attrName>style.visibility</p:attrName>
                                        </p:attrNameLst>
                                      </p:cBhvr>
                                      <p:to>
                                        <p:strVal val="visible"/>
                                      </p:to>
                                    </p:set>
                                    <p:animEffect transition="in" filter="fade">
                                      <p:cBhvr>
                                        <p:cTn id="15" dur="500"/>
                                        <p:tgtEl>
                                          <p:spTgt spid="14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60"/>
                                        </p:tgtEl>
                                        <p:attrNameLst>
                                          <p:attrName>style.visibility</p:attrName>
                                        </p:attrNameLst>
                                      </p:cBhvr>
                                      <p:to>
                                        <p:strVal val="visible"/>
                                      </p:to>
                                    </p:set>
                                    <p:animEffect transition="in" filter="fade">
                                      <p:cBhvr>
                                        <p:cTn id="20" dur="500"/>
                                        <p:tgtEl>
                                          <p:spTgt spid="1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 grpId="0" animBg="1"/>
      <p:bldP spid="160" grpId="0" animBg="1"/>
      <p:bldP spid="54" grpId="0" animBg="1"/>
      <p:bldP spid="14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8DD605E-3F58-B043-D5F0-30D51E381DC0}"/>
              </a:ext>
            </a:extLst>
          </p:cNvPr>
          <p:cNvSpPr>
            <a:spLocks noGrp="1"/>
          </p:cNvSpPr>
          <p:nvPr>
            <p:ph type="title"/>
          </p:nvPr>
        </p:nvSpPr>
        <p:spPr/>
        <p:txBody>
          <a:bodyPr/>
          <a:lstStyle/>
          <a:p>
            <a:endParaRPr kumimoji="1" lang="ja-JP" altLang="en-US"/>
          </a:p>
        </p:txBody>
      </p:sp>
      <p:pic>
        <p:nvPicPr>
          <p:cNvPr id="5" name="コンテンツ プレースホルダー 4">
            <a:extLst>
              <a:ext uri="{FF2B5EF4-FFF2-40B4-BE49-F238E27FC236}">
                <a16:creationId xmlns:a16="http://schemas.microsoft.com/office/drawing/2014/main" id="{E71F9071-1F3C-BA59-CA19-9D5449FD259C}"/>
              </a:ext>
            </a:extLst>
          </p:cNvPr>
          <p:cNvPicPr>
            <a:picLocks noGrp="1" noChangeAspect="1"/>
          </p:cNvPicPr>
          <p:nvPr>
            <p:ph idx="1"/>
          </p:nvPr>
        </p:nvPicPr>
        <p:blipFill>
          <a:blip r:embed="rId3"/>
          <a:stretch>
            <a:fillRect/>
          </a:stretch>
        </p:blipFill>
        <p:spPr>
          <a:xfrm>
            <a:off x="838200" y="365125"/>
            <a:ext cx="10377667" cy="5811838"/>
          </a:xfrm>
        </p:spPr>
      </p:pic>
      <p:sp>
        <p:nvSpPr>
          <p:cNvPr id="6" name="スライド番号プレースホルダー 5">
            <a:extLst>
              <a:ext uri="{FF2B5EF4-FFF2-40B4-BE49-F238E27FC236}">
                <a16:creationId xmlns:a16="http://schemas.microsoft.com/office/drawing/2014/main" id="{D0AA9D0C-05A7-C78A-DDC2-B556C6D88FE6}"/>
              </a:ext>
            </a:extLst>
          </p:cNvPr>
          <p:cNvSpPr>
            <a:spLocks noGrp="1"/>
          </p:cNvSpPr>
          <p:nvPr>
            <p:ph type="sldNum" sz="quarter" idx="12"/>
          </p:nvPr>
        </p:nvSpPr>
        <p:spPr/>
        <p:txBody>
          <a:bodyPr/>
          <a:lstStyle/>
          <a:p>
            <a:fld id="{7053D55C-1BD3-474D-B643-3CCB384A951D}" type="slidenum">
              <a:rPr kumimoji="1" lang="ja-JP" altLang="en-US" smtClean="0"/>
              <a:t>33</a:t>
            </a:fld>
            <a:endParaRPr kumimoji="1" lang="ja-JP" altLang="en-US"/>
          </a:p>
        </p:txBody>
      </p:sp>
      <p:pic>
        <p:nvPicPr>
          <p:cNvPr id="7" name="図 6">
            <a:extLst>
              <a:ext uri="{FF2B5EF4-FFF2-40B4-BE49-F238E27FC236}">
                <a16:creationId xmlns:a16="http://schemas.microsoft.com/office/drawing/2014/main" id="{0C9A2991-0AA7-945A-13AF-706A0EA63D52}"/>
              </a:ext>
            </a:extLst>
          </p:cNvPr>
          <p:cNvPicPr>
            <a:picLocks noChangeAspect="1"/>
          </p:cNvPicPr>
          <p:nvPr/>
        </p:nvPicPr>
        <p:blipFill>
          <a:blip r:embed="rId4"/>
          <a:stretch>
            <a:fillRect/>
          </a:stretch>
        </p:blipFill>
        <p:spPr>
          <a:xfrm>
            <a:off x="637954" y="227455"/>
            <a:ext cx="10845209" cy="6265419"/>
          </a:xfrm>
          <a:prstGeom prst="rect">
            <a:avLst/>
          </a:prstGeom>
        </p:spPr>
      </p:pic>
      <p:sp>
        <p:nvSpPr>
          <p:cNvPr id="4" name="テキスト ボックス 3">
            <a:extLst>
              <a:ext uri="{FF2B5EF4-FFF2-40B4-BE49-F238E27FC236}">
                <a16:creationId xmlns:a16="http://schemas.microsoft.com/office/drawing/2014/main" id="{448062F6-7D09-BACF-D417-B92E0EE61136}"/>
              </a:ext>
            </a:extLst>
          </p:cNvPr>
          <p:cNvSpPr txBox="1"/>
          <p:nvPr/>
        </p:nvSpPr>
        <p:spPr>
          <a:xfrm>
            <a:off x="1729946" y="1075038"/>
            <a:ext cx="8896865" cy="707886"/>
          </a:xfrm>
          <a:prstGeom prst="rect">
            <a:avLst/>
          </a:prstGeom>
          <a:noFill/>
        </p:spPr>
        <p:txBody>
          <a:bodyPr wrap="square" rtlCol="0">
            <a:spAutoFit/>
          </a:bodyPr>
          <a:lstStyle/>
          <a:p>
            <a:r>
              <a:rPr kumimoji="1" lang="ja-JP" altLang="en-US" sz="4000" dirty="0">
                <a:solidFill>
                  <a:srgbClr val="FF0000"/>
                </a:solidFill>
                <a:latin typeface="HG創英角ﾎﾟｯﾌﾟ体" panose="040B0A09000000000000" pitchFamily="49" charset="-128"/>
                <a:ea typeface="HG創英角ﾎﾟｯﾌﾟ体" panose="040B0A09000000000000" pitchFamily="49" charset="-128"/>
              </a:rPr>
              <a:t>住宅ローン利用者へのアンケート結果</a:t>
            </a:r>
          </a:p>
        </p:txBody>
      </p:sp>
    </p:spTree>
    <p:extLst>
      <p:ext uri="{BB962C8B-B14F-4D97-AF65-F5344CB8AC3E}">
        <p14:creationId xmlns:p14="http://schemas.microsoft.com/office/powerpoint/2010/main" val="15174316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6">
            <a:extLst>
              <a:ext uri="{FF2B5EF4-FFF2-40B4-BE49-F238E27FC236}">
                <a16:creationId xmlns:a16="http://schemas.microsoft.com/office/drawing/2014/main" id="{B5C7FBBE-8E80-434B-5652-17664079F0A6}"/>
              </a:ext>
            </a:extLst>
          </p:cNvPr>
          <p:cNvSpPr>
            <a:spLocks noGrp="1"/>
          </p:cNvSpPr>
          <p:nvPr>
            <p:ph type="title"/>
          </p:nvPr>
        </p:nvSpPr>
        <p:spPr/>
        <p:txBody>
          <a:bodyPr>
            <a:normAutofit/>
          </a:bodyPr>
          <a:lstStyle/>
          <a:p>
            <a:r>
              <a:rPr lang="ja-JP" altLang="en-US" dirty="0">
                <a:latin typeface="HGS創英角ﾎﾟｯﾌﾟ体" panose="040B0A00000000000000" pitchFamily="50" charset="-128"/>
                <a:ea typeface="HGS創英角ﾎﾟｯﾌﾟ体" panose="040B0A00000000000000" pitchFamily="50" charset="-128"/>
              </a:rPr>
              <a:t>変動金利の金利リスクに関する理解度！</a:t>
            </a:r>
          </a:p>
        </p:txBody>
      </p:sp>
      <p:sp>
        <p:nvSpPr>
          <p:cNvPr id="8" name="コンテンツ プレースホルダー 7">
            <a:extLst>
              <a:ext uri="{FF2B5EF4-FFF2-40B4-BE49-F238E27FC236}">
                <a16:creationId xmlns:a16="http://schemas.microsoft.com/office/drawing/2014/main" id="{2489D850-C7BA-FA16-5E84-D058752C7E5C}"/>
              </a:ext>
            </a:extLst>
          </p:cNvPr>
          <p:cNvSpPr>
            <a:spLocks noGrp="1"/>
          </p:cNvSpPr>
          <p:nvPr>
            <p:ph sz="half" idx="1"/>
          </p:nvPr>
        </p:nvSpPr>
        <p:spPr>
          <a:xfrm>
            <a:off x="838199" y="1825625"/>
            <a:ext cx="10515600" cy="4351338"/>
          </a:xfrm>
        </p:spPr>
        <p:style>
          <a:lnRef idx="1">
            <a:schemeClr val="accent1"/>
          </a:lnRef>
          <a:fillRef idx="2">
            <a:schemeClr val="accent1"/>
          </a:fillRef>
          <a:effectRef idx="1">
            <a:schemeClr val="accent1"/>
          </a:effectRef>
          <a:fontRef idx="minor">
            <a:schemeClr val="dk1"/>
          </a:fontRef>
        </p:style>
        <p:txBody>
          <a:bodyPr>
            <a:normAutofit fontScale="77500" lnSpcReduction="20000"/>
          </a:bodyPr>
          <a:lstStyle/>
          <a:p>
            <a:pPr marL="0" indent="0">
              <a:buNone/>
            </a:pPr>
            <a:endParaRPr lang="en-US" altLang="ja-JP" sz="1400" dirty="0"/>
          </a:p>
          <a:p>
            <a:pPr marL="0" indent="0">
              <a:buNone/>
            </a:pPr>
            <a:r>
              <a:rPr lang="ja-JP" altLang="en-US" sz="4100" dirty="0">
                <a:solidFill>
                  <a:srgbClr val="FF0000"/>
                </a:solidFill>
                <a:latin typeface="HGS創英角ﾎﾟｯﾌﾟ体" panose="040B0A00000000000000" pitchFamily="50" charset="-128"/>
                <a:ea typeface="HGS創英角ﾎﾟｯﾌﾟ体" panose="040B0A00000000000000" pitchFamily="50" charset="-128"/>
              </a:rPr>
              <a:t>十分に理解</a:t>
            </a:r>
            <a:r>
              <a:rPr lang="en-US" altLang="ja-JP" sz="4100" dirty="0">
                <a:solidFill>
                  <a:srgbClr val="FF0000"/>
                </a:solidFill>
                <a:latin typeface="HGS創英角ﾎﾟｯﾌﾟ体" panose="040B0A00000000000000" pitchFamily="50" charset="-128"/>
                <a:ea typeface="HGS創英角ﾎﾟｯﾌﾟ体" panose="040B0A00000000000000" pitchFamily="50" charset="-128"/>
              </a:rPr>
              <a:t>+</a:t>
            </a:r>
            <a:r>
              <a:rPr lang="ja-JP" altLang="en-US" sz="4100" dirty="0">
                <a:solidFill>
                  <a:srgbClr val="FF0000"/>
                </a:solidFill>
                <a:latin typeface="HGS創英角ﾎﾟｯﾌﾟ体" panose="040B0A00000000000000" pitchFamily="50" charset="-128"/>
                <a:ea typeface="HGS創英角ﾎﾟｯﾌﾟ体" panose="040B0A00000000000000" pitchFamily="50" charset="-128"/>
              </a:rPr>
              <a:t>ほぼ理解　</a:t>
            </a:r>
            <a:endParaRPr lang="en-US" altLang="ja-JP" sz="4100" dirty="0">
              <a:solidFill>
                <a:srgbClr val="FF0000"/>
              </a:solidFill>
              <a:latin typeface="HGS創英角ﾎﾟｯﾌﾟ体" panose="040B0A00000000000000" pitchFamily="50" charset="-128"/>
              <a:ea typeface="HGS創英角ﾎﾟｯﾌﾟ体" panose="040B0A00000000000000" pitchFamily="50" charset="-128"/>
            </a:endParaRPr>
          </a:p>
          <a:p>
            <a:pPr marL="0" indent="0">
              <a:buNone/>
            </a:pPr>
            <a:endParaRPr lang="en-US" altLang="ja-JP" sz="2100" dirty="0">
              <a:latin typeface="HGS創英角ﾎﾟｯﾌﾟ体" panose="040B0A00000000000000" pitchFamily="50" charset="-128"/>
              <a:ea typeface="HGS創英角ﾎﾟｯﾌﾟ体" panose="040B0A00000000000000" pitchFamily="50" charset="-128"/>
            </a:endParaRPr>
          </a:p>
          <a:p>
            <a:pPr marL="0" indent="0">
              <a:buNone/>
            </a:pPr>
            <a:r>
              <a:rPr lang="ja-JP" altLang="en-US" dirty="0">
                <a:latin typeface="HGS創英角ﾎﾟｯﾌﾟ体" panose="040B0A00000000000000" pitchFamily="50" charset="-128"/>
                <a:ea typeface="HGS創英角ﾎﾟｯﾌﾟ体" panose="040B0A00000000000000" pitchFamily="50" charset="-128"/>
              </a:rPr>
              <a:t>①適用金利や返済額の見直しルール　　</a:t>
            </a:r>
            <a:r>
              <a:rPr lang="en-US" altLang="ja-JP" dirty="0">
                <a:solidFill>
                  <a:srgbClr val="FF0000"/>
                </a:solidFill>
                <a:latin typeface="HGS創英角ﾎﾟｯﾌﾟ体" panose="040B0A00000000000000" pitchFamily="50" charset="-128"/>
                <a:ea typeface="HGS創英角ﾎﾟｯﾌﾟ体" panose="040B0A00000000000000" pitchFamily="50" charset="-128"/>
              </a:rPr>
              <a:t>59.4</a:t>
            </a:r>
            <a:r>
              <a:rPr lang="ja-JP" altLang="en-US" dirty="0">
                <a:solidFill>
                  <a:srgbClr val="FF0000"/>
                </a:solidFill>
                <a:latin typeface="HGS創英角ﾎﾟｯﾌﾟ体" panose="040B0A00000000000000" pitchFamily="50" charset="-128"/>
                <a:ea typeface="HGS創英角ﾎﾟｯﾌﾟ体" panose="040B0A00000000000000" pitchFamily="50" charset="-128"/>
              </a:rPr>
              <a:t>％</a:t>
            </a:r>
            <a:endParaRPr lang="en-US" altLang="ja-JP" dirty="0">
              <a:solidFill>
                <a:srgbClr val="FF0000"/>
              </a:solidFill>
              <a:latin typeface="HGS創英角ﾎﾟｯﾌﾟ体" panose="040B0A00000000000000" pitchFamily="50" charset="-128"/>
              <a:ea typeface="HGS創英角ﾎﾟｯﾌﾟ体" panose="040B0A00000000000000" pitchFamily="50" charset="-128"/>
            </a:endParaRPr>
          </a:p>
          <a:p>
            <a:pPr marL="0" indent="0">
              <a:buNone/>
            </a:pPr>
            <a:endParaRPr lang="en-US" altLang="ja-JP" sz="2100" dirty="0">
              <a:latin typeface="HGS創英角ﾎﾟｯﾌﾟ体" panose="040B0A00000000000000" pitchFamily="50" charset="-128"/>
              <a:ea typeface="HGS創英角ﾎﾟｯﾌﾟ体" panose="040B0A00000000000000" pitchFamily="50" charset="-128"/>
            </a:endParaRPr>
          </a:p>
          <a:p>
            <a:pPr marL="0" indent="0">
              <a:buNone/>
            </a:pPr>
            <a:r>
              <a:rPr lang="ja-JP" altLang="en-US" dirty="0">
                <a:latin typeface="HGS創英角ﾎﾟｯﾌﾟ体" panose="040B0A00000000000000" pitchFamily="50" charset="-128"/>
                <a:ea typeface="HGS創英角ﾎﾟｯﾌﾟ体" panose="040B0A00000000000000" pitchFamily="50" charset="-128"/>
              </a:rPr>
              <a:t>②将来の金利上昇によって返済額が、どれくらい増えるか？　　</a:t>
            </a:r>
            <a:r>
              <a:rPr lang="en-US" altLang="ja-JP" dirty="0">
                <a:solidFill>
                  <a:srgbClr val="FF0000"/>
                </a:solidFill>
                <a:latin typeface="HGS創英角ﾎﾟｯﾌﾟ体" panose="040B0A00000000000000" pitchFamily="50" charset="-128"/>
                <a:ea typeface="HGS創英角ﾎﾟｯﾌﾟ体" panose="040B0A00000000000000" pitchFamily="50" charset="-128"/>
              </a:rPr>
              <a:t>53.4</a:t>
            </a:r>
            <a:r>
              <a:rPr lang="ja-JP" altLang="en-US" dirty="0">
                <a:solidFill>
                  <a:srgbClr val="FF0000"/>
                </a:solidFill>
                <a:latin typeface="HGS創英角ﾎﾟｯﾌﾟ体" panose="040B0A00000000000000" pitchFamily="50" charset="-128"/>
                <a:ea typeface="HGS創英角ﾎﾟｯﾌﾟ体" panose="040B0A00000000000000" pitchFamily="50" charset="-128"/>
              </a:rPr>
              <a:t>％</a:t>
            </a:r>
            <a:endParaRPr lang="en-US" altLang="ja-JP" dirty="0">
              <a:solidFill>
                <a:srgbClr val="FF0000"/>
              </a:solidFill>
              <a:latin typeface="HGS創英角ﾎﾟｯﾌﾟ体" panose="040B0A00000000000000" pitchFamily="50" charset="-128"/>
              <a:ea typeface="HGS創英角ﾎﾟｯﾌﾟ体" panose="040B0A00000000000000" pitchFamily="50" charset="-128"/>
            </a:endParaRPr>
          </a:p>
          <a:p>
            <a:pPr marL="0" indent="0">
              <a:buNone/>
            </a:pPr>
            <a:endParaRPr lang="en-US" altLang="ja-JP" sz="2100" dirty="0">
              <a:latin typeface="HGS創英角ﾎﾟｯﾌﾟ体" panose="040B0A00000000000000" pitchFamily="50" charset="-128"/>
              <a:ea typeface="HGS創英角ﾎﾟｯﾌﾟ体" panose="040B0A00000000000000" pitchFamily="50" charset="-128"/>
            </a:endParaRPr>
          </a:p>
          <a:p>
            <a:pPr marL="0" indent="0">
              <a:buNone/>
            </a:pPr>
            <a:r>
              <a:rPr lang="ja-JP" altLang="en-US" dirty="0">
                <a:latin typeface="HGS創英角ﾎﾟｯﾌﾟ体" panose="040B0A00000000000000" pitchFamily="50" charset="-128"/>
                <a:ea typeface="HGS創英角ﾎﾟｯﾌﾟ体" panose="040B0A00000000000000" pitchFamily="50" charset="-128"/>
              </a:rPr>
              <a:t>③金利タイプが異なる住宅ローンと比較した特徴　　</a:t>
            </a:r>
            <a:r>
              <a:rPr lang="en-US" altLang="ja-JP" dirty="0">
                <a:solidFill>
                  <a:srgbClr val="FF0000"/>
                </a:solidFill>
                <a:latin typeface="HGS創英角ﾎﾟｯﾌﾟ体" panose="040B0A00000000000000" pitchFamily="50" charset="-128"/>
                <a:ea typeface="HGS創英角ﾎﾟｯﾌﾟ体" panose="040B0A00000000000000" pitchFamily="50" charset="-128"/>
              </a:rPr>
              <a:t>55.7</a:t>
            </a:r>
            <a:r>
              <a:rPr lang="ja-JP" altLang="en-US" dirty="0">
                <a:solidFill>
                  <a:srgbClr val="FF0000"/>
                </a:solidFill>
                <a:latin typeface="HGS創英角ﾎﾟｯﾌﾟ体" panose="040B0A00000000000000" pitchFamily="50" charset="-128"/>
                <a:ea typeface="HGS創英角ﾎﾟｯﾌﾟ体" panose="040B0A00000000000000" pitchFamily="50" charset="-128"/>
              </a:rPr>
              <a:t>％</a:t>
            </a:r>
            <a:endParaRPr lang="en-US" altLang="ja-JP" dirty="0">
              <a:solidFill>
                <a:srgbClr val="FF0000"/>
              </a:solidFill>
              <a:latin typeface="HGS創英角ﾎﾟｯﾌﾟ体" panose="040B0A00000000000000" pitchFamily="50" charset="-128"/>
              <a:ea typeface="HGS創英角ﾎﾟｯﾌﾟ体" panose="040B0A00000000000000" pitchFamily="50" charset="-128"/>
            </a:endParaRPr>
          </a:p>
          <a:p>
            <a:pPr marL="0" indent="0">
              <a:buNone/>
            </a:pPr>
            <a:endParaRPr lang="en-US" altLang="ja-JP" sz="2100" dirty="0">
              <a:latin typeface="HGS創英角ﾎﾟｯﾌﾟ体" panose="040B0A00000000000000" pitchFamily="50" charset="-128"/>
              <a:ea typeface="HGS創英角ﾎﾟｯﾌﾟ体" panose="040B0A00000000000000" pitchFamily="50" charset="-128"/>
            </a:endParaRPr>
          </a:p>
          <a:p>
            <a:pPr marL="0" indent="0">
              <a:buNone/>
            </a:pPr>
            <a:r>
              <a:rPr lang="ja-JP" altLang="en-US" dirty="0">
                <a:latin typeface="HGS創英角ﾎﾟｯﾌﾟ体" panose="040B0A00000000000000" pitchFamily="50" charset="-128"/>
                <a:ea typeface="HGS創英角ﾎﾟｯﾌﾟ体" panose="040B0A00000000000000" pitchFamily="50" charset="-128"/>
              </a:rPr>
              <a:t>④優遇金利の適用ルール（延滞などがあれば、適用されなくなるなど）　</a:t>
            </a:r>
            <a:r>
              <a:rPr lang="en-US" altLang="ja-JP" dirty="0">
                <a:solidFill>
                  <a:srgbClr val="FF0000"/>
                </a:solidFill>
                <a:latin typeface="HGS創英角ﾎﾟｯﾌﾟ体" panose="040B0A00000000000000" pitchFamily="50" charset="-128"/>
                <a:ea typeface="HGS創英角ﾎﾟｯﾌﾟ体" panose="040B0A00000000000000" pitchFamily="50" charset="-128"/>
              </a:rPr>
              <a:t>52.1</a:t>
            </a:r>
            <a:r>
              <a:rPr lang="ja-JP" altLang="en-US" dirty="0">
                <a:solidFill>
                  <a:srgbClr val="FF0000"/>
                </a:solidFill>
                <a:latin typeface="HGS創英角ﾎﾟｯﾌﾟ体" panose="040B0A00000000000000" pitchFamily="50" charset="-128"/>
                <a:ea typeface="HGS創英角ﾎﾟｯﾌﾟ体" panose="040B0A00000000000000" pitchFamily="50" charset="-128"/>
              </a:rPr>
              <a:t>％</a:t>
            </a:r>
            <a:endParaRPr lang="en-US" altLang="ja-JP" dirty="0">
              <a:solidFill>
                <a:srgbClr val="FF0000"/>
              </a:solidFill>
              <a:latin typeface="HGS創英角ﾎﾟｯﾌﾟ体" panose="040B0A00000000000000" pitchFamily="50" charset="-128"/>
              <a:ea typeface="HGS創英角ﾎﾟｯﾌﾟ体" panose="040B0A00000000000000" pitchFamily="50" charset="-128"/>
            </a:endParaRPr>
          </a:p>
          <a:p>
            <a:pPr marL="0" indent="0">
              <a:buNone/>
            </a:pPr>
            <a:endParaRPr lang="en-US" altLang="ja-JP" sz="2100" dirty="0">
              <a:latin typeface="HGS創英角ﾎﾟｯﾌﾟ体" panose="040B0A00000000000000" pitchFamily="50" charset="-128"/>
              <a:ea typeface="HGS創英角ﾎﾟｯﾌﾟ体" panose="040B0A00000000000000" pitchFamily="50" charset="-128"/>
            </a:endParaRPr>
          </a:p>
          <a:p>
            <a:pPr marL="0" indent="0">
              <a:buNone/>
            </a:pPr>
            <a:r>
              <a:rPr lang="ja-JP" altLang="en-US" dirty="0">
                <a:latin typeface="HGS創英角ﾎﾟｯﾌﾟ体" panose="040B0A00000000000000" pitchFamily="50" charset="-128"/>
                <a:ea typeface="HGS創英角ﾎﾟｯﾌﾟ体" panose="040B0A00000000000000" pitchFamily="50" charset="-128"/>
              </a:rPr>
              <a:t>⑤将来の金利上昇に伴う返済額増加への対応策　　</a:t>
            </a:r>
            <a:r>
              <a:rPr lang="en-US" altLang="ja-JP" dirty="0">
                <a:solidFill>
                  <a:srgbClr val="FF0000"/>
                </a:solidFill>
                <a:latin typeface="HGS創英角ﾎﾟｯﾌﾟ体" panose="040B0A00000000000000" pitchFamily="50" charset="-128"/>
                <a:ea typeface="HGS創英角ﾎﾟｯﾌﾟ体" panose="040B0A00000000000000" pitchFamily="50" charset="-128"/>
              </a:rPr>
              <a:t>50.3</a:t>
            </a:r>
            <a:r>
              <a:rPr lang="ja-JP" altLang="en-US" dirty="0">
                <a:solidFill>
                  <a:srgbClr val="FF0000"/>
                </a:solidFill>
                <a:latin typeface="HGS創英角ﾎﾟｯﾌﾟ体" panose="040B0A00000000000000" pitchFamily="50" charset="-128"/>
                <a:ea typeface="HGS創英角ﾎﾟｯﾌﾟ体" panose="040B0A00000000000000" pitchFamily="50" charset="-128"/>
              </a:rPr>
              <a:t>％</a:t>
            </a:r>
          </a:p>
        </p:txBody>
      </p:sp>
      <p:sp>
        <p:nvSpPr>
          <p:cNvPr id="3" name="スライド番号プレースホルダー 2">
            <a:extLst>
              <a:ext uri="{FF2B5EF4-FFF2-40B4-BE49-F238E27FC236}">
                <a16:creationId xmlns:a16="http://schemas.microsoft.com/office/drawing/2014/main" id="{38C46D7D-0C51-AFBC-0D22-D6B2B3D29F87}"/>
              </a:ext>
            </a:extLst>
          </p:cNvPr>
          <p:cNvSpPr>
            <a:spLocks noGrp="1"/>
          </p:cNvSpPr>
          <p:nvPr>
            <p:ph type="sldNum" sz="quarter" idx="12"/>
          </p:nvPr>
        </p:nvSpPr>
        <p:spPr/>
        <p:txBody>
          <a:bodyPr/>
          <a:lstStyle/>
          <a:p>
            <a:fld id="{7053D55C-1BD3-474D-B643-3CCB384A951D}" type="slidenum">
              <a:rPr kumimoji="1" lang="ja-JP" altLang="en-US" smtClean="0"/>
              <a:t>34</a:t>
            </a:fld>
            <a:endParaRPr kumimoji="1" lang="ja-JP" altLang="en-US"/>
          </a:p>
        </p:txBody>
      </p:sp>
    </p:spTree>
    <p:extLst>
      <p:ext uri="{BB962C8B-B14F-4D97-AF65-F5344CB8AC3E}">
        <p14:creationId xmlns:p14="http://schemas.microsoft.com/office/powerpoint/2010/main" val="1959104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xEl>
                                              <p:pRg st="9" end="9"/>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6">
            <a:extLst>
              <a:ext uri="{FF2B5EF4-FFF2-40B4-BE49-F238E27FC236}">
                <a16:creationId xmlns:a16="http://schemas.microsoft.com/office/drawing/2014/main" id="{B5C7FBBE-8E80-434B-5652-17664079F0A6}"/>
              </a:ext>
            </a:extLst>
          </p:cNvPr>
          <p:cNvSpPr>
            <a:spLocks noGrp="1"/>
          </p:cNvSpPr>
          <p:nvPr>
            <p:ph type="title"/>
          </p:nvPr>
        </p:nvSpPr>
        <p:spPr/>
        <p:txBody>
          <a:bodyPr/>
          <a:lstStyle/>
          <a:p>
            <a:endParaRPr lang="ja-JP" altLang="en-US"/>
          </a:p>
        </p:txBody>
      </p:sp>
      <p:pic>
        <p:nvPicPr>
          <p:cNvPr id="5" name="コンテンツ プレースホルダー 4">
            <a:extLst>
              <a:ext uri="{FF2B5EF4-FFF2-40B4-BE49-F238E27FC236}">
                <a16:creationId xmlns:a16="http://schemas.microsoft.com/office/drawing/2014/main" id="{17F95070-9D9E-04F7-D41B-B38558C5BEBD}"/>
              </a:ext>
            </a:extLst>
          </p:cNvPr>
          <p:cNvPicPr>
            <a:picLocks noGrp="1" noChangeAspect="1"/>
          </p:cNvPicPr>
          <p:nvPr>
            <p:ph sz="half" idx="1"/>
          </p:nvPr>
        </p:nvPicPr>
        <p:blipFill>
          <a:blip r:embed="rId2"/>
          <a:stretch>
            <a:fillRect/>
          </a:stretch>
        </p:blipFill>
        <p:spPr>
          <a:xfrm>
            <a:off x="838200" y="365125"/>
            <a:ext cx="10384971" cy="5981246"/>
          </a:xfrm>
        </p:spPr>
      </p:pic>
      <p:sp>
        <p:nvSpPr>
          <p:cNvPr id="3" name="スライド番号プレースホルダー 2">
            <a:extLst>
              <a:ext uri="{FF2B5EF4-FFF2-40B4-BE49-F238E27FC236}">
                <a16:creationId xmlns:a16="http://schemas.microsoft.com/office/drawing/2014/main" id="{BCB268B4-572D-8195-3BB3-9F0755B489BD}"/>
              </a:ext>
            </a:extLst>
          </p:cNvPr>
          <p:cNvSpPr>
            <a:spLocks noGrp="1"/>
          </p:cNvSpPr>
          <p:nvPr>
            <p:ph type="sldNum" sz="quarter" idx="12"/>
          </p:nvPr>
        </p:nvSpPr>
        <p:spPr/>
        <p:txBody>
          <a:bodyPr/>
          <a:lstStyle/>
          <a:p>
            <a:fld id="{7053D55C-1BD3-474D-B643-3CCB384A951D}" type="slidenum">
              <a:rPr kumimoji="1" lang="ja-JP" altLang="en-US" smtClean="0"/>
              <a:t>35</a:t>
            </a:fld>
            <a:endParaRPr kumimoji="1" lang="ja-JP" altLang="en-US"/>
          </a:p>
        </p:txBody>
      </p:sp>
    </p:spTree>
    <p:extLst>
      <p:ext uri="{BB962C8B-B14F-4D97-AF65-F5344CB8AC3E}">
        <p14:creationId xmlns:p14="http://schemas.microsoft.com/office/powerpoint/2010/main" val="31917000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6B93BF5-8661-04E3-059B-ABB4FA3D6889}"/>
              </a:ext>
            </a:extLst>
          </p:cNvPr>
          <p:cNvSpPr>
            <a:spLocks noGrp="1"/>
          </p:cNvSpPr>
          <p:nvPr>
            <p:ph type="title"/>
          </p:nvPr>
        </p:nvSpPr>
        <p:spPr/>
        <p:txBody>
          <a:bodyPr>
            <a:normAutofit/>
          </a:bodyPr>
          <a:lstStyle/>
          <a:p>
            <a:r>
              <a:rPr kumimoji="1" lang="ja-JP" altLang="en-US" dirty="0">
                <a:latin typeface="HGS創英角ﾎﾟｯﾌﾟ体" panose="040B0A00000000000000" pitchFamily="50" charset="-128"/>
                <a:ea typeface="HGS創英角ﾎﾟｯﾌﾟ体" panose="040B0A00000000000000" pitchFamily="50" charset="-128"/>
              </a:rPr>
              <a:t>金利上昇に伴う返済額増加への対応力</a:t>
            </a:r>
          </a:p>
        </p:txBody>
      </p:sp>
      <p:sp>
        <p:nvSpPr>
          <p:cNvPr id="3" name="コンテンツ プレースホルダー 2">
            <a:extLst>
              <a:ext uri="{FF2B5EF4-FFF2-40B4-BE49-F238E27FC236}">
                <a16:creationId xmlns:a16="http://schemas.microsoft.com/office/drawing/2014/main" id="{3C3ADEAA-7262-4A1F-1951-B7015FDAFB9B}"/>
              </a:ext>
            </a:extLst>
          </p:cNvPr>
          <p:cNvSpPr>
            <a:spLocks noGrp="1"/>
          </p:cNvSpPr>
          <p:nvPr>
            <p:ph idx="1"/>
          </p:nvPr>
        </p:nvSpPr>
        <p:spPr>
          <a:xfrm>
            <a:off x="736847" y="1825625"/>
            <a:ext cx="10813001" cy="4351338"/>
          </a:xfrm>
        </p:spPr>
        <p:style>
          <a:lnRef idx="1">
            <a:schemeClr val="accent1"/>
          </a:lnRef>
          <a:fillRef idx="2">
            <a:schemeClr val="accent1"/>
          </a:fillRef>
          <a:effectRef idx="1">
            <a:schemeClr val="accent1"/>
          </a:effectRef>
          <a:fontRef idx="minor">
            <a:schemeClr val="dk1"/>
          </a:fontRef>
        </p:style>
        <p:txBody>
          <a:bodyPr>
            <a:normAutofit fontScale="92500" lnSpcReduction="10000"/>
          </a:bodyPr>
          <a:lstStyle/>
          <a:p>
            <a:pPr marL="0" indent="0">
              <a:buNone/>
            </a:pPr>
            <a:endParaRPr kumimoji="1" lang="en-US" altLang="ja-JP" sz="2400" dirty="0">
              <a:solidFill>
                <a:srgbClr val="FF0000"/>
              </a:solidFill>
              <a:latin typeface="HGP創英角ﾎﾟｯﾌﾟ体" panose="040B0A00000000000000" pitchFamily="50" charset="-128"/>
              <a:ea typeface="HGP創英角ﾎﾟｯﾌﾟ体" panose="040B0A00000000000000" pitchFamily="50" charset="-128"/>
            </a:endParaRPr>
          </a:p>
          <a:p>
            <a:pPr marL="0" indent="0">
              <a:buNone/>
            </a:pPr>
            <a:r>
              <a:rPr kumimoji="1" lang="ja-JP" altLang="en-US" sz="3600" dirty="0">
                <a:latin typeface="HGS創英角ﾎﾟｯﾌﾟ体" panose="040B0A00000000000000" pitchFamily="50" charset="-128"/>
                <a:ea typeface="HGS創英角ﾎﾟｯﾌﾟ体" panose="040B0A00000000000000" pitchFamily="50" charset="-128"/>
              </a:rPr>
              <a:t>もしも、金利が上がってしまい</a:t>
            </a:r>
            <a:endParaRPr kumimoji="1" lang="en-US" altLang="ja-JP" sz="3600" dirty="0">
              <a:latin typeface="HGS創英角ﾎﾟｯﾌﾟ体" panose="040B0A00000000000000" pitchFamily="50" charset="-128"/>
              <a:ea typeface="HGS創英角ﾎﾟｯﾌﾟ体" panose="040B0A00000000000000" pitchFamily="50" charset="-128"/>
            </a:endParaRPr>
          </a:p>
          <a:p>
            <a:pPr marL="0" indent="0">
              <a:buNone/>
            </a:pPr>
            <a:endParaRPr kumimoji="1" lang="en-US" altLang="ja-JP" sz="3600" dirty="0">
              <a:latin typeface="HGS創英角ﾎﾟｯﾌﾟ体" panose="040B0A00000000000000" pitchFamily="50" charset="-128"/>
              <a:ea typeface="HGS創英角ﾎﾟｯﾌﾟ体" panose="040B0A00000000000000" pitchFamily="50" charset="-128"/>
            </a:endParaRPr>
          </a:p>
          <a:p>
            <a:pPr marL="0" indent="0">
              <a:buNone/>
            </a:pPr>
            <a:r>
              <a:rPr kumimoji="1" lang="ja-JP" altLang="en-US" sz="3600" dirty="0">
                <a:latin typeface="HGS創英角ﾎﾟｯﾌﾟ体" panose="040B0A00000000000000" pitchFamily="50" charset="-128"/>
                <a:ea typeface="HGS創英角ﾎﾟｯﾌﾟ体" panose="040B0A00000000000000" pitchFamily="50" charset="-128"/>
              </a:rPr>
              <a:t>返済額が、増加した</a:t>
            </a:r>
            <a:r>
              <a:rPr lang="ja-JP" altLang="en-US" sz="3600" dirty="0">
                <a:latin typeface="HGS創英角ﾎﾟｯﾌﾟ体" panose="040B0A00000000000000" pitchFamily="50" charset="-128"/>
                <a:ea typeface="HGS創英角ﾎﾟｯﾌﾟ体" panose="040B0A00000000000000" pitchFamily="50" charset="-128"/>
              </a:rPr>
              <a:t>としても</a:t>
            </a:r>
            <a:endParaRPr kumimoji="1" lang="en-US" altLang="ja-JP" sz="3600" dirty="0">
              <a:latin typeface="HGS創英角ﾎﾟｯﾌﾟ体" panose="040B0A00000000000000" pitchFamily="50" charset="-128"/>
              <a:ea typeface="HGS創英角ﾎﾟｯﾌﾟ体" panose="040B0A00000000000000" pitchFamily="50" charset="-128"/>
            </a:endParaRPr>
          </a:p>
          <a:p>
            <a:pPr marL="0" indent="0">
              <a:buNone/>
            </a:pPr>
            <a:endParaRPr lang="en-US" altLang="ja-JP" sz="3600" dirty="0">
              <a:latin typeface="HGS創英角ﾎﾟｯﾌﾟ体" panose="040B0A00000000000000" pitchFamily="50" charset="-128"/>
              <a:ea typeface="HGS創英角ﾎﾟｯﾌﾟ体" panose="040B0A00000000000000" pitchFamily="50" charset="-128"/>
            </a:endParaRPr>
          </a:p>
          <a:p>
            <a:pPr marL="0" indent="0">
              <a:buNone/>
            </a:pPr>
            <a:r>
              <a:rPr lang="ja-JP" altLang="en-US" sz="3600" dirty="0">
                <a:latin typeface="HGS創英角ﾎﾟｯﾌﾟ体" panose="040B0A00000000000000" pitchFamily="50" charset="-128"/>
                <a:ea typeface="HGS創英角ﾎﾟｯﾌﾟ体" panose="040B0A00000000000000" pitchFamily="50" charset="-128"/>
              </a:rPr>
              <a:t>ローン破綻しなければ、問題はありません。</a:t>
            </a:r>
            <a:endParaRPr lang="en-US" altLang="ja-JP" sz="3600" dirty="0">
              <a:latin typeface="HGS創英角ﾎﾟｯﾌﾟ体" panose="040B0A00000000000000" pitchFamily="50" charset="-128"/>
              <a:ea typeface="HGS創英角ﾎﾟｯﾌﾟ体" panose="040B0A00000000000000" pitchFamily="50" charset="-128"/>
            </a:endParaRPr>
          </a:p>
          <a:p>
            <a:pPr marL="0" indent="0">
              <a:buNone/>
            </a:pPr>
            <a:endParaRPr kumimoji="1" lang="en-US" altLang="ja-JP" sz="3600" dirty="0">
              <a:latin typeface="HGS創英角ﾎﾟｯﾌﾟ体" panose="040B0A00000000000000" pitchFamily="50" charset="-128"/>
              <a:ea typeface="HGS創英角ﾎﾟｯﾌﾟ体" panose="040B0A00000000000000" pitchFamily="50" charset="-128"/>
            </a:endParaRPr>
          </a:p>
          <a:p>
            <a:pPr marL="0" indent="0">
              <a:buNone/>
            </a:pPr>
            <a:r>
              <a:rPr lang="ja-JP" altLang="en-US" sz="3600" dirty="0">
                <a:latin typeface="HGS創英角ﾎﾟｯﾌﾟ体" panose="040B0A00000000000000" pitchFamily="50" charset="-128"/>
                <a:ea typeface="HGS創英角ﾎﾟｯﾌﾟ体" panose="040B0A00000000000000" pitchFamily="50" charset="-128"/>
              </a:rPr>
              <a:t>では、その破綻しない対応方法は？</a:t>
            </a:r>
            <a:endParaRPr lang="en-US" altLang="ja-JP" sz="3600" dirty="0">
              <a:latin typeface="HGS創英角ﾎﾟｯﾌﾟ体" panose="040B0A00000000000000" pitchFamily="50" charset="-128"/>
              <a:ea typeface="HGS創英角ﾎﾟｯﾌﾟ体" panose="040B0A00000000000000" pitchFamily="50" charset="-128"/>
            </a:endParaRPr>
          </a:p>
          <a:p>
            <a:pPr marL="0" indent="0">
              <a:buNone/>
            </a:pPr>
            <a:endParaRPr kumimoji="1" lang="ja-JP" altLang="en-US" sz="3600" dirty="0">
              <a:latin typeface="HGS創英角ﾎﾟｯﾌﾟ体" panose="040B0A00000000000000" pitchFamily="50" charset="-128"/>
              <a:ea typeface="HGS創英角ﾎﾟｯﾌﾟ体" panose="040B0A00000000000000" pitchFamily="50" charset="-128"/>
            </a:endParaRPr>
          </a:p>
        </p:txBody>
      </p:sp>
      <p:sp>
        <p:nvSpPr>
          <p:cNvPr id="5" name="スライド番号プレースホルダー 4">
            <a:extLst>
              <a:ext uri="{FF2B5EF4-FFF2-40B4-BE49-F238E27FC236}">
                <a16:creationId xmlns:a16="http://schemas.microsoft.com/office/drawing/2014/main" id="{F3920869-7528-0B6D-1632-EC57349C704D}"/>
              </a:ext>
            </a:extLst>
          </p:cNvPr>
          <p:cNvSpPr>
            <a:spLocks noGrp="1"/>
          </p:cNvSpPr>
          <p:nvPr>
            <p:ph type="sldNum" sz="quarter" idx="12"/>
          </p:nvPr>
        </p:nvSpPr>
        <p:spPr/>
        <p:txBody>
          <a:bodyPr/>
          <a:lstStyle/>
          <a:p>
            <a:fld id="{7053D55C-1BD3-474D-B643-3CCB384A951D}" type="slidenum">
              <a:rPr kumimoji="1" lang="ja-JP" altLang="en-US" smtClean="0"/>
              <a:t>36</a:t>
            </a:fld>
            <a:endParaRPr kumimoji="1" lang="ja-JP" altLang="en-US"/>
          </a:p>
        </p:txBody>
      </p:sp>
    </p:spTree>
    <p:extLst>
      <p:ext uri="{BB962C8B-B14F-4D97-AF65-F5344CB8AC3E}">
        <p14:creationId xmlns:p14="http://schemas.microsoft.com/office/powerpoint/2010/main" val="2447402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6A8B5AC-B061-EB07-416D-16D4FBF29F53}"/>
              </a:ext>
            </a:extLst>
          </p:cNvPr>
          <p:cNvSpPr>
            <a:spLocks noGrp="1"/>
          </p:cNvSpPr>
          <p:nvPr>
            <p:ph type="title"/>
          </p:nvPr>
        </p:nvSpPr>
        <p:spPr/>
        <p:txBody>
          <a:bodyPr>
            <a:normAutofit/>
          </a:bodyPr>
          <a:lstStyle/>
          <a:p>
            <a:r>
              <a:rPr kumimoji="1" lang="ja-JP" altLang="en-US" dirty="0">
                <a:latin typeface="HGP創英角ﾎﾟｯﾌﾟ体" panose="040B0A00000000000000" pitchFamily="50" charset="-128"/>
                <a:ea typeface="HGP創英角ﾎﾟｯﾌﾟ体" panose="040B0A00000000000000" pitchFamily="50" charset="-128"/>
              </a:rPr>
              <a:t>変動金利</a:t>
            </a:r>
            <a:r>
              <a:rPr lang="ja-JP" altLang="en-US" dirty="0">
                <a:latin typeface="HGP創英角ﾎﾟｯﾌﾟ体" panose="040B0A00000000000000" pitchFamily="50" charset="-128"/>
                <a:ea typeface="HGP創英角ﾎﾟｯﾌﾟ体" panose="040B0A00000000000000" pitchFamily="50" charset="-128"/>
              </a:rPr>
              <a:t>の基本的ルールや未払い利息</a:t>
            </a:r>
            <a:endParaRPr kumimoji="1" lang="ja-JP" altLang="en-US" dirty="0">
              <a:latin typeface="HGP創英角ﾎﾟｯﾌﾟ体" panose="040B0A00000000000000" pitchFamily="50" charset="-128"/>
              <a:ea typeface="HGP創英角ﾎﾟｯﾌﾟ体" panose="040B0A00000000000000" pitchFamily="50" charset="-128"/>
            </a:endParaRPr>
          </a:p>
        </p:txBody>
      </p:sp>
      <p:sp>
        <p:nvSpPr>
          <p:cNvPr id="3" name="コンテンツ プレースホルダー 2">
            <a:extLst>
              <a:ext uri="{FF2B5EF4-FFF2-40B4-BE49-F238E27FC236}">
                <a16:creationId xmlns:a16="http://schemas.microsoft.com/office/drawing/2014/main" id="{DF288E7C-D9B6-78DC-E760-356D7227CF8E}"/>
              </a:ext>
            </a:extLst>
          </p:cNvPr>
          <p:cNvSpPr>
            <a:spLocks noGrp="1"/>
          </p:cNvSpPr>
          <p:nvPr>
            <p:ph idx="1"/>
          </p:nvPr>
        </p:nvSpPr>
        <p:spPr/>
        <p:style>
          <a:lnRef idx="1">
            <a:schemeClr val="accent1"/>
          </a:lnRef>
          <a:fillRef idx="2">
            <a:schemeClr val="accent1"/>
          </a:fillRef>
          <a:effectRef idx="1">
            <a:schemeClr val="accent1"/>
          </a:effectRef>
          <a:fontRef idx="minor">
            <a:schemeClr val="dk1"/>
          </a:fontRef>
        </p:style>
        <p:txBody>
          <a:bodyPr>
            <a:normAutofit/>
          </a:bodyPr>
          <a:lstStyle/>
          <a:p>
            <a:pPr marL="0" indent="0">
              <a:buNone/>
            </a:pPr>
            <a:endParaRPr kumimoji="1" lang="en-US" altLang="ja-JP" sz="4000" dirty="0">
              <a:latin typeface="HG創英角ﾎﾟｯﾌﾟ体" panose="040B0A09000000000000" pitchFamily="49" charset="-128"/>
              <a:ea typeface="HG創英角ﾎﾟｯﾌﾟ体" panose="040B0A09000000000000" pitchFamily="49" charset="-128"/>
            </a:endParaRPr>
          </a:p>
          <a:p>
            <a:pPr marL="0" indent="0">
              <a:buNone/>
            </a:pPr>
            <a:r>
              <a:rPr kumimoji="1" lang="ja-JP" altLang="en-US" sz="4000" dirty="0">
                <a:latin typeface="HGP創英角ﾎﾟｯﾌﾟ体" panose="040B0A00000000000000" pitchFamily="50" charset="-128"/>
                <a:ea typeface="HGP創英角ﾎﾟｯﾌﾟ体" panose="040B0A00000000000000" pitchFamily="50" charset="-128"/>
              </a:rPr>
              <a:t>金利上昇リスクを理解したうえで、</a:t>
            </a:r>
            <a:endParaRPr kumimoji="1" lang="en-US" altLang="ja-JP" sz="4000" dirty="0">
              <a:latin typeface="HGP創英角ﾎﾟｯﾌﾟ体" panose="040B0A00000000000000" pitchFamily="50" charset="-128"/>
              <a:ea typeface="HGP創英角ﾎﾟｯﾌﾟ体" panose="040B0A00000000000000" pitchFamily="50" charset="-128"/>
            </a:endParaRPr>
          </a:p>
          <a:p>
            <a:pPr marL="0" indent="0">
              <a:buNone/>
            </a:pPr>
            <a:r>
              <a:rPr kumimoji="1" lang="ja-JP" altLang="en-US" sz="4000" dirty="0">
                <a:latin typeface="HGP創英角ﾎﾟｯﾌﾟ体" panose="040B0A00000000000000" pitchFamily="50" charset="-128"/>
                <a:ea typeface="HGP創英角ﾎﾟｯﾌﾟ体" panose="040B0A00000000000000" pitchFamily="50" charset="-128"/>
              </a:rPr>
              <a:t>　　　　　　　金利上昇リスクに対応できる。</a:t>
            </a:r>
            <a:endParaRPr kumimoji="1" lang="en-US" altLang="ja-JP" sz="4000" dirty="0">
              <a:latin typeface="HGP創英角ﾎﾟｯﾌﾟ体" panose="040B0A00000000000000" pitchFamily="50" charset="-128"/>
              <a:ea typeface="HGP創英角ﾎﾟｯﾌﾟ体" panose="040B0A00000000000000" pitchFamily="50" charset="-128"/>
            </a:endParaRPr>
          </a:p>
          <a:p>
            <a:pPr marL="0" indent="0">
              <a:buNone/>
            </a:pPr>
            <a:endParaRPr lang="en-US" altLang="ja-JP" dirty="0">
              <a:solidFill>
                <a:srgbClr val="FF0000"/>
              </a:solidFill>
              <a:latin typeface="HGP創英角ﾎﾟｯﾌﾟ体" panose="040B0A00000000000000" pitchFamily="50" charset="-128"/>
              <a:ea typeface="HGP創英角ﾎﾟｯﾌﾟ体" panose="040B0A00000000000000" pitchFamily="50" charset="-128"/>
            </a:endParaRPr>
          </a:p>
          <a:p>
            <a:pPr marL="0" indent="0">
              <a:buNone/>
            </a:pPr>
            <a:r>
              <a:rPr kumimoji="1" lang="ja-JP" altLang="en-US" sz="6000" dirty="0">
                <a:solidFill>
                  <a:srgbClr val="FF0000"/>
                </a:solidFill>
                <a:latin typeface="HGP創英角ﾎﾟｯﾌﾟ体" panose="040B0A00000000000000" pitchFamily="50" charset="-128"/>
                <a:ea typeface="HGP創英角ﾎﾟｯﾌﾟ体" panose="040B0A00000000000000" pitchFamily="50" charset="-128"/>
              </a:rPr>
              <a:t>　　　　　　　　　　　　</a:t>
            </a:r>
            <a:r>
              <a:rPr kumimoji="1" lang="en-US" altLang="ja-JP" sz="6000" dirty="0">
                <a:solidFill>
                  <a:srgbClr val="FF0000"/>
                </a:solidFill>
                <a:latin typeface="HGP創英角ﾎﾟｯﾌﾟ体" panose="040B0A00000000000000" pitchFamily="50" charset="-128"/>
                <a:ea typeface="HGP創英角ﾎﾟｯﾌﾟ体" panose="040B0A00000000000000" pitchFamily="50" charset="-128"/>
              </a:rPr>
              <a:t>44.1</a:t>
            </a:r>
            <a:r>
              <a:rPr kumimoji="1" lang="ja-JP" altLang="en-US" sz="6000" dirty="0">
                <a:solidFill>
                  <a:srgbClr val="FF0000"/>
                </a:solidFill>
                <a:latin typeface="HGP創英角ﾎﾟｯﾌﾟ体" panose="040B0A00000000000000" pitchFamily="50" charset="-128"/>
                <a:ea typeface="HGP創英角ﾎﾟｯﾌﾟ体" panose="040B0A00000000000000" pitchFamily="50" charset="-128"/>
              </a:rPr>
              <a:t>％</a:t>
            </a:r>
            <a:endParaRPr kumimoji="1" lang="en-US" altLang="ja-JP" sz="6000" dirty="0">
              <a:solidFill>
                <a:srgbClr val="FF0000"/>
              </a:solidFill>
              <a:latin typeface="HGP創英角ﾎﾟｯﾌﾟ体" panose="040B0A00000000000000" pitchFamily="50" charset="-128"/>
              <a:ea typeface="HGP創英角ﾎﾟｯﾌﾟ体" panose="040B0A00000000000000" pitchFamily="50" charset="-128"/>
            </a:endParaRPr>
          </a:p>
          <a:p>
            <a:pPr marL="0" indent="0">
              <a:buNone/>
            </a:pPr>
            <a:r>
              <a:rPr lang="ja-JP" altLang="en-US" sz="3200" dirty="0"/>
              <a:t>　</a:t>
            </a:r>
            <a:r>
              <a:rPr lang="ja-JP" altLang="en-US" sz="3200" dirty="0">
                <a:solidFill>
                  <a:schemeClr val="accent1"/>
                </a:solidFill>
                <a:latin typeface="HGP創英角ﾎﾟｯﾌﾟ体" panose="040B0A00000000000000" pitchFamily="50" charset="-128"/>
                <a:ea typeface="HGP創英角ﾎﾟｯﾌﾟ体" panose="040B0A00000000000000" pitchFamily="50" charset="-128"/>
              </a:rPr>
              <a:t>素晴らしい、リテラシーが高い！</a:t>
            </a:r>
            <a:endParaRPr kumimoji="1" lang="en-US" altLang="ja-JP" sz="3200" dirty="0">
              <a:solidFill>
                <a:schemeClr val="accent1"/>
              </a:solidFill>
              <a:latin typeface="HGP創英角ﾎﾟｯﾌﾟ体" panose="040B0A00000000000000" pitchFamily="50" charset="-128"/>
              <a:ea typeface="HGP創英角ﾎﾟｯﾌﾟ体" panose="040B0A00000000000000" pitchFamily="50" charset="-128"/>
            </a:endParaRPr>
          </a:p>
          <a:p>
            <a:pPr marL="0" indent="0">
              <a:buNone/>
            </a:pPr>
            <a:endParaRPr kumimoji="1" lang="ja-JP" altLang="en-US" dirty="0"/>
          </a:p>
          <a:p>
            <a:endParaRPr kumimoji="1" lang="ja-JP" altLang="en-US" dirty="0"/>
          </a:p>
        </p:txBody>
      </p:sp>
      <p:sp>
        <p:nvSpPr>
          <p:cNvPr id="5" name="スライド番号プレースホルダー 4">
            <a:extLst>
              <a:ext uri="{FF2B5EF4-FFF2-40B4-BE49-F238E27FC236}">
                <a16:creationId xmlns:a16="http://schemas.microsoft.com/office/drawing/2014/main" id="{F3656D60-BFB8-D451-DBC7-6816B55A5783}"/>
              </a:ext>
            </a:extLst>
          </p:cNvPr>
          <p:cNvSpPr>
            <a:spLocks noGrp="1"/>
          </p:cNvSpPr>
          <p:nvPr>
            <p:ph type="sldNum" sz="quarter" idx="12"/>
          </p:nvPr>
        </p:nvSpPr>
        <p:spPr/>
        <p:txBody>
          <a:bodyPr/>
          <a:lstStyle/>
          <a:p>
            <a:fld id="{7053D55C-1BD3-474D-B643-3CCB384A951D}" type="slidenum">
              <a:rPr kumimoji="1" lang="ja-JP" altLang="en-US" smtClean="0"/>
              <a:t>37</a:t>
            </a:fld>
            <a:endParaRPr kumimoji="1" lang="ja-JP" altLang="en-US"/>
          </a:p>
        </p:txBody>
      </p:sp>
    </p:spTree>
    <p:extLst>
      <p:ext uri="{BB962C8B-B14F-4D97-AF65-F5344CB8AC3E}">
        <p14:creationId xmlns:p14="http://schemas.microsoft.com/office/powerpoint/2010/main" val="2984918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6DD3973-3FF9-59B5-E54D-8FDF36B671D5}"/>
              </a:ext>
            </a:extLst>
          </p:cNvPr>
          <p:cNvSpPr>
            <a:spLocks noGrp="1"/>
          </p:cNvSpPr>
          <p:nvPr>
            <p:ph type="title"/>
          </p:nvPr>
        </p:nvSpPr>
        <p:spPr/>
        <p:txBody>
          <a:bodyPr/>
          <a:lstStyle/>
          <a:p>
            <a:endParaRPr kumimoji="1" lang="ja-JP" altLang="en-US"/>
          </a:p>
        </p:txBody>
      </p:sp>
      <p:pic>
        <p:nvPicPr>
          <p:cNvPr id="5" name="コンテンツ プレースホルダー 4">
            <a:extLst>
              <a:ext uri="{FF2B5EF4-FFF2-40B4-BE49-F238E27FC236}">
                <a16:creationId xmlns:a16="http://schemas.microsoft.com/office/drawing/2014/main" id="{BADAE4BC-E841-AB25-B442-857170CC16B0}"/>
              </a:ext>
            </a:extLst>
          </p:cNvPr>
          <p:cNvPicPr>
            <a:picLocks noGrp="1" noChangeAspect="1"/>
          </p:cNvPicPr>
          <p:nvPr>
            <p:ph idx="1"/>
          </p:nvPr>
        </p:nvPicPr>
        <p:blipFill>
          <a:blip r:embed="rId3"/>
          <a:stretch>
            <a:fillRect/>
          </a:stretch>
        </p:blipFill>
        <p:spPr>
          <a:xfrm>
            <a:off x="838200" y="365125"/>
            <a:ext cx="10515600" cy="5839732"/>
          </a:xfrm>
        </p:spPr>
      </p:pic>
      <p:sp>
        <p:nvSpPr>
          <p:cNvPr id="10" name="スライド番号プレースホルダー 9">
            <a:extLst>
              <a:ext uri="{FF2B5EF4-FFF2-40B4-BE49-F238E27FC236}">
                <a16:creationId xmlns:a16="http://schemas.microsoft.com/office/drawing/2014/main" id="{3F1D8936-7DE3-09F5-C264-FAF692B421D8}"/>
              </a:ext>
            </a:extLst>
          </p:cNvPr>
          <p:cNvSpPr>
            <a:spLocks noGrp="1"/>
          </p:cNvSpPr>
          <p:nvPr>
            <p:ph type="sldNum" sz="quarter" idx="12"/>
          </p:nvPr>
        </p:nvSpPr>
        <p:spPr/>
        <p:txBody>
          <a:bodyPr/>
          <a:lstStyle/>
          <a:p>
            <a:fld id="{7053D55C-1BD3-474D-B643-3CCB384A951D}" type="slidenum">
              <a:rPr kumimoji="1" lang="ja-JP" altLang="en-US" smtClean="0"/>
              <a:t>38</a:t>
            </a:fld>
            <a:endParaRPr kumimoji="1" lang="ja-JP" altLang="en-US"/>
          </a:p>
        </p:txBody>
      </p:sp>
      <p:sp>
        <p:nvSpPr>
          <p:cNvPr id="6" name="楕円 5">
            <a:extLst>
              <a:ext uri="{FF2B5EF4-FFF2-40B4-BE49-F238E27FC236}">
                <a16:creationId xmlns:a16="http://schemas.microsoft.com/office/drawing/2014/main" id="{5100E0F4-5B7C-2A53-32AA-8FDBA35508E3}"/>
              </a:ext>
            </a:extLst>
          </p:cNvPr>
          <p:cNvSpPr/>
          <p:nvPr/>
        </p:nvSpPr>
        <p:spPr>
          <a:xfrm>
            <a:off x="2102002" y="1734889"/>
            <a:ext cx="4049486" cy="1397549"/>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四角形: 1 つの角を切り取る 8">
            <a:extLst>
              <a:ext uri="{FF2B5EF4-FFF2-40B4-BE49-F238E27FC236}">
                <a16:creationId xmlns:a16="http://schemas.microsoft.com/office/drawing/2014/main" id="{D19AE35B-7DCE-8316-BE83-B775F161A8F6}"/>
              </a:ext>
            </a:extLst>
          </p:cNvPr>
          <p:cNvSpPr/>
          <p:nvPr/>
        </p:nvSpPr>
        <p:spPr>
          <a:xfrm>
            <a:off x="2579914" y="3559629"/>
            <a:ext cx="2209799" cy="1071790"/>
          </a:xfrm>
          <a:prstGeom prst="snip1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AD5A86CF-38B0-6CE2-B3B7-283201677FDE}"/>
              </a:ext>
            </a:extLst>
          </p:cNvPr>
          <p:cNvSpPr txBox="1"/>
          <p:nvPr/>
        </p:nvSpPr>
        <p:spPr>
          <a:xfrm>
            <a:off x="2667000" y="3725030"/>
            <a:ext cx="1948543" cy="769441"/>
          </a:xfrm>
          <a:prstGeom prst="rect">
            <a:avLst/>
          </a:prstGeom>
          <a:solidFill>
            <a:schemeClr val="bg1"/>
          </a:solidFill>
        </p:spPr>
        <p:txBody>
          <a:bodyPr wrap="square" rtlCol="0">
            <a:spAutoFit/>
          </a:bodyPr>
          <a:lstStyle/>
          <a:p>
            <a:r>
              <a:rPr kumimoji="1" lang="en-US" altLang="ja-JP" sz="4400" dirty="0">
                <a:solidFill>
                  <a:srgbClr val="FF0000"/>
                </a:solidFill>
                <a:latin typeface="HGS創英角ﾎﾟｯﾌﾟ体" panose="040B0A00000000000000" pitchFamily="50" charset="-128"/>
                <a:ea typeface="HGS創英角ﾎﾟｯﾌﾟ体" panose="040B0A00000000000000" pitchFamily="50" charset="-128"/>
              </a:rPr>
              <a:t>44.1</a:t>
            </a:r>
            <a:r>
              <a:rPr kumimoji="1" lang="ja-JP" altLang="en-US" sz="4400" dirty="0">
                <a:solidFill>
                  <a:srgbClr val="FF0000"/>
                </a:solidFill>
                <a:latin typeface="HGS創英角ﾎﾟｯﾌﾟ体" panose="040B0A00000000000000" pitchFamily="50" charset="-128"/>
                <a:ea typeface="HGS創英角ﾎﾟｯﾌﾟ体" panose="040B0A00000000000000" pitchFamily="50" charset="-128"/>
              </a:rPr>
              <a:t>％</a:t>
            </a:r>
          </a:p>
        </p:txBody>
      </p:sp>
      <p:sp>
        <p:nvSpPr>
          <p:cNvPr id="8" name="楕円 7">
            <a:extLst>
              <a:ext uri="{FF2B5EF4-FFF2-40B4-BE49-F238E27FC236}">
                <a16:creationId xmlns:a16="http://schemas.microsoft.com/office/drawing/2014/main" id="{E51C5C8C-7BA5-0182-57CD-AADC2F2FDB32}"/>
              </a:ext>
            </a:extLst>
          </p:cNvPr>
          <p:cNvSpPr/>
          <p:nvPr/>
        </p:nvSpPr>
        <p:spPr>
          <a:xfrm>
            <a:off x="1850571" y="4822371"/>
            <a:ext cx="3864429" cy="1567543"/>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矢印: 右 2">
            <a:extLst>
              <a:ext uri="{FF2B5EF4-FFF2-40B4-BE49-F238E27FC236}">
                <a16:creationId xmlns:a16="http://schemas.microsoft.com/office/drawing/2014/main" id="{776FAEF4-CC8C-003D-9533-C16F08B42E86}"/>
              </a:ext>
            </a:extLst>
          </p:cNvPr>
          <p:cNvSpPr/>
          <p:nvPr/>
        </p:nvSpPr>
        <p:spPr>
          <a:xfrm rot="17671022">
            <a:off x="3539625" y="3189833"/>
            <a:ext cx="602452" cy="548640"/>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05545284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6">
            <a:extLst>
              <a:ext uri="{FF2B5EF4-FFF2-40B4-BE49-F238E27FC236}">
                <a16:creationId xmlns:a16="http://schemas.microsoft.com/office/drawing/2014/main" id="{B5C7FBBE-8E80-434B-5652-17664079F0A6}"/>
              </a:ext>
            </a:extLst>
          </p:cNvPr>
          <p:cNvSpPr>
            <a:spLocks noGrp="1"/>
          </p:cNvSpPr>
          <p:nvPr>
            <p:ph type="title"/>
          </p:nvPr>
        </p:nvSpPr>
        <p:spPr/>
        <p:txBody>
          <a:bodyPr>
            <a:normAutofit/>
          </a:bodyPr>
          <a:lstStyle/>
          <a:p>
            <a:r>
              <a:rPr lang="ja-JP" altLang="en-US" dirty="0">
                <a:latin typeface="HGS創英角ﾎﾟｯﾌﾟ体" panose="040B0A00000000000000" pitchFamily="50" charset="-128"/>
                <a:ea typeface="HGS創英角ﾎﾟｯﾌﾟ体" panose="040B0A00000000000000" pitchFamily="50" charset="-128"/>
              </a:rPr>
              <a:t>変動金利の金利リスクに関する理解度</a:t>
            </a:r>
          </a:p>
        </p:txBody>
      </p:sp>
      <p:sp>
        <p:nvSpPr>
          <p:cNvPr id="8" name="コンテンツ プレースホルダー 7">
            <a:extLst>
              <a:ext uri="{FF2B5EF4-FFF2-40B4-BE49-F238E27FC236}">
                <a16:creationId xmlns:a16="http://schemas.microsoft.com/office/drawing/2014/main" id="{2489D850-C7BA-FA16-5E84-D058752C7E5C}"/>
              </a:ext>
            </a:extLst>
          </p:cNvPr>
          <p:cNvSpPr>
            <a:spLocks noGrp="1"/>
          </p:cNvSpPr>
          <p:nvPr>
            <p:ph sz="half" idx="1"/>
          </p:nvPr>
        </p:nvSpPr>
        <p:spPr>
          <a:xfrm>
            <a:off x="838199" y="1825625"/>
            <a:ext cx="10515600" cy="4351338"/>
          </a:xfrm>
        </p:spPr>
        <p:style>
          <a:lnRef idx="1">
            <a:schemeClr val="accent1"/>
          </a:lnRef>
          <a:fillRef idx="2">
            <a:schemeClr val="accent1"/>
          </a:fillRef>
          <a:effectRef idx="1">
            <a:schemeClr val="accent1"/>
          </a:effectRef>
          <a:fontRef idx="minor">
            <a:schemeClr val="dk1"/>
          </a:fontRef>
        </p:style>
        <p:txBody>
          <a:bodyPr>
            <a:normAutofit fontScale="92500" lnSpcReduction="10000"/>
          </a:bodyPr>
          <a:lstStyle/>
          <a:p>
            <a:pPr marL="0" indent="0">
              <a:buNone/>
            </a:pPr>
            <a:endParaRPr lang="en-US" altLang="ja-JP" sz="600" dirty="0"/>
          </a:p>
          <a:p>
            <a:pPr marL="0" indent="0">
              <a:buNone/>
            </a:pPr>
            <a:r>
              <a:rPr lang="ja-JP" altLang="en-US" sz="3500" dirty="0">
                <a:solidFill>
                  <a:srgbClr val="FF0000"/>
                </a:solidFill>
                <a:latin typeface="HGS創英角ﾎﾟｯﾌﾟ体" panose="040B0A00000000000000" pitchFamily="50" charset="-128"/>
                <a:ea typeface="HGS創英角ﾎﾟｯﾌﾟ体" panose="040B0A00000000000000" pitchFamily="50" charset="-128"/>
              </a:rPr>
              <a:t>十分に理解</a:t>
            </a:r>
            <a:r>
              <a:rPr lang="en-US" altLang="ja-JP" sz="3500" dirty="0">
                <a:solidFill>
                  <a:srgbClr val="FF0000"/>
                </a:solidFill>
                <a:latin typeface="HGS創英角ﾎﾟｯﾌﾟ体" panose="040B0A00000000000000" pitchFamily="50" charset="-128"/>
                <a:ea typeface="HGS創英角ﾎﾟｯﾌﾟ体" panose="040B0A00000000000000" pitchFamily="50" charset="-128"/>
              </a:rPr>
              <a:t>+</a:t>
            </a:r>
            <a:r>
              <a:rPr lang="ja-JP" altLang="en-US" sz="3500" dirty="0">
                <a:solidFill>
                  <a:srgbClr val="FF0000"/>
                </a:solidFill>
                <a:latin typeface="HGS創英角ﾎﾟｯﾌﾟ体" panose="040B0A00000000000000" pitchFamily="50" charset="-128"/>
                <a:ea typeface="HGS創英角ﾎﾟｯﾌﾟ体" panose="040B0A00000000000000" pitchFamily="50" charset="-128"/>
              </a:rPr>
              <a:t>ほぼ理解</a:t>
            </a:r>
            <a:endParaRPr lang="en-US" altLang="ja-JP" sz="3500" dirty="0">
              <a:solidFill>
                <a:srgbClr val="FF0000"/>
              </a:solidFill>
              <a:latin typeface="HGS創英角ﾎﾟｯﾌﾟ体" panose="040B0A00000000000000" pitchFamily="50" charset="-128"/>
              <a:ea typeface="HGS創英角ﾎﾟｯﾌﾟ体" panose="040B0A00000000000000" pitchFamily="50" charset="-128"/>
            </a:endParaRPr>
          </a:p>
          <a:p>
            <a:pPr marL="0" indent="0">
              <a:buNone/>
            </a:pPr>
            <a:endParaRPr lang="en-US" altLang="ja-JP" sz="1200" dirty="0">
              <a:latin typeface="HGS創英角ﾎﾟｯﾌﾟ体" panose="040B0A00000000000000" pitchFamily="50" charset="-128"/>
              <a:ea typeface="HGS創英角ﾎﾟｯﾌﾟ体" panose="040B0A00000000000000" pitchFamily="50" charset="-128"/>
            </a:endParaRPr>
          </a:p>
          <a:p>
            <a:pPr marL="0" indent="0">
              <a:buNone/>
            </a:pPr>
            <a:r>
              <a:rPr lang="ja-JP" altLang="en-US" sz="4400" dirty="0">
                <a:latin typeface="HGS創英角ﾎﾟｯﾌﾟ体" panose="040B0A00000000000000" pitchFamily="50" charset="-128"/>
                <a:ea typeface="HGS創英角ﾎﾟｯﾌﾟ体" panose="040B0A00000000000000" pitchFamily="50" charset="-128"/>
              </a:rPr>
              <a:t>①適用金利や返済額の見直しルール　　</a:t>
            </a:r>
            <a:endParaRPr lang="en-US" altLang="ja-JP" sz="4400" dirty="0">
              <a:latin typeface="HGS創英角ﾎﾟｯﾌﾟ体" panose="040B0A00000000000000" pitchFamily="50" charset="-128"/>
              <a:ea typeface="HGS創英角ﾎﾟｯﾌﾟ体" panose="040B0A00000000000000" pitchFamily="50" charset="-128"/>
            </a:endParaRPr>
          </a:p>
          <a:p>
            <a:pPr marL="0" indent="0">
              <a:buNone/>
            </a:pPr>
            <a:r>
              <a:rPr lang="ja-JP" altLang="en-US" sz="4000" dirty="0">
                <a:solidFill>
                  <a:srgbClr val="FF0000"/>
                </a:solidFill>
                <a:latin typeface="HGS創英角ﾎﾟｯﾌﾟ体" panose="040B0A00000000000000" pitchFamily="50" charset="-128"/>
                <a:ea typeface="HGS創英角ﾎﾟｯﾌﾟ体" panose="040B0A00000000000000" pitchFamily="50" charset="-128"/>
              </a:rPr>
              <a:t>　　　　　　　　　　　　　</a:t>
            </a:r>
            <a:r>
              <a:rPr lang="en-US" altLang="ja-JP" sz="4000" dirty="0">
                <a:solidFill>
                  <a:srgbClr val="FF0000"/>
                </a:solidFill>
                <a:latin typeface="HGS創英角ﾎﾟｯﾌﾟ体" panose="040B0A00000000000000" pitchFamily="50" charset="-128"/>
                <a:ea typeface="HGS創英角ﾎﾟｯﾌﾟ体" panose="040B0A00000000000000" pitchFamily="50" charset="-128"/>
              </a:rPr>
              <a:t>59.4</a:t>
            </a:r>
            <a:r>
              <a:rPr lang="ja-JP" altLang="en-US" sz="4000" dirty="0">
                <a:solidFill>
                  <a:srgbClr val="FF0000"/>
                </a:solidFill>
                <a:latin typeface="HGS創英角ﾎﾟｯﾌﾟ体" panose="040B0A00000000000000" pitchFamily="50" charset="-128"/>
                <a:ea typeface="HGS創英角ﾎﾟｯﾌﾟ体" panose="040B0A00000000000000" pitchFamily="50" charset="-128"/>
              </a:rPr>
              <a:t>％</a:t>
            </a:r>
            <a:endParaRPr lang="en-US" altLang="ja-JP" sz="4000" dirty="0">
              <a:solidFill>
                <a:srgbClr val="FF0000"/>
              </a:solidFill>
              <a:latin typeface="HGS創英角ﾎﾟｯﾌﾟ体" panose="040B0A00000000000000" pitchFamily="50" charset="-128"/>
              <a:ea typeface="HGS創英角ﾎﾟｯﾌﾟ体" panose="040B0A00000000000000" pitchFamily="50" charset="-128"/>
            </a:endParaRPr>
          </a:p>
          <a:p>
            <a:pPr marL="0" indent="0">
              <a:buNone/>
            </a:pPr>
            <a:endParaRPr lang="en-US" altLang="ja-JP" sz="2100" dirty="0">
              <a:latin typeface="HGS創英角ﾎﾟｯﾌﾟ体" panose="040B0A00000000000000" pitchFamily="50" charset="-128"/>
              <a:ea typeface="HGS創英角ﾎﾟｯﾌﾟ体" panose="040B0A00000000000000" pitchFamily="50" charset="-128"/>
            </a:endParaRPr>
          </a:p>
          <a:p>
            <a:pPr marL="0" indent="0">
              <a:buNone/>
            </a:pPr>
            <a:r>
              <a:rPr lang="ja-JP" altLang="en-US" sz="4300" dirty="0">
                <a:latin typeface="HGS創英角ﾎﾟｯﾌﾟ体" panose="040B0A00000000000000" pitchFamily="50" charset="-128"/>
                <a:ea typeface="HGS創英角ﾎﾟｯﾌﾟ体" panose="040B0A00000000000000" pitchFamily="50" charset="-128"/>
              </a:rPr>
              <a:t>②将来の金利上昇によって返済額が、</a:t>
            </a:r>
            <a:endParaRPr lang="en-US" altLang="ja-JP" sz="4300" dirty="0">
              <a:latin typeface="HGS創英角ﾎﾟｯﾌﾟ体" panose="040B0A00000000000000" pitchFamily="50" charset="-128"/>
              <a:ea typeface="HGS創英角ﾎﾟｯﾌﾟ体" panose="040B0A00000000000000" pitchFamily="50" charset="-128"/>
            </a:endParaRPr>
          </a:p>
          <a:p>
            <a:pPr marL="0" indent="0">
              <a:buNone/>
            </a:pPr>
            <a:r>
              <a:rPr lang="ja-JP" altLang="en-US" sz="4300" dirty="0">
                <a:latin typeface="HGS創英角ﾎﾟｯﾌﾟ体" panose="040B0A00000000000000" pitchFamily="50" charset="-128"/>
                <a:ea typeface="HGS創英角ﾎﾟｯﾌﾟ体" panose="040B0A00000000000000" pitchFamily="50" charset="-128"/>
              </a:rPr>
              <a:t>　　　　　　　　どれくらい増えるか？　　　　　　</a:t>
            </a:r>
            <a:endParaRPr lang="en-US" altLang="ja-JP" sz="4300" dirty="0">
              <a:latin typeface="HGS創英角ﾎﾟｯﾌﾟ体" panose="040B0A00000000000000" pitchFamily="50" charset="-128"/>
              <a:ea typeface="HGS創英角ﾎﾟｯﾌﾟ体" panose="040B0A00000000000000" pitchFamily="50" charset="-128"/>
            </a:endParaRPr>
          </a:p>
          <a:p>
            <a:pPr marL="0" indent="0">
              <a:buNone/>
            </a:pPr>
            <a:r>
              <a:rPr lang="ja-JP" altLang="en-US" sz="4000" dirty="0">
                <a:solidFill>
                  <a:srgbClr val="FF0000"/>
                </a:solidFill>
                <a:latin typeface="HGS創英角ﾎﾟｯﾌﾟ体" panose="040B0A00000000000000" pitchFamily="50" charset="-128"/>
                <a:ea typeface="HGS創英角ﾎﾟｯﾌﾟ体" panose="040B0A00000000000000" pitchFamily="50" charset="-128"/>
              </a:rPr>
              <a:t>　　　　　　　　　　　　　</a:t>
            </a:r>
            <a:r>
              <a:rPr lang="en-US" altLang="ja-JP" sz="4300" dirty="0">
                <a:solidFill>
                  <a:srgbClr val="FF0000"/>
                </a:solidFill>
                <a:latin typeface="HGS創英角ﾎﾟｯﾌﾟ体" panose="040B0A00000000000000" pitchFamily="50" charset="-128"/>
                <a:ea typeface="HGS創英角ﾎﾟｯﾌﾟ体" panose="040B0A00000000000000" pitchFamily="50" charset="-128"/>
              </a:rPr>
              <a:t>53.4</a:t>
            </a:r>
            <a:r>
              <a:rPr lang="ja-JP" altLang="en-US" sz="4300" dirty="0">
                <a:solidFill>
                  <a:srgbClr val="FF0000"/>
                </a:solidFill>
                <a:latin typeface="HGS創英角ﾎﾟｯﾌﾟ体" panose="040B0A00000000000000" pitchFamily="50" charset="-128"/>
                <a:ea typeface="HGS創英角ﾎﾟｯﾌﾟ体" panose="040B0A00000000000000" pitchFamily="50" charset="-128"/>
              </a:rPr>
              <a:t>％</a:t>
            </a:r>
            <a:endParaRPr lang="en-US" altLang="ja-JP" dirty="0">
              <a:solidFill>
                <a:srgbClr val="FF0000"/>
              </a:solidFill>
              <a:latin typeface="HGS創英角ﾎﾟｯﾌﾟ体" panose="040B0A00000000000000" pitchFamily="50" charset="-128"/>
              <a:ea typeface="HGS創英角ﾎﾟｯﾌﾟ体" panose="040B0A00000000000000" pitchFamily="50" charset="-128"/>
            </a:endParaRPr>
          </a:p>
          <a:p>
            <a:pPr marL="0" indent="0">
              <a:buNone/>
            </a:pPr>
            <a:endParaRPr lang="en-US" altLang="ja-JP" sz="2100" dirty="0">
              <a:latin typeface="HGS創英角ﾎﾟｯﾌﾟ体" panose="040B0A00000000000000" pitchFamily="50" charset="-128"/>
              <a:ea typeface="HGS創英角ﾎﾟｯﾌﾟ体" panose="040B0A00000000000000" pitchFamily="50" charset="-128"/>
            </a:endParaRPr>
          </a:p>
          <a:p>
            <a:pPr marL="0" indent="0">
              <a:buNone/>
            </a:pPr>
            <a:endParaRPr lang="en-US" altLang="ja-JP" dirty="0">
              <a:solidFill>
                <a:srgbClr val="FF0000"/>
              </a:solidFill>
              <a:latin typeface="HGS創英角ﾎﾟｯﾌﾟ体" panose="040B0A00000000000000" pitchFamily="50" charset="-128"/>
              <a:ea typeface="HGS創英角ﾎﾟｯﾌﾟ体" panose="040B0A00000000000000" pitchFamily="50" charset="-128"/>
            </a:endParaRPr>
          </a:p>
        </p:txBody>
      </p:sp>
      <p:sp>
        <p:nvSpPr>
          <p:cNvPr id="3" name="スライド番号プレースホルダー 2">
            <a:extLst>
              <a:ext uri="{FF2B5EF4-FFF2-40B4-BE49-F238E27FC236}">
                <a16:creationId xmlns:a16="http://schemas.microsoft.com/office/drawing/2014/main" id="{728A7BE0-A11C-1C31-EB0B-B5DFEBB06EF6}"/>
              </a:ext>
            </a:extLst>
          </p:cNvPr>
          <p:cNvSpPr>
            <a:spLocks noGrp="1"/>
          </p:cNvSpPr>
          <p:nvPr>
            <p:ph type="sldNum" sz="quarter" idx="12"/>
          </p:nvPr>
        </p:nvSpPr>
        <p:spPr/>
        <p:txBody>
          <a:bodyPr/>
          <a:lstStyle/>
          <a:p>
            <a:fld id="{7053D55C-1BD3-474D-B643-3CCB384A951D}" type="slidenum">
              <a:rPr kumimoji="1" lang="ja-JP" altLang="en-US" smtClean="0"/>
              <a:t>39</a:t>
            </a:fld>
            <a:endParaRPr kumimoji="1" lang="ja-JP" altLang="en-US"/>
          </a:p>
        </p:txBody>
      </p:sp>
    </p:spTree>
    <p:extLst>
      <p:ext uri="{BB962C8B-B14F-4D97-AF65-F5344CB8AC3E}">
        <p14:creationId xmlns:p14="http://schemas.microsoft.com/office/powerpoint/2010/main" val="22009141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8B3C73A-F25D-8361-8153-5E878E872497}"/>
              </a:ext>
            </a:extLst>
          </p:cNvPr>
          <p:cNvSpPr>
            <a:spLocks noGrp="1"/>
          </p:cNvSpPr>
          <p:nvPr>
            <p:ph type="title"/>
          </p:nvPr>
        </p:nvSpPr>
        <p:spPr/>
        <p:txBody>
          <a:bodyPr>
            <a:normAutofit/>
          </a:bodyPr>
          <a:lstStyle/>
          <a:p>
            <a:r>
              <a:rPr lang="ja-JP" altLang="en-US" sz="4000" b="1" dirty="0">
                <a:latin typeface="HGS創英角ﾎﾟｯﾌﾟ体" panose="040B0A00000000000000" pitchFamily="50" charset="-128"/>
                <a:ea typeface="HGS創英角ﾎﾟｯﾌﾟ体" panose="040B0A00000000000000" pitchFamily="50" charset="-128"/>
              </a:rPr>
              <a:t>２０２４年３月１９日</a:t>
            </a:r>
            <a:endParaRPr kumimoji="1" lang="ja-JP" altLang="en-US" sz="4000" b="1" dirty="0">
              <a:latin typeface="HGS創英角ﾎﾟｯﾌﾟ体" panose="040B0A00000000000000" pitchFamily="50" charset="-128"/>
              <a:ea typeface="HGS創英角ﾎﾟｯﾌﾟ体" panose="040B0A00000000000000" pitchFamily="50" charset="-128"/>
            </a:endParaRPr>
          </a:p>
        </p:txBody>
      </p:sp>
      <p:sp>
        <p:nvSpPr>
          <p:cNvPr id="3" name="コンテンツ プレースホルダー 2">
            <a:extLst>
              <a:ext uri="{FF2B5EF4-FFF2-40B4-BE49-F238E27FC236}">
                <a16:creationId xmlns:a16="http://schemas.microsoft.com/office/drawing/2014/main" id="{9DDD90E1-9BA9-9D51-A388-FB1706A46AAC}"/>
              </a:ext>
            </a:extLst>
          </p:cNvPr>
          <p:cNvSpPr>
            <a:spLocks noGrp="1"/>
          </p:cNvSpPr>
          <p:nvPr>
            <p:ph idx="1"/>
          </p:nvPr>
        </p:nvSpPr>
        <p:spPr/>
        <p:style>
          <a:lnRef idx="1">
            <a:schemeClr val="accent1"/>
          </a:lnRef>
          <a:fillRef idx="2">
            <a:schemeClr val="accent1"/>
          </a:fillRef>
          <a:effectRef idx="1">
            <a:schemeClr val="accent1"/>
          </a:effectRef>
          <a:fontRef idx="minor">
            <a:schemeClr val="dk1"/>
          </a:fontRef>
        </p:style>
        <p:txBody>
          <a:bodyPr>
            <a:normAutofit lnSpcReduction="10000"/>
          </a:bodyPr>
          <a:lstStyle/>
          <a:p>
            <a:pPr marL="0" indent="0">
              <a:buNone/>
            </a:pPr>
            <a:endParaRPr kumimoji="1" lang="en-US" altLang="ja-JP" sz="4000" dirty="0">
              <a:latin typeface="HGS創英角ﾎﾟｯﾌﾟ体" panose="040B0A00000000000000" pitchFamily="50" charset="-128"/>
              <a:ea typeface="HGS創英角ﾎﾟｯﾌﾟ体" panose="040B0A00000000000000" pitchFamily="50" charset="-128"/>
            </a:endParaRPr>
          </a:p>
          <a:p>
            <a:pPr marL="0" indent="0">
              <a:buNone/>
            </a:pPr>
            <a:r>
              <a:rPr kumimoji="1" lang="ja-JP" altLang="en-US" sz="4000" dirty="0">
                <a:latin typeface="HGS創英角ﾎﾟｯﾌﾟ体" panose="040B0A00000000000000" pitchFamily="50" charset="-128"/>
                <a:ea typeface="HGS創英角ﾎﾟｯﾌﾟ体" panose="040B0A00000000000000" pitchFamily="50" charset="-128"/>
              </a:rPr>
              <a:t>日銀が金融政策を変更</a:t>
            </a:r>
            <a:endParaRPr kumimoji="1" lang="en-US" altLang="ja-JP" sz="4000" dirty="0">
              <a:latin typeface="HGS創英角ﾎﾟｯﾌﾟ体" panose="040B0A00000000000000" pitchFamily="50" charset="-128"/>
              <a:ea typeface="HGS創英角ﾎﾟｯﾌﾟ体" panose="040B0A00000000000000" pitchFamily="50" charset="-128"/>
            </a:endParaRPr>
          </a:p>
          <a:p>
            <a:pPr marL="0" indent="0">
              <a:buNone/>
            </a:pPr>
            <a:r>
              <a:rPr lang="ja-JP" altLang="en-US" sz="4000" dirty="0">
                <a:latin typeface="HGS創英角ﾎﾟｯﾌﾟ体" panose="040B0A00000000000000" pitchFamily="50" charset="-128"/>
                <a:ea typeface="HGS創英角ﾎﾟｯﾌﾟ体" panose="040B0A00000000000000" pitchFamily="50" charset="-128"/>
              </a:rPr>
              <a:t>マイナス金利政策を解除しました！</a:t>
            </a:r>
            <a:endParaRPr lang="en-US" altLang="ja-JP" sz="4000" dirty="0">
              <a:latin typeface="HGS創英角ﾎﾟｯﾌﾟ体" panose="040B0A00000000000000" pitchFamily="50" charset="-128"/>
              <a:ea typeface="HGS創英角ﾎﾟｯﾌﾟ体" panose="040B0A00000000000000" pitchFamily="50" charset="-128"/>
            </a:endParaRPr>
          </a:p>
          <a:p>
            <a:pPr marL="0" indent="0">
              <a:buNone/>
            </a:pPr>
            <a:endParaRPr kumimoji="1" lang="en-US" altLang="ja-JP" sz="4000" dirty="0">
              <a:latin typeface="HGS創英角ﾎﾟｯﾌﾟ体" panose="040B0A00000000000000" pitchFamily="50" charset="-128"/>
              <a:ea typeface="HGS創英角ﾎﾟｯﾌﾟ体" panose="040B0A00000000000000" pitchFamily="50" charset="-128"/>
            </a:endParaRPr>
          </a:p>
          <a:p>
            <a:pPr marL="0" indent="0">
              <a:buNone/>
            </a:pPr>
            <a:r>
              <a:rPr kumimoji="1" lang="ja-JP" altLang="en-US" sz="4000" dirty="0">
                <a:latin typeface="HGS創英角ﾎﾟｯﾌﾟ体" panose="040B0A00000000000000" pitchFamily="50" charset="-128"/>
                <a:ea typeface="HGS創英角ﾎﾟｯﾌﾟ体" panose="040B0A00000000000000" pitchFamily="50" charset="-128"/>
              </a:rPr>
              <a:t>いよいよ変動金利が上がるかも・・・</a:t>
            </a:r>
            <a:endParaRPr kumimoji="1" lang="en-US" altLang="ja-JP" sz="4000" dirty="0">
              <a:latin typeface="HGS創英角ﾎﾟｯﾌﾟ体" panose="040B0A00000000000000" pitchFamily="50" charset="-128"/>
              <a:ea typeface="HGS創英角ﾎﾟｯﾌﾟ体" panose="040B0A00000000000000" pitchFamily="50" charset="-128"/>
            </a:endParaRPr>
          </a:p>
          <a:p>
            <a:pPr marL="0" indent="0">
              <a:buNone/>
            </a:pPr>
            <a:endParaRPr lang="en-US" altLang="ja-JP" sz="4000" dirty="0">
              <a:latin typeface="HGS創英角ﾎﾟｯﾌﾟ体" panose="040B0A00000000000000" pitchFamily="50" charset="-128"/>
              <a:ea typeface="HGS創英角ﾎﾟｯﾌﾟ体" panose="040B0A00000000000000" pitchFamily="50" charset="-128"/>
            </a:endParaRPr>
          </a:p>
          <a:p>
            <a:pPr marL="0" indent="0">
              <a:buNone/>
            </a:pPr>
            <a:r>
              <a:rPr kumimoji="1" lang="ja-JP" altLang="en-US" sz="4000" dirty="0">
                <a:latin typeface="HGS創英角ﾎﾟｯﾌﾟ体" panose="040B0A00000000000000" pitchFamily="50" charset="-128"/>
                <a:ea typeface="HGS創英角ﾎﾟｯﾌﾟ体" panose="040B0A00000000000000" pitchFamily="50" charset="-128"/>
              </a:rPr>
              <a:t>　　　　　　　　　　　心配ですよね？</a:t>
            </a:r>
            <a:endParaRPr kumimoji="1" lang="en-US" altLang="ja-JP" sz="4000" dirty="0">
              <a:latin typeface="HGS創英角ﾎﾟｯﾌﾟ体" panose="040B0A00000000000000" pitchFamily="50" charset="-128"/>
              <a:ea typeface="HGS創英角ﾎﾟｯﾌﾟ体" panose="040B0A00000000000000" pitchFamily="50" charset="-128"/>
            </a:endParaRPr>
          </a:p>
          <a:p>
            <a:pPr marL="0" indent="0">
              <a:buNone/>
            </a:pPr>
            <a:endParaRPr lang="en-US" altLang="ja-JP" dirty="0">
              <a:latin typeface="HGS創英角ﾎﾟｯﾌﾟ体" panose="040B0A00000000000000" pitchFamily="50" charset="-128"/>
              <a:ea typeface="HGS創英角ﾎﾟｯﾌﾟ体" panose="040B0A00000000000000" pitchFamily="50" charset="-128"/>
            </a:endParaRPr>
          </a:p>
          <a:p>
            <a:pPr marL="0" indent="0">
              <a:buNone/>
            </a:pPr>
            <a:endParaRPr kumimoji="1" lang="en-US" altLang="ja-JP" dirty="0">
              <a:latin typeface="HGS創英角ﾎﾟｯﾌﾟ体" panose="040B0A00000000000000" pitchFamily="50" charset="-128"/>
              <a:ea typeface="HGS創英角ﾎﾟｯﾌﾟ体" panose="040B0A00000000000000" pitchFamily="50" charset="-128"/>
            </a:endParaRPr>
          </a:p>
          <a:p>
            <a:endParaRPr lang="en-US" altLang="ja-JP" dirty="0"/>
          </a:p>
          <a:p>
            <a:endParaRPr kumimoji="1" lang="ja-JP" altLang="en-US" dirty="0"/>
          </a:p>
        </p:txBody>
      </p:sp>
      <p:sp>
        <p:nvSpPr>
          <p:cNvPr id="4" name="スライド番号プレースホルダー 3">
            <a:extLst>
              <a:ext uri="{FF2B5EF4-FFF2-40B4-BE49-F238E27FC236}">
                <a16:creationId xmlns:a16="http://schemas.microsoft.com/office/drawing/2014/main" id="{31C078C7-8C47-C902-8C3E-524385785274}"/>
              </a:ext>
            </a:extLst>
          </p:cNvPr>
          <p:cNvSpPr>
            <a:spLocks noGrp="1"/>
          </p:cNvSpPr>
          <p:nvPr>
            <p:ph type="sldNum" sz="quarter" idx="12"/>
          </p:nvPr>
        </p:nvSpPr>
        <p:spPr/>
        <p:txBody>
          <a:bodyPr/>
          <a:lstStyle/>
          <a:p>
            <a:fld id="{7053D55C-1BD3-474D-B643-3CCB384A951D}" type="slidenum">
              <a:rPr kumimoji="1" lang="ja-JP" altLang="en-US" smtClean="0"/>
              <a:t>4</a:t>
            </a:fld>
            <a:endParaRPr kumimoji="1" lang="ja-JP" altLang="en-US"/>
          </a:p>
        </p:txBody>
      </p:sp>
    </p:spTree>
    <p:extLst>
      <p:ext uri="{BB962C8B-B14F-4D97-AF65-F5344CB8AC3E}">
        <p14:creationId xmlns:p14="http://schemas.microsoft.com/office/powerpoint/2010/main" val="4029052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C14DAA7-91DA-0172-3695-71A07B6F16EE}"/>
              </a:ext>
            </a:extLst>
          </p:cNvPr>
          <p:cNvSpPr>
            <a:spLocks noGrp="1"/>
          </p:cNvSpPr>
          <p:nvPr>
            <p:ph type="title"/>
          </p:nvPr>
        </p:nvSpPr>
        <p:spPr/>
        <p:txBody>
          <a:bodyPr>
            <a:normAutofit/>
          </a:bodyPr>
          <a:lstStyle/>
          <a:p>
            <a:r>
              <a:rPr kumimoji="1" lang="ja-JP" altLang="en-US" sz="4800" dirty="0">
                <a:latin typeface="HGS創英角ﾎﾟｯﾌﾟ体" panose="040B0A00000000000000" pitchFamily="50" charset="-128"/>
                <a:ea typeface="HGS創英角ﾎﾟｯﾌﾟ体" panose="040B0A00000000000000" pitchFamily="50" charset="-128"/>
              </a:rPr>
              <a:t>変動金利の</a:t>
            </a:r>
            <a:r>
              <a:rPr kumimoji="1" lang="en-US" altLang="ja-JP" sz="4800" dirty="0">
                <a:latin typeface="HGS創英角ﾎﾟｯﾌﾟ体" panose="040B0A00000000000000" pitchFamily="50" charset="-128"/>
                <a:ea typeface="HGS創英角ﾎﾟｯﾌﾟ体" panose="040B0A00000000000000" pitchFamily="50" charset="-128"/>
              </a:rPr>
              <a:t>3</a:t>
            </a:r>
            <a:r>
              <a:rPr kumimoji="1" lang="ja-JP" altLang="en-US" sz="4800" dirty="0">
                <a:latin typeface="HGS創英角ﾎﾟｯﾌﾟ体" panose="040B0A00000000000000" pitchFamily="50" charset="-128"/>
                <a:ea typeface="HGS創英角ﾎﾟｯﾌﾟ体" panose="040B0A00000000000000" pitchFamily="50" charset="-128"/>
              </a:rPr>
              <a:t>基本ルール</a:t>
            </a:r>
          </a:p>
        </p:txBody>
      </p:sp>
      <p:sp>
        <p:nvSpPr>
          <p:cNvPr id="3" name="コンテンツ プレースホルダー 2">
            <a:extLst>
              <a:ext uri="{FF2B5EF4-FFF2-40B4-BE49-F238E27FC236}">
                <a16:creationId xmlns:a16="http://schemas.microsoft.com/office/drawing/2014/main" id="{C38AF3EC-EA05-0BB3-FC02-45A021562C3B}"/>
              </a:ext>
            </a:extLst>
          </p:cNvPr>
          <p:cNvSpPr>
            <a:spLocks noGrp="1"/>
          </p:cNvSpPr>
          <p:nvPr>
            <p:ph idx="1"/>
          </p:nvPr>
        </p:nvSpPr>
        <p:spPr/>
        <p:style>
          <a:lnRef idx="1">
            <a:schemeClr val="accent1"/>
          </a:lnRef>
          <a:fillRef idx="2">
            <a:schemeClr val="accent1"/>
          </a:fillRef>
          <a:effectRef idx="1">
            <a:schemeClr val="accent1"/>
          </a:effectRef>
          <a:fontRef idx="minor">
            <a:schemeClr val="dk1"/>
          </a:fontRef>
        </p:style>
        <p:txBody>
          <a:bodyPr>
            <a:normAutofit/>
          </a:bodyPr>
          <a:lstStyle/>
          <a:p>
            <a:pPr marL="0" indent="0">
              <a:buNone/>
            </a:pPr>
            <a:endParaRPr kumimoji="1" lang="en-US" altLang="ja-JP" sz="1200" dirty="0"/>
          </a:p>
          <a:p>
            <a:pPr marL="0" indent="0">
              <a:buNone/>
            </a:pPr>
            <a:r>
              <a:rPr kumimoji="1" lang="ja-JP" altLang="en-US" sz="5400" dirty="0">
                <a:latin typeface="HGS創英角ﾎﾟｯﾌﾟ体" panose="040B0A00000000000000" pitchFamily="50" charset="-128"/>
                <a:ea typeface="HGS創英角ﾎﾟｯﾌﾟ体" panose="040B0A00000000000000" pitchFamily="50" charset="-128"/>
              </a:rPr>
              <a:t>①</a:t>
            </a:r>
            <a:r>
              <a:rPr lang="ja-JP" altLang="en-US" sz="5400" dirty="0">
                <a:latin typeface="HGS創英角ﾎﾟｯﾌﾟ体" panose="040B0A00000000000000" pitchFamily="50" charset="-128"/>
                <a:ea typeface="HGS創英角ﾎﾟｯﾌﾟ体" panose="040B0A00000000000000" pitchFamily="50" charset="-128"/>
              </a:rPr>
              <a:t>○か月</a:t>
            </a:r>
            <a:r>
              <a:rPr kumimoji="1" lang="ja-JP" altLang="en-US" sz="5400" dirty="0">
                <a:latin typeface="HGS創英角ﾎﾟｯﾌﾟ体" panose="040B0A00000000000000" pitchFamily="50" charset="-128"/>
                <a:ea typeface="HGS創英角ﾎﾟｯﾌﾟ体" panose="040B0A00000000000000" pitchFamily="50" charset="-128"/>
              </a:rPr>
              <a:t>ルール　　　　　　　</a:t>
            </a:r>
            <a:r>
              <a:rPr kumimoji="1" lang="en-US" altLang="ja-JP" sz="1800" dirty="0">
                <a:solidFill>
                  <a:schemeClr val="tx2">
                    <a:lumMod val="40000"/>
                    <a:lumOff val="60000"/>
                  </a:schemeClr>
                </a:solidFill>
                <a:latin typeface="HGS創英角ﾎﾟｯﾌﾟ体" panose="040B0A00000000000000" pitchFamily="50" charset="-128"/>
                <a:ea typeface="HGS創英角ﾎﾟｯﾌﾟ体" panose="040B0A00000000000000" pitchFamily="50" charset="-128"/>
              </a:rPr>
              <a:t>59.4</a:t>
            </a:r>
            <a:r>
              <a:rPr kumimoji="1" lang="ja-JP" altLang="en-US" sz="1800" dirty="0">
                <a:solidFill>
                  <a:schemeClr val="tx2">
                    <a:lumMod val="40000"/>
                    <a:lumOff val="60000"/>
                  </a:schemeClr>
                </a:solidFill>
                <a:latin typeface="HGS創英角ﾎﾟｯﾌﾟ体" panose="040B0A00000000000000" pitchFamily="50" charset="-128"/>
                <a:ea typeface="HGS創英角ﾎﾟｯﾌﾟ体" panose="040B0A00000000000000" pitchFamily="50" charset="-128"/>
              </a:rPr>
              <a:t>％</a:t>
            </a:r>
            <a:endParaRPr kumimoji="1" lang="en-US" altLang="ja-JP" sz="5400" dirty="0">
              <a:solidFill>
                <a:schemeClr val="tx2">
                  <a:lumMod val="40000"/>
                  <a:lumOff val="60000"/>
                </a:schemeClr>
              </a:solidFill>
              <a:latin typeface="HGS創英角ﾎﾟｯﾌﾟ体" panose="040B0A00000000000000" pitchFamily="50" charset="-128"/>
              <a:ea typeface="HGS創英角ﾎﾟｯﾌﾟ体" panose="040B0A00000000000000" pitchFamily="50" charset="-128"/>
            </a:endParaRPr>
          </a:p>
          <a:p>
            <a:pPr marL="0" indent="0">
              <a:buNone/>
            </a:pPr>
            <a:endParaRPr kumimoji="1" lang="en-US" altLang="ja-JP" sz="1600" dirty="0">
              <a:latin typeface="HGS創英角ﾎﾟｯﾌﾟ体" panose="040B0A00000000000000" pitchFamily="50" charset="-128"/>
              <a:ea typeface="HGS創英角ﾎﾟｯﾌﾟ体" panose="040B0A00000000000000" pitchFamily="50" charset="-128"/>
            </a:endParaRPr>
          </a:p>
          <a:p>
            <a:pPr marL="0" indent="0">
              <a:buNone/>
            </a:pPr>
            <a:r>
              <a:rPr lang="ja-JP" altLang="en-US" sz="5400" dirty="0">
                <a:latin typeface="HGS創英角ﾎﾟｯﾌﾟ体" panose="040B0A00000000000000" pitchFamily="50" charset="-128"/>
                <a:ea typeface="HGS創英角ﾎﾟｯﾌﾟ体" panose="040B0A00000000000000" pitchFamily="50" charset="-128"/>
              </a:rPr>
              <a:t>②○年ルール</a:t>
            </a:r>
            <a:endParaRPr lang="en-US" altLang="ja-JP" sz="5400" dirty="0">
              <a:latin typeface="HGS創英角ﾎﾟｯﾌﾟ体" panose="040B0A00000000000000" pitchFamily="50" charset="-128"/>
              <a:ea typeface="HGS創英角ﾎﾟｯﾌﾟ体" panose="040B0A00000000000000" pitchFamily="50" charset="-128"/>
            </a:endParaRPr>
          </a:p>
          <a:p>
            <a:pPr marL="0" indent="0">
              <a:buNone/>
            </a:pPr>
            <a:endParaRPr lang="en-US" altLang="ja-JP" sz="1600" dirty="0">
              <a:latin typeface="HGS創英角ﾎﾟｯﾌﾟ体" panose="040B0A00000000000000" pitchFamily="50" charset="-128"/>
              <a:ea typeface="HGS創英角ﾎﾟｯﾌﾟ体" panose="040B0A00000000000000" pitchFamily="50" charset="-128"/>
            </a:endParaRPr>
          </a:p>
          <a:p>
            <a:pPr marL="0" indent="0">
              <a:buNone/>
            </a:pPr>
            <a:r>
              <a:rPr kumimoji="1" lang="ja-JP" altLang="en-US" sz="5400" dirty="0">
                <a:latin typeface="HGS創英角ﾎﾟｯﾌﾟ体" panose="040B0A00000000000000" pitchFamily="50" charset="-128"/>
                <a:ea typeface="HGS創英角ﾎﾟｯﾌﾟ体" panose="040B0A00000000000000" pitchFamily="50" charset="-128"/>
              </a:rPr>
              <a:t>③</a:t>
            </a:r>
            <a:r>
              <a:rPr lang="ja-JP" altLang="en-US" sz="5400" dirty="0">
                <a:latin typeface="HGS創英角ﾎﾟｯﾌﾟ体" panose="040B0A00000000000000" pitchFamily="50" charset="-128"/>
                <a:ea typeface="HGS創英角ﾎﾟｯﾌﾟ体" panose="040B0A00000000000000" pitchFamily="50" charset="-128"/>
              </a:rPr>
              <a:t>○</a:t>
            </a:r>
            <a:r>
              <a:rPr lang="en-US" altLang="ja-JP" sz="5400" dirty="0">
                <a:latin typeface="HGS創英角ﾎﾟｯﾌﾟ体" panose="040B0A00000000000000" pitchFamily="50" charset="-128"/>
                <a:ea typeface="HGS創英角ﾎﾟｯﾌﾟ体" panose="040B0A00000000000000" pitchFamily="50" charset="-128"/>
              </a:rPr>
              <a:t>.</a:t>
            </a:r>
            <a:r>
              <a:rPr lang="ja-JP" altLang="en-US" sz="5400" dirty="0">
                <a:latin typeface="HGS創英角ﾎﾟｯﾌﾟ体" panose="040B0A00000000000000" pitchFamily="50" charset="-128"/>
                <a:ea typeface="HGS創英角ﾎﾟｯﾌﾟ体" panose="040B0A00000000000000" pitchFamily="50" charset="-128"/>
              </a:rPr>
              <a:t>○○</a:t>
            </a:r>
            <a:r>
              <a:rPr kumimoji="1" lang="ja-JP" altLang="en-US" sz="5400" dirty="0">
                <a:latin typeface="HGS創英角ﾎﾟｯﾌﾟ体" panose="040B0A00000000000000" pitchFamily="50" charset="-128"/>
                <a:ea typeface="HGS創英角ﾎﾟｯﾌﾟ体" panose="040B0A00000000000000" pitchFamily="50" charset="-128"/>
              </a:rPr>
              <a:t>倍ルール</a:t>
            </a:r>
            <a:endParaRPr kumimoji="1" lang="en-US" altLang="ja-JP" sz="5400" dirty="0">
              <a:latin typeface="HGS創英角ﾎﾟｯﾌﾟ体" panose="040B0A00000000000000" pitchFamily="50" charset="-128"/>
              <a:ea typeface="HGS創英角ﾎﾟｯﾌﾟ体" panose="040B0A00000000000000" pitchFamily="50" charset="-128"/>
            </a:endParaRPr>
          </a:p>
          <a:p>
            <a:pPr marL="0" indent="0">
              <a:buNone/>
            </a:pPr>
            <a:r>
              <a:rPr kumimoji="1" lang="ja-JP" altLang="en-US" sz="4000" dirty="0">
                <a:solidFill>
                  <a:schemeClr val="accent1"/>
                </a:solidFill>
                <a:latin typeface="HGS創英角ﾎﾟｯﾌﾟ体" panose="040B0A00000000000000" pitchFamily="50" charset="-128"/>
                <a:ea typeface="HGS創英角ﾎﾟｯﾌﾟ体" panose="040B0A00000000000000" pitchFamily="50" charset="-128"/>
              </a:rPr>
              <a:t>　　　　　　　　　　</a:t>
            </a:r>
            <a:r>
              <a:rPr kumimoji="1" lang="ja-JP" altLang="en-US" sz="3200" dirty="0">
                <a:solidFill>
                  <a:srgbClr val="FF0000"/>
                </a:solidFill>
                <a:latin typeface="HGS創英角ﾎﾟｯﾌﾟ体" panose="040B0A00000000000000" pitchFamily="50" charset="-128"/>
                <a:ea typeface="HGS創英角ﾎﾟｯﾌﾟ体" panose="040B0A00000000000000" pitchFamily="50" charset="-128"/>
              </a:rPr>
              <a:t>そんなの常識だよ！</a:t>
            </a:r>
            <a:endParaRPr kumimoji="1" lang="ja-JP" altLang="en-US" sz="4000" dirty="0">
              <a:solidFill>
                <a:schemeClr val="accent1">
                  <a:lumMod val="60000"/>
                  <a:lumOff val="40000"/>
                </a:schemeClr>
              </a:solidFill>
              <a:latin typeface="HGS創英角ﾎﾟｯﾌﾟ体" panose="040B0A00000000000000" pitchFamily="50" charset="-128"/>
              <a:ea typeface="HGS創英角ﾎﾟｯﾌﾟ体" panose="040B0A00000000000000" pitchFamily="50" charset="-128"/>
            </a:endParaRPr>
          </a:p>
        </p:txBody>
      </p:sp>
      <p:sp>
        <p:nvSpPr>
          <p:cNvPr id="5" name="スライド番号プレースホルダー 4">
            <a:extLst>
              <a:ext uri="{FF2B5EF4-FFF2-40B4-BE49-F238E27FC236}">
                <a16:creationId xmlns:a16="http://schemas.microsoft.com/office/drawing/2014/main" id="{3D65A152-5E90-126E-BEC5-713FD6E73AF7}"/>
              </a:ext>
            </a:extLst>
          </p:cNvPr>
          <p:cNvSpPr>
            <a:spLocks noGrp="1"/>
          </p:cNvSpPr>
          <p:nvPr>
            <p:ph type="sldNum" sz="quarter" idx="12"/>
          </p:nvPr>
        </p:nvSpPr>
        <p:spPr/>
        <p:txBody>
          <a:bodyPr/>
          <a:lstStyle/>
          <a:p>
            <a:fld id="{7053D55C-1BD3-474D-B643-3CCB384A951D}" type="slidenum">
              <a:rPr kumimoji="1" lang="ja-JP" altLang="en-US" smtClean="0"/>
              <a:t>40</a:t>
            </a:fld>
            <a:endParaRPr kumimoji="1" lang="ja-JP" altLang="en-US"/>
          </a:p>
        </p:txBody>
      </p:sp>
    </p:spTree>
    <p:extLst>
      <p:ext uri="{BB962C8B-B14F-4D97-AF65-F5344CB8AC3E}">
        <p14:creationId xmlns:p14="http://schemas.microsoft.com/office/powerpoint/2010/main" val="236202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C14DAA7-91DA-0172-3695-71A07B6F16EE}"/>
              </a:ext>
            </a:extLst>
          </p:cNvPr>
          <p:cNvSpPr>
            <a:spLocks noGrp="1"/>
          </p:cNvSpPr>
          <p:nvPr>
            <p:ph type="title"/>
          </p:nvPr>
        </p:nvSpPr>
        <p:spPr/>
        <p:txBody>
          <a:bodyPr>
            <a:normAutofit/>
          </a:bodyPr>
          <a:lstStyle/>
          <a:p>
            <a:r>
              <a:rPr kumimoji="1" lang="ja-JP" altLang="en-US" sz="4800" dirty="0">
                <a:latin typeface="HGS創英角ﾎﾟｯﾌﾟ体" panose="040B0A00000000000000" pitchFamily="50" charset="-128"/>
                <a:ea typeface="HGS創英角ﾎﾟｯﾌﾟ体" panose="040B0A00000000000000" pitchFamily="50" charset="-128"/>
              </a:rPr>
              <a:t>変動金利の</a:t>
            </a:r>
            <a:r>
              <a:rPr kumimoji="1" lang="en-US" altLang="ja-JP" sz="4800" dirty="0">
                <a:latin typeface="HGS創英角ﾎﾟｯﾌﾟ体" panose="040B0A00000000000000" pitchFamily="50" charset="-128"/>
                <a:ea typeface="HGS創英角ﾎﾟｯﾌﾟ体" panose="040B0A00000000000000" pitchFamily="50" charset="-128"/>
              </a:rPr>
              <a:t>3</a:t>
            </a:r>
            <a:r>
              <a:rPr kumimoji="1" lang="ja-JP" altLang="en-US" sz="4800" dirty="0">
                <a:latin typeface="HGS創英角ﾎﾟｯﾌﾟ体" panose="040B0A00000000000000" pitchFamily="50" charset="-128"/>
                <a:ea typeface="HGS創英角ﾎﾟｯﾌﾟ体" panose="040B0A00000000000000" pitchFamily="50" charset="-128"/>
              </a:rPr>
              <a:t>基本ルール</a:t>
            </a:r>
          </a:p>
        </p:txBody>
      </p:sp>
      <p:sp>
        <p:nvSpPr>
          <p:cNvPr id="3" name="コンテンツ プレースホルダー 2">
            <a:extLst>
              <a:ext uri="{FF2B5EF4-FFF2-40B4-BE49-F238E27FC236}">
                <a16:creationId xmlns:a16="http://schemas.microsoft.com/office/drawing/2014/main" id="{C38AF3EC-EA05-0BB3-FC02-45A021562C3B}"/>
              </a:ext>
            </a:extLst>
          </p:cNvPr>
          <p:cNvSpPr>
            <a:spLocks noGrp="1"/>
          </p:cNvSpPr>
          <p:nvPr>
            <p:ph idx="1"/>
          </p:nvPr>
        </p:nvSpPr>
        <p:spPr/>
        <p:style>
          <a:lnRef idx="1">
            <a:schemeClr val="accent1"/>
          </a:lnRef>
          <a:fillRef idx="2">
            <a:schemeClr val="accent1"/>
          </a:fillRef>
          <a:effectRef idx="1">
            <a:schemeClr val="accent1"/>
          </a:effectRef>
          <a:fontRef idx="minor">
            <a:schemeClr val="dk1"/>
          </a:fontRef>
        </p:style>
        <p:txBody>
          <a:bodyPr>
            <a:normAutofit/>
          </a:bodyPr>
          <a:lstStyle/>
          <a:p>
            <a:pPr marL="0" indent="0">
              <a:buNone/>
            </a:pPr>
            <a:endParaRPr kumimoji="1" lang="en-US" altLang="ja-JP" sz="1200" dirty="0"/>
          </a:p>
          <a:p>
            <a:pPr marL="0" indent="0">
              <a:buNone/>
            </a:pPr>
            <a:r>
              <a:rPr kumimoji="1" lang="ja-JP" altLang="en-US" sz="4800" dirty="0">
                <a:latin typeface="HGS創英角ﾎﾟｯﾌﾟ体" panose="040B0A00000000000000" pitchFamily="50" charset="-128"/>
                <a:ea typeface="HGS創英角ﾎﾟｯﾌﾟ体" panose="040B0A00000000000000" pitchFamily="50" charset="-128"/>
              </a:rPr>
              <a:t>①</a:t>
            </a:r>
            <a:r>
              <a:rPr lang="en-US" altLang="ja-JP" sz="4800" dirty="0">
                <a:latin typeface="HGS創英角ﾎﾟｯﾌﾟ体" panose="040B0A00000000000000" pitchFamily="50" charset="-128"/>
                <a:ea typeface="HGS創英角ﾎﾟｯﾌﾟ体" panose="040B0A00000000000000" pitchFamily="50" charset="-128"/>
              </a:rPr>
              <a:t>6</a:t>
            </a:r>
            <a:r>
              <a:rPr lang="ja-JP" altLang="en-US" sz="4800" dirty="0">
                <a:latin typeface="HGS創英角ﾎﾟｯﾌﾟ体" panose="040B0A00000000000000" pitchFamily="50" charset="-128"/>
                <a:ea typeface="HGS創英角ﾎﾟｯﾌﾟ体" panose="040B0A00000000000000" pitchFamily="50" charset="-128"/>
              </a:rPr>
              <a:t>か月</a:t>
            </a:r>
            <a:r>
              <a:rPr kumimoji="1" lang="ja-JP" altLang="en-US" sz="4800" dirty="0">
                <a:latin typeface="HGS創英角ﾎﾟｯﾌﾟ体" panose="040B0A00000000000000" pitchFamily="50" charset="-128"/>
                <a:ea typeface="HGS創英角ﾎﾟｯﾌﾟ体" panose="040B0A00000000000000" pitchFamily="50" charset="-128"/>
              </a:rPr>
              <a:t>ルール（金利変動サイクル）</a:t>
            </a:r>
            <a:endParaRPr kumimoji="1" lang="en-US" altLang="ja-JP" sz="4800" dirty="0">
              <a:latin typeface="HGS創英角ﾎﾟｯﾌﾟ体" panose="040B0A00000000000000" pitchFamily="50" charset="-128"/>
              <a:ea typeface="HGS創英角ﾎﾟｯﾌﾟ体" panose="040B0A00000000000000" pitchFamily="50" charset="-128"/>
            </a:endParaRPr>
          </a:p>
          <a:p>
            <a:pPr marL="0" indent="0">
              <a:buNone/>
            </a:pPr>
            <a:endParaRPr kumimoji="1" lang="en-US" altLang="ja-JP" sz="1400" dirty="0">
              <a:latin typeface="HGS創英角ﾎﾟｯﾌﾟ体" panose="040B0A00000000000000" pitchFamily="50" charset="-128"/>
              <a:ea typeface="HGS創英角ﾎﾟｯﾌﾟ体" panose="040B0A00000000000000" pitchFamily="50" charset="-128"/>
            </a:endParaRPr>
          </a:p>
          <a:p>
            <a:pPr marL="0" indent="0">
              <a:buNone/>
            </a:pPr>
            <a:r>
              <a:rPr lang="ja-JP" altLang="en-US" sz="4800" dirty="0">
                <a:latin typeface="HGS創英角ﾎﾟｯﾌﾟ体" panose="040B0A00000000000000" pitchFamily="50" charset="-128"/>
                <a:ea typeface="HGS創英角ﾎﾟｯﾌﾟ体" panose="040B0A00000000000000" pitchFamily="50" charset="-128"/>
              </a:rPr>
              <a:t>②５年ルール（返済額変動）</a:t>
            </a:r>
            <a:endParaRPr lang="en-US" altLang="ja-JP" sz="4800" dirty="0">
              <a:latin typeface="HGS創英角ﾎﾟｯﾌﾟ体" panose="040B0A00000000000000" pitchFamily="50" charset="-128"/>
              <a:ea typeface="HGS創英角ﾎﾟｯﾌﾟ体" panose="040B0A00000000000000" pitchFamily="50" charset="-128"/>
            </a:endParaRPr>
          </a:p>
          <a:p>
            <a:pPr marL="0" indent="0">
              <a:buNone/>
            </a:pPr>
            <a:endParaRPr lang="en-US" altLang="ja-JP" sz="1400" dirty="0">
              <a:latin typeface="HGS創英角ﾎﾟｯﾌﾟ体" panose="040B0A00000000000000" pitchFamily="50" charset="-128"/>
              <a:ea typeface="HGS創英角ﾎﾟｯﾌﾟ体" panose="040B0A00000000000000" pitchFamily="50" charset="-128"/>
            </a:endParaRPr>
          </a:p>
          <a:p>
            <a:pPr marL="0" indent="0">
              <a:buNone/>
            </a:pPr>
            <a:r>
              <a:rPr kumimoji="1" lang="ja-JP" altLang="en-US" sz="4800" dirty="0">
                <a:latin typeface="HGS創英角ﾎﾟｯﾌﾟ体" panose="040B0A00000000000000" pitchFamily="50" charset="-128"/>
                <a:ea typeface="HGS創英角ﾎﾟｯﾌﾟ体" panose="040B0A00000000000000" pitchFamily="50" charset="-128"/>
              </a:rPr>
              <a:t>③１</a:t>
            </a:r>
            <a:r>
              <a:rPr kumimoji="1" lang="en-US" altLang="ja-JP" sz="4800" dirty="0">
                <a:latin typeface="HGS創英角ﾎﾟｯﾌﾟ体" panose="040B0A00000000000000" pitchFamily="50" charset="-128"/>
                <a:ea typeface="HGS創英角ﾎﾟｯﾌﾟ体" panose="040B0A00000000000000" pitchFamily="50" charset="-128"/>
              </a:rPr>
              <a:t>.</a:t>
            </a:r>
            <a:r>
              <a:rPr kumimoji="1" lang="ja-JP" altLang="en-US" sz="4800" dirty="0">
                <a:latin typeface="HGS創英角ﾎﾟｯﾌﾟ体" panose="040B0A00000000000000" pitchFamily="50" charset="-128"/>
                <a:ea typeface="HGS創英角ﾎﾟｯﾌﾟ体" panose="040B0A00000000000000" pitchFamily="50" charset="-128"/>
              </a:rPr>
              <a:t>２５倍ルール（</a:t>
            </a:r>
            <a:r>
              <a:rPr lang="ja-JP" altLang="en-US" sz="4800" dirty="0">
                <a:latin typeface="HGS創英角ﾎﾟｯﾌﾟ体" panose="040B0A00000000000000" pitchFamily="50" charset="-128"/>
                <a:ea typeface="HGS創英角ﾎﾟｯﾌﾟ体" panose="040B0A00000000000000" pitchFamily="50" charset="-128"/>
              </a:rPr>
              <a:t>返済額</a:t>
            </a:r>
            <a:r>
              <a:rPr lang="en-US" altLang="ja-JP" sz="4800" dirty="0">
                <a:latin typeface="HGS創英角ﾎﾟｯﾌﾟ体" panose="040B0A00000000000000" pitchFamily="50" charset="-128"/>
                <a:ea typeface="HGS創英角ﾎﾟｯﾌﾟ体" panose="040B0A00000000000000" pitchFamily="50" charset="-128"/>
              </a:rPr>
              <a:t>UP</a:t>
            </a:r>
            <a:r>
              <a:rPr kumimoji="1" lang="ja-JP" altLang="en-US" sz="4800" dirty="0">
                <a:latin typeface="HGS創英角ﾎﾟｯﾌﾟ体" panose="040B0A00000000000000" pitchFamily="50" charset="-128"/>
                <a:ea typeface="HGS創英角ﾎﾟｯﾌﾟ体" panose="040B0A00000000000000" pitchFamily="50" charset="-128"/>
              </a:rPr>
              <a:t>上限）</a:t>
            </a:r>
          </a:p>
        </p:txBody>
      </p:sp>
      <p:sp>
        <p:nvSpPr>
          <p:cNvPr id="5" name="スライド番号プレースホルダー 4">
            <a:extLst>
              <a:ext uri="{FF2B5EF4-FFF2-40B4-BE49-F238E27FC236}">
                <a16:creationId xmlns:a16="http://schemas.microsoft.com/office/drawing/2014/main" id="{738C0FD7-7B99-5C8F-A5D7-93779107A0E9}"/>
              </a:ext>
            </a:extLst>
          </p:cNvPr>
          <p:cNvSpPr>
            <a:spLocks noGrp="1"/>
          </p:cNvSpPr>
          <p:nvPr>
            <p:ph type="sldNum" sz="quarter" idx="12"/>
          </p:nvPr>
        </p:nvSpPr>
        <p:spPr/>
        <p:txBody>
          <a:bodyPr/>
          <a:lstStyle/>
          <a:p>
            <a:fld id="{7053D55C-1BD3-474D-B643-3CCB384A951D}" type="slidenum">
              <a:rPr kumimoji="1" lang="ja-JP" altLang="en-US" smtClean="0"/>
              <a:t>41</a:t>
            </a:fld>
            <a:endParaRPr kumimoji="1" lang="ja-JP" altLang="en-US"/>
          </a:p>
        </p:txBody>
      </p:sp>
    </p:spTree>
    <p:extLst>
      <p:ext uri="{BB962C8B-B14F-4D97-AF65-F5344CB8AC3E}">
        <p14:creationId xmlns:p14="http://schemas.microsoft.com/office/powerpoint/2010/main" val="3793177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latin typeface="HG丸ｺﾞｼｯｸM-PRO" panose="020F0600000000000000" pitchFamily="50" charset="-128"/>
                <a:ea typeface="HG丸ｺﾞｼｯｸM-PRO" panose="020F0600000000000000" pitchFamily="50" charset="-128"/>
              </a:rPr>
              <a:t>金利の種類と選び方</a:t>
            </a:r>
            <a:br>
              <a:rPr lang="en-US" altLang="ja-JP" dirty="0">
                <a:latin typeface="HG丸ｺﾞｼｯｸM-PRO" panose="020F0600000000000000" pitchFamily="50" charset="-128"/>
                <a:ea typeface="HG丸ｺﾞｼｯｸM-PRO" panose="020F0600000000000000" pitchFamily="50" charset="-128"/>
              </a:rPr>
            </a:br>
            <a:r>
              <a:rPr lang="ja-JP" altLang="en-US" sz="2400" dirty="0">
                <a:solidFill>
                  <a:srgbClr val="FF0000"/>
                </a:solidFill>
                <a:latin typeface="HG丸ｺﾞｼｯｸM-PRO" panose="020F0600000000000000" pitchFamily="50" charset="-128"/>
                <a:ea typeface="HG丸ｺﾞｼｯｸM-PRO" panose="020F0600000000000000" pitchFamily="50" charset="-128"/>
              </a:rPr>
              <a:t>～変動金利型の</a:t>
            </a:r>
            <a:r>
              <a:rPr lang="en-US" altLang="ja-JP" sz="2400" dirty="0">
                <a:solidFill>
                  <a:srgbClr val="FF0000"/>
                </a:solidFill>
                <a:latin typeface="HG丸ｺﾞｼｯｸM-PRO" panose="020F0600000000000000" pitchFamily="50" charset="-128"/>
                <a:ea typeface="HG丸ｺﾞｼｯｸM-PRO" panose="020F0600000000000000" pitchFamily="50" charset="-128"/>
              </a:rPr>
              <a:t>3</a:t>
            </a:r>
            <a:r>
              <a:rPr lang="ja-JP" altLang="en-US" sz="2400" dirty="0">
                <a:solidFill>
                  <a:srgbClr val="FF0000"/>
                </a:solidFill>
                <a:latin typeface="HG丸ｺﾞｼｯｸM-PRO" panose="020F0600000000000000" pitchFamily="50" charset="-128"/>
                <a:ea typeface="HG丸ｺﾞｼｯｸM-PRO" panose="020F0600000000000000" pitchFamily="50" charset="-128"/>
              </a:rPr>
              <a:t>つのルール～</a:t>
            </a:r>
            <a:endParaRPr kumimoji="1" lang="ja-JP" altLang="en-US" dirty="0">
              <a:solidFill>
                <a:srgbClr val="FF0000"/>
              </a:solidFill>
              <a:latin typeface="HG丸ｺﾞｼｯｸM-PRO" panose="020F0600000000000000" pitchFamily="50" charset="-128"/>
              <a:ea typeface="HG丸ｺﾞｼｯｸM-PRO" panose="020F0600000000000000" pitchFamily="50" charset="-128"/>
            </a:endParaRPr>
          </a:p>
        </p:txBody>
      </p:sp>
      <p:sp>
        <p:nvSpPr>
          <p:cNvPr id="3" name="コンテンツ プレースホルダー 2"/>
          <p:cNvSpPr>
            <a:spLocks noGrp="1"/>
          </p:cNvSpPr>
          <p:nvPr>
            <p:ph idx="1"/>
          </p:nvPr>
        </p:nvSpPr>
        <p:spPr>
          <a:xfrm>
            <a:off x="6096000" y="2267000"/>
            <a:ext cx="5665075" cy="3940575"/>
          </a:xfrm>
        </p:spPr>
        <p:txBody>
          <a:bodyPr/>
          <a:lstStyle/>
          <a:p>
            <a:endParaRPr kumimoji="1" lang="en-US" altLang="ja-JP" dirty="0"/>
          </a:p>
          <a:p>
            <a:pPr marL="0" indent="0">
              <a:buNone/>
            </a:pPr>
            <a:r>
              <a:rPr kumimoji="1" lang="ja-JP" altLang="en-US" sz="1600" b="1" dirty="0">
                <a:solidFill>
                  <a:srgbClr val="FF0000"/>
                </a:solidFill>
              </a:rPr>
              <a:t>利息</a:t>
            </a:r>
            <a:r>
              <a:rPr kumimoji="1" lang="en-US" altLang="ja-JP" sz="1600" b="1" dirty="0">
                <a:solidFill>
                  <a:srgbClr val="FF0000"/>
                </a:solidFill>
              </a:rPr>
              <a:t>70,475</a:t>
            </a:r>
            <a:r>
              <a:rPr kumimoji="1" lang="ja-JP" altLang="en-US" sz="1600" b="1" dirty="0">
                <a:solidFill>
                  <a:srgbClr val="FF0000"/>
                </a:solidFill>
              </a:rPr>
              <a:t>円＋元金</a:t>
            </a:r>
            <a:r>
              <a:rPr kumimoji="1" lang="en-US" altLang="ja-JP" sz="1600" b="1" dirty="0">
                <a:solidFill>
                  <a:srgbClr val="FF0000"/>
                </a:solidFill>
              </a:rPr>
              <a:t>66,337</a:t>
            </a:r>
            <a:r>
              <a:rPr kumimoji="1" lang="ja-JP" altLang="en-US" sz="1600" b="1" dirty="0">
                <a:solidFill>
                  <a:srgbClr val="FF0000"/>
                </a:solidFill>
              </a:rPr>
              <a:t>円＝</a:t>
            </a:r>
            <a:r>
              <a:rPr kumimoji="1" lang="en-US" altLang="ja-JP" sz="1600" b="1" dirty="0">
                <a:solidFill>
                  <a:srgbClr val="FF0000"/>
                </a:solidFill>
              </a:rPr>
              <a:t>136,825</a:t>
            </a:r>
            <a:r>
              <a:rPr kumimoji="1" lang="ja-JP" altLang="en-US" sz="1600" b="1" dirty="0">
                <a:solidFill>
                  <a:srgbClr val="FF0000"/>
                </a:solidFill>
              </a:rPr>
              <a:t>円</a:t>
            </a:r>
          </a:p>
          <a:p>
            <a:endParaRPr kumimoji="1" lang="ja-JP" altLang="en-US" dirty="0"/>
          </a:p>
        </p:txBody>
      </p:sp>
      <p:sp>
        <p:nvSpPr>
          <p:cNvPr id="4" name="スライド番号プレースホルダー 3">
            <a:extLst>
              <a:ext uri="{FF2B5EF4-FFF2-40B4-BE49-F238E27FC236}">
                <a16:creationId xmlns:a16="http://schemas.microsoft.com/office/drawing/2014/main" id="{65C70E25-F66B-9266-7876-A30F41FCC3D0}"/>
              </a:ext>
            </a:extLst>
          </p:cNvPr>
          <p:cNvSpPr>
            <a:spLocks noGrp="1"/>
          </p:cNvSpPr>
          <p:nvPr>
            <p:ph type="sldNum" sz="quarter" idx="12"/>
          </p:nvPr>
        </p:nvSpPr>
        <p:spPr/>
        <p:txBody>
          <a:bodyPr/>
          <a:lstStyle/>
          <a:p>
            <a:fld id="{7053D55C-1BD3-474D-B643-3CCB384A951D}" type="slidenum">
              <a:rPr kumimoji="1" lang="ja-JP" altLang="en-US" smtClean="0"/>
              <a:t>42</a:t>
            </a:fld>
            <a:endParaRPr kumimoji="1" lang="ja-JP" altLang="en-US"/>
          </a:p>
        </p:txBody>
      </p:sp>
      <p:sp>
        <p:nvSpPr>
          <p:cNvPr id="5" name="テキスト ボックス 4"/>
          <p:cNvSpPr txBox="1"/>
          <p:nvPr/>
        </p:nvSpPr>
        <p:spPr>
          <a:xfrm>
            <a:off x="1023257" y="1556792"/>
            <a:ext cx="4712703" cy="1477328"/>
          </a:xfrm>
          <a:prstGeom prst="rect">
            <a:avLst/>
          </a:prstGeom>
          <a:noFill/>
        </p:spPr>
        <p:txBody>
          <a:bodyPr wrap="square" rtlCol="0">
            <a:spAutoFit/>
          </a:bodyPr>
          <a:lstStyle/>
          <a:p>
            <a:r>
              <a:rPr lang="ja-JP" altLang="en-US" dirty="0">
                <a:latin typeface="HG丸ｺﾞｼｯｸM-PRO" panose="020F0600000000000000" pitchFamily="50" charset="-128"/>
                <a:ea typeface="HG丸ｺﾞｼｯｸM-PRO" panose="020F0600000000000000" pitchFamily="50" charset="-128"/>
              </a:rPr>
              <a:t>①金利は</a:t>
            </a:r>
            <a:r>
              <a:rPr lang="en-US" altLang="ja-JP" dirty="0">
                <a:solidFill>
                  <a:srgbClr val="FF0000"/>
                </a:solidFill>
                <a:latin typeface="HG丸ｺﾞｼｯｸM-PRO" panose="020F0600000000000000" pitchFamily="50" charset="-128"/>
                <a:ea typeface="HG丸ｺﾞｼｯｸM-PRO" panose="020F0600000000000000" pitchFamily="50" charset="-128"/>
              </a:rPr>
              <a:t>6</a:t>
            </a:r>
            <a:r>
              <a:rPr lang="ja-JP" altLang="en-US" dirty="0">
                <a:solidFill>
                  <a:srgbClr val="FF0000"/>
                </a:solidFill>
                <a:latin typeface="HG丸ｺﾞｼｯｸM-PRO" panose="020F0600000000000000" pitchFamily="50" charset="-128"/>
                <a:ea typeface="HG丸ｺﾞｼｯｸM-PRO" panose="020F0600000000000000" pitchFamily="50" charset="-128"/>
              </a:rPr>
              <a:t>か月</a:t>
            </a:r>
            <a:r>
              <a:rPr lang="ja-JP" altLang="en-US" dirty="0">
                <a:latin typeface="HG丸ｺﾞｼｯｸM-PRO" panose="020F0600000000000000" pitchFamily="50" charset="-128"/>
                <a:ea typeface="HG丸ｺﾞｼｯｸM-PRO" panose="020F0600000000000000" pitchFamily="50" charset="-128"/>
              </a:rPr>
              <a:t>毎の見直し</a:t>
            </a:r>
            <a:endParaRPr lang="en-US" altLang="ja-JP" dirty="0">
              <a:latin typeface="HG丸ｺﾞｼｯｸM-PRO" panose="020F0600000000000000" pitchFamily="50" charset="-128"/>
              <a:ea typeface="HG丸ｺﾞｼｯｸM-PRO" panose="020F0600000000000000" pitchFamily="50" charset="-128"/>
            </a:endParaRPr>
          </a:p>
          <a:p>
            <a:r>
              <a:rPr lang="ja-JP" altLang="en-US" dirty="0">
                <a:latin typeface="HG丸ｺﾞｼｯｸM-PRO" panose="020F0600000000000000" pitchFamily="50" charset="-128"/>
                <a:ea typeface="HG丸ｺﾞｼｯｸM-PRO" panose="020F0600000000000000" pitchFamily="50" charset="-128"/>
              </a:rPr>
              <a:t>②返済額は</a:t>
            </a:r>
            <a:r>
              <a:rPr lang="en-US" altLang="ja-JP" dirty="0">
                <a:solidFill>
                  <a:srgbClr val="FF0000"/>
                </a:solidFill>
                <a:latin typeface="HG丸ｺﾞｼｯｸM-PRO" panose="020F0600000000000000" pitchFamily="50" charset="-128"/>
                <a:ea typeface="HG丸ｺﾞｼｯｸM-PRO" panose="020F0600000000000000" pitchFamily="50" charset="-128"/>
              </a:rPr>
              <a:t>5</a:t>
            </a:r>
            <a:r>
              <a:rPr lang="ja-JP" altLang="en-US" dirty="0">
                <a:solidFill>
                  <a:srgbClr val="FF0000"/>
                </a:solidFill>
                <a:latin typeface="HG丸ｺﾞｼｯｸM-PRO" panose="020F0600000000000000" pitchFamily="50" charset="-128"/>
                <a:ea typeface="HG丸ｺﾞｼｯｸM-PRO" panose="020F0600000000000000" pitchFamily="50" charset="-128"/>
              </a:rPr>
              <a:t>年毎</a:t>
            </a:r>
            <a:r>
              <a:rPr lang="ja-JP" altLang="en-US" dirty="0">
                <a:latin typeface="HG丸ｺﾞｼｯｸM-PRO" panose="020F0600000000000000" pitchFamily="50" charset="-128"/>
                <a:ea typeface="HG丸ｺﾞｼｯｸM-PRO" panose="020F0600000000000000" pitchFamily="50" charset="-128"/>
              </a:rPr>
              <a:t>の見直し</a:t>
            </a:r>
            <a:endParaRPr lang="en-US" altLang="ja-JP" dirty="0">
              <a:latin typeface="HG丸ｺﾞｼｯｸM-PRO" panose="020F0600000000000000" pitchFamily="50" charset="-128"/>
              <a:ea typeface="HG丸ｺﾞｼｯｸM-PRO" panose="020F0600000000000000" pitchFamily="50" charset="-128"/>
            </a:endParaRPr>
          </a:p>
          <a:p>
            <a:r>
              <a:rPr lang="ja-JP" altLang="en-US" dirty="0">
                <a:latin typeface="HG丸ｺﾞｼｯｸM-PRO" panose="020F0600000000000000" pitchFamily="50" charset="-128"/>
                <a:ea typeface="HG丸ｺﾞｼｯｸM-PRO" panose="020F0600000000000000" pitchFamily="50" charset="-128"/>
              </a:rPr>
              <a:t>③</a:t>
            </a:r>
            <a:r>
              <a:rPr lang="en-US" altLang="ja-JP" dirty="0">
                <a:solidFill>
                  <a:srgbClr val="FF0000"/>
                </a:solidFill>
                <a:latin typeface="HG丸ｺﾞｼｯｸM-PRO" panose="020F0600000000000000" pitchFamily="50" charset="-128"/>
                <a:ea typeface="HG丸ｺﾞｼｯｸM-PRO" panose="020F0600000000000000" pitchFamily="50" charset="-128"/>
              </a:rPr>
              <a:t>125</a:t>
            </a:r>
            <a:r>
              <a:rPr lang="ja-JP" altLang="en-US" dirty="0">
                <a:solidFill>
                  <a:srgbClr val="FF0000"/>
                </a:solidFill>
                <a:latin typeface="HG丸ｺﾞｼｯｸM-PRO" panose="020F0600000000000000" pitchFamily="50" charset="-128"/>
                <a:ea typeface="HG丸ｺﾞｼｯｸM-PRO" panose="020F0600000000000000" pitchFamily="50" charset="-128"/>
              </a:rPr>
              <a:t>％</a:t>
            </a:r>
            <a:r>
              <a:rPr lang="ja-JP" altLang="en-US" dirty="0">
                <a:latin typeface="HG丸ｺﾞｼｯｸM-PRO" panose="020F0600000000000000" pitchFamily="50" charset="-128"/>
                <a:ea typeface="HG丸ｺﾞｼｯｸM-PRO" panose="020F0600000000000000" pitchFamily="50" charset="-128"/>
              </a:rPr>
              <a:t>ルール</a:t>
            </a:r>
            <a:endParaRPr lang="en-US" altLang="ja-JP" dirty="0">
              <a:latin typeface="HG丸ｺﾞｼｯｸM-PRO" panose="020F0600000000000000" pitchFamily="50" charset="-128"/>
              <a:ea typeface="HG丸ｺﾞｼｯｸM-PRO" panose="020F0600000000000000" pitchFamily="50" charset="-128"/>
            </a:endParaRPr>
          </a:p>
          <a:p>
            <a:r>
              <a:rPr lang="ja-JP" altLang="en-US" dirty="0">
                <a:latin typeface="HG丸ｺﾞｼｯｸM-PRO" panose="020F0600000000000000" pitchFamily="50" charset="-128"/>
                <a:ea typeface="HG丸ｺﾞｼｯｸM-PRO" panose="020F0600000000000000" pitchFamily="50" charset="-128"/>
              </a:rPr>
              <a:t>（返済額は従前の</a:t>
            </a:r>
            <a:r>
              <a:rPr lang="en-US" altLang="ja-JP" dirty="0">
                <a:latin typeface="HG丸ｺﾞｼｯｸM-PRO" panose="020F0600000000000000" pitchFamily="50" charset="-128"/>
                <a:ea typeface="HG丸ｺﾞｼｯｸM-PRO" panose="020F0600000000000000" pitchFamily="50" charset="-128"/>
              </a:rPr>
              <a:t>1.25</a:t>
            </a:r>
            <a:r>
              <a:rPr lang="ja-JP" altLang="en-US" dirty="0">
                <a:latin typeface="HG丸ｺﾞｼｯｸM-PRO" panose="020F0600000000000000" pitchFamily="50" charset="-128"/>
                <a:ea typeface="HG丸ｺﾞｼｯｸM-PRO" panose="020F0600000000000000" pitchFamily="50" charset="-128"/>
              </a:rPr>
              <a:t>倍まで）</a:t>
            </a:r>
            <a:endParaRPr lang="en-US" altLang="ja-JP" dirty="0">
              <a:latin typeface="HG丸ｺﾞｼｯｸM-PRO" panose="020F0600000000000000" pitchFamily="50" charset="-128"/>
              <a:ea typeface="HG丸ｺﾞｼｯｸM-PRO" panose="020F0600000000000000" pitchFamily="50" charset="-128"/>
            </a:endParaRPr>
          </a:p>
          <a:p>
            <a:r>
              <a:rPr lang="ja-JP" altLang="en-US" dirty="0">
                <a:latin typeface="HG丸ｺﾞｼｯｸM-PRO" panose="020F0600000000000000" pitchFamily="50" charset="-128"/>
                <a:ea typeface="HG丸ｺﾞｼｯｸM-PRO" panose="020F0600000000000000" pitchFamily="50" charset="-128"/>
              </a:rPr>
              <a:t>　</a:t>
            </a:r>
            <a:r>
              <a:rPr lang="en-US" altLang="ja-JP" dirty="0">
                <a:latin typeface="HG丸ｺﾞｼｯｸM-PRO" panose="020F0600000000000000" pitchFamily="50" charset="-128"/>
                <a:ea typeface="HG丸ｺﾞｼｯｸM-PRO" panose="020F0600000000000000" pitchFamily="50" charset="-128"/>
              </a:rPr>
              <a:t>33,423,633</a:t>
            </a:r>
            <a:r>
              <a:rPr lang="ja-JP" altLang="en-US" dirty="0">
                <a:latin typeface="HG丸ｺﾞｼｯｸM-PRO" panose="020F0600000000000000" pitchFamily="50" charset="-128"/>
                <a:ea typeface="HG丸ｺﾞｼｯｸM-PRO" panose="020F0600000000000000" pitchFamily="50" charset="-128"/>
              </a:rPr>
              <a:t>円　３０年返済　</a:t>
            </a:r>
          </a:p>
        </p:txBody>
      </p:sp>
      <p:graphicFrame>
        <p:nvGraphicFramePr>
          <p:cNvPr id="6" name="オブジェクト 5"/>
          <p:cNvGraphicFramePr>
            <a:graphicFrameLocks noChangeAspect="1"/>
          </p:cNvGraphicFramePr>
          <p:nvPr/>
        </p:nvGraphicFramePr>
        <p:xfrm>
          <a:off x="1414855" y="3089498"/>
          <a:ext cx="9056907" cy="2571750"/>
        </p:xfrm>
        <a:graphic>
          <a:graphicData uri="http://schemas.openxmlformats.org/presentationml/2006/ole">
            <mc:AlternateContent xmlns:mc="http://schemas.openxmlformats.org/markup-compatibility/2006">
              <mc:Choice xmlns:v="urn:schemas-microsoft-com:vml" Requires="v">
                <p:oleObj name="Worksheet" r:id="rId3" imgW="4857776" imgH="1609750" progId="Excel.Sheet.12">
                  <p:embed/>
                </p:oleObj>
              </mc:Choice>
              <mc:Fallback>
                <p:oleObj name="Worksheet" r:id="rId3" imgW="4857776" imgH="1609750" progId="Excel.Sheet.12">
                  <p:embed/>
                  <p:pic>
                    <p:nvPicPr>
                      <p:cNvPr id="6" name="オブジェクト 5"/>
                      <p:cNvPicPr/>
                      <p:nvPr/>
                    </p:nvPicPr>
                    <p:blipFill>
                      <a:blip r:embed="rId4"/>
                      <a:stretch>
                        <a:fillRect/>
                      </a:stretch>
                    </p:blipFill>
                    <p:spPr>
                      <a:xfrm>
                        <a:off x="1414855" y="3089498"/>
                        <a:ext cx="9056907" cy="2571750"/>
                      </a:xfrm>
                      <a:prstGeom prst="rect">
                        <a:avLst/>
                      </a:prstGeom>
                    </p:spPr>
                  </p:pic>
                </p:oleObj>
              </mc:Fallback>
            </mc:AlternateContent>
          </a:graphicData>
        </a:graphic>
      </p:graphicFrame>
      <p:sp>
        <p:nvSpPr>
          <p:cNvPr id="8" name="正方形/長方形 7"/>
          <p:cNvSpPr/>
          <p:nvPr/>
        </p:nvSpPr>
        <p:spPr>
          <a:xfrm>
            <a:off x="1436915" y="3392254"/>
            <a:ext cx="3195042" cy="512767"/>
          </a:xfrm>
          <a:prstGeom prst="rect">
            <a:avLst/>
          </a:prstGeom>
          <a:noFill/>
          <a:ln w="158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tx1"/>
                </a:solidFill>
                <a:latin typeface="HG丸ｺﾞｼｯｸM-PRO" panose="020F0600000000000000" pitchFamily="50" charset="-128"/>
                <a:ea typeface="HG丸ｺﾞｼｯｸM-PRO" panose="020F0600000000000000" pitchFamily="50" charset="-128"/>
              </a:rPr>
              <a:t>当初の金利：</a:t>
            </a:r>
            <a:r>
              <a:rPr lang="en-US" altLang="ja-JP" dirty="0">
                <a:solidFill>
                  <a:schemeClr val="tx1"/>
                </a:solidFill>
                <a:latin typeface="HG丸ｺﾞｼｯｸM-PRO" panose="020F0600000000000000" pitchFamily="50" charset="-128"/>
                <a:ea typeface="HG丸ｺﾞｼｯｸM-PRO" panose="020F0600000000000000" pitchFamily="50" charset="-128"/>
              </a:rPr>
              <a:t>0.</a:t>
            </a:r>
            <a:r>
              <a:rPr lang="ja-JP" altLang="en-US" dirty="0">
                <a:solidFill>
                  <a:schemeClr val="tx1"/>
                </a:solidFill>
                <a:latin typeface="HG丸ｺﾞｼｯｸM-PRO" panose="020F0600000000000000" pitchFamily="50" charset="-128"/>
                <a:ea typeface="HG丸ｺﾞｼｯｸM-PRO" panose="020F0600000000000000" pitchFamily="50" charset="-128"/>
              </a:rPr>
              <a:t>５％</a:t>
            </a:r>
          </a:p>
        </p:txBody>
      </p:sp>
      <p:sp>
        <p:nvSpPr>
          <p:cNvPr id="9" name="テキスト ボックス 8"/>
          <p:cNvSpPr txBox="1"/>
          <p:nvPr/>
        </p:nvSpPr>
        <p:spPr>
          <a:xfrm>
            <a:off x="1023257" y="5835461"/>
            <a:ext cx="2624472" cy="338553"/>
          </a:xfrm>
          <a:prstGeom prst="rect">
            <a:avLst/>
          </a:prstGeom>
          <a:noFill/>
        </p:spPr>
        <p:txBody>
          <a:bodyPr wrap="square" rtlCol="0">
            <a:spAutoFit/>
          </a:bodyPr>
          <a:lstStyle/>
          <a:p>
            <a:r>
              <a:rPr lang="ja-JP" altLang="en-US" sz="1600" b="1" dirty="0"/>
              <a:t>返済スタート</a:t>
            </a:r>
          </a:p>
        </p:txBody>
      </p:sp>
      <p:sp>
        <p:nvSpPr>
          <p:cNvPr id="10" name="テキスト ボックス 9"/>
          <p:cNvSpPr txBox="1"/>
          <p:nvPr/>
        </p:nvSpPr>
        <p:spPr>
          <a:xfrm>
            <a:off x="5735960" y="5835462"/>
            <a:ext cx="2736304" cy="584775"/>
          </a:xfrm>
          <a:prstGeom prst="rect">
            <a:avLst/>
          </a:prstGeom>
          <a:noFill/>
        </p:spPr>
        <p:txBody>
          <a:bodyPr wrap="square" rtlCol="0">
            <a:spAutoFit/>
          </a:bodyPr>
          <a:lstStyle/>
          <a:p>
            <a:r>
              <a:rPr lang="en-US" altLang="ja-JP" sz="1600" b="1" dirty="0"/>
              <a:t>6</a:t>
            </a:r>
            <a:r>
              <a:rPr lang="ja-JP" altLang="en-US" sz="1600" b="1" dirty="0"/>
              <a:t>年目</a:t>
            </a:r>
            <a:endParaRPr lang="en-US" altLang="ja-JP" sz="1600" b="1" dirty="0"/>
          </a:p>
          <a:p>
            <a:r>
              <a:rPr lang="ja-JP" altLang="en-US" sz="1600" b="1" dirty="0"/>
              <a:t>借入残高：</a:t>
            </a:r>
            <a:r>
              <a:rPr lang="en-US" altLang="ja-JP" sz="1600" b="1" dirty="0"/>
              <a:t>28,195,201</a:t>
            </a:r>
            <a:r>
              <a:rPr lang="ja-JP" altLang="en-US" sz="1600" b="1" dirty="0"/>
              <a:t>円</a:t>
            </a:r>
          </a:p>
        </p:txBody>
      </p:sp>
      <p:cxnSp>
        <p:nvCxnSpPr>
          <p:cNvPr id="12" name="直線矢印コネクタ 11"/>
          <p:cNvCxnSpPr>
            <a:cxnSpLocks/>
          </p:cNvCxnSpPr>
          <p:nvPr/>
        </p:nvCxnSpPr>
        <p:spPr>
          <a:xfrm>
            <a:off x="3165135" y="3905021"/>
            <a:ext cx="0" cy="422961"/>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13" name="正方形/長方形 12"/>
          <p:cNvSpPr/>
          <p:nvPr/>
        </p:nvSpPr>
        <p:spPr>
          <a:xfrm>
            <a:off x="5735960" y="2233439"/>
            <a:ext cx="2736304" cy="360040"/>
          </a:xfrm>
          <a:prstGeom prst="rect">
            <a:avLst/>
          </a:prstGeom>
          <a:noFill/>
          <a:ln w="158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tx1"/>
                </a:solidFill>
                <a:latin typeface="HG丸ｺﾞｼｯｸM-PRO" panose="020F0600000000000000" pitchFamily="50" charset="-128"/>
                <a:ea typeface="HG丸ｺﾞｼｯｸM-PRO" panose="020F0600000000000000" pitchFamily="50" charset="-128"/>
              </a:rPr>
              <a:t>金利：３</a:t>
            </a:r>
            <a:r>
              <a:rPr lang="en-US" altLang="ja-JP" dirty="0">
                <a:solidFill>
                  <a:schemeClr val="tx1"/>
                </a:solidFill>
                <a:latin typeface="HG丸ｺﾞｼｯｸM-PRO" panose="020F0600000000000000" pitchFamily="50" charset="-128"/>
                <a:ea typeface="HG丸ｺﾞｼｯｸM-PRO" panose="020F0600000000000000" pitchFamily="50" charset="-128"/>
              </a:rPr>
              <a:t>.0</a:t>
            </a:r>
            <a:r>
              <a:rPr lang="ja-JP" altLang="en-US" dirty="0">
                <a:solidFill>
                  <a:schemeClr val="tx1"/>
                </a:solidFill>
                <a:latin typeface="HG丸ｺﾞｼｯｸM-PRO" panose="020F0600000000000000" pitchFamily="50" charset="-128"/>
                <a:ea typeface="HG丸ｺﾞｼｯｸM-PRO" panose="020F0600000000000000" pitchFamily="50" charset="-128"/>
              </a:rPr>
              <a:t>％にアップ</a:t>
            </a:r>
          </a:p>
        </p:txBody>
      </p:sp>
      <p:cxnSp>
        <p:nvCxnSpPr>
          <p:cNvPr id="14" name="直線矢印コネクタ 13"/>
          <p:cNvCxnSpPr/>
          <p:nvPr/>
        </p:nvCxnSpPr>
        <p:spPr>
          <a:xfrm>
            <a:off x="5856598" y="2619705"/>
            <a:ext cx="0" cy="469793"/>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16" name="テキスト ボックス 15">
            <a:extLst>
              <a:ext uri="{FF2B5EF4-FFF2-40B4-BE49-F238E27FC236}">
                <a16:creationId xmlns:a16="http://schemas.microsoft.com/office/drawing/2014/main" id="{5E897B10-2EB6-1EA2-6117-4469390E34AA}"/>
              </a:ext>
            </a:extLst>
          </p:cNvPr>
          <p:cNvSpPr txBox="1"/>
          <p:nvPr/>
        </p:nvSpPr>
        <p:spPr>
          <a:xfrm>
            <a:off x="10673254" y="3392254"/>
            <a:ext cx="1376856" cy="369332"/>
          </a:xfrm>
          <a:prstGeom prst="rect">
            <a:avLst/>
          </a:prstGeom>
          <a:noFill/>
        </p:spPr>
        <p:txBody>
          <a:bodyPr wrap="square" rtlCol="0">
            <a:spAutoFit/>
          </a:bodyPr>
          <a:lstStyle/>
          <a:p>
            <a:r>
              <a:rPr kumimoji="1" lang="ja-JP" altLang="en-US" b="1" dirty="0">
                <a:solidFill>
                  <a:srgbClr val="FF0000"/>
                </a:solidFill>
              </a:rPr>
              <a:t>－</a:t>
            </a:r>
            <a:r>
              <a:rPr kumimoji="1" lang="en-US" altLang="ja-JP" b="1" dirty="0">
                <a:solidFill>
                  <a:srgbClr val="FF0000"/>
                </a:solidFill>
              </a:rPr>
              <a:t>11,825</a:t>
            </a:r>
            <a:r>
              <a:rPr kumimoji="1" lang="ja-JP" altLang="en-US" b="1" dirty="0">
                <a:solidFill>
                  <a:srgbClr val="FF0000"/>
                </a:solidFill>
              </a:rPr>
              <a:t>円</a:t>
            </a:r>
          </a:p>
        </p:txBody>
      </p:sp>
      <p:sp>
        <p:nvSpPr>
          <p:cNvPr id="18" name="矢印: 左カーブ 17">
            <a:extLst>
              <a:ext uri="{FF2B5EF4-FFF2-40B4-BE49-F238E27FC236}">
                <a16:creationId xmlns:a16="http://schemas.microsoft.com/office/drawing/2014/main" id="{3B0BF84E-F73A-8E5E-7DDA-286C247FC570}"/>
              </a:ext>
            </a:extLst>
          </p:cNvPr>
          <p:cNvSpPr/>
          <p:nvPr/>
        </p:nvSpPr>
        <p:spPr>
          <a:xfrm>
            <a:off x="10536621" y="3310759"/>
            <a:ext cx="218463" cy="488731"/>
          </a:xfrm>
          <a:prstGeom prst="curvedLef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cxnSp>
        <p:nvCxnSpPr>
          <p:cNvPr id="17" name="直線矢印コネクタ 16">
            <a:extLst>
              <a:ext uri="{FF2B5EF4-FFF2-40B4-BE49-F238E27FC236}">
                <a16:creationId xmlns:a16="http://schemas.microsoft.com/office/drawing/2014/main" id="{0AE2DB3A-08CC-0F0F-1D6F-56B48294CF2A}"/>
              </a:ext>
            </a:extLst>
          </p:cNvPr>
          <p:cNvCxnSpPr>
            <a:cxnSpLocks/>
          </p:cNvCxnSpPr>
          <p:nvPr/>
        </p:nvCxnSpPr>
        <p:spPr>
          <a:xfrm flipV="1">
            <a:off x="4487036" y="5118538"/>
            <a:ext cx="2691530" cy="24047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直線コネクタ 22">
            <a:extLst>
              <a:ext uri="{FF2B5EF4-FFF2-40B4-BE49-F238E27FC236}">
                <a16:creationId xmlns:a16="http://schemas.microsoft.com/office/drawing/2014/main" id="{61072C44-F330-1BF6-5EAB-F1F8D71FC16F}"/>
              </a:ext>
            </a:extLst>
          </p:cNvPr>
          <p:cNvCxnSpPr/>
          <p:nvPr/>
        </p:nvCxnSpPr>
        <p:spPr>
          <a:xfrm>
            <a:off x="2837793" y="5454869"/>
            <a:ext cx="146619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直線コネクタ 24">
            <a:extLst>
              <a:ext uri="{FF2B5EF4-FFF2-40B4-BE49-F238E27FC236}">
                <a16:creationId xmlns:a16="http://schemas.microsoft.com/office/drawing/2014/main" id="{93C10D96-C15B-ECA1-3072-D863D8BD2C56}"/>
              </a:ext>
            </a:extLst>
          </p:cNvPr>
          <p:cNvCxnSpPr/>
          <p:nvPr/>
        </p:nvCxnSpPr>
        <p:spPr>
          <a:xfrm>
            <a:off x="7320455" y="5174400"/>
            <a:ext cx="149772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8652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6" grpId="0"/>
      <p:bldP spid="18"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C7A344F-B33C-E84A-ADDA-DF34554F83C2}"/>
              </a:ext>
            </a:extLst>
          </p:cNvPr>
          <p:cNvSpPr>
            <a:spLocks noGrp="1"/>
          </p:cNvSpPr>
          <p:nvPr>
            <p:ph type="title"/>
          </p:nvPr>
        </p:nvSpPr>
        <p:spPr/>
        <p:txBody>
          <a:bodyPr/>
          <a:lstStyle/>
          <a:p>
            <a:r>
              <a:rPr kumimoji="1" lang="ja-JP" altLang="en-US" dirty="0">
                <a:latin typeface="HGS創英角ﾎﾟｯﾌﾟ体" panose="040B0A00000000000000" pitchFamily="50" charset="-128"/>
                <a:ea typeface="HGS創英角ﾎﾟｯﾌﾟ体" panose="040B0A00000000000000" pitchFamily="50" charset="-128"/>
              </a:rPr>
              <a:t>未払い利息とは？</a:t>
            </a:r>
          </a:p>
        </p:txBody>
      </p:sp>
      <p:sp>
        <p:nvSpPr>
          <p:cNvPr id="3" name="コンテンツ プレースホルダー 2">
            <a:extLst>
              <a:ext uri="{FF2B5EF4-FFF2-40B4-BE49-F238E27FC236}">
                <a16:creationId xmlns:a16="http://schemas.microsoft.com/office/drawing/2014/main" id="{6EDECD72-3DED-2499-58D8-E5D8C2880A8F}"/>
              </a:ext>
            </a:extLst>
          </p:cNvPr>
          <p:cNvSpPr>
            <a:spLocks noGrp="1"/>
          </p:cNvSpPr>
          <p:nvPr>
            <p:ph idx="1"/>
          </p:nvPr>
        </p:nvSpPr>
        <p:spPr/>
        <p:style>
          <a:lnRef idx="1">
            <a:schemeClr val="accent1"/>
          </a:lnRef>
          <a:fillRef idx="2">
            <a:schemeClr val="accent1"/>
          </a:fillRef>
          <a:effectRef idx="1">
            <a:schemeClr val="accent1"/>
          </a:effectRef>
          <a:fontRef idx="minor">
            <a:schemeClr val="dk1"/>
          </a:fontRef>
        </p:style>
        <p:txBody>
          <a:bodyPr>
            <a:normAutofit fontScale="70000" lnSpcReduction="20000"/>
          </a:bodyPr>
          <a:lstStyle/>
          <a:p>
            <a:pPr marL="0" indent="0">
              <a:buNone/>
            </a:pPr>
            <a:endParaRPr kumimoji="1" lang="en-US" altLang="ja-JP" sz="2100" dirty="0">
              <a:latin typeface="HGS創英角ﾎﾟｯﾌﾟ体" panose="040B0A00000000000000" pitchFamily="50" charset="-128"/>
              <a:ea typeface="HGS創英角ﾎﾟｯﾌﾟ体" panose="040B0A00000000000000" pitchFamily="50" charset="-128"/>
            </a:endParaRPr>
          </a:p>
          <a:p>
            <a:pPr marL="0" indent="0">
              <a:buNone/>
            </a:pPr>
            <a:r>
              <a:rPr kumimoji="1" lang="ja-JP" altLang="en-US" sz="4400" dirty="0">
                <a:latin typeface="HGS創英角ﾎﾟｯﾌﾟ体" panose="040B0A00000000000000" pitchFamily="50" charset="-128"/>
                <a:ea typeface="HGS創英角ﾎﾟｯﾌﾟ体" panose="040B0A00000000000000" pitchFamily="50" charset="-128"/>
              </a:rPr>
              <a:t>金利上昇した場合（</a:t>
            </a:r>
            <a:r>
              <a:rPr kumimoji="1" lang="en-US" altLang="ja-JP" sz="4400" dirty="0">
                <a:latin typeface="HGS創英角ﾎﾟｯﾌﾟ体" panose="040B0A00000000000000" pitchFamily="50" charset="-128"/>
                <a:ea typeface="HGS創英角ﾎﾟｯﾌﾟ体" panose="040B0A00000000000000" pitchFamily="50" charset="-128"/>
              </a:rPr>
              <a:t>6</a:t>
            </a:r>
            <a:r>
              <a:rPr lang="ja-JP" altLang="en-US" sz="4400" dirty="0">
                <a:latin typeface="HGS創英角ﾎﾟｯﾌﾟ体" panose="040B0A00000000000000" pitchFamily="50" charset="-128"/>
                <a:ea typeface="HGS創英角ﾎﾟｯﾌﾟ体" panose="040B0A00000000000000" pitchFamily="50" charset="-128"/>
              </a:rPr>
              <a:t>か</a:t>
            </a:r>
            <a:r>
              <a:rPr kumimoji="1" lang="ja-JP" altLang="en-US" sz="4400" dirty="0">
                <a:latin typeface="HGS創英角ﾎﾟｯﾌﾟ体" panose="040B0A00000000000000" pitchFamily="50" charset="-128"/>
                <a:ea typeface="HGS創英角ﾎﾟｯﾌﾟ体" panose="040B0A00000000000000" pitchFamily="50" charset="-128"/>
              </a:rPr>
              <a:t>月ルール）に</a:t>
            </a:r>
            <a:endParaRPr kumimoji="1" lang="en-US" altLang="ja-JP" sz="4400" dirty="0">
              <a:latin typeface="HGS創英角ﾎﾟｯﾌﾟ体" panose="040B0A00000000000000" pitchFamily="50" charset="-128"/>
              <a:ea typeface="HGS創英角ﾎﾟｯﾌﾟ体" panose="040B0A00000000000000" pitchFamily="50" charset="-128"/>
            </a:endParaRPr>
          </a:p>
          <a:p>
            <a:pPr marL="0" indent="0">
              <a:buNone/>
            </a:pPr>
            <a:r>
              <a:rPr kumimoji="1" lang="en-US" altLang="ja-JP" sz="4400" dirty="0">
                <a:latin typeface="HGS創英角ﾎﾟｯﾌﾟ体" panose="040B0A00000000000000" pitchFamily="50" charset="-128"/>
                <a:ea typeface="HGS創英角ﾎﾟｯﾌﾟ体" panose="040B0A00000000000000" pitchFamily="50" charset="-128"/>
              </a:rPr>
              <a:t>5</a:t>
            </a:r>
            <a:r>
              <a:rPr kumimoji="1" lang="ja-JP" altLang="en-US" sz="4400" dirty="0">
                <a:latin typeface="HGS創英角ﾎﾟｯﾌﾟ体" panose="040B0A00000000000000" pitchFamily="50" charset="-128"/>
                <a:ea typeface="HGS創英角ﾎﾟｯﾌﾟ体" panose="040B0A00000000000000" pitchFamily="50" charset="-128"/>
              </a:rPr>
              <a:t>年ルールと</a:t>
            </a:r>
            <a:r>
              <a:rPr kumimoji="1" lang="en-US" altLang="ja-JP" sz="4400" dirty="0">
                <a:latin typeface="HGS創英角ﾎﾟｯﾌﾟ体" panose="040B0A00000000000000" pitchFamily="50" charset="-128"/>
                <a:ea typeface="HGS創英角ﾎﾟｯﾌﾟ体" panose="040B0A00000000000000" pitchFamily="50" charset="-128"/>
              </a:rPr>
              <a:t>1.25</a:t>
            </a:r>
            <a:r>
              <a:rPr kumimoji="1" lang="ja-JP" altLang="en-US" sz="4400" dirty="0">
                <a:latin typeface="HGS創英角ﾎﾟｯﾌﾟ体" panose="040B0A00000000000000" pitchFamily="50" charset="-128"/>
                <a:ea typeface="HGS創英角ﾎﾟｯﾌﾟ体" panose="040B0A00000000000000" pitchFamily="50" charset="-128"/>
              </a:rPr>
              <a:t>倍ルールにより</a:t>
            </a:r>
            <a:endParaRPr kumimoji="1" lang="en-US" altLang="ja-JP" sz="4400" dirty="0">
              <a:latin typeface="HGS創英角ﾎﾟｯﾌﾟ体" panose="040B0A00000000000000" pitchFamily="50" charset="-128"/>
              <a:ea typeface="HGS創英角ﾎﾟｯﾌﾟ体" panose="040B0A00000000000000" pitchFamily="50" charset="-128"/>
            </a:endParaRPr>
          </a:p>
          <a:p>
            <a:pPr marL="0" indent="0">
              <a:buNone/>
            </a:pPr>
            <a:r>
              <a:rPr kumimoji="1" lang="ja-JP" altLang="en-US" sz="4400" dirty="0">
                <a:latin typeface="HGP創英角ｺﾞｼｯｸUB" panose="020B0900000000000000" pitchFamily="50" charset="-128"/>
                <a:ea typeface="HGP創英角ｺﾞｼｯｸUB" panose="020B0900000000000000" pitchFamily="50" charset="-128"/>
              </a:rPr>
              <a:t>固定された毎月の返済月額の金額（元利合計）を、</a:t>
            </a:r>
            <a:endParaRPr kumimoji="1" lang="en-US" altLang="ja-JP" sz="4400" dirty="0">
              <a:latin typeface="HGP創英角ｺﾞｼｯｸUB" panose="020B0900000000000000" pitchFamily="50" charset="-128"/>
              <a:ea typeface="HGP創英角ｺﾞｼｯｸUB" panose="020B0900000000000000" pitchFamily="50" charset="-128"/>
            </a:endParaRPr>
          </a:p>
          <a:p>
            <a:pPr marL="0" indent="0">
              <a:buNone/>
            </a:pPr>
            <a:r>
              <a:rPr kumimoji="1" lang="ja-JP" altLang="en-US" sz="4400" dirty="0">
                <a:latin typeface="HGP創英角ｺﾞｼｯｸUB" panose="020B0900000000000000" pitchFamily="50" charset="-128"/>
                <a:ea typeface="HGP創英角ｺﾞｼｯｸUB" panose="020B0900000000000000" pitchFamily="50" charset="-128"/>
              </a:rPr>
              <a:t>本来払わないといけない利息分の金額</a:t>
            </a:r>
            <a:endParaRPr kumimoji="1" lang="en-US" altLang="ja-JP" sz="4400" dirty="0">
              <a:latin typeface="HGP創英角ｺﾞｼｯｸUB" panose="020B0900000000000000" pitchFamily="50" charset="-128"/>
              <a:ea typeface="HGP創英角ｺﾞｼｯｸUB" panose="020B0900000000000000" pitchFamily="50" charset="-128"/>
            </a:endParaRPr>
          </a:p>
          <a:p>
            <a:pPr marL="0" indent="0">
              <a:buNone/>
            </a:pPr>
            <a:r>
              <a:rPr lang="ja-JP" altLang="en-US" sz="4400" dirty="0">
                <a:latin typeface="HGP創英角ｺﾞｼｯｸUB" panose="020B0900000000000000" pitchFamily="50" charset="-128"/>
                <a:ea typeface="HGP創英角ｺﾞｼｯｸUB" panose="020B0900000000000000" pitchFamily="50" charset="-128"/>
              </a:rPr>
              <a:t>が</a:t>
            </a:r>
            <a:r>
              <a:rPr kumimoji="1" lang="ja-JP" altLang="en-US" sz="4400" dirty="0">
                <a:latin typeface="HGP創英角ｺﾞｼｯｸUB" panose="020B0900000000000000" pitchFamily="50" charset="-128"/>
                <a:ea typeface="HGP創英角ｺﾞｼｯｸUB" panose="020B0900000000000000" pitchFamily="50" charset="-128"/>
              </a:rPr>
              <a:t>超えると発生します。</a:t>
            </a:r>
            <a:endParaRPr kumimoji="1" lang="en-US" altLang="ja-JP" sz="4400" dirty="0">
              <a:latin typeface="HGP創英角ｺﾞｼｯｸUB" panose="020B0900000000000000" pitchFamily="50" charset="-128"/>
              <a:ea typeface="HGP創英角ｺﾞｼｯｸUB" panose="020B0900000000000000" pitchFamily="50" charset="-128"/>
            </a:endParaRPr>
          </a:p>
          <a:p>
            <a:pPr marL="0" indent="0">
              <a:buNone/>
            </a:pPr>
            <a:r>
              <a:rPr kumimoji="1" lang="ja-JP" altLang="en-US" sz="4000" dirty="0">
                <a:latin typeface="HGS創英角ﾎﾟｯﾌﾟ体" panose="040B0A00000000000000" pitchFamily="50" charset="-128"/>
                <a:ea typeface="HGS創英角ﾎﾟｯﾌﾟ体" panose="040B0A00000000000000" pitchFamily="50" charset="-128"/>
              </a:rPr>
              <a:t>未払い利息が発生すると、繰り越され、返済期日に、</a:t>
            </a:r>
            <a:endParaRPr kumimoji="1" lang="en-US" altLang="ja-JP" sz="4000" dirty="0">
              <a:latin typeface="HGS創英角ﾎﾟｯﾌﾟ体" panose="040B0A00000000000000" pitchFamily="50" charset="-128"/>
              <a:ea typeface="HGS創英角ﾎﾟｯﾌﾟ体" panose="040B0A00000000000000" pitchFamily="50" charset="-128"/>
            </a:endParaRPr>
          </a:p>
          <a:p>
            <a:pPr marL="0" indent="0">
              <a:buNone/>
            </a:pPr>
            <a:r>
              <a:rPr kumimoji="1" lang="ja-JP" altLang="en-US" sz="4000" dirty="0">
                <a:latin typeface="HGS創英角ﾎﾟｯﾌﾟ体" panose="040B0A00000000000000" pitchFamily="50" charset="-128"/>
                <a:ea typeface="HGS創英角ﾎﾟｯﾌﾟ体" panose="040B0A00000000000000" pitchFamily="50" charset="-128"/>
              </a:rPr>
              <a:t>全額一括返済を求められるので、危険だ！</a:t>
            </a:r>
            <a:endParaRPr kumimoji="1" lang="en-US" altLang="ja-JP" sz="4000" dirty="0">
              <a:latin typeface="HGS創英角ﾎﾟｯﾌﾟ体" panose="040B0A00000000000000" pitchFamily="50" charset="-128"/>
              <a:ea typeface="HGS創英角ﾎﾟｯﾌﾟ体" panose="040B0A00000000000000" pitchFamily="50" charset="-128"/>
            </a:endParaRPr>
          </a:p>
          <a:p>
            <a:pPr marL="0" indent="0">
              <a:buNone/>
            </a:pPr>
            <a:endParaRPr kumimoji="1" lang="en-US" altLang="ja-JP" sz="4000" dirty="0">
              <a:latin typeface="HGS創英角ﾎﾟｯﾌﾟ体" panose="040B0A00000000000000" pitchFamily="50" charset="-128"/>
              <a:ea typeface="HGS創英角ﾎﾟｯﾌﾟ体" panose="040B0A00000000000000" pitchFamily="50" charset="-128"/>
            </a:endParaRPr>
          </a:p>
          <a:p>
            <a:pPr marL="0" indent="0">
              <a:buNone/>
            </a:pPr>
            <a:r>
              <a:rPr kumimoji="1" lang="en-US" altLang="ja-JP" sz="5100" dirty="0">
                <a:solidFill>
                  <a:srgbClr val="FF0000"/>
                </a:solidFill>
                <a:latin typeface="HGS創英角ﾎﾟｯﾌﾟ体" panose="040B0A00000000000000" pitchFamily="50" charset="-128"/>
                <a:ea typeface="HGS創英角ﾎﾟｯﾌﾟ体" panose="040B0A00000000000000" pitchFamily="50" charset="-128"/>
              </a:rPr>
              <a:t>『</a:t>
            </a:r>
            <a:r>
              <a:rPr kumimoji="1" lang="ja-JP" altLang="en-US" sz="5100" dirty="0">
                <a:solidFill>
                  <a:srgbClr val="FF0000"/>
                </a:solidFill>
                <a:latin typeface="HGS創英角ﾎﾟｯﾌﾟ体" panose="040B0A00000000000000" pitchFamily="50" charset="-128"/>
                <a:ea typeface="HGS創英角ﾎﾟｯﾌﾟ体" panose="040B0A00000000000000" pitchFamily="50" charset="-128"/>
              </a:rPr>
              <a:t>未払い利息の恐怖！</a:t>
            </a:r>
            <a:r>
              <a:rPr kumimoji="1" lang="en-US" altLang="ja-JP" sz="5100" dirty="0">
                <a:solidFill>
                  <a:srgbClr val="FF0000"/>
                </a:solidFill>
                <a:latin typeface="HGS創英角ﾎﾟｯﾌﾟ体" panose="040B0A00000000000000" pitchFamily="50" charset="-128"/>
                <a:ea typeface="HGS創英角ﾎﾟｯﾌﾟ体" panose="040B0A00000000000000" pitchFamily="50" charset="-128"/>
              </a:rPr>
              <a:t>』</a:t>
            </a:r>
            <a:endParaRPr kumimoji="1" lang="ja-JP" altLang="en-US" sz="5100" dirty="0">
              <a:solidFill>
                <a:srgbClr val="FF0000"/>
              </a:solidFill>
              <a:latin typeface="HGS創英角ﾎﾟｯﾌﾟ体" panose="040B0A00000000000000" pitchFamily="50" charset="-128"/>
              <a:ea typeface="HGS創英角ﾎﾟｯﾌﾟ体" panose="040B0A00000000000000" pitchFamily="50" charset="-128"/>
            </a:endParaRPr>
          </a:p>
        </p:txBody>
      </p:sp>
      <p:sp>
        <p:nvSpPr>
          <p:cNvPr id="5" name="スライド番号プレースホルダー 4">
            <a:extLst>
              <a:ext uri="{FF2B5EF4-FFF2-40B4-BE49-F238E27FC236}">
                <a16:creationId xmlns:a16="http://schemas.microsoft.com/office/drawing/2014/main" id="{D40012F4-C60F-99C3-12DC-9491A0A98D2A}"/>
              </a:ext>
            </a:extLst>
          </p:cNvPr>
          <p:cNvSpPr>
            <a:spLocks noGrp="1"/>
          </p:cNvSpPr>
          <p:nvPr>
            <p:ph type="sldNum" sz="quarter" idx="12"/>
          </p:nvPr>
        </p:nvSpPr>
        <p:spPr/>
        <p:txBody>
          <a:bodyPr/>
          <a:lstStyle/>
          <a:p>
            <a:fld id="{7053D55C-1BD3-474D-B643-3CCB384A951D}" type="slidenum">
              <a:rPr kumimoji="1" lang="ja-JP" altLang="en-US" smtClean="0"/>
              <a:t>43</a:t>
            </a:fld>
            <a:endParaRPr kumimoji="1" lang="ja-JP" altLang="en-US"/>
          </a:p>
        </p:txBody>
      </p:sp>
    </p:spTree>
    <p:extLst>
      <p:ext uri="{BB962C8B-B14F-4D97-AF65-F5344CB8AC3E}">
        <p14:creationId xmlns:p14="http://schemas.microsoft.com/office/powerpoint/2010/main" val="4135054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6">
            <a:extLst>
              <a:ext uri="{FF2B5EF4-FFF2-40B4-BE49-F238E27FC236}">
                <a16:creationId xmlns:a16="http://schemas.microsoft.com/office/drawing/2014/main" id="{B5C7FBBE-8E80-434B-5652-17664079F0A6}"/>
              </a:ext>
            </a:extLst>
          </p:cNvPr>
          <p:cNvSpPr>
            <a:spLocks noGrp="1"/>
          </p:cNvSpPr>
          <p:nvPr>
            <p:ph type="title"/>
          </p:nvPr>
        </p:nvSpPr>
        <p:spPr/>
        <p:txBody>
          <a:bodyPr>
            <a:normAutofit/>
          </a:bodyPr>
          <a:lstStyle/>
          <a:p>
            <a:r>
              <a:rPr lang="ja-JP" altLang="en-US" dirty="0">
                <a:latin typeface="HGS創英角ﾎﾟｯﾌﾟ体" panose="040B0A00000000000000" pitchFamily="50" charset="-128"/>
                <a:ea typeface="HGS創英角ﾎﾟｯﾌﾟ体" panose="040B0A00000000000000" pitchFamily="50" charset="-128"/>
              </a:rPr>
              <a:t>変動金利の金利リスクに関する理解度</a:t>
            </a:r>
          </a:p>
        </p:txBody>
      </p:sp>
      <p:sp>
        <p:nvSpPr>
          <p:cNvPr id="8" name="コンテンツ プレースホルダー 7">
            <a:extLst>
              <a:ext uri="{FF2B5EF4-FFF2-40B4-BE49-F238E27FC236}">
                <a16:creationId xmlns:a16="http://schemas.microsoft.com/office/drawing/2014/main" id="{2489D850-C7BA-FA16-5E84-D058752C7E5C}"/>
              </a:ext>
            </a:extLst>
          </p:cNvPr>
          <p:cNvSpPr>
            <a:spLocks noGrp="1"/>
          </p:cNvSpPr>
          <p:nvPr>
            <p:ph sz="half" idx="1"/>
          </p:nvPr>
        </p:nvSpPr>
        <p:spPr>
          <a:xfrm>
            <a:off x="838199" y="1825625"/>
            <a:ext cx="10515600" cy="4351338"/>
          </a:xfrm>
        </p:spPr>
        <p:style>
          <a:lnRef idx="1">
            <a:schemeClr val="accent1"/>
          </a:lnRef>
          <a:fillRef idx="2">
            <a:schemeClr val="accent1"/>
          </a:fillRef>
          <a:effectRef idx="1">
            <a:schemeClr val="accent1"/>
          </a:effectRef>
          <a:fontRef idx="minor">
            <a:schemeClr val="dk1"/>
          </a:fontRef>
        </p:style>
        <p:txBody>
          <a:bodyPr>
            <a:normAutofit fontScale="92500" lnSpcReduction="10000"/>
          </a:bodyPr>
          <a:lstStyle/>
          <a:p>
            <a:pPr marL="0" indent="0">
              <a:buNone/>
            </a:pPr>
            <a:endParaRPr lang="en-US" altLang="ja-JP" sz="600" dirty="0"/>
          </a:p>
          <a:p>
            <a:pPr marL="0" indent="0">
              <a:buNone/>
            </a:pPr>
            <a:r>
              <a:rPr lang="ja-JP" altLang="en-US" sz="3500" dirty="0">
                <a:solidFill>
                  <a:srgbClr val="FF0000"/>
                </a:solidFill>
                <a:latin typeface="HGS創英角ﾎﾟｯﾌﾟ体" panose="040B0A00000000000000" pitchFamily="50" charset="-128"/>
                <a:ea typeface="HGS創英角ﾎﾟｯﾌﾟ体" panose="040B0A00000000000000" pitchFamily="50" charset="-128"/>
              </a:rPr>
              <a:t>十分に理解</a:t>
            </a:r>
            <a:r>
              <a:rPr lang="en-US" altLang="ja-JP" sz="3500" dirty="0">
                <a:solidFill>
                  <a:srgbClr val="FF0000"/>
                </a:solidFill>
                <a:latin typeface="HGS創英角ﾎﾟｯﾌﾟ体" panose="040B0A00000000000000" pitchFamily="50" charset="-128"/>
                <a:ea typeface="HGS創英角ﾎﾟｯﾌﾟ体" panose="040B0A00000000000000" pitchFamily="50" charset="-128"/>
              </a:rPr>
              <a:t>+</a:t>
            </a:r>
            <a:r>
              <a:rPr lang="ja-JP" altLang="en-US" sz="3500" dirty="0">
                <a:solidFill>
                  <a:srgbClr val="FF0000"/>
                </a:solidFill>
                <a:latin typeface="HGS創英角ﾎﾟｯﾌﾟ体" panose="040B0A00000000000000" pitchFamily="50" charset="-128"/>
                <a:ea typeface="HGS創英角ﾎﾟｯﾌﾟ体" panose="040B0A00000000000000" pitchFamily="50" charset="-128"/>
              </a:rPr>
              <a:t>ほぼ理解</a:t>
            </a:r>
            <a:endParaRPr lang="en-US" altLang="ja-JP" sz="3500" dirty="0">
              <a:solidFill>
                <a:srgbClr val="FF0000"/>
              </a:solidFill>
              <a:latin typeface="HGS創英角ﾎﾟｯﾌﾟ体" panose="040B0A00000000000000" pitchFamily="50" charset="-128"/>
              <a:ea typeface="HGS創英角ﾎﾟｯﾌﾟ体" panose="040B0A00000000000000" pitchFamily="50" charset="-128"/>
            </a:endParaRPr>
          </a:p>
          <a:p>
            <a:pPr marL="0" indent="0">
              <a:buNone/>
            </a:pPr>
            <a:endParaRPr lang="en-US" altLang="ja-JP" sz="1200" dirty="0">
              <a:latin typeface="HGS創英角ﾎﾟｯﾌﾟ体" panose="040B0A00000000000000" pitchFamily="50" charset="-128"/>
              <a:ea typeface="HGS創英角ﾎﾟｯﾌﾟ体" panose="040B0A00000000000000" pitchFamily="50" charset="-128"/>
            </a:endParaRPr>
          </a:p>
          <a:p>
            <a:pPr marL="0" indent="0">
              <a:buNone/>
            </a:pPr>
            <a:r>
              <a:rPr lang="ja-JP" altLang="en-US" sz="4400" dirty="0">
                <a:latin typeface="HGS創英角ﾎﾟｯﾌﾟ体" panose="040B0A00000000000000" pitchFamily="50" charset="-128"/>
                <a:ea typeface="HGS創英角ﾎﾟｯﾌﾟ体" panose="040B0A00000000000000" pitchFamily="50" charset="-128"/>
              </a:rPr>
              <a:t>①適用金利や返済額の見直しルール　　</a:t>
            </a:r>
            <a:endParaRPr lang="en-US" altLang="ja-JP" sz="4400" dirty="0">
              <a:latin typeface="HGS創英角ﾎﾟｯﾌﾟ体" panose="040B0A00000000000000" pitchFamily="50" charset="-128"/>
              <a:ea typeface="HGS創英角ﾎﾟｯﾌﾟ体" panose="040B0A00000000000000" pitchFamily="50" charset="-128"/>
            </a:endParaRPr>
          </a:p>
          <a:p>
            <a:pPr marL="0" indent="0">
              <a:buNone/>
            </a:pPr>
            <a:r>
              <a:rPr lang="ja-JP" altLang="en-US" sz="4000" dirty="0">
                <a:solidFill>
                  <a:srgbClr val="FF0000"/>
                </a:solidFill>
                <a:latin typeface="HGS創英角ﾎﾟｯﾌﾟ体" panose="040B0A00000000000000" pitchFamily="50" charset="-128"/>
                <a:ea typeface="HGS創英角ﾎﾟｯﾌﾟ体" panose="040B0A00000000000000" pitchFamily="50" charset="-128"/>
              </a:rPr>
              <a:t>　　　　　　　　　　　　　</a:t>
            </a:r>
            <a:r>
              <a:rPr lang="en-US" altLang="ja-JP" sz="4000" dirty="0">
                <a:solidFill>
                  <a:srgbClr val="FF0000"/>
                </a:solidFill>
                <a:latin typeface="HGS創英角ﾎﾟｯﾌﾟ体" panose="040B0A00000000000000" pitchFamily="50" charset="-128"/>
                <a:ea typeface="HGS創英角ﾎﾟｯﾌﾟ体" panose="040B0A00000000000000" pitchFamily="50" charset="-128"/>
              </a:rPr>
              <a:t>59.4</a:t>
            </a:r>
            <a:r>
              <a:rPr lang="ja-JP" altLang="en-US" sz="4000" dirty="0">
                <a:solidFill>
                  <a:srgbClr val="FF0000"/>
                </a:solidFill>
                <a:latin typeface="HGS創英角ﾎﾟｯﾌﾟ体" panose="040B0A00000000000000" pitchFamily="50" charset="-128"/>
                <a:ea typeface="HGS創英角ﾎﾟｯﾌﾟ体" panose="040B0A00000000000000" pitchFamily="50" charset="-128"/>
              </a:rPr>
              <a:t>％</a:t>
            </a:r>
            <a:endParaRPr lang="en-US" altLang="ja-JP" sz="4000" dirty="0">
              <a:solidFill>
                <a:srgbClr val="FF0000"/>
              </a:solidFill>
              <a:latin typeface="HGS創英角ﾎﾟｯﾌﾟ体" panose="040B0A00000000000000" pitchFamily="50" charset="-128"/>
              <a:ea typeface="HGS創英角ﾎﾟｯﾌﾟ体" panose="040B0A00000000000000" pitchFamily="50" charset="-128"/>
            </a:endParaRPr>
          </a:p>
          <a:p>
            <a:pPr marL="0" indent="0">
              <a:buNone/>
            </a:pPr>
            <a:endParaRPr lang="en-US" altLang="ja-JP" sz="2100" dirty="0">
              <a:latin typeface="HGS創英角ﾎﾟｯﾌﾟ体" panose="040B0A00000000000000" pitchFamily="50" charset="-128"/>
              <a:ea typeface="HGS創英角ﾎﾟｯﾌﾟ体" panose="040B0A00000000000000" pitchFamily="50" charset="-128"/>
            </a:endParaRPr>
          </a:p>
          <a:p>
            <a:pPr marL="0" indent="0">
              <a:buNone/>
            </a:pPr>
            <a:r>
              <a:rPr lang="ja-JP" altLang="en-US" sz="4300" dirty="0">
                <a:latin typeface="HGS創英角ﾎﾟｯﾌﾟ体" panose="040B0A00000000000000" pitchFamily="50" charset="-128"/>
                <a:ea typeface="HGS創英角ﾎﾟｯﾌﾟ体" panose="040B0A00000000000000" pitchFamily="50" charset="-128"/>
              </a:rPr>
              <a:t>②将来の金利上昇によって返済額が、</a:t>
            </a:r>
            <a:endParaRPr lang="en-US" altLang="ja-JP" sz="4300" dirty="0">
              <a:latin typeface="HGS創英角ﾎﾟｯﾌﾟ体" panose="040B0A00000000000000" pitchFamily="50" charset="-128"/>
              <a:ea typeface="HGS創英角ﾎﾟｯﾌﾟ体" panose="040B0A00000000000000" pitchFamily="50" charset="-128"/>
            </a:endParaRPr>
          </a:p>
          <a:p>
            <a:pPr marL="0" indent="0">
              <a:buNone/>
            </a:pPr>
            <a:r>
              <a:rPr lang="ja-JP" altLang="en-US" sz="4300" dirty="0">
                <a:latin typeface="HGS創英角ﾎﾟｯﾌﾟ体" panose="040B0A00000000000000" pitchFamily="50" charset="-128"/>
                <a:ea typeface="HGS創英角ﾎﾟｯﾌﾟ体" panose="040B0A00000000000000" pitchFamily="50" charset="-128"/>
              </a:rPr>
              <a:t>　　　　　　　　どれくらい増えるか？　　　　　　</a:t>
            </a:r>
            <a:endParaRPr lang="en-US" altLang="ja-JP" sz="4300" dirty="0">
              <a:latin typeface="HGS創英角ﾎﾟｯﾌﾟ体" panose="040B0A00000000000000" pitchFamily="50" charset="-128"/>
              <a:ea typeface="HGS創英角ﾎﾟｯﾌﾟ体" panose="040B0A00000000000000" pitchFamily="50" charset="-128"/>
            </a:endParaRPr>
          </a:p>
          <a:p>
            <a:pPr marL="0" indent="0">
              <a:buNone/>
            </a:pPr>
            <a:r>
              <a:rPr lang="ja-JP" altLang="en-US" sz="4000" dirty="0">
                <a:solidFill>
                  <a:srgbClr val="FF0000"/>
                </a:solidFill>
                <a:latin typeface="HGS創英角ﾎﾟｯﾌﾟ体" panose="040B0A00000000000000" pitchFamily="50" charset="-128"/>
                <a:ea typeface="HGS創英角ﾎﾟｯﾌﾟ体" panose="040B0A00000000000000" pitchFamily="50" charset="-128"/>
              </a:rPr>
              <a:t>　　　　　　　　　　　　　</a:t>
            </a:r>
            <a:r>
              <a:rPr lang="en-US" altLang="ja-JP" sz="4300" dirty="0">
                <a:solidFill>
                  <a:srgbClr val="FF0000"/>
                </a:solidFill>
                <a:latin typeface="HGS創英角ﾎﾟｯﾌﾟ体" panose="040B0A00000000000000" pitchFamily="50" charset="-128"/>
                <a:ea typeface="HGS創英角ﾎﾟｯﾌﾟ体" panose="040B0A00000000000000" pitchFamily="50" charset="-128"/>
              </a:rPr>
              <a:t>53.4</a:t>
            </a:r>
            <a:r>
              <a:rPr lang="ja-JP" altLang="en-US" sz="4300" dirty="0">
                <a:solidFill>
                  <a:srgbClr val="FF0000"/>
                </a:solidFill>
                <a:latin typeface="HGS創英角ﾎﾟｯﾌﾟ体" panose="040B0A00000000000000" pitchFamily="50" charset="-128"/>
                <a:ea typeface="HGS創英角ﾎﾟｯﾌﾟ体" panose="040B0A00000000000000" pitchFamily="50" charset="-128"/>
              </a:rPr>
              <a:t>％</a:t>
            </a:r>
            <a:endParaRPr lang="en-US" altLang="ja-JP" sz="4300" dirty="0">
              <a:solidFill>
                <a:srgbClr val="FF0000"/>
              </a:solidFill>
              <a:latin typeface="HGS創英角ﾎﾟｯﾌﾟ体" panose="040B0A00000000000000" pitchFamily="50" charset="-128"/>
              <a:ea typeface="HGS創英角ﾎﾟｯﾌﾟ体" panose="040B0A00000000000000" pitchFamily="50" charset="-128"/>
            </a:endParaRPr>
          </a:p>
          <a:p>
            <a:pPr marL="0" indent="0">
              <a:buNone/>
            </a:pPr>
            <a:endParaRPr lang="en-US" altLang="ja-JP" sz="2600" dirty="0">
              <a:solidFill>
                <a:srgbClr val="FF0000"/>
              </a:solidFill>
              <a:latin typeface="HGS創英角ﾎﾟｯﾌﾟ体" panose="040B0A00000000000000" pitchFamily="50" charset="-128"/>
              <a:ea typeface="HGS創英角ﾎﾟｯﾌﾟ体" panose="040B0A00000000000000" pitchFamily="50" charset="-128"/>
            </a:endParaRPr>
          </a:p>
          <a:p>
            <a:pPr marL="0" indent="0">
              <a:buNone/>
            </a:pPr>
            <a:endParaRPr lang="ja-JP" altLang="en-US" sz="4100" dirty="0">
              <a:solidFill>
                <a:srgbClr val="FF0000"/>
              </a:solidFill>
              <a:latin typeface="HGS創英角ﾎﾟｯﾌﾟ体" panose="040B0A00000000000000" pitchFamily="50" charset="-128"/>
              <a:ea typeface="HGS創英角ﾎﾟｯﾌﾟ体" panose="040B0A00000000000000" pitchFamily="50" charset="-128"/>
            </a:endParaRPr>
          </a:p>
          <a:p>
            <a:pPr marL="0" indent="0">
              <a:buNone/>
            </a:pPr>
            <a:endParaRPr lang="en-US" altLang="ja-JP" dirty="0">
              <a:solidFill>
                <a:srgbClr val="FF0000"/>
              </a:solidFill>
              <a:latin typeface="HGS創英角ﾎﾟｯﾌﾟ体" panose="040B0A00000000000000" pitchFamily="50" charset="-128"/>
              <a:ea typeface="HGS創英角ﾎﾟｯﾌﾟ体" panose="040B0A00000000000000" pitchFamily="50" charset="-128"/>
            </a:endParaRPr>
          </a:p>
          <a:p>
            <a:pPr marL="0" indent="0">
              <a:buNone/>
            </a:pPr>
            <a:endParaRPr lang="en-US" altLang="ja-JP" sz="2100" dirty="0">
              <a:latin typeface="HGS創英角ﾎﾟｯﾌﾟ体" panose="040B0A00000000000000" pitchFamily="50" charset="-128"/>
              <a:ea typeface="HGS創英角ﾎﾟｯﾌﾟ体" panose="040B0A00000000000000" pitchFamily="50" charset="-128"/>
            </a:endParaRPr>
          </a:p>
          <a:p>
            <a:pPr marL="0" indent="0">
              <a:buNone/>
            </a:pPr>
            <a:endParaRPr lang="en-US" altLang="ja-JP" dirty="0">
              <a:solidFill>
                <a:srgbClr val="FF0000"/>
              </a:solidFill>
              <a:latin typeface="HGS創英角ﾎﾟｯﾌﾟ体" panose="040B0A00000000000000" pitchFamily="50" charset="-128"/>
              <a:ea typeface="HGS創英角ﾎﾟｯﾌﾟ体" panose="040B0A00000000000000" pitchFamily="50" charset="-128"/>
            </a:endParaRPr>
          </a:p>
        </p:txBody>
      </p:sp>
      <p:sp>
        <p:nvSpPr>
          <p:cNvPr id="3" name="スライド番号プレースホルダー 2">
            <a:extLst>
              <a:ext uri="{FF2B5EF4-FFF2-40B4-BE49-F238E27FC236}">
                <a16:creationId xmlns:a16="http://schemas.microsoft.com/office/drawing/2014/main" id="{3C7918BF-22BB-87F3-E278-4726EBC04D79}"/>
              </a:ext>
            </a:extLst>
          </p:cNvPr>
          <p:cNvSpPr>
            <a:spLocks noGrp="1"/>
          </p:cNvSpPr>
          <p:nvPr>
            <p:ph type="sldNum" sz="quarter" idx="12"/>
          </p:nvPr>
        </p:nvSpPr>
        <p:spPr/>
        <p:txBody>
          <a:bodyPr/>
          <a:lstStyle/>
          <a:p>
            <a:fld id="{7053D55C-1BD3-474D-B643-3CCB384A951D}" type="slidenum">
              <a:rPr kumimoji="1" lang="ja-JP" altLang="en-US" smtClean="0"/>
              <a:t>44</a:t>
            </a:fld>
            <a:endParaRPr kumimoji="1" lang="ja-JP" altLang="en-US"/>
          </a:p>
        </p:txBody>
      </p:sp>
    </p:spTree>
    <p:extLst>
      <p:ext uri="{BB962C8B-B14F-4D97-AF65-F5344CB8AC3E}">
        <p14:creationId xmlns:p14="http://schemas.microsoft.com/office/powerpoint/2010/main" val="1064002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a:extLst>
              <a:ext uri="{FF2B5EF4-FFF2-40B4-BE49-F238E27FC236}">
                <a16:creationId xmlns:a16="http://schemas.microsoft.com/office/drawing/2014/main" id="{A15120A0-3D8E-B8D1-C9C5-B8D85C109C10}"/>
              </a:ext>
            </a:extLst>
          </p:cNvPr>
          <p:cNvSpPr>
            <a:spLocks noGrp="1"/>
          </p:cNvSpPr>
          <p:nvPr>
            <p:ph type="title"/>
          </p:nvPr>
        </p:nvSpPr>
        <p:spPr/>
        <p:txBody>
          <a:bodyPr/>
          <a:lstStyle/>
          <a:p>
            <a:r>
              <a:rPr lang="ja-JP" altLang="en-US" dirty="0">
                <a:latin typeface="HGP創英角ﾎﾟｯﾌﾟ体" panose="040B0A00000000000000" pitchFamily="50" charset="-128"/>
                <a:ea typeface="HGP創英角ﾎﾟｯﾌﾟ体" panose="040B0A00000000000000" pitchFamily="50" charset="-128"/>
              </a:rPr>
              <a:t>問題です！　未払い利息の計算！</a:t>
            </a:r>
          </a:p>
        </p:txBody>
      </p:sp>
      <p:sp>
        <p:nvSpPr>
          <p:cNvPr id="7" name="コンテンツ プレースホルダー 6">
            <a:extLst>
              <a:ext uri="{FF2B5EF4-FFF2-40B4-BE49-F238E27FC236}">
                <a16:creationId xmlns:a16="http://schemas.microsoft.com/office/drawing/2014/main" id="{37E6C612-7D43-7B1D-FA21-9ADD1B7868C7}"/>
              </a:ext>
            </a:extLst>
          </p:cNvPr>
          <p:cNvSpPr>
            <a:spLocks noGrp="1"/>
          </p:cNvSpPr>
          <p:nvPr>
            <p:ph idx="1"/>
          </p:nvPr>
        </p:nvSpPr>
        <p:spPr/>
        <p:style>
          <a:lnRef idx="1">
            <a:schemeClr val="accent1"/>
          </a:lnRef>
          <a:fillRef idx="2">
            <a:schemeClr val="accent1"/>
          </a:fillRef>
          <a:effectRef idx="1">
            <a:schemeClr val="accent1"/>
          </a:effectRef>
          <a:fontRef idx="minor">
            <a:schemeClr val="dk1"/>
          </a:fontRef>
        </p:style>
        <p:txBody>
          <a:bodyPr>
            <a:normAutofit fontScale="92500" lnSpcReduction="10000"/>
          </a:bodyPr>
          <a:lstStyle/>
          <a:p>
            <a:pPr marL="0" indent="0">
              <a:buNone/>
            </a:pPr>
            <a:endParaRPr lang="en-US" altLang="ja-JP" sz="1200" dirty="0">
              <a:latin typeface="HGP創英角ﾎﾟｯﾌﾟ体" panose="040B0A00000000000000" pitchFamily="50" charset="-128"/>
              <a:ea typeface="HGP創英角ﾎﾟｯﾌﾟ体" panose="040B0A00000000000000" pitchFamily="50" charset="-128"/>
            </a:endParaRPr>
          </a:p>
          <a:p>
            <a:pPr marL="0" indent="0">
              <a:buNone/>
            </a:pPr>
            <a:r>
              <a:rPr lang="ja-JP" altLang="en-US" dirty="0">
                <a:latin typeface="HGP創英角ﾎﾟｯﾌﾟ体" panose="040B0A00000000000000" pitchFamily="50" charset="-128"/>
                <a:ea typeface="HGP創英角ﾎﾟｯﾌﾟ体" panose="040B0A00000000000000" pitchFamily="50" charset="-128"/>
              </a:rPr>
              <a:t>４</a:t>
            </a:r>
            <a:r>
              <a:rPr lang="en-US" altLang="ja-JP" dirty="0">
                <a:latin typeface="HGP創英角ﾎﾟｯﾌﾟ体" panose="040B0A00000000000000" pitchFamily="50" charset="-128"/>
                <a:ea typeface="HGP創英角ﾎﾟｯﾌﾟ体" panose="040B0A00000000000000" pitchFamily="50" charset="-128"/>
              </a:rPr>
              <a:t>,</a:t>
            </a:r>
            <a:r>
              <a:rPr lang="ja-JP" altLang="en-US" dirty="0">
                <a:latin typeface="HGP創英角ﾎﾟｯﾌﾟ体" panose="040B0A00000000000000" pitchFamily="50" charset="-128"/>
                <a:ea typeface="HGP創英角ﾎﾟｯﾌﾟ体" panose="040B0A00000000000000" pitchFamily="50" charset="-128"/>
              </a:rPr>
              <a:t>０００万円　年</a:t>
            </a:r>
            <a:r>
              <a:rPr lang="en-US" altLang="ja-JP" dirty="0">
                <a:latin typeface="HGP創英角ﾎﾟｯﾌﾟ体" panose="040B0A00000000000000" pitchFamily="50" charset="-128"/>
                <a:ea typeface="HGP創英角ﾎﾟｯﾌﾟ体" panose="040B0A00000000000000" pitchFamily="50" charset="-128"/>
              </a:rPr>
              <a:t>0.5</a:t>
            </a:r>
            <a:r>
              <a:rPr lang="ja-JP" altLang="en-US" dirty="0">
                <a:latin typeface="HGP創英角ﾎﾟｯﾌﾟ体" panose="040B0A00000000000000" pitchFamily="50" charset="-128"/>
                <a:ea typeface="HGP創英角ﾎﾟｯﾌﾟ体" panose="040B0A00000000000000" pitchFamily="50" charset="-128"/>
              </a:rPr>
              <a:t>％　３５年　元利均等返済</a:t>
            </a:r>
            <a:endParaRPr lang="en-US" altLang="ja-JP" dirty="0">
              <a:latin typeface="HGP創英角ﾎﾟｯﾌﾟ体" panose="040B0A00000000000000" pitchFamily="50" charset="-128"/>
              <a:ea typeface="HGP創英角ﾎﾟｯﾌﾟ体" panose="040B0A00000000000000" pitchFamily="50" charset="-128"/>
            </a:endParaRPr>
          </a:p>
          <a:p>
            <a:endParaRPr lang="en-US" altLang="ja-JP" dirty="0">
              <a:latin typeface="HGP創英角ﾎﾟｯﾌﾟ体" panose="040B0A00000000000000" pitchFamily="50" charset="-128"/>
              <a:ea typeface="HGP創英角ﾎﾟｯﾌﾟ体" panose="040B0A00000000000000" pitchFamily="50" charset="-128"/>
            </a:endParaRPr>
          </a:p>
          <a:p>
            <a:pPr marL="0" indent="0">
              <a:buNone/>
            </a:pPr>
            <a:r>
              <a:rPr lang="en-US" altLang="ja-JP" dirty="0">
                <a:latin typeface="HGP創英角ﾎﾟｯﾌﾟ体" panose="040B0A00000000000000" pitchFamily="50" charset="-128"/>
                <a:ea typeface="HGP創英角ﾎﾟｯﾌﾟ体" panose="040B0A00000000000000" pitchFamily="50" charset="-128"/>
              </a:rPr>
              <a:t>6</a:t>
            </a:r>
            <a:r>
              <a:rPr lang="ja-JP" altLang="en-US" dirty="0">
                <a:latin typeface="HGP創英角ﾎﾟｯﾌﾟ体" panose="040B0A00000000000000" pitchFamily="50" charset="-128"/>
                <a:ea typeface="HGP創英角ﾎﾟｯﾌﾟ体" panose="040B0A00000000000000" pitchFamily="50" charset="-128"/>
              </a:rPr>
              <a:t>か月ルールに基づき</a:t>
            </a:r>
            <a:endParaRPr lang="en-US" altLang="ja-JP" dirty="0">
              <a:latin typeface="HGP創英角ﾎﾟｯﾌﾟ体" panose="040B0A00000000000000" pitchFamily="50" charset="-128"/>
              <a:ea typeface="HGP創英角ﾎﾟｯﾌﾟ体" panose="040B0A00000000000000" pitchFamily="50" charset="-128"/>
            </a:endParaRPr>
          </a:p>
          <a:p>
            <a:endParaRPr lang="en-US" altLang="ja-JP" dirty="0">
              <a:latin typeface="HGP創英角ﾎﾟｯﾌﾟ体" panose="040B0A00000000000000" pitchFamily="50" charset="-128"/>
              <a:ea typeface="HGP創英角ﾎﾟｯﾌﾟ体" panose="040B0A00000000000000" pitchFamily="50" charset="-128"/>
            </a:endParaRPr>
          </a:p>
          <a:p>
            <a:pPr marL="0" indent="0">
              <a:buNone/>
            </a:pPr>
            <a:r>
              <a:rPr lang="en-US" altLang="ja-JP" dirty="0">
                <a:latin typeface="HGP創英角ﾎﾟｯﾌﾟ体" panose="040B0A00000000000000" pitchFamily="50" charset="-128"/>
                <a:ea typeface="HGP創英角ﾎﾟｯﾌﾟ体" panose="040B0A00000000000000" pitchFamily="50" charset="-128"/>
              </a:rPr>
              <a:t>6</a:t>
            </a:r>
            <a:r>
              <a:rPr lang="ja-JP" altLang="en-US" dirty="0">
                <a:latin typeface="HGP創英角ﾎﾟｯﾌﾟ体" panose="040B0A00000000000000" pitchFamily="50" charset="-128"/>
                <a:ea typeface="HGP創英角ﾎﾟｯﾌﾟ体" panose="040B0A00000000000000" pitchFamily="50" charset="-128"/>
              </a:rPr>
              <a:t>か月後に金利が上がって、</a:t>
            </a:r>
            <a:endParaRPr lang="en-US" altLang="ja-JP" dirty="0">
              <a:latin typeface="HGP創英角ﾎﾟｯﾌﾟ体" panose="040B0A00000000000000" pitchFamily="50" charset="-128"/>
              <a:ea typeface="HGP創英角ﾎﾟｯﾌﾟ体" panose="040B0A00000000000000" pitchFamily="50" charset="-128"/>
            </a:endParaRPr>
          </a:p>
          <a:p>
            <a:pPr marL="0" indent="0">
              <a:buNone/>
            </a:pPr>
            <a:endParaRPr lang="en-US" altLang="ja-JP" dirty="0">
              <a:latin typeface="HGP創英角ﾎﾟｯﾌﾟ体" panose="040B0A00000000000000" pitchFamily="50" charset="-128"/>
              <a:ea typeface="HGP創英角ﾎﾟｯﾌﾟ体" panose="040B0A00000000000000" pitchFamily="50" charset="-128"/>
            </a:endParaRPr>
          </a:p>
          <a:p>
            <a:pPr marL="0" indent="0">
              <a:buNone/>
            </a:pPr>
            <a:r>
              <a:rPr lang="ja-JP" altLang="en-US" dirty="0">
                <a:latin typeface="HGP創英角ﾎﾟｯﾌﾟ体" panose="040B0A00000000000000" pitchFamily="50" charset="-128"/>
                <a:ea typeface="HGP創英角ﾎﾟｯﾌﾟ体" panose="040B0A00000000000000" pitchFamily="50" charset="-128"/>
              </a:rPr>
              <a:t>未払い利息が発生する金利は、何％でしょうか？</a:t>
            </a:r>
            <a:endParaRPr lang="en-US" altLang="ja-JP" dirty="0">
              <a:latin typeface="HGP創英角ﾎﾟｯﾌﾟ体" panose="040B0A00000000000000" pitchFamily="50" charset="-128"/>
              <a:ea typeface="HGP創英角ﾎﾟｯﾌﾟ体" panose="040B0A00000000000000" pitchFamily="50" charset="-128"/>
            </a:endParaRPr>
          </a:p>
          <a:p>
            <a:pPr marL="0" indent="0">
              <a:buNone/>
            </a:pPr>
            <a:endParaRPr lang="en-US" altLang="ja-JP" dirty="0">
              <a:latin typeface="HGP創英角ﾎﾟｯﾌﾟ体" panose="040B0A00000000000000" pitchFamily="50" charset="-128"/>
              <a:ea typeface="HGP創英角ﾎﾟｯﾌﾟ体" panose="040B0A00000000000000" pitchFamily="50" charset="-128"/>
            </a:endParaRPr>
          </a:p>
          <a:p>
            <a:pPr marL="0" indent="0">
              <a:buNone/>
            </a:pPr>
            <a:r>
              <a:rPr lang="ja-JP" altLang="en-US" dirty="0">
                <a:solidFill>
                  <a:schemeClr val="accent1"/>
                </a:solidFill>
                <a:latin typeface="HGP創英角ﾎﾟｯﾌﾟ体" panose="040B0A00000000000000" pitchFamily="50" charset="-128"/>
                <a:ea typeface="HGP創英角ﾎﾟｯﾌﾟ体" panose="040B0A00000000000000" pitchFamily="50" charset="-128"/>
              </a:rPr>
              <a:t>アンケートでは、５割以上の方がほぼ理解していると回答！</a:t>
            </a:r>
          </a:p>
        </p:txBody>
      </p:sp>
      <p:sp>
        <p:nvSpPr>
          <p:cNvPr id="2" name="スライド番号プレースホルダー 1">
            <a:extLst>
              <a:ext uri="{FF2B5EF4-FFF2-40B4-BE49-F238E27FC236}">
                <a16:creationId xmlns:a16="http://schemas.microsoft.com/office/drawing/2014/main" id="{3086BF22-1329-B8D8-0682-5D218BAF305E}"/>
              </a:ext>
            </a:extLst>
          </p:cNvPr>
          <p:cNvSpPr>
            <a:spLocks noGrp="1"/>
          </p:cNvSpPr>
          <p:nvPr>
            <p:ph type="sldNum" sz="quarter" idx="12"/>
          </p:nvPr>
        </p:nvSpPr>
        <p:spPr/>
        <p:txBody>
          <a:bodyPr/>
          <a:lstStyle/>
          <a:p>
            <a:fld id="{7053D55C-1BD3-474D-B643-3CCB384A951D}" type="slidenum">
              <a:rPr kumimoji="1" lang="ja-JP" altLang="en-US" smtClean="0"/>
              <a:t>45</a:t>
            </a:fld>
            <a:endParaRPr kumimoji="1" lang="ja-JP" altLang="en-US"/>
          </a:p>
        </p:txBody>
      </p:sp>
    </p:spTree>
    <p:extLst>
      <p:ext uri="{BB962C8B-B14F-4D97-AF65-F5344CB8AC3E}">
        <p14:creationId xmlns:p14="http://schemas.microsoft.com/office/powerpoint/2010/main" val="676406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0E6FCF8-F407-C318-E780-97399E5A6F9F}"/>
              </a:ext>
            </a:extLst>
          </p:cNvPr>
          <p:cNvSpPr>
            <a:spLocks noGrp="1"/>
          </p:cNvSpPr>
          <p:nvPr>
            <p:ph type="title"/>
          </p:nvPr>
        </p:nvSpPr>
        <p:spPr/>
        <p:txBody>
          <a:bodyPr>
            <a:normAutofit/>
          </a:bodyPr>
          <a:lstStyle/>
          <a:p>
            <a:r>
              <a:rPr kumimoji="1" lang="en-US" altLang="ja-JP" sz="4000" dirty="0">
                <a:latin typeface="HGS創英角ﾎﾟｯﾌﾟ体" panose="040B0A00000000000000" pitchFamily="50" charset="-128"/>
                <a:ea typeface="HGS創英角ﾎﾟｯﾌﾟ体" panose="040B0A00000000000000" pitchFamily="50" charset="-128"/>
              </a:rPr>
              <a:t>6</a:t>
            </a:r>
            <a:r>
              <a:rPr kumimoji="1" lang="ja-JP" altLang="en-US" sz="4000" dirty="0">
                <a:latin typeface="HGS創英角ﾎﾟｯﾌﾟ体" panose="040B0A00000000000000" pitchFamily="50" charset="-128"/>
                <a:ea typeface="HGS創英角ﾎﾟｯﾌﾟ体" panose="040B0A00000000000000" pitchFamily="50" charset="-128"/>
              </a:rPr>
              <a:t>か月後に未払い利息</a:t>
            </a:r>
            <a:r>
              <a:rPr lang="ja-JP" altLang="en-US" sz="4000" dirty="0">
                <a:latin typeface="HGS創英角ﾎﾟｯﾌﾟ体" panose="040B0A00000000000000" pitchFamily="50" charset="-128"/>
                <a:ea typeface="HGS創英角ﾎﾟｯﾌﾟ体" panose="040B0A00000000000000" pitchFamily="50" charset="-128"/>
              </a:rPr>
              <a:t>が発生する金利は？</a:t>
            </a:r>
            <a:endParaRPr kumimoji="1" lang="ja-JP" altLang="en-US" sz="4000" dirty="0">
              <a:latin typeface="HGS創英角ﾎﾟｯﾌﾟ体" panose="040B0A00000000000000" pitchFamily="50" charset="-128"/>
              <a:ea typeface="HGS創英角ﾎﾟｯﾌﾟ体" panose="040B0A00000000000000" pitchFamily="50" charset="-128"/>
            </a:endParaRPr>
          </a:p>
        </p:txBody>
      </p:sp>
      <p:sp>
        <p:nvSpPr>
          <p:cNvPr id="3" name="コンテンツ プレースホルダー 2">
            <a:extLst>
              <a:ext uri="{FF2B5EF4-FFF2-40B4-BE49-F238E27FC236}">
                <a16:creationId xmlns:a16="http://schemas.microsoft.com/office/drawing/2014/main" id="{24993F37-4E9E-FF61-FEBB-33807D82D496}"/>
              </a:ext>
            </a:extLst>
          </p:cNvPr>
          <p:cNvSpPr>
            <a:spLocks noGrp="1"/>
          </p:cNvSpPr>
          <p:nvPr>
            <p:ph idx="1"/>
          </p:nvPr>
        </p:nvSpPr>
        <p:spPr/>
        <p:style>
          <a:lnRef idx="1">
            <a:schemeClr val="accent1"/>
          </a:lnRef>
          <a:fillRef idx="2">
            <a:schemeClr val="accent1"/>
          </a:fillRef>
          <a:effectRef idx="1">
            <a:schemeClr val="accent1"/>
          </a:effectRef>
          <a:fontRef idx="minor">
            <a:schemeClr val="dk1"/>
          </a:fontRef>
        </p:style>
        <p:txBody>
          <a:bodyPr/>
          <a:lstStyle/>
          <a:p>
            <a:pPr marL="0" indent="0">
              <a:buNone/>
            </a:pPr>
            <a:endParaRPr kumimoji="1" lang="en-US" altLang="ja-JP" sz="2000" dirty="0">
              <a:latin typeface="HGS創英角ﾎﾟｯﾌﾟ体" panose="040B0A00000000000000" pitchFamily="50" charset="-128"/>
              <a:ea typeface="HGS創英角ﾎﾟｯﾌﾟ体" panose="040B0A00000000000000" pitchFamily="50" charset="-128"/>
            </a:endParaRPr>
          </a:p>
          <a:p>
            <a:pPr marL="0" indent="0">
              <a:buNone/>
            </a:pPr>
            <a:r>
              <a:rPr kumimoji="1" lang="ja-JP" altLang="en-US" sz="4000" dirty="0">
                <a:latin typeface="HGS創英角ﾎﾟｯﾌﾟ体" panose="040B0A00000000000000" pitchFamily="50" charset="-128"/>
                <a:ea typeface="HGS創英角ﾎﾟｯﾌﾟ体" panose="040B0A00000000000000" pitchFamily="50" charset="-128"/>
              </a:rPr>
              <a:t>　①　年</a:t>
            </a:r>
            <a:r>
              <a:rPr kumimoji="1" lang="en-US" altLang="ja-JP" sz="4000" dirty="0">
                <a:latin typeface="HGS創英角ﾎﾟｯﾌﾟ体" panose="040B0A00000000000000" pitchFamily="50" charset="-128"/>
                <a:ea typeface="HGS創英角ﾎﾟｯﾌﾟ体" panose="040B0A00000000000000" pitchFamily="50" charset="-128"/>
              </a:rPr>
              <a:t>8.50</a:t>
            </a:r>
            <a:r>
              <a:rPr kumimoji="1" lang="ja-JP" altLang="en-US" sz="4000" dirty="0">
                <a:latin typeface="HGS創英角ﾎﾟｯﾌﾟ体" panose="040B0A00000000000000" pitchFamily="50" charset="-128"/>
                <a:ea typeface="HGS創英角ﾎﾟｯﾌﾟ体" panose="040B0A00000000000000" pitchFamily="50" charset="-128"/>
              </a:rPr>
              <a:t>％</a:t>
            </a:r>
            <a:endParaRPr kumimoji="1" lang="en-US" altLang="ja-JP" sz="4000" dirty="0">
              <a:latin typeface="HGS創英角ﾎﾟｯﾌﾟ体" panose="040B0A00000000000000" pitchFamily="50" charset="-128"/>
              <a:ea typeface="HGS創英角ﾎﾟｯﾌﾟ体" panose="040B0A00000000000000" pitchFamily="50" charset="-128"/>
            </a:endParaRPr>
          </a:p>
          <a:p>
            <a:endParaRPr lang="en-US" altLang="ja-JP" sz="4000" dirty="0">
              <a:latin typeface="HGS創英角ﾎﾟｯﾌﾟ体" panose="040B0A00000000000000" pitchFamily="50" charset="-128"/>
              <a:ea typeface="HGS創英角ﾎﾟｯﾌﾟ体" panose="040B0A00000000000000" pitchFamily="50" charset="-128"/>
            </a:endParaRPr>
          </a:p>
          <a:p>
            <a:pPr marL="0" indent="0">
              <a:buNone/>
            </a:pPr>
            <a:r>
              <a:rPr kumimoji="1" lang="ja-JP" altLang="en-US" sz="4000" dirty="0">
                <a:latin typeface="HGS創英角ﾎﾟｯﾌﾟ体" panose="040B0A00000000000000" pitchFamily="50" charset="-128"/>
                <a:ea typeface="HGS創英角ﾎﾟｯﾌﾟ体" panose="040B0A00000000000000" pitchFamily="50" charset="-128"/>
              </a:rPr>
              <a:t>　②　年</a:t>
            </a:r>
            <a:r>
              <a:rPr lang="en-US" altLang="ja-JP" sz="4000" dirty="0">
                <a:latin typeface="HGS創英角ﾎﾟｯﾌﾟ体" panose="040B0A00000000000000" pitchFamily="50" charset="-128"/>
                <a:ea typeface="HGS創英角ﾎﾟｯﾌﾟ体" panose="040B0A00000000000000" pitchFamily="50" charset="-128"/>
              </a:rPr>
              <a:t>5</a:t>
            </a:r>
            <a:r>
              <a:rPr kumimoji="1" lang="en-US" altLang="ja-JP" sz="4000" dirty="0">
                <a:latin typeface="HGS創英角ﾎﾟｯﾌﾟ体" panose="040B0A00000000000000" pitchFamily="50" charset="-128"/>
                <a:ea typeface="HGS創英角ﾎﾟｯﾌﾟ体" panose="040B0A00000000000000" pitchFamily="50" charset="-128"/>
              </a:rPr>
              <a:t>.</a:t>
            </a:r>
            <a:r>
              <a:rPr lang="en-US" altLang="ja-JP" sz="4000" dirty="0">
                <a:latin typeface="HGS創英角ﾎﾟｯﾌﾟ体" panose="040B0A00000000000000" pitchFamily="50" charset="-128"/>
                <a:ea typeface="HGS創英角ﾎﾟｯﾌﾟ体" panose="040B0A00000000000000" pitchFamily="50" charset="-128"/>
              </a:rPr>
              <a:t>24</a:t>
            </a:r>
            <a:r>
              <a:rPr kumimoji="1" lang="ja-JP" altLang="en-US" sz="4000" dirty="0">
                <a:latin typeface="HGS創英角ﾎﾟｯﾌﾟ体" panose="040B0A00000000000000" pitchFamily="50" charset="-128"/>
                <a:ea typeface="HGS創英角ﾎﾟｯﾌﾟ体" panose="040B0A00000000000000" pitchFamily="50" charset="-128"/>
              </a:rPr>
              <a:t>％</a:t>
            </a:r>
            <a:endParaRPr kumimoji="1" lang="en-US" altLang="ja-JP" sz="4000" dirty="0">
              <a:latin typeface="HGS創英角ﾎﾟｯﾌﾟ体" panose="040B0A00000000000000" pitchFamily="50" charset="-128"/>
              <a:ea typeface="HGS創英角ﾎﾟｯﾌﾟ体" panose="040B0A00000000000000" pitchFamily="50" charset="-128"/>
            </a:endParaRPr>
          </a:p>
          <a:p>
            <a:endParaRPr lang="en-US" altLang="ja-JP" sz="4000" dirty="0">
              <a:latin typeface="HGS創英角ﾎﾟｯﾌﾟ体" panose="040B0A00000000000000" pitchFamily="50" charset="-128"/>
              <a:ea typeface="HGS創英角ﾎﾟｯﾌﾟ体" panose="040B0A00000000000000" pitchFamily="50" charset="-128"/>
            </a:endParaRPr>
          </a:p>
          <a:p>
            <a:pPr marL="0" indent="0">
              <a:buNone/>
            </a:pPr>
            <a:r>
              <a:rPr kumimoji="1" lang="ja-JP" altLang="en-US" sz="4000" dirty="0">
                <a:latin typeface="HGS創英角ﾎﾟｯﾌﾟ体" panose="040B0A00000000000000" pitchFamily="50" charset="-128"/>
                <a:ea typeface="HGS創英角ﾎﾟｯﾌﾟ体" panose="040B0A00000000000000" pitchFamily="50" charset="-128"/>
              </a:rPr>
              <a:t>　③　年</a:t>
            </a:r>
            <a:r>
              <a:rPr kumimoji="1" lang="en-US" altLang="ja-JP" sz="4000" dirty="0">
                <a:latin typeface="HGS創英角ﾎﾟｯﾌﾟ体" panose="040B0A00000000000000" pitchFamily="50" charset="-128"/>
                <a:ea typeface="HGS創英角ﾎﾟｯﾌﾟ体" panose="040B0A00000000000000" pitchFamily="50" charset="-128"/>
              </a:rPr>
              <a:t>3.16</a:t>
            </a:r>
            <a:r>
              <a:rPr kumimoji="1" lang="ja-JP" altLang="en-US" sz="4000" dirty="0">
                <a:latin typeface="HGS創英角ﾎﾟｯﾌﾟ体" panose="040B0A00000000000000" pitchFamily="50" charset="-128"/>
                <a:ea typeface="HGS創英角ﾎﾟｯﾌﾟ体" panose="040B0A00000000000000" pitchFamily="50" charset="-128"/>
              </a:rPr>
              <a:t>％　</a:t>
            </a:r>
            <a:endParaRPr kumimoji="1" lang="ja-JP" altLang="en-US" dirty="0">
              <a:latin typeface="HGS創英角ﾎﾟｯﾌﾟ体" panose="040B0A00000000000000" pitchFamily="50" charset="-128"/>
              <a:ea typeface="HGS創英角ﾎﾟｯﾌﾟ体" panose="040B0A00000000000000" pitchFamily="50" charset="-128"/>
            </a:endParaRPr>
          </a:p>
        </p:txBody>
      </p:sp>
      <p:sp>
        <p:nvSpPr>
          <p:cNvPr id="4" name="スライド番号プレースホルダー 3">
            <a:extLst>
              <a:ext uri="{FF2B5EF4-FFF2-40B4-BE49-F238E27FC236}">
                <a16:creationId xmlns:a16="http://schemas.microsoft.com/office/drawing/2014/main" id="{22E38B34-C2E4-F14B-EDDF-715EB47F1C92}"/>
              </a:ext>
            </a:extLst>
          </p:cNvPr>
          <p:cNvSpPr>
            <a:spLocks noGrp="1"/>
          </p:cNvSpPr>
          <p:nvPr>
            <p:ph type="sldNum" sz="quarter" idx="12"/>
          </p:nvPr>
        </p:nvSpPr>
        <p:spPr/>
        <p:txBody>
          <a:bodyPr/>
          <a:lstStyle/>
          <a:p>
            <a:fld id="{7053D55C-1BD3-474D-B643-3CCB384A951D}" type="slidenum">
              <a:rPr kumimoji="1" lang="ja-JP" altLang="en-US" smtClean="0"/>
              <a:t>46</a:t>
            </a:fld>
            <a:endParaRPr kumimoji="1" lang="ja-JP" altLang="en-US"/>
          </a:p>
        </p:txBody>
      </p:sp>
    </p:spTree>
    <p:extLst>
      <p:ext uri="{BB962C8B-B14F-4D97-AF65-F5344CB8AC3E}">
        <p14:creationId xmlns:p14="http://schemas.microsoft.com/office/powerpoint/2010/main" val="2753904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3AD38EE-C19B-4F56-BFF7-B68D0C8FD423}"/>
              </a:ext>
            </a:extLst>
          </p:cNvPr>
          <p:cNvSpPr>
            <a:spLocks noGrp="1"/>
          </p:cNvSpPr>
          <p:nvPr>
            <p:ph type="title"/>
          </p:nvPr>
        </p:nvSpPr>
        <p:spPr/>
        <p:txBody>
          <a:bodyPr>
            <a:normAutofit/>
          </a:bodyPr>
          <a:lstStyle/>
          <a:p>
            <a:r>
              <a:rPr kumimoji="1" lang="ja-JP" altLang="en-US" dirty="0">
                <a:latin typeface="HGP創英角ｺﾞｼｯｸUB" panose="020B0900000000000000" pitchFamily="50" charset="-128"/>
                <a:ea typeface="HGP創英角ｺﾞｼｯｸUB" panose="020B0900000000000000" pitchFamily="50" charset="-128"/>
              </a:rPr>
              <a:t>何％になると未払い利息は発生するか？</a:t>
            </a:r>
          </a:p>
        </p:txBody>
      </p:sp>
      <p:sp>
        <p:nvSpPr>
          <p:cNvPr id="3" name="コンテンツ プレースホルダー 2">
            <a:extLst>
              <a:ext uri="{FF2B5EF4-FFF2-40B4-BE49-F238E27FC236}">
                <a16:creationId xmlns:a16="http://schemas.microsoft.com/office/drawing/2014/main" id="{62455031-7D2B-839E-7F8F-19FFB84AF124}"/>
              </a:ext>
            </a:extLst>
          </p:cNvPr>
          <p:cNvSpPr>
            <a:spLocks noGrp="1"/>
          </p:cNvSpPr>
          <p:nvPr>
            <p:ph idx="1"/>
          </p:nvPr>
        </p:nvSpPr>
        <p:spPr>
          <a:xfrm>
            <a:off x="838200" y="1690688"/>
            <a:ext cx="10515600" cy="4486275"/>
          </a:xfrm>
        </p:spPr>
        <p:txBody>
          <a:bodyPr>
            <a:normAutofit fontScale="92500" lnSpcReduction="10000"/>
          </a:bodyPr>
          <a:lstStyle/>
          <a:p>
            <a:pPr marL="0" indent="0">
              <a:buNone/>
            </a:pPr>
            <a:r>
              <a:rPr kumimoji="1" lang="ja-JP" altLang="en-US" dirty="0">
                <a:latin typeface="HGP創英角ｺﾞｼｯｸUB" panose="020B0900000000000000" pitchFamily="50" charset="-128"/>
                <a:ea typeface="HGP創英角ｺﾞｼｯｸUB" panose="020B0900000000000000" pitchFamily="50" charset="-128"/>
              </a:rPr>
              <a:t>半年後の残高　</a:t>
            </a:r>
            <a:r>
              <a:rPr kumimoji="1" lang="en-US" altLang="ja-JP" dirty="0">
                <a:latin typeface="HGP創英角ｺﾞｼｯｸUB" panose="020B0900000000000000" pitchFamily="50" charset="-128"/>
                <a:ea typeface="HGP創英角ｺﾞｼｯｸUB" panose="020B0900000000000000" pitchFamily="50" charset="-128"/>
              </a:rPr>
              <a:t>39,476,449</a:t>
            </a:r>
            <a:r>
              <a:rPr kumimoji="1" lang="ja-JP" altLang="en-US" dirty="0">
                <a:latin typeface="HGP創英角ｺﾞｼｯｸUB" panose="020B0900000000000000" pitchFamily="50" charset="-128"/>
                <a:ea typeface="HGP創英角ｺﾞｼｯｸUB" panose="020B0900000000000000" pitchFamily="50" charset="-128"/>
              </a:rPr>
              <a:t>円　</a:t>
            </a:r>
            <a:endParaRPr kumimoji="1" lang="en-US" altLang="ja-JP" dirty="0">
              <a:latin typeface="HGP創英角ｺﾞｼｯｸUB" panose="020B0900000000000000" pitchFamily="50" charset="-128"/>
              <a:ea typeface="HGP創英角ｺﾞｼｯｸUB" panose="020B0900000000000000" pitchFamily="50" charset="-128"/>
            </a:endParaRPr>
          </a:p>
          <a:p>
            <a:pPr marL="0" indent="0">
              <a:buNone/>
            </a:pPr>
            <a:endParaRPr lang="en-US" altLang="ja-JP" dirty="0"/>
          </a:p>
          <a:p>
            <a:pPr marL="0" indent="0">
              <a:buNone/>
            </a:pPr>
            <a:endParaRPr kumimoji="1" lang="en-US" altLang="ja-JP" dirty="0"/>
          </a:p>
          <a:p>
            <a:pPr marL="0" indent="0">
              <a:buNone/>
            </a:pPr>
            <a:endParaRPr lang="en-US" altLang="ja-JP" dirty="0"/>
          </a:p>
          <a:p>
            <a:pPr marL="0" indent="0">
              <a:buNone/>
            </a:pPr>
            <a:endParaRPr kumimoji="1" lang="en-US" altLang="ja-JP" dirty="0"/>
          </a:p>
          <a:p>
            <a:pPr marL="0" indent="0">
              <a:buNone/>
            </a:pPr>
            <a:endParaRPr lang="en-US" altLang="ja-JP" dirty="0"/>
          </a:p>
          <a:p>
            <a:pPr marL="0" indent="0">
              <a:buNone/>
            </a:pPr>
            <a:r>
              <a:rPr lang="ja-JP" altLang="en-US" dirty="0">
                <a:latin typeface="HGP創英角ｺﾞｼｯｸUB" panose="020B0900000000000000" pitchFamily="50" charset="-128"/>
                <a:ea typeface="HGP創英角ｺﾞｼｯｸUB" panose="020B0900000000000000" pitchFamily="50" charset="-128"/>
              </a:rPr>
              <a:t>未払い利息の計算方法が分かる方！</a:t>
            </a:r>
            <a:endParaRPr lang="en-US" altLang="ja-JP" dirty="0">
              <a:latin typeface="HGP創英角ｺﾞｼｯｸUB" panose="020B0900000000000000" pitchFamily="50" charset="-128"/>
              <a:ea typeface="HGP創英角ｺﾞｼｯｸUB" panose="020B0900000000000000" pitchFamily="50" charset="-128"/>
            </a:endParaRPr>
          </a:p>
          <a:p>
            <a:pPr marL="0" indent="0">
              <a:buNone/>
            </a:pPr>
            <a:r>
              <a:rPr lang="ja-JP" altLang="en-US" dirty="0">
                <a:latin typeface="HGP創英角ｺﾞｼｯｸUB" panose="020B0900000000000000" pitchFamily="50" charset="-128"/>
                <a:ea typeface="HGP創英角ｺﾞｼｯｸUB" panose="020B0900000000000000" pitchFamily="50" charset="-128"/>
              </a:rPr>
              <a:t>　</a:t>
            </a:r>
            <a:r>
              <a:rPr lang="en-US" altLang="ja-JP" dirty="0">
                <a:latin typeface="HGP創英角ｺﾞｼｯｸUB" panose="020B0900000000000000" pitchFamily="50" charset="-128"/>
                <a:ea typeface="HGP創英角ｺﾞｼｯｸUB" panose="020B0900000000000000" pitchFamily="50" charset="-128"/>
              </a:rPr>
              <a:t>39,476,449×</a:t>
            </a:r>
            <a:r>
              <a:rPr lang="ja-JP" altLang="en-US" dirty="0">
                <a:latin typeface="HGP創英角ｺﾞｼｯｸUB" panose="020B0900000000000000" pitchFamily="50" charset="-128"/>
                <a:ea typeface="HGP創英角ｺﾞｼｯｸUB" panose="020B0900000000000000" pitchFamily="50" charset="-128"/>
              </a:rPr>
              <a:t>○</a:t>
            </a:r>
            <a:r>
              <a:rPr lang="en-US" altLang="ja-JP" dirty="0">
                <a:latin typeface="HGP創英角ｺﾞｼｯｸUB" panose="020B0900000000000000" pitchFamily="50" charset="-128"/>
                <a:ea typeface="HGP創英角ｺﾞｼｯｸUB" panose="020B0900000000000000" pitchFamily="50" charset="-128"/>
              </a:rPr>
              <a:t>.</a:t>
            </a:r>
            <a:r>
              <a:rPr lang="ja-JP" altLang="en-US" dirty="0">
                <a:latin typeface="HGP創英角ｺﾞｼｯｸUB" panose="020B0900000000000000" pitchFamily="50" charset="-128"/>
                <a:ea typeface="HGP創英角ｺﾞｼｯｸUB" panose="020B0900000000000000" pitchFamily="50" charset="-128"/>
              </a:rPr>
              <a:t>○○％＝</a:t>
            </a:r>
            <a:r>
              <a:rPr lang="en-US" altLang="ja-JP" dirty="0">
                <a:latin typeface="HGP創英角ｺﾞｼｯｸUB" panose="020B0900000000000000" pitchFamily="50" charset="-128"/>
                <a:ea typeface="HGP創英角ｺﾞｼｯｸUB" panose="020B0900000000000000" pitchFamily="50" charset="-128"/>
              </a:rPr>
              <a:t>103,834</a:t>
            </a:r>
          </a:p>
          <a:p>
            <a:pPr marL="0" indent="0">
              <a:buNone/>
            </a:pPr>
            <a:r>
              <a:rPr lang="ja-JP" altLang="en-US" dirty="0">
                <a:latin typeface="HGP創英角ｺﾞｼｯｸUB" panose="020B0900000000000000" pitchFamily="50" charset="-128"/>
                <a:ea typeface="HGP創英角ｺﾞｼｯｸUB" panose="020B0900000000000000" pitchFamily="50" charset="-128"/>
              </a:rPr>
              <a:t>　　　　　　　　　　　○</a:t>
            </a:r>
            <a:r>
              <a:rPr lang="en-US" altLang="ja-JP" dirty="0">
                <a:latin typeface="HGP創英角ｺﾞｼｯｸUB" panose="020B0900000000000000" pitchFamily="50" charset="-128"/>
                <a:ea typeface="HGP創英角ｺﾞｼｯｸUB" panose="020B0900000000000000" pitchFamily="50" charset="-128"/>
              </a:rPr>
              <a:t>.</a:t>
            </a:r>
            <a:r>
              <a:rPr lang="ja-JP" altLang="en-US" dirty="0">
                <a:latin typeface="HGP創英角ｺﾞｼｯｸUB" panose="020B0900000000000000" pitchFamily="50" charset="-128"/>
                <a:ea typeface="HGP創英角ｺﾞｼｯｸUB" panose="020B0900000000000000" pitchFamily="50" charset="-128"/>
              </a:rPr>
              <a:t>○○％＝</a:t>
            </a:r>
            <a:r>
              <a:rPr lang="en-US" altLang="ja-JP" dirty="0">
                <a:latin typeface="HGP創英角ｺﾞｼｯｸUB" panose="020B0900000000000000" pitchFamily="50" charset="-128"/>
                <a:ea typeface="HGP創英角ｺﾞｼｯｸUB" panose="020B0900000000000000" pitchFamily="50" charset="-128"/>
              </a:rPr>
              <a:t>0.00263×100</a:t>
            </a:r>
            <a:r>
              <a:rPr lang="ja-JP" altLang="en-US" dirty="0">
                <a:latin typeface="HGP創英角ｺﾞｼｯｸUB" panose="020B0900000000000000" pitchFamily="50" charset="-128"/>
                <a:ea typeface="HGP創英角ｺﾞｼｯｸUB" panose="020B0900000000000000" pitchFamily="50" charset="-128"/>
              </a:rPr>
              <a:t>＝</a:t>
            </a:r>
            <a:r>
              <a:rPr lang="en-US" altLang="ja-JP" dirty="0">
                <a:latin typeface="HGP創英角ｺﾞｼｯｸUB" panose="020B0900000000000000" pitchFamily="50" charset="-128"/>
                <a:ea typeface="HGP創英角ｺﾞｼｯｸUB" panose="020B0900000000000000" pitchFamily="50" charset="-128"/>
              </a:rPr>
              <a:t>0.263</a:t>
            </a:r>
            <a:r>
              <a:rPr lang="ja-JP" altLang="en-US" dirty="0">
                <a:latin typeface="HGP創英角ｺﾞｼｯｸUB" panose="020B0900000000000000" pitchFamily="50" charset="-128"/>
                <a:ea typeface="HGP創英角ｺﾞｼｯｸUB" panose="020B0900000000000000" pitchFamily="50" charset="-128"/>
              </a:rPr>
              <a:t>％（月利）</a:t>
            </a:r>
            <a:endParaRPr lang="en-US" altLang="ja-JP" dirty="0">
              <a:latin typeface="HGP創英角ｺﾞｼｯｸUB" panose="020B0900000000000000" pitchFamily="50" charset="-128"/>
              <a:ea typeface="HGP創英角ｺﾞｼｯｸUB" panose="020B0900000000000000" pitchFamily="50" charset="-128"/>
            </a:endParaRPr>
          </a:p>
          <a:p>
            <a:pPr marL="0" indent="0">
              <a:buNone/>
            </a:pPr>
            <a:r>
              <a:rPr kumimoji="1" lang="ja-JP" altLang="en-US" dirty="0">
                <a:latin typeface="HGP創英角ｺﾞｼｯｸUB" panose="020B0900000000000000" pitchFamily="50" charset="-128"/>
                <a:ea typeface="HGP創英角ｺﾞｼｯｸUB" panose="020B0900000000000000" pitchFamily="50" charset="-128"/>
              </a:rPr>
              <a:t>　年利</a:t>
            </a:r>
            <a:r>
              <a:rPr kumimoji="1" lang="en-US" altLang="ja-JP" dirty="0">
                <a:latin typeface="HGP創英角ｺﾞｼｯｸUB" panose="020B0900000000000000" pitchFamily="50" charset="-128"/>
                <a:ea typeface="HGP創英角ｺﾞｼｯｸUB" panose="020B0900000000000000" pitchFamily="50" charset="-128"/>
              </a:rPr>
              <a:t>3.16</a:t>
            </a:r>
            <a:r>
              <a:rPr kumimoji="1" lang="ja-JP" altLang="en-US" dirty="0">
                <a:latin typeface="HGP創英角ｺﾞｼｯｸUB" panose="020B0900000000000000" pitchFamily="50" charset="-128"/>
                <a:ea typeface="HGP創英角ｺﾞｼｯｸUB" panose="020B0900000000000000" pitchFamily="50" charset="-128"/>
              </a:rPr>
              <a:t>％＝月利</a:t>
            </a:r>
            <a:r>
              <a:rPr kumimoji="1" lang="en-US" altLang="ja-JP" dirty="0">
                <a:latin typeface="HGP創英角ｺﾞｼｯｸUB" panose="020B0900000000000000" pitchFamily="50" charset="-128"/>
                <a:ea typeface="HGP創英角ｺﾞｼｯｸUB" panose="020B0900000000000000" pitchFamily="50" charset="-128"/>
              </a:rPr>
              <a:t>0.263</a:t>
            </a:r>
            <a:r>
              <a:rPr kumimoji="1" lang="ja-JP" altLang="en-US" dirty="0">
                <a:latin typeface="HGP創英角ｺﾞｼｯｸUB" panose="020B0900000000000000" pitchFamily="50" charset="-128"/>
                <a:ea typeface="HGP創英角ｺﾞｼｯｸUB" panose="020B0900000000000000" pitchFamily="50" charset="-128"/>
              </a:rPr>
              <a:t>％</a:t>
            </a:r>
            <a:r>
              <a:rPr kumimoji="1" lang="en-US" altLang="ja-JP" dirty="0">
                <a:latin typeface="HGP創英角ｺﾞｼｯｸUB" panose="020B0900000000000000" pitchFamily="50" charset="-128"/>
                <a:ea typeface="HGP創英角ｺﾞｼｯｸUB" panose="020B0900000000000000" pitchFamily="50" charset="-128"/>
              </a:rPr>
              <a:t>×12</a:t>
            </a:r>
            <a:endParaRPr kumimoji="1" lang="ja-JP" altLang="en-US" dirty="0">
              <a:latin typeface="HGP創英角ｺﾞｼｯｸUB" panose="020B0900000000000000" pitchFamily="50" charset="-128"/>
              <a:ea typeface="HGP創英角ｺﾞｼｯｸUB" panose="020B0900000000000000" pitchFamily="50" charset="-128"/>
            </a:endParaRPr>
          </a:p>
        </p:txBody>
      </p:sp>
      <p:sp>
        <p:nvSpPr>
          <p:cNvPr id="7" name="スライド番号プレースホルダー 6">
            <a:extLst>
              <a:ext uri="{FF2B5EF4-FFF2-40B4-BE49-F238E27FC236}">
                <a16:creationId xmlns:a16="http://schemas.microsoft.com/office/drawing/2014/main" id="{44426413-6E20-9527-57DD-814EAECCAAA6}"/>
              </a:ext>
            </a:extLst>
          </p:cNvPr>
          <p:cNvSpPr>
            <a:spLocks noGrp="1"/>
          </p:cNvSpPr>
          <p:nvPr>
            <p:ph type="sldNum" sz="quarter" idx="12"/>
          </p:nvPr>
        </p:nvSpPr>
        <p:spPr/>
        <p:txBody>
          <a:bodyPr/>
          <a:lstStyle/>
          <a:p>
            <a:fld id="{7053D55C-1BD3-474D-B643-3CCB384A951D}" type="slidenum">
              <a:rPr kumimoji="1" lang="ja-JP" altLang="en-US" smtClean="0"/>
              <a:t>47</a:t>
            </a:fld>
            <a:endParaRPr kumimoji="1" lang="ja-JP" altLang="en-US"/>
          </a:p>
        </p:txBody>
      </p:sp>
      <p:pic>
        <p:nvPicPr>
          <p:cNvPr id="6" name="図 5">
            <a:extLst>
              <a:ext uri="{FF2B5EF4-FFF2-40B4-BE49-F238E27FC236}">
                <a16:creationId xmlns:a16="http://schemas.microsoft.com/office/drawing/2014/main" id="{D08D5C9C-D411-C3D1-67FB-9589BD9CBB6A}"/>
              </a:ext>
            </a:extLst>
          </p:cNvPr>
          <p:cNvPicPr>
            <a:picLocks noChangeAspect="1"/>
          </p:cNvPicPr>
          <p:nvPr/>
        </p:nvPicPr>
        <p:blipFill>
          <a:blip r:embed="rId3"/>
          <a:stretch>
            <a:fillRect/>
          </a:stretch>
        </p:blipFill>
        <p:spPr>
          <a:xfrm>
            <a:off x="767255" y="2732141"/>
            <a:ext cx="9725866" cy="1325564"/>
          </a:xfrm>
          <a:prstGeom prst="rect">
            <a:avLst/>
          </a:prstGeom>
        </p:spPr>
      </p:pic>
      <p:cxnSp>
        <p:nvCxnSpPr>
          <p:cNvPr id="8" name="直線コネクタ 7">
            <a:extLst>
              <a:ext uri="{FF2B5EF4-FFF2-40B4-BE49-F238E27FC236}">
                <a16:creationId xmlns:a16="http://schemas.microsoft.com/office/drawing/2014/main" id="{ECB6E4DE-7128-D8E2-9DF0-F7CB6215366B}"/>
              </a:ext>
            </a:extLst>
          </p:cNvPr>
          <p:cNvCxnSpPr/>
          <p:nvPr/>
        </p:nvCxnSpPr>
        <p:spPr>
          <a:xfrm>
            <a:off x="8833945" y="3242442"/>
            <a:ext cx="1340069"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pic>
        <p:nvPicPr>
          <p:cNvPr id="10" name="図 9">
            <a:extLst>
              <a:ext uri="{FF2B5EF4-FFF2-40B4-BE49-F238E27FC236}">
                <a16:creationId xmlns:a16="http://schemas.microsoft.com/office/drawing/2014/main" id="{2E3367AF-7475-D58F-EF92-42772AFDFA90}"/>
              </a:ext>
            </a:extLst>
          </p:cNvPr>
          <p:cNvPicPr>
            <a:picLocks noChangeAspect="1"/>
          </p:cNvPicPr>
          <p:nvPr/>
        </p:nvPicPr>
        <p:blipFill>
          <a:blip r:embed="rId4"/>
          <a:stretch>
            <a:fillRect/>
          </a:stretch>
        </p:blipFill>
        <p:spPr>
          <a:xfrm>
            <a:off x="1755228" y="2242610"/>
            <a:ext cx="8671034" cy="442151"/>
          </a:xfrm>
          <a:prstGeom prst="rect">
            <a:avLst/>
          </a:prstGeom>
        </p:spPr>
      </p:pic>
      <p:sp>
        <p:nvSpPr>
          <p:cNvPr id="11" name="正方形/長方形 10">
            <a:extLst>
              <a:ext uri="{FF2B5EF4-FFF2-40B4-BE49-F238E27FC236}">
                <a16:creationId xmlns:a16="http://schemas.microsoft.com/office/drawing/2014/main" id="{E26FC014-677E-C0B2-E7DA-E3BC609D73C9}"/>
              </a:ext>
            </a:extLst>
          </p:cNvPr>
          <p:cNvSpPr/>
          <p:nvPr/>
        </p:nvSpPr>
        <p:spPr>
          <a:xfrm>
            <a:off x="838200" y="3069021"/>
            <a:ext cx="1248103" cy="35997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9EEDC382-FBD9-B5C6-8295-7C6B84AA190A}"/>
              </a:ext>
            </a:extLst>
          </p:cNvPr>
          <p:cNvSpPr txBox="1"/>
          <p:nvPr/>
        </p:nvSpPr>
        <p:spPr>
          <a:xfrm>
            <a:off x="215462" y="3476373"/>
            <a:ext cx="1581807" cy="461665"/>
          </a:xfrm>
          <a:prstGeom prst="rect">
            <a:avLst/>
          </a:prstGeom>
          <a:noFill/>
        </p:spPr>
        <p:txBody>
          <a:bodyPr wrap="square" rtlCol="0">
            <a:spAutoFit/>
          </a:bodyPr>
          <a:lstStyle/>
          <a:p>
            <a:r>
              <a:rPr kumimoji="1" lang="ja-JP" altLang="en-US" sz="2400" b="1" dirty="0">
                <a:solidFill>
                  <a:srgbClr val="FF0000"/>
                </a:solidFill>
              </a:rPr>
              <a:t>何％</a:t>
            </a:r>
          </a:p>
        </p:txBody>
      </p:sp>
      <p:sp>
        <p:nvSpPr>
          <p:cNvPr id="4" name="テキスト ボックス 3">
            <a:extLst>
              <a:ext uri="{FF2B5EF4-FFF2-40B4-BE49-F238E27FC236}">
                <a16:creationId xmlns:a16="http://schemas.microsoft.com/office/drawing/2014/main" id="{795CE123-EFA2-E3FB-24F8-10E9D5C65344}"/>
              </a:ext>
            </a:extLst>
          </p:cNvPr>
          <p:cNvSpPr txBox="1"/>
          <p:nvPr/>
        </p:nvSpPr>
        <p:spPr>
          <a:xfrm>
            <a:off x="972207" y="2932385"/>
            <a:ext cx="1114096" cy="369332"/>
          </a:xfrm>
          <a:prstGeom prst="rect">
            <a:avLst/>
          </a:prstGeom>
          <a:noFill/>
        </p:spPr>
        <p:txBody>
          <a:bodyPr wrap="square" rtlCol="0">
            <a:spAutoFit/>
          </a:bodyPr>
          <a:lstStyle/>
          <a:p>
            <a:r>
              <a:rPr kumimoji="1" lang="en-US" altLang="ja-JP" dirty="0">
                <a:latin typeface="HGP創英角ｺﾞｼｯｸUB" panose="020B0900000000000000" pitchFamily="50" charset="-128"/>
                <a:ea typeface="HGP創英角ｺﾞｼｯｸUB" panose="020B0900000000000000" pitchFamily="50" charset="-128"/>
              </a:rPr>
              <a:t>6</a:t>
            </a:r>
            <a:r>
              <a:rPr kumimoji="1" lang="ja-JP" altLang="en-US" dirty="0">
                <a:latin typeface="HGP創英角ｺﾞｼｯｸUB" panose="020B0900000000000000" pitchFamily="50" charset="-128"/>
                <a:ea typeface="HGP創英角ｺﾞｼｯｸUB" panose="020B0900000000000000" pitchFamily="50" charset="-128"/>
              </a:rPr>
              <a:t>回目</a:t>
            </a:r>
          </a:p>
        </p:txBody>
      </p:sp>
      <p:sp>
        <p:nvSpPr>
          <p:cNvPr id="12" name="テキスト ボックス 11">
            <a:extLst>
              <a:ext uri="{FF2B5EF4-FFF2-40B4-BE49-F238E27FC236}">
                <a16:creationId xmlns:a16="http://schemas.microsoft.com/office/drawing/2014/main" id="{C0B0E241-5B11-7D67-D3C5-85EADAEA112C}"/>
              </a:ext>
            </a:extLst>
          </p:cNvPr>
          <p:cNvSpPr txBox="1"/>
          <p:nvPr/>
        </p:nvSpPr>
        <p:spPr>
          <a:xfrm>
            <a:off x="972206" y="3501961"/>
            <a:ext cx="1035269" cy="369332"/>
          </a:xfrm>
          <a:prstGeom prst="rect">
            <a:avLst/>
          </a:prstGeom>
          <a:noFill/>
        </p:spPr>
        <p:txBody>
          <a:bodyPr wrap="square" rtlCol="0">
            <a:spAutoFit/>
          </a:bodyPr>
          <a:lstStyle/>
          <a:p>
            <a:r>
              <a:rPr kumimoji="1" lang="en-US" altLang="ja-JP" dirty="0">
                <a:latin typeface="HGP創英角ｺﾞｼｯｸUB" panose="020B0900000000000000" pitchFamily="50" charset="-128"/>
                <a:ea typeface="HGP創英角ｺﾞｼｯｸUB" panose="020B0900000000000000" pitchFamily="50" charset="-128"/>
              </a:rPr>
              <a:t>7</a:t>
            </a:r>
            <a:r>
              <a:rPr kumimoji="1" lang="ja-JP" altLang="en-US" dirty="0">
                <a:latin typeface="HGP創英角ｺﾞｼｯｸUB" panose="020B0900000000000000" pitchFamily="50" charset="-128"/>
                <a:ea typeface="HGP創英角ｺﾞｼｯｸUB" panose="020B0900000000000000" pitchFamily="50" charset="-128"/>
              </a:rPr>
              <a:t>回目</a:t>
            </a:r>
          </a:p>
        </p:txBody>
      </p:sp>
      <p:cxnSp>
        <p:nvCxnSpPr>
          <p:cNvPr id="14" name="直線コネクタ 13">
            <a:extLst>
              <a:ext uri="{FF2B5EF4-FFF2-40B4-BE49-F238E27FC236}">
                <a16:creationId xmlns:a16="http://schemas.microsoft.com/office/drawing/2014/main" id="{89430708-C49A-425B-276C-39E8B226CCFB}"/>
              </a:ext>
            </a:extLst>
          </p:cNvPr>
          <p:cNvCxnSpPr/>
          <p:nvPr/>
        </p:nvCxnSpPr>
        <p:spPr>
          <a:xfrm>
            <a:off x="5071241" y="5139559"/>
            <a:ext cx="122971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24649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9D7939A-EF8D-CDFD-69CC-56953C0D3A75}"/>
              </a:ext>
            </a:extLst>
          </p:cNvPr>
          <p:cNvSpPr>
            <a:spLocks noGrp="1"/>
          </p:cNvSpPr>
          <p:nvPr>
            <p:ph type="title"/>
          </p:nvPr>
        </p:nvSpPr>
        <p:spPr>
          <a:xfrm>
            <a:off x="667265" y="365125"/>
            <a:ext cx="11406366" cy="1325563"/>
          </a:xfrm>
        </p:spPr>
        <p:txBody>
          <a:bodyPr>
            <a:normAutofit/>
          </a:bodyPr>
          <a:lstStyle/>
          <a:p>
            <a:r>
              <a:rPr lang="ja-JP" altLang="en-US" dirty="0">
                <a:latin typeface="HGS創英角ﾎﾟｯﾌﾟ体" panose="040B0A00000000000000" pitchFamily="50" charset="-128"/>
                <a:ea typeface="HGS創英角ﾎﾟｯﾌﾟ体" panose="040B0A00000000000000" pitchFamily="50" charset="-128"/>
              </a:rPr>
              <a:t>未払い利息の恐怖！</a:t>
            </a:r>
            <a:endParaRPr kumimoji="1" lang="ja-JP" altLang="en-US" dirty="0">
              <a:latin typeface="HGS創英角ﾎﾟｯﾌﾟ体" panose="040B0A00000000000000" pitchFamily="50" charset="-128"/>
              <a:ea typeface="HGS創英角ﾎﾟｯﾌﾟ体" panose="040B0A00000000000000" pitchFamily="50" charset="-128"/>
            </a:endParaRPr>
          </a:p>
        </p:txBody>
      </p:sp>
      <p:sp>
        <p:nvSpPr>
          <p:cNvPr id="4" name="コンテンツ プレースホルダー 3">
            <a:extLst>
              <a:ext uri="{FF2B5EF4-FFF2-40B4-BE49-F238E27FC236}">
                <a16:creationId xmlns:a16="http://schemas.microsoft.com/office/drawing/2014/main" id="{A56A007C-CC5F-5068-9A31-E7C996AF95AE}"/>
              </a:ext>
            </a:extLst>
          </p:cNvPr>
          <p:cNvSpPr>
            <a:spLocks noGrp="1"/>
          </p:cNvSpPr>
          <p:nvPr>
            <p:ph idx="1"/>
          </p:nvPr>
        </p:nvSpPr>
        <p:spPr>
          <a:xfrm>
            <a:off x="667265" y="1825625"/>
            <a:ext cx="10686535" cy="4351338"/>
          </a:xfrm>
        </p:spPr>
        <p:style>
          <a:lnRef idx="1">
            <a:schemeClr val="accent1"/>
          </a:lnRef>
          <a:fillRef idx="2">
            <a:schemeClr val="accent1"/>
          </a:fillRef>
          <a:effectRef idx="1">
            <a:schemeClr val="accent1"/>
          </a:effectRef>
          <a:fontRef idx="minor">
            <a:schemeClr val="dk1"/>
          </a:fontRef>
        </p:style>
        <p:txBody>
          <a:bodyPr>
            <a:normAutofit fontScale="62500" lnSpcReduction="20000"/>
          </a:bodyPr>
          <a:lstStyle/>
          <a:p>
            <a:pPr marL="0" indent="0">
              <a:buNone/>
            </a:pPr>
            <a:endParaRPr lang="ja-JP" altLang="en-US" dirty="0"/>
          </a:p>
          <a:p>
            <a:pPr marL="0" indent="0">
              <a:buNone/>
            </a:pPr>
            <a:r>
              <a:rPr lang="en-US" altLang="ja-JP" sz="4500" dirty="0">
                <a:latin typeface="HGS創英角ﾎﾟｯﾌﾟ体" panose="040B0A00000000000000" pitchFamily="50" charset="-128"/>
                <a:ea typeface="HGS創英角ﾎﾟｯﾌﾟ体" panose="040B0A00000000000000" pitchFamily="50" charset="-128"/>
              </a:rPr>
              <a:t>4,000</a:t>
            </a:r>
            <a:r>
              <a:rPr lang="ja-JP" altLang="en-US" sz="4500" dirty="0">
                <a:latin typeface="HGS創英角ﾎﾟｯﾌﾟ体" panose="040B0A00000000000000" pitchFamily="50" charset="-128"/>
                <a:ea typeface="HGS創英角ﾎﾟｯﾌﾟ体" panose="040B0A00000000000000" pitchFamily="50" charset="-128"/>
              </a:rPr>
              <a:t>万円、年</a:t>
            </a:r>
            <a:r>
              <a:rPr lang="en-US" altLang="ja-JP" sz="4500" dirty="0">
                <a:latin typeface="HGS創英角ﾎﾟｯﾌﾟ体" panose="040B0A00000000000000" pitchFamily="50" charset="-128"/>
                <a:ea typeface="HGS創英角ﾎﾟｯﾌﾟ体" panose="040B0A00000000000000" pitchFamily="50" charset="-128"/>
              </a:rPr>
              <a:t>0.5</a:t>
            </a:r>
            <a:r>
              <a:rPr lang="ja-JP" altLang="en-US" sz="4500" dirty="0">
                <a:latin typeface="HGS創英角ﾎﾟｯﾌﾟ体" panose="040B0A00000000000000" pitchFamily="50" charset="-128"/>
                <a:ea typeface="HGS創英角ﾎﾟｯﾌﾟ体" panose="040B0A00000000000000" pitchFamily="50" charset="-128"/>
              </a:rPr>
              <a:t>％　</a:t>
            </a:r>
            <a:r>
              <a:rPr lang="en-US" altLang="ja-JP" sz="4500" dirty="0">
                <a:latin typeface="HGS創英角ﾎﾟｯﾌﾟ体" panose="040B0A00000000000000" pitchFamily="50" charset="-128"/>
                <a:ea typeface="HGS創英角ﾎﾟｯﾌﾟ体" panose="040B0A00000000000000" pitchFamily="50" charset="-128"/>
              </a:rPr>
              <a:t>35</a:t>
            </a:r>
            <a:r>
              <a:rPr lang="ja-JP" altLang="en-US" sz="4500" dirty="0">
                <a:latin typeface="HGS創英角ﾎﾟｯﾌﾟ体" panose="040B0A00000000000000" pitchFamily="50" charset="-128"/>
                <a:ea typeface="HGS創英角ﾎﾟｯﾌﾟ体" panose="040B0A00000000000000" pitchFamily="50" charset="-128"/>
              </a:rPr>
              <a:t>年返済でスタートした場合に、</a:t>
            </a:r>
            <a:endParaRPr lang="en-US" altLang="ja-JP" sz="4500" dirty="0">
              <a:latin typeface="HGS創英角ﾎﾟｯﾌﾟ体" panose="040B0A00000000000000" pitchFamily="50" charset="-128"/>
              <a:ea typeface="HGS創英角ﾎﾟｯﾌﾟ体" panose="040B0A00000000000000" pitchFamily="50" charset="-128"/>
            </a:endParaRPr>
          </a:p>
          <a:p>
            <a:pPr marL="0" indent="0">
              <a:buNone/>
            </a:pPr>
            <a:r>
              <a:rPr lang="en-US" altLang="ja-JP" sz="4500" dirty="0">
                <a:latin typeface="HGS創英角ﾎﾟｯﾌﾟ体" panose="040B0A00000000000000" pitchFamily="50" charset="-128"/>
                <a:ea typeface="HGS創英角ﾎﾟｯﾌﾟ体" panose="040B0A00000000000000" pitchFamily="50" charset="-128"/>
              </a:rPr>
              <a:t>6</a:t>
            </a:r>
            <a:r>
              <a:rPr lang="ja-JP" altLang="en-US" sz="4500" dirty="0">
                <a:latin typeface="HGS創英角ﾎﾟｯﾌﾟ体" panose="040B0A00000000000000" pitchFamily="50" charset="-128"/>
                <a:ea typeface="HGS創英角ﾎﾟｯﾌﾟ体" panose="040B0A00000000000000" pitchFamily="50" charset="-128"/>
              </a:rPr>
              <a:t>か月ルールで、</a:t>
            </a:r>
            <a:endParaRPr lang="en-US" altLang="ja-JP" sz="4500" dirty="0">
              <a:latin typeface="HGS創英角ﾎﾟｯﾌﾟ体" panose="040B0A00000000000000" pitchFamily="50" charset="-128"/>
              <a:ea typeface="HGS創英角ﾎﾟｯﾌﾟ体" panose="040B0A00000000000000" pitchFamily="50" charset="-128"/>
            </a:endParaRPr>
          </a:p>
          <a:p>
            <a:pPr marL="0" indent="0">
              <a:buNone/>
            </a:pPr>
            <a:endParaRPr lang="en-US" altLang="ja-JP" sz="4500" dirty="0">
              <a:latin typeface="HGS創英角ﾎﾟｯﾌﾟ体" panose="040B0A00000000000000" pitchFamily="50" charset="-128"/>
              <a:ea typeface="HGS創英角ﾎﾟｯﾌﾟ体" panose="040B0A00000000000000" pitchFamily="50" charset="-128"/>
            </a:endParaRPr>
          </a:p>
          <a:p>
            <a:pPr marL="0" indent="0">
              <a:buNone/>
            </a:pPr>
            <a:r>
              <a:rPr lang="en-US" altLang="ja-JP" sz="4500" dirty="0">
                <a:latin typeface="HGS創英角ﾎﾟｯﾌﾟ体" panose="040B0A00000000000000" pitchFamily="50" charset="-128"/>
                <a:ea typeface="HGS創英角ﾎﾟｯﾌﾟ体" panose="040B0A00000000000000" pitchFamily="50" charset="-128"/>
              </a:rPr>
              <a:t>6</a:t>
            </a:r>
            <a:r>
              <a:rPr lang="ja-JP" altLang="en-US" sz="4500" dirty="0">
                <a:latin typeface="HGS創英角ﾎﾟｯﾌﾟ体" panose="040B0A00000000000000" pitchFamily="50" charset="-128"/>
                <a:ea typeface="HGS創英角ﾎﾟｯﾌﾟ体" panose="040B0A00000000000000" pitchFamily="50" charset="-128"/>
              </a:rPr>
              <a:t>カ月後に</a:t>
            </a:r>
            <a:r>
              <a:rPr lang="en-US" altLang="ja-JP" sz="4500" dirty="0">
                <a:solidFill>
                  <a:srgbClr val="FF0000"/>
                </a:solidFill>
                <a:latin typeface="HGS創英角ﾎﾟｯﾌﾟ体" panose="040B0A00000000000000" pitchFamily="50" charset="-128"/>
                <a:ea typeface="HGS創英角ﾎﾟｯﾌﾟ体" panose="040B0A00000000000000" pitchFamily="50" charset="-128"/>
              </a:rPr>
              <a:t>『</a:t>
            </a:r>
            <a:r>
              <a:rPr lang="ja-JP" altLang="en-US" sz="4500" dirty="0">
                <a:solidFill>
                  <a:srgbClr val="FF0000"/>
                </a:solidFill>
                <a:latin typeface="HGS創英角ﾎﾟｯﾌﾟ体" panose="040B0A00000000000000" pitchFamily="50" charset="-128"/>
                <a:ea typeface="HGS創英角ﾎﾟｯﾌﾟ体" panose="040B0A00000000000000" pitchFamily="50" charset="-128"/>
              </a:rPr>
              <a:t>未払い利息</a:t>
            </a:r>
            <a:r>
              <a:rPr lang="en-US" altLang="ja-JP" sz="4500" dirty="0">
                <a:solidFill>
                  <a:srgbClr val="FF0000"/>
                </a:solidFill>
                <a:latin typeface="HGS創英角ﾎﾟｯﾌﾟ体" panose="040B0A00000000000000" pitchFamily="50" charset="-128"/>
                <a:ea typeface="HGS創英角ﾎﾟｯﾌﾟ体" panose="040B0A00000000000000" pitchFamily="50" charset="-128"/>
              </a:rPr>
              <a:t>』</a:t>
            </a:r>
            <a:r>
              <a:rPr lang="ja-JP" altLang="en-US" sz="4500" dirty="0">
                <a:latin typeface="HGS創英角ﾎﾟｯﾌﾟ体" panose="040B0A00000000000000" pitchFamily="50" charset="-128"/>
                <a:ea typeface="HGS創英角ﾎﾟｯﾌﾟ体" panose="040B0A00000000000000" pitchFamily="50" charset="-128"/>
              </a:rPr>
              <a:t>が発生する金利は、</a:t>
            </a:r>
            <a:r>
              <a:rPr lang="ja-JP" altLang="en-US" sz="4500" dirty="0">
                <a:solidFill>
                  <a:srgbClr val="FF0000"/>
                </a:solidFill>
                <a:latin typeface="HGS創英角ﾎﾟｯﾌﾟ体" panose="040B0A00000000000000" pitchFamily="50" charset="-128"/>
                <a:ea typeface="HGS創英角ﾎﾟｯﾌﾟ体" panose="040B0A00000000000000" pitchFamily="50" charset="-128"/>
              </a:rPr>
              <a:t>年</a:t>
            </a:r>
            <a:r>
              <a:rPr lang="en-US" altLang="ja-JP" sz="4500" dirty="0">
                <a:solidFill>
                  <a:srgbClr val="FF0000"/>
                </a:solidFill>
                <a:latin typeface="HGS創英角ﾎﾟｯﾌﾟ体" panose="040B0A00000000000000" pitchFamily="50" charset="-128"/>
                <a:ea typeface="HGS創英角ﾎﾟｯﾌﾟ体" panose="040B0A00000000000000" pitchFamily="50" charset="-128"/>
              </a:rPr>
              <a:t>3.16</a:t>
            </a:r>
            <a:r>
              <a:rPr lang="ja-JP" altLang="en-US" sz="4500" dirty="0">
                <a:solidFill>
                  <a:srgbClr val="FF0000"/>
                </a:solidFill>
                <a:latin typeface="HGS創英角ﾎﾟｯﾌﾟ体" panose="040B0A00000000000000" pitchFamily="50" charset="-128"/>
                <a:ea typeface="HGS創英角ﾎﾟｯﾌﾟ体" panose="040B0A00000000000000" pitchFamily="50" charset="-128"/>
              </a:rPr>
              <a:t>％　</a:t>
            </a:r>
            <a:endParaRPr lang="en-US" altLang="ja-JP" sz="4500" dirty="0">
              <a:solidFill>
                <a:srgbClr val="FF0000"/>
              </a:solidFill>
              <a:latin typeface="HGS創英角ﾎﾟｯﾌﾟ体" panose="040B0A00000000000000" pitchFamily="50" charset="-128"/>
              <a:ea typeface="HGS創英角ﾎﾟｯﾌﾟ体" panose="040B0A00000000000000" pitchFamily="50" charset="-128"/>
            </a:endParaRPr>
          </a:p>
          <a:p>
            <a:pPr marL="0" indent="0">
              <a:buNone/>
            </a:pPr>
            <a:r>
              <a:rPr lang="ja-JP" altLang="en-US" sz="4500" dirty="0">
                <a:latin typeface="HGS創英角ﾎﾟｯﾌﾟ体" panose="040B0A00000000000000" pitchFamily="50" charset="-128"/>
                <a:ea typeface="HGS創英角ﾎﾟｯﾌﾟ体" panose="040B0A00000000000000" pitchFamily="50" charset="-128"/>
              </a:rPr>
              <a:t>その後、</a:t>
            </a:r>
            <a:r>
              <a:rPr lang="en-US" altLang="ja-JP" sz="4500" dirty="0">
                <a:latin typeface="HGS創英角ﾎﾟｯﾌﾟ体" panose="040B0A00000000000000" pitchFamily="50" charset="-128"/>
                <a:ea typeface="HGS創英角ﾎﾟｯﾌﾟ体" panose="040B0A00000000000000" pitchFamily="50" charset="-128"/>
              </a:rPr>
              <a:t>6</a:t>
            </a:r>
            <a:r>
              <a:rPr lang="ja-JP" altLang="en-US" sz="4500" dirty="0">
                <a:latin typeface="HGS創英角ﾎﾟｯﾌﾟ体" panose="040B0A00000000000000" pitchFamily="50" charset="-128"/>
                <a:ea typeface="HGS創英角ﾎﾟｯﾌﾟ体" panose="040B0A00000000000000" pitchFamily="50" charset="-128"/>
              </a:rPr>
              <a:t>か月ごとに</a:t>
            </a:r>
            <a:r>
              <a:rPr lang="ja-JP" altLang="en-US" sz="4500" dirty="0">
                <a:solidFill>
                  <a:srgbClr val="FF0000"/>
                </a:solidFill>
                <a:latin typeface="HGS創英角ﾎﾟｯﾌﾟ体" panose="040B0A00000000000000" pitchFamily="50" charset="-128"/>
                <a:ea typeface="HGS創英角ﾎﾟｯﾌﾟ体" panose="040B0A00000000000000" pitchFamily="50" charset="-128"/>
              </a:rPr>
              <a:t>毎回</a:t>
            </a:r>
            <a:r>
              <a:rPr lang="en-US" altLang="ja-JP" sz="4500" dirty="0">
                <a:solidFill>
                  <a:srgbClr val="FF0000"/>
                </a:solidFill>
                <a:latin typeface="HGS創英角ﾎﾟｯﾌﾟ体" panose="040B0A00000000000000" pitchFamily="50" charset="-128"/>
                <a:ea typeface="HGS創英角ﾎﾟｯﾌﾟ体" panose="040B0A00000000000000" pitchFamily="50" charset="-128"/>
              </a:rPr>
              <a:t>0.5</a:t>
            </a:r>
            <a:r>
              <a:rPr lang="ja-JP" altLang="en-US" sz="4500" dirty="0">
                <a:solidFill>
                  <a:srgbClr val="FF0000"/>
                </a:solidFill>
                <a:latin typeface="HGS創英角ﾎﾟｯﾌﾟ体" panose="040B0A00000000000000" pitchFamily="50" charset="-128"/>
                <a:ea typeface="HGS創英角ﾎﾟｯﾌﾟ体" panose="040B0A00000000000000" pitchFamily="50" charset="-128"/>
              </a:rPr>
              <a:t>％</a:t>
            </a:r>
            <a:r>
              <a:rPr lang="ja-JP" altLang="en-US" sz="4500" dirty="0">
                <a:latin typeface="HGS創英角ﾎﾟｯﾌﾟ体" panose="040B0A00000000000000" pitchFamily="50" charset="-128"/>
                <a:ea typeface="HGS創英角ﾎﾟｯﾌﾟ体" panose="040B0A00000000000000" pitchFamily="50" charset="-128"/>
              </a:rPr>
              <a:t>上がっていくと、</a:t>
            </a:r>
            <a:endParaRPr lang="en-US" altLang="ja-JP" sz="4500" dirty="0">
              <a:latin typeface="HGS創英角ﾎﾟｯﾌﾟ体" panose="040B0A00000000000000" pitchFamily="50" charset="-128"/>
              <a:ea typeface="HGS創英角ﾎﾟｯﾌﾟ体" panose="040B0A00000000000000" pitchFamily="50" charset="-128"/>
            </a:endParaRPr>
          </a:p>
          <a:p>
            <a:pPr marL="0" indent="0">
              <a:buNone/>
            </a:pPr>
            <a:endParaRPr lang="ja-JP" altLang="en-US" sz="2500" dirty="0">
              <a:latin typeface="HGS創英角ﾎﾟｯﾌﾟ体" panose="040B0A00000000000000" pitchFamily="50" charset="-128"/>
              <a:ea typeface="HGS創英角ﾎﾟｯﾌﾟ体" panose="040B0A00000000000000" pitchFamily="50" charset="-128"/>
            </a:endParaRPr>
          </a:p>
          <a:p>
            <a:pPr marL="0" indent="0">
              <a:buNone/>
            </a:pPr>
            <a:r>
              <a:rPr lang="ja-JP" altLang="en-US" sz="4500" dirty="0">
                <a:solidFill>
                  <a:srgbClr val="FF0000"/>
                </a:solidFill>
                <a:latin typeface="HGS創英角ﾎﾟｯﾌﾟ体" panose="040B0A00000000000000" pitchFamily="50" charset="-128"/>
                <a:ea typeface="HGS創英角ﾎﾟｯﾌﾟ体" panose="040B0A00000000000000" pitchFamily="50" charset="-128"/>
              </a:rPr>
              <a:t>４年半後に年</a:t>
            </a:r>
            <a:r>
              <a:rPr lang="en-US" altLang="ja-JP" sz="4500" dirty="0">
                <a:solidFill>
                  <a:srgbClr val="FF0000"/>
                </a:solidFill>
                <a:latin typeface="HGS創英角ﾎﾟｯﾌﾟ体" panose="040B0A00000000000000" pitchFamily="50" charset="-128"/>
                <a:ea typeface="HGS創英角ﾎﾟｯﾌﾟ体" panose="040B0A00000000000000" pitchFamily="50" charset="-128"/>
              </a:rPr>
              <a:t>7.16</a:t>
            </a:r>
            <a:r>
              <a:rPr lang="ja-JP" altLang="en-US" sz="4500" dirty="0">
                <a:solidFill>
                  <a:srgbClr val="FF0000"/>
                </a:solidFill>
                <a:latin typeface="HGS創英角ﾎﾟｯﾌﾟ体" panose="040B0A00000000000000" pitchFamily="50" charset="-128"/>
                <a:ea typeface="HGS創英角ﾎﾟｯﾌﾟ体" panose="040B0A00000000000000" pitchFamily="50" charset="-128"/>
              </a:rPr>
              <a:t>％</a:t>
            </a:r>
            <a:r>
              <a:rPr lang="ja-JP" altLang="en-US" sz="4500" dirty="0">
                <a:latin typeface="HGS創英角ﾎﾟｯﾌﾟ体" panose="040B0A00000000000000" pitchFamily="50" charset="-128"/>
                <a:ea typeface="HGS創英角ﾎﾟｯﾌﾟ体" panose="040B0A00000000000000" pitchFamily="50" charset="-128"/>
              </a:rPr>
              <a:t>になり</a:t>
            </a:r>
            <a:endParaRPr lang="en-US" altLang="ja-JP" sz="4500" dirty="0">
              <a:latin typeface="HGS創英角ﾎﾟｯﾌﾟ体" panose="040B0A00000000000000" pitchFamily="50" charset="-128"/>
              <a:ea typeface="HGS創英角ﾎﾟｯﾌﾟ体" panose="040B0A00000000000000" pitchFamily="50" charset="-128"/>
            </a:endParaRPr>
          </a:p>
          <a:p>
            <a:pPr marL="0" indent="0">
              <a:buNone/>
            </a:pPr>
            <a:r>
              <a:rPr lang="ja-JP" altLang="en-US" sz="4500" dirty="0">
                <a:latin typeface="HGS創英角ﾎﾟｯﾌﾟ体" panose="040B0A00000000000000" pitchFamily="50" charset="-128"/>
                <a:ea typeface="HGS創英角ﾎﾟｯﾌﾟ体" panose="040B0A00000000000000" pitchFamily="50" charset="-128"/>
              </a:rPr>
              <a:t>その後金利が全く上がらなかったとしても、</a:t>
            </a:r>
            <a:r>
              <a:rPr lang="en-US" altLang="ja-JP" sz="4500" dirty="0">
                <a:latin typeface="HGS創英角ﾎﾟｯﾌﾟ体" panose="040B0A00000000000000" pitchFamily="50" charset="-128"/>
                <a:ea typeface="HGS創英角ﾎﾟｯﾌﾟ体" panose="040B0A00000000000000" pitchFamily="50" charset="-128"/>
              </a:rPr>
              <a:t>1.25</a:t>
            </a:r>
            <a:r>
              <a:rPr lang="ja-JP" altLang="en-US" sz="4500" dirty="0">
                <a:latin typeface="HGS創英角ﾎﾟｯﾌﾟ体" panose="040B0A00000000000000" pitchFamily="50" charset="-128"/>
                <a:ea typeface="HGS創英角ﾎﾟｯﾌﾟ体" panose="040B0A00000000000000" pitchFamily="50" charset="-128"/>
              </a:rPr>
              <a:t>倍ルールで、</a:t>
            </a:r>
            <a:endParaRPr lang="en-US" altLang="ja-JP" sz="4500" dirty="0">
              <a:latin typeface="HGS創英角ﾎﾟｯﾌﾟ体" panose="040B0A00000000000000" pitchFamily="50" charset="-128"/>
              <a:ea typeface="HGS創英角ﾎﾟｯﾌﾟ体" panose="040B0A00000000000000" pitchFamily="50" charset="-128"/>
            </a:endParaRPr>
          </a:p>
          <a:p>
            <a:pPr marL="0" indent="0">
              <a:buNone/>
            </a:pPr>
            <a:r>
              <a:rPr lang="ja-JP" altLang="en-US" sz="4500" dirty="0">
                <a:latin typeface="HGS創英角ﾎﾟｯﾌﾟ体" panose="040B0A00000000000000" pitchFamily="50" charset="-128"/>
                <a:ea typeface="HGS創英角ﾎﾟｯﾌﾟ体" panose="040B0A00000000000000" pitchFamily="50" charset="-128"/>
              </a:rPr>
              <a:t>元本は減らず、</a:t>
            </a:r>
            <a:r>
              <a:rPr lang="ja-JP" altLang="en-US" sz="4500" dirty="0">
                <a:solidFill>
                  <a:srgbClr val="FF0000"/>
                </a:solidFill>
                <a:latin typeface="HGS創英角ﾎﾟｯﾌﾟ体" panose="040B0A00000000000000" pitchFamily="50" charset="-128"/>
                <a:ea typeface="HGS創英角ﾎﾟｯﾌﾟ体" panose="040B0A00000000000000" pitchFamily="50" charset="-128"/>
              </a:rPr>
              <a:t>最終回に、</a:t>
            </a:r>
            <a:r>
              <a:rPr lang="en-US" altLang="ja-JP" sz="4500" dirty="0">
                <a:solidFill>
                  <a:srgbClr val="FF0000"/>
                </a:solidFill>
                <a:latin typeface="HGS創英角ﾎﾟｯﾌﾟ体" panose="040B0A00000000000000" pitchFamily="50" charset="-128"/>
                <a:ea typeface="HGS創英角ﾎﾟｯﾌﾟ体" panose="040B0A00000000000000" pitchFamily="50" charset="-128"/>
              </a:rPr>
              <a:t>40,549,030</a:t>
            </a:r>
            <a:r>
              <a:rPr lang="ja-JP" altLang="en-US" sz="4500" dirty="0">
                <a:solidFill>
                  <a:srgbClr val="FF0000"/>
                </a:solidFill>
                <a:latin typeface="HGS創英角ﾎﾟｯﾌﾟ体" panose="040B0A00000000000000" pitchFamily="50" charset="-128"/>
                <a:ea typeface="HGS創英角ﾎﾟｯﾌﾟ体" panose="040B0A00000000000000" pitchFamily="50" charset="-128"/>
              </a:rPr>
              <a:t>円</a:t>
            </a:r>
            <a:r>
              <a:rPr lang="ja-JP" altLang="en-US" sz="4500" dirty="0">
                <a:latin typeface="HGS創英角ﾎﾟｯﾌﾟ体" panose="040B0A00000000000000" pitchFamily="50" charset="-128"/>
                <a:ea typeface="HGS創英角ﾎﾟｯﾌﾟ体" panose="040B0A00000000000000" pitchFamily="50" charset="-128"/>
              </a:rPr>
              <a:t>払うことになります。</a:t>
            </a:r>
          </a:p>
          <a:p>
            <a:endParaRPr lang="ja-JP" altLang="en-US" sz="2500" dirty="0"/>
          </a:p>
          <a:p>
            <a:pPr marL="0" indent="0">
              <a:buNone/>
            </a:pPr>
            <a:endParaRPr lang="en-US" altLang="ja-JP" sz="4500" dirty="0"/>
          </a:p>
          <a:p>
            <a:endParaRPr lang="en-US" altLang="ja-JP" dirty="0"/>
          </a:p>
          <a:p>
            <a:endParaRPr lang="ja-JP" altLang="en-US" dirty="0"/>
          </a:p>
        </p:txBody>
      </p:sp>
      <p:sp>
        <p:nvSpPr>
          <p:cNvPr id="5" name="スライド番号プレースホルダー 4">
            <a:extLst>
              <a:ext uri="{FF2B5EF4-FFF2-40B4-BE49-F238E27FC236}">
                <a16:creationId xmlns:a16="http://schemas.microsoft.com/office/drawing/2014/main" id="{A58796B4-B2FE-EEB9-5403-28F398B42B30}"/>
              </a:ext>
            </a:extLst>
          </p:cNvPr>
          <p:cNvSpPr>
            <a:spLocks noGrp="1"/>
          </p:cNvSpPr>
          <p:nvPr>
            <p:ph type="sldNum" sz="quarter" idx="12"/>
          </p:nvPr>
        </p:nvSpPr>
        <p:spPr/>
        <p:txBody>
          <a:bodyPr/>
          <a:lstStyle/>
          <a:p>
            <a:fld id="{7053D55C-1BD3-474D-B643-3CCB384A951D}" type="slidenum">
              <a:rPr kumimoji="1" lang="ja-JP" altLang="en-US" smtClean="0"/>
              <a:t>48</a:t>
            </a:fld>
            <a:endParaRPr kumimoji="1" lang="ja-JP" altLang="en-US"/>
          </a:p>
        </p:txBody>
      </p:sp>
    </p:spTree>
    <p:extLst>
      <p:ext uri="{BB962C8B-B14F-4D97-AF65-F5344CB8AC3E}">
        <p14:creationId xmlns:p14="http://schemas.microsoft.com/office/powerpoint/2010/main" val="474870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88C958C-DC09-ACF1-025A-3D981D102F8F}"/>
              </a:ext>
            </a:extLst>
          </p:cNvPr>
          <p:cNvSpPr>
            <a:spLocks noGrp="1"/>
          </p:cNvSpPr>
          <p:nvPr>
            <p:ph type="title"/>
          </p:nvPr>
        </p:nvSpPr>
        <p:spPr>
          <a:xfrm>
            <a:off x="945662" y="365126"/>
            <a:ext cx="10408137" cy="713397"/>
          </a:xfrm>
        </p:spPr>
        <p:txBody>
          <a:bodyPr/>
          <a:lstStyle/>
          <a:p>
            <a:r>
              <a:rPr kumimoji="1" lang="en-US" altLang="ja-JP" b="1" dirty="0"/>
              <a:t>4,000</a:t>
            </a:r>
            <a:r>
              <a:rPr kumimoji="1" lang="ja-JP" altLang="en-US" b="1" dirty="0"/>
              <a:t>万円　年</a:t>
            </a:r>
            <a:r>
              <a:rPr kumimoji="1" lang="en-US" altLang="ja-JP" b="1" dirty="0"/>
              <a:t>0.5</a:t>
            </a:r>
            <a:r>
              <a:rPr kumimoji="1" lang="ja-JP" altLang="en-US" b="1" dirty="0"/>
              <a:t>％　</a:t>
            </a:r>
            <a:r>
              <a:rPr kumimoji="1" lang="en-US" altLang="ja-JP" b="1" dirty="0"/>
              <a:t>35</a:t>
            </a:r>
            <a:r>
              <a:rPr kumimoji="1" lang="ja-JP" altLang="en-US" b="1" dirty="0"/>
              <a:t>年返済</a:t>
            </a:r>
          </a:p>
        </p:txBody>
      </p:sp>
      <p:sp>
        <p:nvSpPr>
          <p:cNvPr id="5" name="スライド番号プレースホルダー 4">
            <a:extLst>
              <a:ext uri="{FF2B5EF4-FFF2-40B4-BE49-F238E27FC236}">
                <a16:creationId xmlns:a16="http://schemas.microsoft.com/office/drawing/2014/main" id="{31676064-48E1-3DEE-6F3D-DFF9B50B3C60}"/>
              </a:ext>
            </a:extLst>
          </p:cNvPr>
          <p:cNvSpPr>
            <a:spLocks noGrp="1"/>
          </p:cNvSpPr>
          <p:nvPr>
            <p:ph type="sldNum" sz="quarter" idx="12"/>
          </p:nvPr>
        </p:nvSpPr>
        <p:spPr/>
        <p:txBody>
          <a:bodyPr/>
          <a:lstStyle/>
          <a:p>
            <a:fld id="{7053D55C-1BD3-474D-B643-3CCB384A951D}" type="slidenum">
              <a:rPr kumimoji="1" lang="ja-JP" altLang="en-US" smtClean="0"/>
              <a:t>49</a:t>
            </a:fld>
            <a:endParaRPr kumimoji="1" lang="ja-JP" altLang="en-US"/>
          </a:p>
        </p:txBody>
      </p:sp>
      <p:cxnSp>
        <p:nvCxnSpPr>
          <p:cNvPr id="6" name="直線コネクタ 5">
            <a:extLst>
              <a:ext uri="{FF2B5EF4-FFF2-40B4-BE49-F238E27FC236}">
                <a16:creationId xmlns:a16="http://schemas.microsoft.com/office/drawing/2014/main" id="{A55C6C89-C920-04FD-D49E-52EAC4F4F6D1}"/>
              </a:ext>
            </a:extLst>
          </p:cNvPr>
          <p:cNvCxnSpPr/>
          <p:nvPr/>
        </p:nvCxnSpPr>
        <p:spPr>
          <a:xfrm>
            <a:off x="945662" y="3962400"/>
            <a:ext cx="7831334" cy="0"/>
          </a:xfrm>
          <a:prstGeom prst="line">
            <a:avLst/>
          </a:prstGeom>
        </p:spPr>
        <p:style>
          <a:lnRef idx="1">
            <a:schemeClr val="accent1"/>
          </a:lnRef>
          <a:fillRef idx="0">
            <a:schemeClr val="accent1"/>
          </a:fillRef>
          <a:effectRef idx="0">
            <a:schemeClr val="accent1"/>
          </a:effectRef>
          <a:fontRef idx="minor">
            <a:schemeClr val="tx1"/>
          </a:fontRef>
        </p:style>
      </p:cxnSp>
      <p:pic>
        <p:nvPicPr>
          <p:cNvPr id="10" name="コンテンツ プレースホルダー 9">
            <a:extLst>
              <a:ext uri="{FF2B5EF4-FFF2-40B4-BE49-F238E27FC236}">
                <a16:creationId xmlns:a16="http://schemas.microsoft.com/office/drawing/2014/main" id="{C040C252-3E35-F9DE-2B55-DEA7E405F195}"/>
              </a:ext>
            </a:extLst>
          </p:cNvPr>
          <p:cNvPicPr>
            <a:picLocks noGrp="1" noChangeAspect="1"/>
          </p:cNvPicPr>
          <p:nvPr>
            <p:ph idx="1"/>
          </p:nvPr>
        </p:nvPicPr>
        <p:blipFill>
          <a:blip r:embed="rId3"/>
          <a:stretch>
            <a:fillRect/>
          </a:stretch>
        </p:blipFill>
        <p:spPr>
          <a:xfrm>
            <a:off x="740229" y="1293845"/>
            <a:ext cx="9678955" cy="4883118"/>
          </a:xfrm>
        </p:spPr>
      </p:pic>
      <p:cxnSp>
        <p:nvCxnSpPr>
          <p:cNvPr id="12" name="直線コネクタ 11">
            <a:extLst>
              <a:ext uri="{FF2B5EF4-FFF2-40B4-BE49-F238E27FC236}">
                <a16:creationId xmlns:a16="http://schemas.microsoft.com/office/drawing/2014/main" id="{B6FAF251-5CC2-6065-6197-C33E4CCCD308}"/>
              </a:ext>
            </a:extLst>
          </p:cNvPr>
          <p:cNvCxnSpPr>
            <a:cxnSpLocks/>
          </p:cNvCxnSpPr>
          <p:nvPr/>
        </p:nvCxnSpPr>
        <p:spPr>
          <a:xfrm>
            <a:off x="1057469" y="3962400"/>
            <a:ext cx="692331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4" name="テキスト ボックス 3">
            <a:extLst>
              <a:ext uri="{FF2B5EF4-FFF2-40B4-BE49-F238E27FC236}">
                <a16:creationId xmlns:a16="http://schemas.microsoft.com/office/drawing/2014/main" id="{9BF002B4-4937-1749-B35B-957B28D87705}"/>
              </a:ext>
            </a:extLst>
          </p:cNvPr>
          <p:cNvSpPr txBox="1"/>
          <p:nvPr/>
        </p:nvSpPr>
        <p:spPr>
          <a:xfrm>
            <a:off x="3396343" y="5784980"/>
            <a:ext cx="6606073" cy="461665"/>
          </a:xfrm>
          <a:prstGeom prst="rect">
            <a:avLst/>
          </a:prstGeom>
          <a:solidFill>
            <a:schemeClr val="bg1"/>
          </a:solidFill>
        </p:spPr>
        <p:txBody>
          <a:bodyPr wrap="square" rtlCol="0">
            <a:spAutoFit/>
          </a:bodyPr>
          <a:lstStyle/>
          <a:p>
            <a:r>
              <a:rPr kumimoji="1" lang="ja-JP" altLang="en-US" sz="2400" b="1" dirty="0"/>
              <a:t>返済総額　　</a:t>
            </a:r>
            <a:r>
              <a:rPr kumimoji="1" lang="en-US" altLang="ja-JP" sz="2400" b="1" dirty="0"/>
              <a:t>134,061,296</a:t>
            </a:r>
            <a:r>
              <a:rPr kumimoji="1" lang="ja-JP" altLang="en-US" sz="2400" b="1" dirty="0"/>
              <a:t>円</a:t>
            </a:r>
          </a:p>
        </p:txBody>
      </p:sp>
      <p:sp>
        <p:nvSpPr>
          <p:cNvPr id="3" name="テキスト ボックス 2">
            <a:extLst>
              <a:ext uri="{FF2B5EF4-FFF2-40B4-BE49-F238E27FC236}">
                <a16:creationId xmlns:a16="http://schemas.microsoft.com/office/drawing/2014/main" id="{8351189A-2CBA-5328-7443-4156F798E871}"/>
              </a:ext>
            </a:extLst>
          </p:cNvPr>
          <p:cNvSpPr txBox="1"/>
          <p:nvPr/>
        </p:nvSpPr>
        <p:spPr>
          <a:xfrm>
            <a:off x="7638661" y="5814392"/>
            <a:ext cx="2556587" cy="400110"/>
          </a:xfrm>
          <a:prstGeom prst="rect">
            <a:avLst/>
          </a:prstGeom>
          <a:noFill/>
        </p:spPr>
        <p:txBody>
          <a:bodyPr wrap="square" rtlCol="0">
            <a:spAutoFit/>
          </a:bodyPr>
          <a:lstStyle/>
          <a:p>
            <a:r>
              <a:rPr kumimoji="1" lang="ja-JP" altLang="en-US" sz="2000" b="1" dirty="0">
                <a:solidFill>
                  <a:srgbClr val="FF0000"/>
                </a:solidFill>
              </a:rPr>
              <a:t>利息　</a:t>
            </a:r>
            <a:r>
              <a:rPr kumimoji="1" lang="en-US" altLang="ja-JP" sz="2000" b="1" dirty="0">
                <a:solidFill>
                  <a:srgbClr val="FF0000"/>
                </a:solidFill>
              </a:rPr>
              <a:t>94,061,296</a:t>
            </a:r>
            <a:r>
              <a:rPr kumimoji="1" lang="ja-JP" altLang="en-US" sz="2000" b="1" dirty="0">
                <a:solidFill>
                  <a:srgbClr val="FF0000"/>
                </a:solidFill>
              </a:rPr>
              <a:t>円</a:t>
            </a:r>
          </a:p>
        </p:txBody>
      </p:sp>
    </p:spTree>
    <p:extLst>
      <p:ext uri="{BB962C8B-B14F-4D97-AF65-F5344CB8AC3E}">
        <p14:creationId xmlns:p14="http://schemas.microsoft.com/office/powerpoint/2010/main" val="5235773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1E35B84-9718-F691-D2A3-6140A06BD7F2}"/>
              </a:ext>
            </a:extLst>
          </p:cNvPr>
          <p:cNvSpPr>
            <a:spLocks noGrp="1"/>
          </p:cNvSpPr>
          <p:nvPr>
            <p:ph type="title"/>
          </p:nvPr>
        </p:nvSpPr>
        <p:spPr>
          <a:xfrm>
            <a:off x="7467600" y="933061"/>
            <a:ext cx="3886199" cy="757627"/>
          </a:xfrm>
        </p:spPr>
        <p:txBody>
          <a:bodyPr>
            <a:normAutofit/>
          </a:bodyPr>
          <a:lstStyle/>
          <a:p>
            <a:r>
              <a:rPr kumimoji="1" lang="en-US" altLang="ja-JP" sz="3600" dirty="0"/>
              <a:t>2024</a:t>
            </a:r>
            <a:r>
              <a:rPr kumimoji="1" lang="ja-JP" altLang="en-US" sz="3600" dirty="0"/>
              <a:t>年</a:t>
            </a:r>
            <a:r>
              <a:rPr kumimoji="1" lang="en-US" altLang="ja-JP" sz="3600" dirty="0"/>
              <a:t>4</a:t>
            </a:r>
            <a:r>
              <a:rPr kumimoji="1" lang="ja-JP" altLang="en-US" sz="3600" dirty="0"/>
              <a:t>月</a:t>
            </a:r>
            <a:r>
              <a:rPr kumimoji="1" lang="en-US" altLang="ja-JP" sz="3600" dirty="0"/>
              <a:t>17</a:t>
            </a:r>
            <a:r>
              <a:rPr kumimoji="1" lang="ja-JP" altLang="en-US" sz="3600" dirty="0"/>
              <a:t>日</a:t>
            </a:r>
          </a:p>
        </p:txBody>
      </p:sp>
      <p:sp>
        <p:nvSpPr>
          <p:cNvPr id="3" name="コンテンツ プレースホルダー 2">
            <a:extLst>
              <a:ext uri="{FF2B5EF4-FFF2-40B4-BE49-F238E27FC236}">
                <a16:creationId xmlns:a16="http://schemas.microsoft.com/office/drawing/2014/main" id="{EAC14253-BF88-C05A-499E-7929D55C1352}"/>
              </a:ext>
            </a:extLst>
          </p:cNvPr>
          <p:cNvSpPr>
            <a:spLocks noGrp="1"/>
          </p:cNvSpPr>
          <p:nvPr>
            <p:ph idx="1"/>
          </p:nvPr>
        </p:nvSpPr>
        <p:spPr/>
        <p:txBody>
          <a:bodyPr>
            <a:normAutofit fontScale="55000" lnSpcReduction="20000"/>
          </a:bodyPr>
          <a:lstStyle/>
          <a:p>
            <a:pPr marL="0" indent="0">
              <a:buNone/>
            </a:pPr>
            <a:r>
              <a:rPr kumimoji="1" lang="ja-JP" altLang="en-US" sz="3600" dirty="0">
                <a:solidFill>
                  <a:srgbClr val="FF0000"/>
                </a:solidFill>
              </a:rPr>
              <a:t>住信</a:t>
            </a:r>
            <a:r>
              <a:rPr kumimoji="1" lang="en-US" altLang="ja-JP" sz="3600" dirty="0">
                <a:solidFill>
                  <a:srgbClr val="FF0000"/>
                </a:solidFill>
              </a:rPr>
              <a:t>SBI</a:t>
            </a:r>
            <a:r>
              <a:rPr kumimoji="1" lang="ja-JP" altLang="en-US" sz="3600" dirty="0">
                <a:solidFill>
                  <a:srgbClr val="FF0000"/>
                </a:solidFill>
              </a:rPr>
              <a:t>、短プラ上げ　変動型住宅ローン金利に上昇圧力</a:t>
            </a:r>
            <a:endParaRPr kumimoji="1" lang="en-US" altLang="ja-JP" sz="3600" dirty="0">
              <a:solidFill>
                <a:srgbClr val="FF0000"/>
              </a:solidFill>
            </a:endParaRPr>
          </a:p>
          <a:p>
            <a:pPr marL="0" indent="0">
              <a:buNone/>
            </a:pPr>
            <a:r>
              <a:rPr kumimoji="1" lang="ja-JP" altLang="en-US" dirty="0"/>
              <a:t>住信</a:t>
            </a:r>
            <a:r>
              <a:rPr kumimoji="1" lang="en-US" altLang="ja-JP" dirty="0"/>
              <a:t>SBI</a:t>
            </a:r>
            <a:r>
              <a:rPr kumimoji="1" lang="ja-JP" altLang="en-US" dirty="0"/>
              <a:t>ネット銀行は</a:t>
            </a:r>
            <a:r>
              <a:rPr kumimoji="1" lang="en-US" altLang="ja-JP" dirty="0"/>
              <a:t>17</a:t>
            </a:r>
            <a:r>
              <a:rPr kumimoji="1" lang="ja-JP" altLang="en-US" dirty="0"/>
              <a:t>日、短期融資の基準となる短期プライムレート（短プラ）を</a:t>
            </a:r>
            <a:r>
              <a:rPr kumimoji="1" lang="en-US" altLang="ja-JP" dirty="0"/>
              <a:t>0.1%</a:t>
            </a:r>
            <a:r>
              <a:rPr kumimoji="1" lang="ja-JP" altLang="en-US" dirty="0"/>
              <a:t>引き上げて年</a:t>
            </a:r>
            <a:r>
              <a:rPr kumimoji="1" lang="en-US" altLang="ja-JP" dirty="0"/>
              <a:t>1.775%</a:t>
            </a:r>
            <a:r>
              <a:rPr kumimoji="1" lang="ja-JP" altLang="en-US" dirty="0"/>
              <a:t>にする</a:t>
            </a:r>
            <a:endParaRPr kumimoji="1" lang="en-US" altLang="ja-JP" dirty="0"/>
          </a:p>
          <a:p>
            <a:pPr marL="0" indent="0">
              <a:buNone/>
            </a:pPr>
            <a:r>
              <a:rPr kumimoji="1" lang="ja-JP" altLang="en-US" dirty="0"/>
              <a:t>と発表した。</a:t>
            </a:r>
            <a:r>
              <a:rPr kumimoji="1" lang="en-US" altLang="ja-JP" dirty="0"/>
              <a:t>5</a:t>
            </a:r>
            <a:r>
              <a:rPr kumimoji="1" lang="ja-JP" altLang="en-US" dirty="0"/>
              <a:t>月</a:t>
            </a:r>
            <a:r>
              <a:rPr kumimoji="1" lang="en-US" altLang="ja-JP" dirty="0"/>
              <a:t>1</a:t>
            </a:r>
            <a:r>
              <a:rPr kumimoji="1" lang="ja-JP" altLang="en-US" dirty="0"/>
              <a:t>日から適用する。</a:t>
            </a:r>
            <a:endParaRPr kumimoji="1" lang="en-US" altLang="ja-JP" dirty="0"/>
          </a:p>
          <a:p>
            <a:pPr marL="0" indent="0">
              <a:buNone/>
            </a:pPr>
            <a:r>
              <a:rPr kumimoji="1" lang="ja-JP" altLang="en-US" dirty="0"/>
              <a:t>短プラは変動型住宅ローン金利の基準で、同行で借りたローン金利は上がる可能性が高い。</a:t>
            </a:r>
          </a:p>
          <a:p>
            <a:pPr marL="0" indent="0">
              <a:buNone/>
            </a:pPr>
            <a:r>
              <a:rPr kumimoji="1" lang="ja-JP" altLang="en-US" dirty="0"/>
              <a:t>日銀が</a:t>
            </a:r>
            <a:r>
              <a:rPr kumimoji="1" lang="en-US" altLang="ja-JP" dirty="0"/>
              <a:t>3</a:t>
            </a:r>
            <a:r>
              <a:rPr kumimoji="1" lang="ja-JP" altLang="en-US" dirty="0"/>
              <a:t>月にマイナス金利政策を解除してから短プラの引き上げが表面化するのは初めて。</a:t>
            </a:r>
            <a:endParaRPr kumimoji="1" lang="en-US" altLang="ja-JP" dirty="0"/>
          </a:p>
          <a:p>
            <a:pPr marL="0" indent="0">
              <a:buNone/>
            </a:pPr>
            <a:r>
              <a:rPr kumimoji="1" lang="ja-JP" altLang="en-US" dirty="0"/>
              <a:t>預金金利の引き上げに伴う調達コストの上昇を反映したとしている。</a:t>
            </a:r>
            <a:endParaRPr kumimoji="1" lang="en-US" altLang="ja-JP" dirty="0"/>
          </a:p>
          <a:p>
            <a:pPr marL="0" indent="0">
              <a:buNone/>
            </a:pPr>
            <a:r>
              <a:rPr kumimoji="1" lang="ja-JP" altLang="en-US" dirty="0"/>
              <a:t>日銀が</a:t>
            </a:r>
            <a:r>
              <a:rPr kumimoji="1" lang="en-US" altLang="ja-JP" dirty="0"/>
              <a:t>2016</a:t>
            </a:r>
            <a:r>
              <a:rPr kumimoji="1" lang="ja-JP" altLang="en-US" dirty="0"/>
              <a:t>年</a:t>
            </a:r>
            <a:r>
              <a:rPr kumimoji="1" lang="en-US" altLang="ja-JP" dirty="0"/>
              <a:t>2</a:t>
            </a:r>
            <a:r>
              <a:rPr kumimoji="1" lang="ja-JP" altLang="en-US" dirty="0"/>
              <a:t>月にマイナス金利政策を導入した際、住信</a:t>
            </a:r>
            <a:r>
              <a:rPr kumimoji="1" lang="en-US" altLang="ja-JP" dirty="0"/>
              <a:t>SBI</a:t>
            </a:r>
            <a:r>
              <a:rPr kumimoji="1" lang="ja-JP" altLang="en-US" dirty="0"/>
              <a:t>は短プラを据え置いていた。</a:t>
            </a:r>
          </a:p>
          <a:p>
            <a:pPr marL="0" indent="0">
              <a:buNone/>
            </a:pPr>
            <a:r>
              <a:rPr kumimoji="1" lang="ja-JP" altLang="en-US" dirty="0"/>
              <a:t>住信</a:t>
            </a:r>
            <a:r>
              <a:rPr kumimoji="1" lang="en-US" altLang="ja-JP" dirty="0"/>
              <a:t>SBI</a:t>
            </a:r>
            <a:r>
              <a:rPr kumimoji="1" lang="ja-JP" altLang="en-US" dirty="0"/>
              <a:t>の</a:t>
            </a:r>
            <a:r>
              <a:rPr kumimoji="1" lang="en-US" altLang="ja-JP" dirty="0"/>
              <a:t>4</a:t>
            </a:r>
            <a:r>
              <a:rPr kumimoji="1" lang="ja-JP" altLang="en-US" dirty="0"/>
              <a:t>月時点の変動型住宅ローンの基準金利は</a:t>
            </a:r>
            <a:r>
              <a:rPr kumimoji="1" lang="en-US" altLang="ja-JP" dirty="0"/>
              <a:t>2.775%</a:t>
            </a:r>
            <a:r>
              <a:rPr kumimoji="1" lang="ja-JP" altLang="en-US" dirty="0"/>
              <a:t>で最優遇金利は</a:t>
            </a:r>
            <a:r>
              <a:rPr kumimoji="1" lang="en-US" altLang="ja-JP" dirty="0"/>
              <a:t>0.298%</a:t>
            </a:r>
            <a:r>
              <a:rPr kumimoji="1" lang="ja-JP" altLang="en-US" dirty="0"/>
              <a:t>。</a:t>
            </a:r>
            <a:endParaRPr kumimoji="1" lang="en-US" altLang="ja-JP" dirty="0"/>
          </a:p>
          <a:p>
            <a:pPr marL="0" indent="0">
              <a:buNone/>
            </a:pPr>
            <a:r>
              <a:rPr kumimoji="1" lang="ja-JP" altLang="en-US" dirty="0"/>
              <a:t>銀行は一般的に住宅ローンの基準金利を毎年</a:t>
            </a:r>
            <a:r>
              <a:rPr kumimoji="1" lang="en-US" altLang="ja-JP" dirty="0"/>
              <a:t>4</a:t>
            </a:r>
            <a:r>
              <a:rPr kumimoji="1" lang="ja-JP" altLang="en-US" dirty="0"/>
              <a:t>月</a:t>
            </a:r>
            <a:r>
              <a:rPr kumimoji="1" lang="en-US" altLang="ja-JP" dirty="0"/>
              <a:t>1</a:t>
            </a:r>
            <a:r>
              <a:rPr kumimoji="1" lang="ja-JP" altLang="en-US" dirty="0"/>
              <a:t>日と</a:t>
            </a:r>
            <a:r>
              <a:rPr kumimoji="1" lang="en-US" altLang="ja-JP" dirty="0"/>
              <a:t>10</a:t>
            </a:r>
            <a:r>
              <a:rPr kumimoji="1" lang="ja-JP" altLang="en-US" dirty="0"/>
              <a:t>月</a:t>
            </a:r>
            <a:r>
              <a:rPr kumimoji="1" lang="en-US" altLang="ja-JP" dirty="0"/>
              <a:t>1</a:t>
            </a:r>
            <a:r>
              <a:rPr kumimoji="1" lang="ja-JP" altLang="en-US" dirty="0"/>
              <a:t>日に見直している。</a:t>
            </a:r>
          </a:p>
          <a:p>
            <a:pPr marL="0" indent="0">
              <a:buNone/>
            </a:pPr>
            <a:r>
              <a:rPr kumimoji="1" lang="en-US" altLang="ja-JP" dirty="0"/>
              <a:t>10</a:t>
            </a:r>
            <a:r>
              <a:rPr kumimoji="1" lang="ja-JP" altLang="en-US" dirty="0"/>
              <a:t>月までに再び短プラを下げなければ、</a:t>
            </a:r>
            <a:r>
              <a:rPr kumimoji="1" lang="en-US" altLang="ja-JP" dirty="0"/>
              <a:t>10</a:t>
            </a:r>
            <a:r>
              <a:rPr kumimoji="1" lang="ja-JP" altLang="en-US" dirty="0"/>
              <a:t>月から変動型の基準金利は上昇。</a:t>
            </a:r>
            <a:r>
              <a:rPr kumimoji="1" lang="en-US" altLang="ja-JP" dirty="0"/>
              <a:t>25</a:t>
            </a:r>
            <a:r>
              <a:rPr kumimoji="1" lang="ja-JP" altLang="en-US" dirty="0"/>
              <a:t>年</a:t>
            </a:r>
            <a:r>
              <a:rPr kumimoji="1" lang="en-US" altLang="ja-JP" dirty="0"/>
              <a:t>1</a:t>
            </a:r>
            <a:r>
              <a:rPr kumimoji="1" lang="ja-JP" altLang="en-US" dirty="0"/>
              <a:t>月の返済分から影響する。</a:t>
            </a:r>
          </a:p>
          <a:p>
            <a:pPr marL="0" indent="0">
              <a:buNone/>
            </a:pPr>
            <a:r>
              <a:rPr kumimoji="1" lang="ja-JP" altLang="en-US" dirty="0"/>
              <a:t>住信</a:t>
            </a:r>
            <a:r>
              <a:rPr kumimoji="1" lang="en-US" altLang="ja-JP" dirty="0"/>
              <a:t>SBI</a:t>
            </a:r>
            <a:r>
              <a:rPr kumimoji="1" lang="ja-JP" altLang="en-US" dirty="0"/>
              <a:t>は</a:t>
            </a:r>
            <a:r>
              <a:rPr kumimoji="1" lang="en-US" altLang="ja-JP" dirty="0"/>
              <a:t>23</a:t>
            </a:r>
            <a:r>
              <a:rPr kumimoji="1" lang="ja-JP" altLang="en-US" dirty="0"/>
              <a:t>年</a:t>
            </a:r>
            <a:r>
              <a:rPr kumimoji="1" lang="en-US" altLang="ja-JP" dirty="0"/>
              <a:t>3</a:t>
            </a:r>
            <a:r>
              <a:rPr kumimoji="1" lang="ja-JP" altLang="en-US" dirty="0"/>
              <a:t>月期の住宅ローン実行額が</a:t>
            </a:r>
            <a:r>
              <a:rPr kumimoji="1" lang="en-US" altLang="ja-JP" dirty="0"/>
              <a:t>1</a:t>
            </a:r>
            <a:r>
              <a:rPr kumimoji="1" lang="ja-JP" altLang="en-US" dirty="0"/>
              <a:t>兆</a:t>
            </a:r>
            <a:r>
              <a:rPr kumimoji="1" lang="en-US" altLang="ja-JP" dirty="0"/>
              <a:t>4000</a:t>
            </a:r>
            <a:r>
              <a:rPr kumimoji="1" lang="ja-JP" altLang="en-US" dirty="0"/>
              <a:t>億円超で、メガバンクを上回る。</a:t>
            </a:r>
            <a:endParaRPr kumimoji="1" lang="en-US" altLang="ja-JP" dirty="0"/>
          </a:p>
          <a:p>
            <a:pPr marL="0" indent="0">
              <a:buNone/>
            </a:pPr>
            <a:r>
              <a:rPr kumimoji="1" lang="ja-JP" altLang="en-US" dirty="0"/>
              <a:t>残高ベースでは</a:t>
            </a:r>
            <a:r>
              <a:rPr kumimoji="1" lang="en-US" altLang="ja-JP" dirty="0"/>
              <a:t>23</a:t>
            </a:r>
            <a:r>
              <a:rPr kumimoji="1" lang="ja-JP" altLang="en-US" dirty="0"/>
              <a:t>年</a:t>
            </a:r>
            <a:r>
              <a:rPr kumimoji="1" lang="en-US" altLang="ja-JP" dirty="0"/>
              <a:t>12</a:t>
            </a:r>
            <a:r>
              <a:rPr kumimoji="1" lang="ja-JP" altLang="en-US" dirty="0"/>
              <a:t>月末時点で</a:t>
            </a:r>
            <a:r>
              <a:rPr kumimoji="1" lang="en-US" altLang="ja-JP" dirty="0"/>
              <a:t>6</a:t>
            </a:r>
            <a:r>
              <a:rPr kumimoji="1" lang="ja-JP" altLang="en-US" dirty="0"/>
              <a:t>兆円を超え、このうち変動金利型は</a:t>
            </a:r>
            <a:r>
              <a:rPr kumimoji="1" lang="en-US" altLang="ja-JP" dirty="0"/>
              <a:t>93%</a:t>
            </a:r>
            <a:r>
              <a:rPr kumimoji="1" lang="ja-JP" altLang="en-US" dirty="0"/>
              <a:t>を占める。</a:t>
            </a:r>
          </a:p>
          <a:p>
            <a:pPr marL="0" indent="0">
              <a:buNone/>
            </a:pPr>
            <a:r>
              <a:rPr kumimoji="1" lang="ja-JP" altLang="en-US" dirty="0"/>
              <a:t>短プラは</a:t>
            </a:r>
            <a:r>
              <a:rPr kumimoji="1" lang="en-US" altLang="ja-JP" dirty="0"/>
              <a:t>1</a:t>
            </a:r>
            <a:r>
              <a:rPr kumimoji="1" lang="ja-JP" altLang="en-US" dirty="0"/>
              <a:t>年未満の短期融資の基準金利。同行が短プラを上げるのは</a:t>
            </a:r>
            <a:r>
              <a:rPr kumimoji="1" lang="en-US" altLang="ja-JP" dirty="0"/>
              <a:t>07</a:t>
            </a:r>
            <a:r>
              <a:rPr kumimoji="1" lang="ja-JP" altLang="en-US" dirty="0"/>
              <a:t>年に営業開始してから初めて。</a:t>
            </a:r>
            <a:endParaRPr kumimoji="1" lang="en-US" altLang="ja-JP" dirty="0"/>
          </a:p>
          <a:p>
            <a:pPr marL="0" indent="0">
              <a:buNone/>
            </a:pPr>
            <a:r>
              <a:rPr kumimoji="1" lang="ja-JP" altLang="en-US" dirty="0"/>
              <a:t>日銀によると最も多くの銀行が設定している水準（最頻値）は</a:t>
            </a:r>
            <a:r>
              <a:rPr kumimoji="1" lang="en-US" altLang="ja-JP" dirty="0"/>
              <a:t>09</a:t>
            </a:r>
            <a:r>
              <a:rPr kumimoji="1" lang="ja-JP" altLang="en-US" dirty="0"/>
              <a:t>年</a:t>
            </a:r>
            <a:r>
              <a:rPr kumimoji="1" lang="en-US" altLang="ja-JP" dirty="0"/>
              <a:t>1</a:t>
            </a:r>
            <a:r>
              <a:rPr kumimoji="1" lang="ja-JP" altLang="en-US" dirty="0"/>
              <a:t>月以来、</a:t>
            </a:r>
            <a:r>
              <a:rPr kumimoji="1" lang="en-US" altLang="ja-JP" dirty="0"/>
              <a:t>1.475%</a:t>
            </a:r>
            <a:r>
              <a:rPr kumimoji="1" lang="ja-JP" altLang="en-US" dirty="0"/>
              <a:t>で据え置かれてきた。</a:t>
            </a:r>
          </a:p>
          <a:p>
            <a:pPr marL="0" indent="0">
              <a:buNone/>
            </a:pPr>
            <a:r>
              <a:rPr kumimoji="1" lang="ja-JP" altLang="en-US" dirty="0"/>
              <a:t>変動型の住宅ローンの基準金利は多くの大手行が短プラに連動して決めており、影響が大きい。</a:t>
            </a:r>
          </a:p>
        </p:txBody>
      </p:sp>
      <p:sp>
        <p:nvSpPr>
          <p:cNvPr id="4" name="スライド番号プレースホルダー 3">
            <a:extLst>
              <a:ext uri="{FF2B5EF4-FFF2-40B4-BE49-F238E27FC236}">
                <a16:creationId xmlns:a16="http://schemas.microsoft.com/office/drawing/2014/main" id="{8F9C669F-AD3A-AD4F-6CBA-6B01FAB45159}"/>
              </a:ext>
            </a:extLst>
          </p:cNvPr>
          <p:cNvSpPr>
            <a:spLocks noGrp="1"/>
          </p:cNvSpPr>
          <p:nvPr>
            <p:ph type="sldNum" sz="quarter" idx="12"/>
          </p:nvPr>
        </p:nvSpPr>
        <p:spPr/>
        <p:txBody>
          <a:bodyPr/>
          <a:lstStyle/>
          <a:p>
            <a:fld id="{7053D55C-1BD3-474D-B643-3CCB384A951D}" type="slidenum">
              <a:rPr kumimoji="1" lang="ja-JP" altLang="en-US" smtClean="0"/>
              <a:t>5</a:t>
            </a:fld>
            <a:endParaRPr kumimoji="1" lang="ja-JP" altLang="en-US"/>
          </a:p>
        </p:txBody>
      </p:sp>
      <p:pic>
        <p:nvPicPr>
          <p:cNvPr id="6" name="図 5">
            <a:extLst>
              <a:ext uri="{FF2B5EF4-FFF2-40B4-BE49-F238E27FC236}">
                <a16:creationId xmlns:a16="http://schemas.microsoft.com/office/drawing/2014/main" id="{E2B8073D-40BE-528C-5A6A-B5CF0C08A1C6}"/>
              </a:ext>
            </a:extLst>
          </p:cNvPr>
          <p:cNvPicPr>
            <a:picLocks noChangeAspect="1"/>
          </p:cNvPicPr>
          <p:nvPr/>
        </p:nvPicPr>
        <p:blipFill>
          <a:blip r:embed="rId3"/>
          <a:stretch>
            <a:fillRect/>
          </a:stretch>
        </p:blipFill>
        <p:spPr>
          <a:xfrm>
            <a:off x="929950" y="365125"/>
            <a:ext cx="6537650" cy="1232480"/>
          </a:xfrm>
          <a:prstGeom prst="rect">
            <a:avLst/>
          </a:prstGeom>
        </p:spPr>
      </p:pic>
    </p:spTree>
    <p:extLst>
      <p:ext uri="{BB962C8B-B14F-4D97-AF65-F5344CB8AC3E}">
        <p14:creationId xmlns:p14="http://schemas.microsoft.com/office/powerpoint/2010/main" val="74955053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B31A27A-2114-0E4D-235C-99704749D102}"/>
              </a:ext>
            </a:extLst>
          </p:cNvPr>
          <p:cNvSpPr>
            <a:spLocks noGrp="1"/>
          </p:cNvSpPr>
          <p:nvPr>
            <p:ph type="title"/>
          </p:nvPr>
        </p:nvSpPr>
        <p:spPr/>
        <p:txBody>
          <a:bodyPr/>
          <a:lstStyle/>
          <a:p>
            <a:endParaRPr kumimoji="1" lang="ja-JP" altLang="en-US"/>
          </a:p>
        </p:txBody>
      </p:sp>
      <p:pic>
        <p:nvPicPr>
          <p:cNvPr id="6" name="コンテンツ プレースホルダー 5">
            <a:extLst>
              <a:ext uri="{FF2B5EF4-FFF2-40B4-BE49-F238E27FC236}">
                <a16:creationId xmlns:a16="http://schemas.microsoft.com/office/drawing/2014/main" id="{D1E49DA8-2A77-0DA8-9D71-8797A75A5AC8}"/>
              </a:ext>
            </a:extLst>
          </p:cNvPr>
          <p:cNvPicPr>
            <a:picLocks noGrp="1" noChangeAspect="1"/>
          </p:cNvPicPr>
          <p:nvPr>
            <p:ph idx="1"/>
          </p:nvPr>
        </p:nvPicPr>
        <p:blipFill>
          <a:blip r:embed="rId3"/>
          <a:stretch>
            <a:fillRect/>
          </a:stretch>
        </p:blipFill>
        <p:spPr>
          <a:xfrm>
            <a:off x="838200" y="279206"/>
            <a:ext cx="5018148" cy="6077144"/>
          </a:xfrm>
        </p:spPr>
      </p:pic>
      <p:sp>
        <p:nvSpPr>
          <p:cNvPr id="8" name="スライド番号プレースホルダー 7">
            <a:extLst>
              <a:ext uri="{FF2B5EF4-FFF2-40B4-BE49-F238E27FC236}">
                <a16:creationId xmlns:a16="http://schemas.microsoft.com/office/drawing/2014/main" id="{C7C5EF1D-796C-D0A8-C02D-50B011D0442A}"/>
              </a:ext>
            </a:extLst>
          </p:cNvPr>
          <p:cNvSpPr>
            <a:spLocks noGrp="1"/>
          </p:cNvSpPr>
          <p:nvPr>
            <p:ph type="sldNum" sz="quarter" idx="12"/>
          </p:nvPr>
        </p:nvSpPr>
        <p:spPr/>
        <p:txBody>
          <a:bodyPr/>
          <a:lstStyle/>
          <a:p>
            <a:fld id="{7053D55C-1BD3-474D-B643-3CCB384A951D}" type="slidenum">
              <a:rPr kumimoji="1" lang="ja-JP" altLang="en-US" smtClean="0"/>
              <a:t>50</a:t>
            </a:fld>
            <a:endParaRPr kumimoji="1" lang="ja-JP" altLang="en-US"/>
          </a:p>
        </p:txBody>
      </p:sp>
      <p:pic>
        <p:nvPicPr>
          <p:cNvPr id="10" name="図 9">
            <a:extLst>
              <a:ext uri="{FF2B5EF4-FFF2-40B4-BE49-F238E27FC236}">
                <a16:creationId xmlns:a16="http://schemas.microsoft.com/office/drawing/2014/main" id="{73DAC574-D5F3-8F43-810C-60F1AE2D4AFE}"/>
              </a:ext>
            </a:extLst>
          </p:cNvPr>
          <p:cNvPicPr>
            <a:picLocks noChangeAspect="1"/>
          </p:cNvPicPr>
          <p:nvPr/>
        </p:nvPicPr>
        <p:blipFill>
          <a:blip r:embed="rId4"/>
          <a:stretch>
            <a:fillRect/>
          </a:stretch>
        </p:blipFill>
        <p:spPr>
          <a:xfrm>
            <a:off x="5933130" y="279206"/>
            <a:ext cx="5891429" cy="6077144"/>
          </a:xfrm>
          <a:prstGeom prst="rect">
            <a:avLst/>
          </a:prstGeom>
        </p:spPr>
      </p:pic>
      <p:sp>
        <p:nvSpPr>
          <p:cNvPr id="11" name="正方形/長方形 10">
            <a:extLst>
              <a:ext uri="{FF2B5EF4-FFF2-40B4-BE49-F238E27FC236}">
                <a16:creationId xmlns:a16="http://schemas.microsoft.com/office/drawing/2014/main" id="{F590C9A2-2683-14BD-1D6A-BF24D6B38D68}"/>
              </a:ext>
            </a:extLst>
          </p:cNvPr>
          <p:cNvSpPr/>
          <p:nvPr/>
        </p:nvSpPr>
        <p:spPr>
          <a:xfrm>
            <a:off x="9285767" y="856594"/>
            <a:ext cx="971107" cy="5636282"/>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a:extLst>
              <a:ext uri="{FF2B5EF4-FFF2-40B4-BE49-F238E27FC236}">
                <a16:creationId xmlns:a16="http://schemas.microsoft.com/office/drawing/2014/main" id="{D54B85ED-8F32-3420-38FE-35C3E6BAA429}"/>
              </a:ext>
            </a:extLst>
          </p:cNvPr>
          <p:cNvSpPr/>
          <p:nvPr/>
        </p:nvSpPr>
        <p:spPr>
          <a:xfrm>
            <a:off x="838200" y="1690688"/>
            <a:ext cx="1940442" cy="2668661"/>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楕円 2">
            <a:extLst>
              <a:ext uri="{FF2B5EF4-FFF2-40B4-BE49-F238E27FC236}">
                <a16:creationId xmlns:a16="http://schemas.microsoft.com/office/drawing/2014/main" id="{8A23CB04-AFA2-3B86-6CC9-6862AE783042}"/>
              </a:ext>
            </a:extLst>
          </p:cNvPr>
          <p:cNvSpPr/>
          <p:nvPr/>
        </p:nvSpPr>
        <p:spPr>
          <a:xfrm>
            <a:off x="6465784" y="3765441"/>
            <a:ext cx="4112877" cy="365125"/>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1702621D-EE42-2A39-F5AC-88E621E30CD3}"/>
              </a:ext>
            </a:extLst>
          </p:cNvPr>
          <p:cNvSpPr txBox="1"/>
          <p:nvPr/>
        </p:nvSpPr>
        <p:spPr>
          <a:xfrm>
            <a:off x="5896302" y="3429000"/>
            <a:ext cx="971107" cy="369332"/>
          </a:xfrm>
          <a:prstGeom prst="rect">
            <a:avLst/>
          </a:prstGeom>
          <a:noFill/>
        </p:spPr>
        <p:txBody>
          <a:bodyPr wrap="square" rtlCol="0">
            <a:spAutoFit/>
          </a:bodyPr>
          <a:lstStyle/>
          <a:p>
            <a:r>
              <a:rPr kumimoji="1" lang="en-US" altLang="ja-JP" dirty="0">
                <a:solidFill>
                  <a:srgbClr val="FF0000"/>
                </a:solidFill>
                <a:latin typeface="HGP創英角ｺﾞｼｯｸUB" panose="020B0900000000000000" pitchFamily="50" charset="-128"/>
                <a:ea typeface="HGP創英角ｺﾞｼｯｸUB" panose="020B0900000000000000" pitchFamily="50" charset="-128"/>
              </a:rPr>
              <a:t>3.16</a:t>
            </a:r>
            <a:r>
              <a:rPr kumimoji="1" lang="ja-JP" altLang="en-US" dirty="0">
                <a:solidFill>
                  <a:srgbClr val="FF0000"/>
                </a:solidFill>
                <a:latin typeface="HGP創英角ｺﾞｼｯｸUB" panose="020B0900000000000000" pitchFamily="50" charset="-128"/>
                <a:ea typeface="HGP創英角ｺﾞｼｯｸUB" panose="020B0900000000000000" pitchFamily="50" charset="-128"/>
              </a:rPr>
              <a:t>％</a:t>
            </a:r>
          </a:p>
        </p:txBody>
      </p:sp>
      <p:sp>
        <p:nvSpPr>
          <p:cNvPr id="7" name="楕円 6">
            <a:extLst>
              <a:ext uri="{FF2B5EF4-FFF2-40B4-BE49-F238E27FC236}">
                <a16:creationId xmlns:a16="http://schemas.microsoft.com/office/drawing/2014/main" id="{40BF81CF-DA0C-5E12-F308-9505A43DBA41}"/>
              </a:ext>
            </a:extLst>
          </p:cNvPr>
          <p:cNvSpPr/>
          <p:nvPr/>
        </p:nvSpPr>
        <p:spPr>
          <a:xfrm>
            <a:off x="6537434" y="1617124"/>
            <a:ext cx="1114097" cy="322035"/>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08945608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DB6C1F2-2BA4-A7E4-FB6F-3360CD532EF7}"/>
              </a:ext>
            </a:extLst>
          </p:cNvPr>
          <p:cNvSpPr>
            <a:spLocks noGrp="1"/>
          </p:cNvSpPr>
          <p:nvPr>
            <p:ph type="title"/>
          </p:nvPr>
        </p:nvSpPr>
        <p:spPr/>
        <p:txBody>
          <a:bodyPr/>
          <a:lstStyle/>
          <a:p>
            <a:endParaRPr kumimoji="1" lang="ja-JP" altLang="en-US"/>
          </a:p>
        </p:txBody>
      </p:sp>
      <p:pic>
        <p:nvPicPr>
          <p:cNvPr id="6" name="コンテンツ プレースホルダー 5">
            <a:extLst>
              <a:ext uri="{FF2B5EF4-FFF2-40B4-BE49-F238E27FC236}">
                <a16:creationId xmlns:a16="http://schemas.microsoft.com/office/drawing/2014/main" id="{DF0BF50C-F1FF-AA4D-E5A2-C4E58DEB30AA}"/>
              </a:ext>
            </a:extLst>
          </p:cNvPr>
          <p:cNvPicPr>
            <a:picLocks noGrp="1" noChangeAspect="1"/>
          </p:cNvPicPr>
          <p:nvPr>
            <p:ph idx="1"/>
          </p:nvPr>
        </p:nvPicPr>
        <p:blipFill>
          <a:blip r:embed="rId3"/>
          <a:stretch>
            <a:fillRect/>
          </a:stretch>
        </p:blipFill>
        <p:spPr>
          <a:xfrm>
            <a:off x="505094" y="326397"/>
            <a:ext cx="5110071" cy="6212515"/>
          </a:xfrm>
        </p:spPr>
      </p:pic>
      <p:sp>
        <p:nvSpPr>
          <p:cNvPr id="12" name="スライド番号プレースホルダー 11">
            <a:extLst>
              <a:ext uri="{FF2B5EF4-FFF2-40B4-BE49-F238E27FC236}">
                <a16:creationId xmlns:a16="http://schemas.microsoft.com/office/drawing/2014/main" id="{601D2451-7558-7DF9-07F1-5AFEF8A2E8B0}"/>
              </a:ext>
            </a:extLst>
          </p:cNvPr>
          <p:cNvSpPr>
            <a:spLocks noGrp="1"/>
          </p:cNvSpPr>
          <p:nvPr>
            <p:ph type="sldNum" sz="quarter" idx="12"/>
          </p:nvPr>
        </p:nvSpPr>
        <p:spPr/>
        <p:txBody>
          <a:bodyPr/>
          <a:lstStyle/>
          <a:p>
            <a:fld id="{7053D55C-1BD3-474D-B643-3CCB384A951D}" type="slidenum">
              <a:rPr kumimoji="1" lang="ja-JP" altLang="en-US" smtClean="0"/>
              <a:t>51</a:t>
            </a:fld>
            <a:endParaRPr kumimoji="1" lang="ja-JP" altLang="en-US"/>
          </a:p>
        </p:txBody>
      </p:sp>
      <p:pic>
        <p:nvPicPr>
          <p:cNvPr id="8" name="図 7">
            <a:extLst>
              <a:ext uri="{FF2B5EF4-FFF2-40B4-BE49-F238E27FC236}">
                <a16:creationId xmlns:a16="http://schemas.microsoft.com/office/drawing/2014/main" id="{1D9511F4-9F65-45A4-109E-4CC4E9D8EB94}"/>
              </a:ext>
            </a:extLst>
          </p:cNvPr>
          <p:cNvPicPr>
            <a:picLocks noChangeAspect="1"/>
          </p:cNvPicPr>
          <p:nvPr/>
        </p:nvPicPr>
        <p:blipFill>
          <a:blip r:embed="rId4"/>
          <a:stretch>
            <a:fillRect/>
          </a:stretch>
        </p:blipFill>
        <p:spPr>
          <a:xfrm>
            <a:off x="5869172" y="365125"/>
            <a:ext cx="5833508" cy="6212515"/>
          </a:xfrm>
          <a:prstGeom prst="rect">
            <a:avLst/>
          </a:prstGeom>
        </p:spPr>
      </p:pic>
      <p:sp>
        <p:nvSpPr>
          <p:cNvPr id="9" name="正方形/長方形 8">
            <a:extLst>
              <a:ext uri="{FF2B5EF4-FFF2-40B4-BE49-F238E27FC236}">
                <a16:creationId xmlns:a16="http://schemas.microsoft.com/office/drawing/2014/main" id="{9CA8852B-3616-FBD5-5A4A-A89CF082C301}"/>
              </a:ext>
            </a:extLst>
          </p:cNvPr>
          <p:cNvSpPr/>
          <p:nvPr/>
        </p:nvSpPr>
        <p:spPr>
          <a:xfrm>
            <a:off x="3388242" y="365125"/>
            <a:ext cx="1063256" cy="6064028"/>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a:extLst>
              <a:ext uri="{FF2B5EF4-FFF2-40B4-BE49-F238E27FC236}">
                <a16:creationId xmlns:a16="http://schemas.microsoft.com/office/drawing/2014/main" id="{94A16ED1-CDB0-E097-C625-C2176BB72EA9}"/>
              </a:ext>
            </a:extLst>
          </p:cNvPr>
          <p:cNvSpPr/>
          <p:nvPr/>
        </p:nvSpPr>
        <p:spPr>
          <a:xfrm>
            <a:off x="9108558" y="365125"/>
            <a:ext cx="1190847" cy="6212515"/>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70A23C20-111C-FFAB-6EF8-6DD854E11266}"/>
              </a:ext>
            </a:extLst>
          </p:cNvPr>
          <p:cNvSpPr txBox="1"/>
          <p:nvPr/>
        </p:nvSpPr>
        <p:spPr>
          <a:xfrm rot="10800000" flipV="1">
            <a:off x="251074" y="678190"/>
            <a:ext cx="1063257" cy="369332"/>
          </a:xfrm>
          <a:prstGeom prst="rect">
            <a:avLst/>
          </a:prstGeom>
          <a:noFill/>
        </p:spPr>
        <p:txBody>
          <a:bodyPr wrap="square" rtlCol="0">
            <a:spAutoFit/>
          </a:bodyPr>
          <a:lstStyle/>
          <a:p>
            <a:r>
              <a:rPr kumimoji="1" lang="en-US" altLang="ja-JP" b="1" dirty="0">
                <a:solidFill>
                  <a:srgbClr val="FF0000"/>
                </a:solidFill>
              </a:rPr>
              <a:t>7.16</a:t>
            </a:r>
            <a:r>
              <a:rPr kumimoji="1" lang="ja-JP" altLang="en-US" b="1" dirty="0">
                <a:solidFill>
                  <a:srgbClr val="FF0000"/>
                </a:solidFill>
              </a:rPr>
              <a:t>％</a:t>
            </a:r>
          </a:p>
        </p:txBody>
      </p:sp>
      <p:cxnSp>
        <p:nvCxnSpPr>
          <p:cNvPr id="7" name="直線矢印コネクタ 6">
            <a:extLst>
              <a:ext uri="{FF2B5EF4-FFF2-40B4-BE49-F238E27FC236}">
                <a16:creationId xmlns:a16="http://schemas.microsoft.com/office/drawing/2014/main" id="{A21B8045-2F6D-1E13-FE21-3D43003E2FD5}"/>
              </a:ext>
            </a:extLst>
          </p:cNvPr>
          <p:cNvCxnSpPr>
            <a:cxnSpLocks/>
          </p:cNvCxnSpPr>
          <p:nvPr/>
        </p:nvCxnSpPr>
        <p:spPr>
          <a:xfrm>
            <a:off x="706056" y="1156447"/>
            <a:ext cx="0" cy="519990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 name="楕円 4">
            <a:extLst>
              <a:ext uri="{FF2B5EF4-FFF2-40B4-BE49-F238E27FC236}">
                <a16:creationId xmlns:a16="http://schemas.microsoft.com/office/drawing/2014/main" id="{0E4FE045-C947-0A88-48C4-DEC70FCB075A}"/>
              </a:ext>
            </a:extLst>
          </p:cNvPr>
          <p:cNvSpPr/>
          <p:nvPr/>
        </p:nvSpPr>
        <p:spPr>
          <a:xfrm>
            <a:off x="1087821" y="909145"/>
            <a:ext cx="897146" cy="325821"/>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楕円 10">
            <a:extLst>
              <a:ext uri="{FF2B5EF4-FFF2-40B4-BE49-F238E27FC236}">
                <a16:creationId xmlns:a16="http://schemas.microsoft.com/office/drawing/2014/main" id="{A90C5178-4F9F-12E1-7CBB-60E1D5C494B6}"/>
              </a:ext>
            </a:extLst>
          </p:cNvPr>
          <p:cNvSpPr/>
          <p:nvPr/>
        </p:nvSpPr>
        <p:spPr>
          <a:xfrm>
            <a:off x="6495393" y="1991710"/>
            <a:ext cx="998483" cy="320566"/>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09100099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8F88043-1BB7-C9C9-5E96-CE8FED1A4ED5}"/>
              </a:ext>
            </a:extLst>
          </p:cNvPr>
          <p:cNvSpPr>
            <a:spLocks noGrp="1"/>
          </p:cNvSpPr>
          <p:nvPr>
            <p:ph type="title"/>
          </p:nvPr>
        </p:nvSpPr>
        <p:spPr/>
        <p:txBody>
          <a:bodyPr/>
          <a:lstStyle/>
          <a:p>
            <a:endParaRPr kumimoji="1" lang="ja-JP" altLang="en-US"/>
          </a:p>
        </p:txBody>
      </p:sp>
      <p:pic>
        <p:nvPicPr>
          <p:cNvPr id="7" name="コンテンツ プレースホルダー 6">
            <a:extLst>
              <a:ext uri="{FF2B5EF4-FFF2-40B4-BE49-F238E27FC236}">
                <a16:creationId xmlns:a16="http://schemas.microsoft.com/office/drawing/2014/main" id="{D3B42A01-E924-B341-2AFF-B8596C7C886D}"/>
              </a:ext>
            </a:extLst>
          </p:cNvPr>
          <p:cNvPicPr>
            <a:picLocks noGrp="1" noChangeAspect="1"/>
          </p:cNvPicPr>
          <p:nvPr>
            <p:ph idx="1"/>
          </p:nvPr>
        </p:nvPicPr>
        <p:blipFill>
          <a:blip r:embed="rId3"/>
          <a:stretch>
            <a:fillRect/>
          </a:stretch>
        </p:blipFill>
        <p:spPr>
          <a:xfrm>
            <a:off x="5961321" y="334998"/>
            <a:ext cx="5537107" cy="5924034"/>
          </a:xfrm>
          <a:prstGeom prst="rect">
            <a:avLst/>
          </a:prstGeom>
        </p:spPr>
      </p:pic>
      <p:sp>
        <p:nvSpPr>
          <p:cNvPr id="10" name="スライド番号プレースホルダー 9">
            <a:extLst>
              <a:ext uri="{FF2B5EF4-FFF2-40B4-BE49-F238E27FC236}">
                <a16:creationId xmlns:a16="http://schemas.microsoft.com/office/drawing/2014/main" id="{FE942030-ADF9-C08A-F168-1B8CC7F48EE0}"/>
              </a:ext>
            </a:extLst>
          </p:cNvPr>
          <p:cNvSpPr>
            <a:spLocks noGrp="1"/>
          </p:cNvSpPr>
          <p:nvPr>
            <p:ph type="sldNum" sz="quarter" idx="12"/>
          </p:nvPr>
        </p:nvSpPr>
        <p:spPr/>
        <p:txBody>
          <a:bodyPr/>
          <a:lstStyle/>
          <a:p>
            <a:fld id="{7053D55C-1BD3-474D-B643-3CCB384A951D}" type="slidenum">
              <a:rPr kumimoji="1" lang="ja-JP" altLang="en-US" smtClean="0"/>
              <a:t>52</a:t>
            </a:fld>
            <a:endParaRPr kumimoji="1" lang="ja-JP" altLang="en-US"/>
          </a:p>
        </p:txBody>
      </p:sp>
      <p:pic>
        <p:nvPicPr>
          <p:cNvPr id="6" name="図 5">
            <a:extLst>
              <a:ext uri="{FF2B5EF4-FFF2-40B4-BE49-F238E27FC236}">
                <a16:creationId xmlns:a16="http://schemas.microsoft.com/office/drawing/2014/main" id="{76FC1623-C12D-D3A5-D949-F983F43020D4}"/>
              </a:ext>
            </a:extLst>
          </p:cNvPr>
          <p:cNvPicPr>
            <a:picLocks noChangeAspect="1"/>
          </p:cNvPicPr>
          <p:nvPr/>
        </p:nvPicPr>
        <p:blipFill>
          <a:blip r:embed="rId4"/>
          <a:stretch>
            <a:fillRect/>
          </a:stretch>
        </p:blipFill>
        <p:spPr>
          <a:xfrm>
            <a:off x="838200" y="334997"/>
            <a:ext cx="4648200" cy="5924035"/>
          </a:xfrm>
          <a:prstGeom prst="rect">
            <a:avLst/>
          </a:prstGeom>
        </p:spPr>
      </p:pic>
      <p:sp>
        <p:nvSpPr>
          <p:cNvPr id="8" name="正方形/長方形 7">
            <a:extLst>
              <a:ext uri="{FF2B5EF4-FFF2-40B4-BE49-F238E27FC236}">
                <a16:creationId xmlns:a16="http://schemas.microsoft.com/office/drawing/2014/main" id="{78FF6F7D-F96A-2F4A-96D3-6E2B91992801}"/>
              </a:ext>
            </a:extLst>
          </p:cNvPr>
          <p:cNvSpPr/>
          <p:nvPr/>
        </p:nvSpPr>
        <p:spPr>
          <a:xfrm>
            <a:off x="3437860" y="334997"/>
            <a:ext cx="956931" cy="5924035"/>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41ADDC34-59EC-8FC7-2646-B291A95189F7}"/>
              </a:ext>
            </a:extLst>
          </p:cNvPr>
          <p:cNvSpPr/>
          <p:nvPr/>
        </p:nvSpPr>
        <p:spPr>
          <a:xfrm>
            <a:off x="9115647" y="365124"/>
            <a:ext cx="1176669" cy="5893907"/>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楕円 2">
            <a:extLst>
              <a:ext uri="{FF2B5EF4-FFF2-40B4-BE49-F238E27FC236}">
                <a16:creationId xmlns:a16="http://schemas.microsoft.com/office/drawing/2014/main" id="{9CEA91EF-0039-53EA-0D1D-FB56FFC05783}"/>
              </a:ext>
            </a:extLst>
          </p:cNvPr>
          <p:cNvSpPr/>
          <p:nvPr/>
        </p:nvSpPr>
        <p:spPr>
          <a:xfrm>
            <a:off x="1213945" y="1886607"/>
            <a:ext cx="956931" cy="268013"/>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楕円 4">
            <a:extLst>
              <a:ext uri="{FF2B5EF4-FFF2-40B4-BE49-F238E27FC236}">
                <a16:creationId xmlns:a16="http://schemas.microsoft.com/office/drawing/2014/main" id="{3A8C068E-43FA-F07D-76A3-99BCEC8CBC66}"/>
              </a:ext>
            </a:extLst>
          </p:cNvPr>
          <p:cNvSpPr/>
          <p:nvPr/>
        </p:nvSpPr>
        <p:spPr>
          <a:xfrm>
            <a:off x="6563710" y="1886608"/>
            <a:ext cx="985407" cy="268012"/>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17343325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6090A5D-5434-45FE-B9C5-37E685F28022}"/>
              </a:ext>
            </a:extLst>
          </p:cNvPr>
          <p:cNvSpPr>
            <a:spLocks noGrp="1"/>
          </p:cNvSpPr>
          <p:nvPr>
            <p:ph type="title"/>
          </p:nvPr>
        </p:nvSpPr>
        <p:spPr/>
        <p:txBody>
          <a:bodyPr/>
          <a:lstStyle/>
          <a:p>
            <a:endParaRPr kumimoji="1" lang="ja-JP" altLang="en-US"/>
          </a:p>
        </p:txBody>
      </p:sp>
      <p:pic>
        <p:nvPicPr>
          <p:cNvPr id="11" name="コンテンツ プレースホルダー 10">
            <a:extLst>
              <a:ext uri="{FF2B5EF4-FFF2-40B4-BE49-F238E27FC236}">
                <a16:creationId xmlns:a16="http://schemas.microsoft.com/office/drawing/2014/main" id="{EC50F377-5027-1630-9BE4-41723DE0EEFC}"/>
              </a:ext>
            </a:extLst>
          </p:cNvPr>
          <p:cNvPicPr>
            <a:picLocks noGrp="1" noChangeAspect="1"/>
          </p:cNvPicPr>
          <p:nvPr>
            <p:ph idx="1"/>
          </p:nvPr>
        </p:nvPicPr>
        <p:blipFill>
          <a:blip r:embed="rId3"/>
          <a:stretch>
            <a:fillRect/>
          </a:stretch>
        </p:blipFill>
        <p:spPr>
          <a:xfrm>
            <a:off x="5904614" y="309265"/>
            <a:ext cx="5741581" cy="6127751"/>
          </a:xfrm>
          <a:prstGeom prst="rect">
            <a:avLst/>
          </a:prstGeom>
        </p:spPr>
      </p:pic>
      <p:sp>
        <p:nvSpPr>
          <p:cNvPr id="6" name="スライド番号プレースホルダー 5">
            <a:extLst>
              <a:ext uri="{FF2B5EF4-FFF2-40B4-BE49-F238E27FC236}">
                <a16:creationId xmlns:a16="http://schemas.microsoft.com/office/drawing/2014/main" id="{4EDBD073-E2F4-40B0-43BE-8D66C93724D6}"/>
              </a:ext>
            </a:extLst>
          </p:cNvPr>
          <p:cNvSpPr>
            <a:spLocks noGrp="1"/>
          </p:cNvSpPr>
          <p:nvPr>
            <p:ph type="sldNum" sz="quarter" idx="12"/>
          </p:nvPr>
        </p:nvSpPr>
        <p:spPr/>
        <p:txBody>
          <a:bodyPr/>
          <a:lstStyle/>
          <a:p>
            <a:fld id="{7053D55C-1BD3-474D-B643-3CCB384A951D}" type="slidenum">
              <a:rPr kumimoji="1" lang="ja-JP" altLang="en-US" smtClean="0"/>
              <a:t>53</a:t>
            </a:fld>
            <a:endParaRPr kumimoji="1" lang="ja-JP" altLang="en-US"/>
          </a:p>
        </p:txBody>
      </p:sp>
      <p:pic>
        <p:nvPicPr>
          <p:cNvPr id="8" name="図 7">
            <a:extLst>
              <a:ext uri="{FF2B5EF4-FFF2-40B4-BE49-F238E27FC236}">
                <a16:creationId xmlns:a16="http://schemas.microsoft.com/office/drawing/2014/main" id="{B6FF2E46-3FD5-62F0-EE80-9CA4E6C7F731}"/>
              </a:ext>
            </a:extLst>
          </p:cNvPr>
          <p:cNvPicPr>
            <a:picLocks noChangeAspect="1"/>
          </p:cNvPicPr>
          <p:nvPr/>
        </p:nvPicPr>
        <p:blipFill>
          <a:blip r:embed="rId4"/>
          <a:stretch>
            <a:fillRect/>
          </a:stretch>
        </p:blipFill>
        <p:spPr>
          <a:xfrm>
            <a:off x="460745" y="296860"/>
            <a:ext cx="5358809" cy="6127751"/>
          </a:xfrm>
          <a:prstGeom prst="rect">
            <a:avLst/>
          </a:prstGeom>
        </p:spPr>
      </p:pic>
      <p:sp>
        <p:nvSpPr>
          <p:cNvPr id="12" name="正方形/長方形 11">
            <a:extLst>
              <a:ext uri="{FF2B5EF4-FFF2-40B4-BE49-F238E27FC236}">
                <a16:creationId xmlns:a16="http://schemas.microsoft.com/office/drawing/2014/main" id="{12C7D268-7A53-E8D0-9784-DE4F1A959AFD}"/>
              </a:ext>
            </a:extLst>
          </p:cNvPr>
          <p:cNvSpPr/>
          <p:nvPr/>
        </p:nvSpPr>
        <p:spPr>
          <a:xfrm>
            <a:off x="3530009" y="309265"/>
            <a:ext cx="978196" cy="6047085"/>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a:extLst>
              <a:ext uri="{FF2B5EF4-FFF2-40B4-BE49-F238E27FC236}">
                <a16:creationId xmlns:a16="http://schemas.microsoft.com/office/drawing/2014/main" id="{847DE525-7297-E92A-C427-B68C69C8EF7B}"/>
              </a:ext>
            </a:extLst>
          </p:cNvPr>
          <p:cNvSpPr/>
          <p:nvPr/>
        </p:nvSpPr>
        <p:spPr>
          <a:xfrm>
            <a:off x="9122735" y="309265"/>
            <a:ext cx="1240465" cy="6115346"/>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楕円 2">
            <a:extLst>
              <a:ext uri="{FF2B5EF4-FFF2-40B4-BE49-F238E27FC236}">
                <a16:creationId xmlns:a16="http://schemas.microsoft.com/office/drawing/2014/main" id="{EAA67315-6A8F-A810-B8D2-354528CF3126}"/>
              </a:ext>
            </a:extLst>
          </p:cNvPr>
          <p:cNvSpPr/>
          <p:nvPr/>
        </p:nvSpPr>
        <p:spPr>
          <a:xfrm>
            <a:off x="1077310" y="1881353"/>
            <a:ext cx="903890" cy="289034"/>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楕円 4">
            <a:extLst>
              <a:ext uri="{FF2B5EF4-FFF2-40B4-BE49-F238E27FC236}">
                <a16:creationId xmlns:a16="http://schemas.microsoft.com/office/drawing/2014/main" id="{F6367576-58E2-7788-9784-FB6005E2CF2F}"/>
              </a:ext>
            </a:extLst>
          </p:cNvPr>
          <p:cNvSpPr/>
          <p:nvPr/>
        </p:nvSpPr>
        <p:spPr>
          <a:xfrm>
            <a:off x="6511159" y="1881353"/>
            <a:ext cx="998482" cy="289034"/>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085229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DCC309D-D0E5-740B-4A4D-B73310D1238B}"/>
              </a:ext>
            </a:extLst>
          </p:cNvPr>
          <p:cNvSpPr>
            <a:spLocks noGrp="1"/>
          </p:cNvSpPr>
          <p:nvPr>
            <p:ph type="title"/>
          </p:nvPr>
        </p:nvSpPr>
        <p:spPr/>
        <p:txBody>
          <a:bodyPr/>
          <a:lstStyle/>
          <a:p>
            <a:endParaRPr kumimoji="1" lang="ja-JP" altLang="en-US" dirty="0"/>
          </a:p>
        </p:txBody>
      </p:sp>
      <p:pic>
        <p:nvPicPr>
          <p:cNvPr id="6" name="コンテンツ プレースホルダー 5">
            <a:extLst>
              <a:ext uri="{FF2B5EF4-FFF2-40B4-BE49-F238E27FC236}">
                <a16:creationId xmlns:a16="http://schemas.microsoft.com/office/drawing/2014/main" id="{A68F39C7-2BCB-D71F-9A2B-9C0C56FE0F53}"/>
              </a:ext>
            </a:extLst>
          </p:cNvPr>
          <p:cNvPicPr>
            <a:picLocks noGrp="1" noChangeAspect="1"/>
          </p:cNvPicPr>
          <p:nvPr>
            <p:ph idx="1"/>
          </p:nvPr>
        </p:nvPicPr>
        <p:blipFill>
          <a:blip r:embed="rId3"/>
          <a:stretch>
            <a:fillRect/>
          </a:stretch>
        </p:blipFill>
        <p:spPr>
          <a:xfrm>
            <a:off x="838200" y="340533"/>
            <a:ext cx="5334011" cy="6015818"/>
          </a:xfrm>
        </p:spPr>
      </p:pic>
      <p:sp>
        <p:nvSpPr>
          <p:cNvPr id="12" name="スライド番号プレースホルダー 11">
            <a:extLst>
              <a:ext uri="{FF2B5EF4-FFF2-40B4-BE49-F238E27FC236}">
                <a16:creationId xmlns:a16="http://schemas.microsoft.com/office/drawing/2014/main" id="{798A0AEE-9406-F0C7-2FE6-3C1DD49EDF8B}"/>
              </a:ext>
            </a:extLst>
          </p:cNvPr>
          <p:cNvSpPr>
            <a:spLocks noGrp="1"/>
          </p:cNvSpPr>
          <p:nvPr>
            <p:ph type="sldNum" sz="quarter" idx="12"/>
          </p:nvPr>
        </p:nvSpPr>
        <p:spPr/>
        <p:txBody>
          <a:bodyPr/>
          <a:lstStyle/>
          <a:p>
            <a:fld id="{7053D55C-1BD3-474D-B643-3CCB384A951D}" type="slidenum">
              <a:rPr kumimoji="1" lang="ja-JP" altLang="en-US" smtClean="0"/>
              <a:t>54</a:t>
            </a:fld>
            <a:endParaRPr kumimoji="1" lang="ja-JP" altLang="en-US"/>
          </a:p>
        </p:txBody>
      </p:sp>
      <p:sp>
        <p:nvSpPr>
          <p:cNvPr id="8" name="正方形/長方形 7">
            <a:extLst>
              <a:ext uri="{FF2B5EF4-FFF2-40B4-BE49-F238E27FC236}">
                <a16:creationId xmlns:a16="http://schemas.microsoft.com/office/drawing/2014/main" id="{131976D6-809E-DD59-E499-69D74234B30F}"/>
              </a:ext>
            </a:extLst>
          </p:cNvPr>
          <p:cNvSpPr/>
          <p:nvPr/>
        </p:nvSpPr>
        <p:spPr>
          <a:xfrm>
            <a:off x="3721701" y="365125"/>
            <a:ext cx="1071988" cy="6127749"/>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z="2700"/>
          </a:p>
        </p:txBody>
      </p:sp>
      <p:sp>
        <p:nvSpPr>
          <p:cNvPr id="9" name="楕円 8">
            <a:extLst>
              <a:ext uri="{FF2B5EF4-FFF2-40B4-BE49-F238E27FC236}">
                <a16:creationId xmlns:a16="http://schemas.microsoft.com/office/drawing/2014/main" id="{BCF7828C-CAAF-009A-2160-E28A0A8DFE6C}"/>
              </a:ext>
            </a:extLst>
          </p:cNvPr>
          <p:cNvSpPr/>
          <p:nvPr/>
        </p:nvSpPr>
        <p:spPr>
          <a:xfrm>
            <a:off x="1327889" y="6018396"/>
            <a:ext cx="871870" cy="324608"/>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z="2700"/>
          </a:p>
        </p:txBody>
      </p:sp>
      <p:pic>
        <p:nvPicPr>
          <p:cNvPr id="5" name="図 4">
            <a:extLst>
              <a:ext uri="{FF2B5EF4-FFF2-40B4-BE49-F238E27FC236}">
                <a16:creationId xmlns:a16="http://schemas.microsoft.com/office/drawing/2014/main" id="{0214948A-9276-B54C-FF85-36C7360AF40B}"/>
              </a:ext>
            </a:extLst>
          </p:cNvPr>
          <p:cNvPicPr>
            <a:picLocks noChangeAspect="1"/>
          </p:cNvPicPr>
          <p:nvPr/>
        </p:nvPicPr>
        <p:blipFill>
          <a:blip r:embed="rId4"/>
          <a:stretch>
            <a:fillRect/>
          </a:stretch>
        </p:blipFill>
        <p:spPr>
          <a:xfrm>
            <a:off x="6775450" y="877330"/>
            <a:ext cx="4578350" cy="4450320"/>
          </a:xfrm>
          <a:prstGeom prst="rect">
            <a:avLst/>
          </a:prstGeom>
        </p:spPr>
      </p:pic>
      <p:cxnSp>
        <p:nvCxnSpPr>
          <p:cNvPr id="10" name="直線コネクタ 9">
            <a:extLst>
              <a:ext uri="{FF2B5EF4-FFF2-40B4-BE49-F238E27FC236}">
                <a16:creationId xmlns:a16="http://schemas.microsoft.com/office/drawing/2014/main" id="{189224AF-1CBC-E07D-962E-80FCAED1F9DE}"/>
              </a:ext>
            </a:extLst>
          </p:cNvPr>
          <p:cNvCxnSpPr>
            <a:cxnSpLocks/>
          </p:cNvCxnSpPr>
          <p:nvPr/>
        </p:nvCxnSpPr>
        <p:spPr>
          <a:xfrm>
            <a:off x="10134226" y="2932309"/>
            <a:ext cx="110510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4" name="テキスト ボックス 3">
            <a:extLst>
              <a:ext uri="{FF2B5EF4-FFF2-40B4-BE49-F238E27FC236}">
                <a16:creationId xmlns:a16="http://schemas.microsoft.com/office/drawing/2014/main" id="{ED118933-45C3-C3AC-2AC3-EF22D4A913B2}"/>
              </a:ext>
            </a:extLst>
          </p:cNvPr>
          <p:cNvSpPr txBox="1"/>
          <p:nvPr/>
        </p:nvSpPr>
        <p:spPr>
          <a:xfrm>
            <a:off x="3329753" y="6013284"/>
            <a:ext cx="1071988" cy="365125"/>
          </a:xfrm>
          <a:prstGeom prst="rect">
            <a:avLst/>
          </a:prstGeom>
          <a:noFill/>
        </p:spPr>
        <p:txBody>
          <a:bodyPr wrap="square" rtlCol="0">
            <a:spAutoFit/>
          </a:bodyPr>
          <a:lstStyle/>
          <a:p>
            <a:r>
              <a:rPr lang="ja-JP" altLang="en-US" sz="1687" dirty="0"/>
              <a:t>＋</a:t>
            </a:r>
          </a:p>
        </p:txBody>
      </p:sp>
      <p:sp>
        <p:nvSpPr>
          <p:cNvPr id="7" name="テキスト ボックス 6">
            <a:extLst>
              <a:ext uri="{FF2B5EF4-FFF2-40B4-BE49-F238E27FC236}">
                <a16:creationId xmlns:a16="http://schemas.microsoft.com/office/drawing/2014/main" id="{93344775-DC96-1157-6B27-B7BD1F5F03A1}"/>
              </a:ext>
            </a:extLst>
          </p:cNvPr>
          <p:cNvSpPr txBox="1"/>
          <p:nvPr/>
        </p:nvSpPr>
        <p:spPr>
          <a:xfrm>
            <a:off x="2340060" y="6040632"/>
            <a:ext cx="1509562" cy="365125"/>
          </a:xfrm>
          <a:prstGeom prst="rect">
            <a:avLst/>
          </a:prstGeom>
          <a:noFill/>
        </p:spPr>
        <p:txBody>
          <a:bodyPr wrap="square" rtlCol="0">
            <a:spAutoFit/>
          </a:bodyPr>
          <a:lstStyle/>
          <a:p>
            <a:r>
              <a:rPr lang="ja-JP" altLang="en-US" sz="1687" dirty="0"/>
              <a:t>＝</a:t>
            </a:r>
          </a:p>
        </p:txBody>
      </p:sp>
    </p:spTree>
    <p:extLst>
      <p:ext uri="{BB962C8B-B14F-4D97-AF65-F5344CB8AC3E}">
        <p14:creationId xmlns:p14="http://schemas.microsoft.com/office/powerpoint/2010/main" val="344923411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2977ED6-DC88-6028-41D0-E0D076F56E36}"/>
              </a:ext>
            </a:extLst>
          </p:cNvPr>
          <p:cNvSpPr>
            <a:spLocks noGrp="1"/>
          </p:cNvSpPr>
          <p:nvPr>
            <p:ph type="title"/>
          </p:nvPr>
        </p:nvSpPr>
        <p:spPr/>
        <p:txBody>
          <a:bodyPr/>
          <a:lstStyle/>
          <a:p>
            <a:r>
              <a:rPr kumimoji="1" lang="ja-JP" altLang="en-US" dirty="0">
                <a:latin typeface="HGP創英角ﾎﾟｯﾌﾟ体" panose="040B0A00000000000000" pitchFamily="50" charset="-128"/>
                <a:ea typeface="HGP創英角ﾎﾟｯﾌﾟ体" panose="040B0A00000000000000" pitchFamily="50" charset="-128"/>
              </a:rPr>
              <a:t>将来の金利予測！</a:t>
            </a:r>
          </a:p>
        </p:txBody>
      </p:sp>
      <p:sp>
        <p:nvSpPr>
          <p:cNvPr id="3" name="コンテンツ プレースホルダー 2">
            <a:extLst>
              <a:ext uri="{FF2B5EF4-FFF2-40B4-BE49-F238E27FC236}">
                <a16:creationId xmlns:a16="http://schemas.microsoft.com/office/drawing/2014/main" id="{5D652D73-A21B-A5E5-C5EE-3F18D4157025}"/>
              </a:ext>
            </a:extLst>
          </p:cNvPr>
          <p:cNvSpPr>
            <a:spLocks noGrp="1"/>
          </p:cNvSpPr>
          <p:nvPr>
            <p:ph idx="1"/>
          </p:nvPr>
        </p:nvSpPr>
        <p:spPr/>
        <p:style>
          <a:lnRef idx="1">
            <a:schemeClr val="accent1"/>
          </a:lnRef>
          <a:fillRef idx="2">
            <a:schemeClr val="accent1"/>
          </a:fillRef>
          <a:effectRef idx="1">
            <a:schemeClr val="accent1"/>
          </a:effectRef>
          <a:fontRef idx="minor">
            <a:schemeClr val="dk1"/>
          </a:fontRef>
        </p:style>
        <p:txBody>
          <a:bodyPr/>
          <a:lstStyle/>
          <a:p>
            <a:endParaRPr kumimoji="1" lang="en-US" altLang="ja-JP" dirty="0"/>
          </a:p>
          <a:p>
            <a:pPr marL="0" indent="0">
              <a:buNone/>
            </a:pPr>
            <a:r>
              <a:rPr lang="ja-JP" altLang="en-US" sz="4400" dirty="0">
                <a:latin typeface="HGP創英角ﾎﾟｯﾌﾟ体" panose="040B0A00000000000000" pitchFamily="50" charset="-128"/>
                <a:ea typeface="HGP創英角ﾎﾟｯﾌﾟ体" panose="040B0A00000000000000" pitchFamily="50" charset="-128"/>
              </a:rPr>
              <a:t>　</a:t>
            </a:r>
            <a:r>
              <a:rPr lang="ja-JP" altLang="en-US" sz="4400" dirty="0">
                <a:solidFill>
                  <a:srgbClr val="FF0000"/>
                </a:solidFill>
                <a:latin typeface="HGP創英角ﾎﾟｯﾌﾟ体" panose="040B0A00000000000000" pitchFamily="50" charset="-128"/>
                <a:ea typeface="HGP創英角ﾎﾟｯﾌﾟ体" panose="040B0A00000000000000" pitchFamily="50" charset="-128"/>
              </a:rPr>
              <a:t>上がらない派（変動金利推進派）</a:t>
            </a:r>
            <a:endParaRPr lang="en-US" altLang="ja-JP" sz="4400" dirty="0">
              <a:solidFill>
                <a:srgbClr val="FF0000"/>
              </a:solidFill>
              <a:latin typeface="HGP創英角ﾎﾟｯﾌﾟ体" panose="040B0A00000000000000" pitchFamily="50" charset="-128"/>
              <a:ea typeface="HGP創英角ﾎﾟｯﾌﾟ体" panose="040B0A00000000000000" pitchFamily="50" charset="-128"/>
            </a:endParaRPr>
          </a:p>
          <a:p>
            <a:pPr marL="0" indent="0">
              <a:buNone/>
            </a:pPr>
            <a:endParaRPr lang="en-US" altLang="ja-JP" dirty="0">
              <a:latin typeface="HGP創英角ﾎﾟｯﾌﾟ体" panose="040B0A00000000000000" pitchFamily="50" charset="-128"/>
              <a:ea typeface="HGP創英角ﾎﾟｯﾌﾟ体" panose="040B0A00000000000000" pitchFamily="50" charset="-128"/>
            </a:endParaRPr>
          </a:p>
          <a:p>
            <a:pPr marL="0" indent="0">
              <a:buNone/>
            </a:pPr>
            <a:r>
              <a:rPr kumimoji="1" lang="ja-JP" altLang="en-US" sz="4400" dirty="0">
                <a:latin typeface="HGP創英角ﾎﾟｯﾌﾟ体" panose="040B0A00000000000000" pitchFamily="50" charset="-128"/>
                <a:ea typeface="HGP創英角ﾎﾟｯﾌﾟ体" panose="040B0A00000000000000" pitchFamily="50" charset="-128"/>
              </a:rPr>
              <a:t>　　　　　　　　　　　</a:t>
            </a:r>
            <a:r>
              <a:rPr kumimoji="1" lang="en-US" altLang="ja-JP" sz="4400" dirty="0">
                <a:solidFill>
                  <a:srgbClr val="FF0000"/>
                </a:solidFill>
                <a:latin typeface="HGP創英角ﾎﾟｯﾌﾟ体" panose="040B0A00000000000000" pitchFamily="50" charset="-128"/>
                <a:ea typeface="HGP創英角ﾎﾟｯﾌﾟ体" panose="040B0A00000000000000" pitchFamily="50" charset="-128"/>
              </a:rPr>
              <a:t>VS</a:t>
            </a:r>
          </a:p>
          <a:p>
            <a:endParaRPr lang="en-US" altLang="ja-JP" sz="2400" dirty="0">
              <a:latin typeface="HGP創英角ﾎﾟｯﾌﾟ体" panose="040B0A00000000000000" pitchFamily="50" charset="-128"/>
              <a:ea typeface="HGP創英角ﾎﾟｯﾌﾟ体" panose="040B0A00000000000000" pitchFamily="50" charset="-128"/>
            </a:endParaRPr>
          </a:p>
          <a:p>
            <a:pPr marL="0" indent="0">
              <a:buNone/>
            </a:pPr>
            <a:r>
              <a:rPr kumimoji="1" lang="ja-JP" altLang="en-US" sz="4400" dirty="0">
                <a:latin typeface="HGP創英角ﾎﾟｯﾌﾟ体" panose="040B0A00000000000000" pitchFamily="50" charset="-128"/>
                <a:ea typeface="HGP創英角ﾎﾟｯﾌﾟ体" panose="040B0A00000000000000" pitchFamily="50" charset="-128"/>
              </a:rPr>
              <a:t>　　　　　　　　　</a:t>
            </a:r>
            <a:r>
              <a:rPr kumimoji="1" lang="ja-JP" altLang="en-US" sz="4400" dirty="0">
                <a:solidFill>
                  <a:srgbClr val="FF0000"/>
                </a:solidFill>
                <a:latin typeface="HGP創英角ﾎﾟｯﾌﾟ体" panose="040B0A00000000000000" pitchFamily="50" charset="-128"/>
                <a:ea typeface="HGP創英角ﾎﾟｯﾌﾟ体" panose="040B0A00000000000000" pitchFamily="50" charset="-128"/>
              </a:rPr>
              <a:t>上がる派（固定金利推進派）</a:t>
            </a:r>
          </a:p>
        </p:txBody>
      </p:sp>
      <p:sp>
        <p:nvSpPr>
          <p:cNvPr id="4" name="スライド番号プレースホルダー 3">
            <a:extLst>
              <a:ext uri="{FF2B5EF4-FFF2-40B4-BE49-F238E27FC236}">
                <a16:creationId xmlns:a16="http://schemas.microsoft.com/office/drawing/2014/main" id="{121A675D-A261-8D35-4479-98C84E661D8D}"/>
              </a:ext>
            </a:extLst>
          </p:cNvPr>
          <p:cNvSpPr>
            <a:spLocks noGrp="1"/>
          </p:cNvSpPr>
          <p:nvPr>
            <p:ph type="sldNum" sz="quarter" idx="12"/>
          </p:nvPr>
        </p:nvSpPr>
        <p:spPr/>
        <p:txBody>
          <a:bodyPr/>
          <a:lstStyle/>
          <a:p>
            <a:fld id="{7053D55C-1BD3-474D-B643-3CCB384A951D}" type="slidenum">
              <a:rPr kumimoji="1" lang="ja-JP" altLang="en-US" smtClean="0"/>
              <a:t>55</a:t>
            </a:fld>
            <a:endParaRPr kumimoji="1" lang="ja-JP" altLang="en-US"/>
          </a:p>
        </p:txBody>
      </p:sp>
    </p:spTree>
    <p:extLst>
      <p:ext uri="{BB962C8B-B14F-4D97-AF65-F5344CB8AC3E}">
        <p14:creationId xmlns:p14="http://schemas.microsoft.com/office/powerpoint/2010/main" val="149616970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34ECA89-2DDC-4D1E-7F3E-0A0DBA230445}"/>
              </a:ext>
            </a:extLst>
          </p:cNvPr>
          <p:cNvSpPr>
            <a:spLocks noGrp="1"/>
          </p:cNvSpPr>
          <p:nvPr>
            <p:ph type="title"/>
          </p:nvPr>
        </p:nvSpPr>
        <p:spPr/>
        <p:txBody>
          <a:bodyPr/>
          <a:lstStyle/>
          <a:p>
            <a:r>
              <a:rPr kumimoji="1" lang="ja-JP" altLang="en-US" dirty="0">
                <a:latin typeface="HGS創英角ﾎﾟｯﾌﾟ体" panose="040B0A00000000000000" pitchFamily="50" charset="-128"/>
                <a:ea typeface="HGS創英角ﾎﾟｯﾌﾟ体" panose="040B0A00000000000000" pitchFamily="50" charset="-128"/>
              </a:rPr>
              <a:t>変動金利推進派の主張！</a:t>
            </a:r>
          </a:p>
        </p:txBody>
      </p:sp>
      <p:sp>
        <p:nvSpPr>
          <p:cNvPr id="3" name="コンテンツ プレースホルダー 2">
            <a:extLst>
              <a:ext uri="{FF2B5EF4-FFF2-40B4-BE49-F238E27FC236}">
                <a16:creationId xmlns:a16="http://schemas.microsoft.com/office/drawing/2014/main" id="{87DE61C3-01D2-13E6-2A17-FD6A7690C032}"/>
              </a:ext>
            </a:extLst>
          </p:cNvPr>
          <p:cNvSpPr>
            <a:spLocks noGrp="1"/>
          </p:cNvSpPr>
          <p:nvPr>
            <p:ph idx="1"/>
          </p:nvPr>
        </p:nvSpPr>
        <p:spPr/>
        <p:style>
          <a:lnRef idx="1">
            <a:schemeClr val="accent1"/>
          </a:lnRef>
          <a:fillRef idx="2">
            <a:schemeClr val="accent1"/>
          </a:fillRef>
          <a:effectRef idx="1">
            <a:schemeClr val="accent1"/>
          </a:effectRef>
          <a:fontRef idx="minor">
            <a:schemeClr val="dk1"/>
          </a:fontRef>
        </p:style>
        <p:txBody>
          <a:bodyPr>
            <a:normAutofit fontScale="62500" lnSpcReduction="20000"/>
          </a:bodyPr>
          <a:lstStyle/>
          <a:p>
            <a:pPr marL="0" indent="0">
              <a:buNone/>
            </a:pPr>
            <a:endParaRPr kumimoji="1" lang="en-US" altLang="ja-JP" dirty="0"/>
          </a:p>
          <a:p>
            <a:pPr marL="0" indent="0">
              <a:buNone/>
            </a:pPr>
            <a:r>
              <a:rPr kumimoji="1" lang="ja-JP" altLang="en-US" dirty="0">
                <a:latin typeface="HGS創英角ﾎﾟｯﾌﾟ体" panose="040B0A00000000000000" pitchFamily="50" charset="-128"/>
                <a:ea typeface="HGS創英角ﾎﾟｯﾌﾟ体" panose="040B0A00000000000000" pitchFamily="50" charset="-128"/>
              </a:rPr>
              <a:t>①変動金利は、当初</a:t>
            </a:r>
            <a:r>
              <a:rPr kumimoji="1" lang="en-US" altLang="ja-JP" dirty="0">
                <a:latin typeface="HGS創英角ﾎﾟｯﾌﾟ体" panose="040B0A00000000000000" pitchFamily="50" charset="-128"/>
                <a:ea typeface="HGS創英角ﾎﾟｯﾌﾟ体" panose="040B0A00000000000000" pitchFamily="50" charset="-128"/>
              </a:rPr>
              <a:t>10</a:t>
            </a:r>
            <a:r>
              <a:rPr kumimoji="1" lang="ja-JP" altLang="en-US" dirty="0">
                <a:latin typeface="HGS創英角ﾎﾟｯﾌﾟ体" panose="040B0A00000000000000" pitchFamily="50" charset="-128"/>
                <a:ea typeface="HGS創英角ﾎﾟｯﾌﾟ体" panose="040B0A00000000000000" pitchFamily="50" charset="-128"/>
              </a:rPr>
              <a:t>年間で、全利息の半分くらい払うので、</a:t>
            </a:r>
            <a:endParaRPr kumimoji="1" lang="en-US" altLang="ja-JP" dirty="0">
              <a:latin typeface="HGS創英角ﾎﾟｯﾌﾟ体" panose="040B0A00000000000000" pitchFamily="50" charset="-128"/>
              <a:ea typeface="HGS創英角ﾎﾟｯﾌﾟ体" panose="040B0A00000000000000" pitchFamily="50" charset="-128"/>
            </a:endParaRPr>
          </a:p>
          <a:p>
            <a:pPr marL="0" indent="0">
              <a:buNone/>
            </a:pPr>
            <a:r>
              <a:rPr lang="ja-JP" altLang="en-US" dirty="0">
                <a:latin typeface="HGS創英角ﾎﾟｯﾌﾟ体" panose="040B0A00000000000000" pitchFamily="50" charset="-128"/>
                <a:ea typeface="HGS創英角ﾎﾟｯﾌﾟ体" panose="040B0A00000000000000" pitchFamily="50" charset="-128"/>
              </a:rPr>
              <a:t>　その１０年間の金利をいかに、低く抑えるかが重要！</a:t>
            </a:r>
            <a:endParaRPr lang="en-US" altLang="ja-JP" dirty="0">
              <a:latin typeface="HGS創英角ﾎﾟｯﾌﾟ体" panose="040B0A00000000000000" pitchFamily="50" charset="-128"/>
              <a:ea typeface="HGS創英角ﾎﾟｯﾌﾟ体" panose="040B0A00000000000000" pitchFamily="50" charset="-128"/>
            </a:endParaRPr>
          </a:p>
          <a:p>
            <a:pPr marL="0" indent="0">
              <a:buNone/>
            </a:pPr>
            <a:endParaRPr lang="en-US" altLang="ja-JP" dirty="0"/>
          </a:p>
          <a:p>
            <a:pPr marL="0" indent="0">
              <a:buNone/>
            </a:pPr>
            <a:r>
              <a:rPr kumimoji="1" lang="ja-JP" altLang="en-US" dirty="0">
                <a:latin typeface="HGS創英角ﾎﾟｯﾌﾟ体" panose="040B0A00000000000000" pitchFamily="50" charset="-128"/>
                <a:ea typeface="HGS創英角ﾎﾟｯﾌﾟ体" panose="040B0A00000000000000" pitchFamily="50" charset="-128"/>
              </a:rPr>
              <a:t>②日銀</a:t>
            </a:r>
            <a:r>
              <a:rPr lang="ja-JP" altLang="en-US" dirty="0">
                <a:latin typeface="HGS創英角ﾎﾟｯﾌﾟ体" panose="040B0A00000000000000" pitchFamily="50" charset="-128"/>
                <a:ea typeface="HGS創英角ﾎﾟｯﾌﾟ体" panose="040B0A00000000000000" pitchFamily="50" charset="-128"/>
              </a:rPr>
              <a:t>は、</a:t>
            </a:r>
            <a:r>
              <a:rPr kumimoji="1" lang="en-US" altLang="ja-JP" dirty="0">
                <a:latin typeface="HGS創英角ﾎﾟｯﾌﾟ体" panose="040B0A00000000000000" pitchFamily="50" charset="-128"/>
                <a:ea typeface="HGS創英角ﾎﾟｯﾌﾟ体" panose="040B0A00000000000000" pitchFamily="50" charset="-128"/>
              </a:rPr>
              <a:t>『</a:t>
            </a:r>
            <a:r>
              <a:rPr kumimoji="1" lang="ja-JP" altLang="en-US" dirty="0">
                <a:latin typeface="HGS創英角ﾎﾟｯﾌﾟ体" panose="040B0A00000000000000" pitchFamily="50" charset="-128"/>
                <a:ea typeface="HGS創英角ﾎﾟｯﾌﾟ体" panose="040B0A00000000000000" pitchFamily="50" charset="-128"/>
              </a:rPr>
              <a:t>持続的なインフレ</a:t>
            </a:r>
            <a:r>
              <a:rPr kumimoji="1" lang="en-US" altLang="ja-JP" dirty="0">
                <a:latin typeface="HGS創英角ﾎﾟｯﾌﾟ体" panose="040B0A00000000000000" pitchFamily="50" charset="-128"/>
                <a:ea typeface="HGS創英角ﾎﾟｯﾌﾟ体" panose="040B0A00000000000000" pitchFamily="50" charset="-128"/>
              </a:rPr>
              <a:t>2%』</a:t>
            </a:r>
            <a:r>
              <a:rPr kumimoji="1" lang="ja-JP" altLang="en-US" dirty="0">
                <a:latin typeface="HGS創英角ﾎﾟｯﾌﾟ体" panose="040B0A00000000000000" pitchFamily="50" charset="-128"/>
                <a:ea typeface="HGS創英角ﾎﾟｯﾌﾟ体" panose="040B0A00000000000000" pitchFamily="50" charset="-128"/>
              </a:rPr>
              <a:t>を達成するまでは金融緩和を続ける」と言っている</a:t>
            </a:r>
          </a:p>
          <a:p>
            <a:pPr marL="0" indent="0">
              <a:buNone/>
            </a:pPr>
            <a:r>
              <a:rPr kumimoji="1" lang="ja-JP" altLang="en-US" dirty="0">
                <a:latin typeface="HGS創英角ﾎﾟｯﾌﾟ体" panose="040B0A00000000000000" pitchFamily="50" charset="-128"/>
                <a:ea typeface="HGS創英角ﾎﾟｯﾌﾟ体" panose="040B0A00000000000000" pitchFamily="50" charset="-128"/>
              </a:rPr>
              <a:t>　この</a:t>
            </a:r>
            <a:r>
              <a:rPr kumimoji="1" lang="en-US" altLang="ja-JP" dirty="0">
                <a:latin typeface="HGS創英角ﾎﾟｯﾌﾟ体" panose="040B0A00000000000000" pitchFamily="50" charset="-128"/>
                <a:ea typeface="HGS創英角ﾎﾟｯﾌﾟ体" panose="040B0A00000000000000" pitchFamily="50" charset="-128"/>
              </a:rPr>
              <a:t>『</a:t>
            </a:r>
            <a:r>
              <a:rPr kumimoji="1" lang="ja-JP" altLang="en-US" dirty="0">
                <a:latin typeface="HGS創英角ﾎﾟｯﾌﾟ体" panose="040B0A00000000000000" pitchFamily="50" charset="-128"/>
                <a:ea typeface="HGS創英角ﾎﾟｯﾌﾟ体" panose="040B0A00000000000000" pitchFamily="50" charset="-128"/>
              </a:rPr>
              <a:t>持続的なインフレ</a:t>
            </a:r>
            <a:r>
              <a:rPr kumimoji="1" lang="en-US" altLang="ja-JP" dirty="0">
                <a:latin typeface="HGS創英角ﾎﾟｯﾌﾟ体" panose="040B0A00000000000000" pitchFamily="50" charset="-128"/>
                <a:ea typeface="HGS創英角ﾎﾟｯﾌﾟ体" panose="040B0A00000000000000" pitchFamily="50" charset="-128"/>
              </a:rPr>
              <a:t>2%』</a:t>
            </a:r>
            <a:r>
              <a:rPr kumimoji="1" lang="ja-JP" altLang="en-US" dirty="0">
                <a:latin typeface="HGS創英角ﾎﾟｯﾌﾟ体" panose="040B0A00000000000000" pitchFamily="50" charset="-128"/>
                <a:ea typeface="HGS創英角ﾎﾟｯﾌﾟ体" panose="040B0A00000000000000" pitchFamily="50" charset="-128"/>
              </a:rPr>
              <a:t>とはこれは賃金上昇→需要増大→インフレ</a:t>
            </a:r>
            <a:endParaRPr kumimoji="1" lang="en-US" altLang="ja-JP" dirty="0">
              <a:latin typeface="HGS創英角ﾎﾟｯﾌﾟ体" panose="040B0A00000000000000" pitchFamily="50" charset="-128"/>
              <a:ea typeface="HGS創英角ﾎﾟｯﾌﾟ体" panose="040B0A00000000000000" pitchFamily="50" charset="-128"/>
            </a:endParaRPr>
          </a:p>
          <a:p>
            <a:pPr marL="0" indent="0">
              <a:buNone/>
            </a:pPr>
            <a:r>
              <a:rPr kumimoji="1" lang="ja-JP" altLang="en-US" dirty="0">
                <a:latin typeface="HGS創英角ﾎﾟｯﾌﾟ体" panose="040B0A00000000000000" pitchFamily="50" charset="-128"/>
                <a:ea typeface="HGS創英角ﾎﾟｯﾌﾟ体" panose="040B0A00000000000000" pitchFamily="50" charset="-128"/>
              </a:rPr>
              <a:t>　の良い経済サイクルが回っている状態。まだそういう状態ではない！</a:t>
            </a:r>
            <a:endParaRPr kumimoji="1" lang="en-US" altLang="ja-JP" dirty="0">
              <a:latin typeface="HGS創英角ﾎﾟｯﾌﾟ体" panose="040B0A00000000000000" pitchFamily="50" charset="-128"/>
              <a:ea typeface="HGS創英角ﾎﾟｯﾌﾟ体" panose="040B0A00000000000000" pitchFamily="50" charset="-128"/>
            </a:endParaRPr>
          </a:p>
          <a:p>
            <a:pPr marL="0" indent="0">
              <a:buNone/>
            </a:pPr>
            <a:endParaRPr kumimoji="1" lang="en-US" altLang="ja-JP" dirty="0"/>
          </a:p>
          <a:p>
            <a:pPr marL="0" indent="0">
              <a:buNone/>
            </a:pPr>
            <a:r>
              <a:rPr lang="ja-JP" altLang="en-US" dirty="0">
                <a:latin typeface="HGS創英角ﾎﾟｯﾌﾟ体" panose="040B0A00000000000000" pitchFamily="50" charset="-128"/>
                <a:ea typeface="HGS創英角ﾎﾟｯﾌﾟ体" panose="040B0A00000000000000" pitchFamily="50" charset="-128"/>
              </a:rPr>
              <a:t>③変動金利の上昇は早くて</a:t>
            </a:r>
            <a:r>
              <a:rPr lang="en-US" altLang="ja-JP" dirty="0">
                <a:latin typeface="HGS創英角ﾎﾟｯﾌﾟ体" panose="040B0A00000000000000" pitchFamily="50" charset="-128"/>
                <a:ea typeface="HGS創英角ﾎﾟｯﾌﾟ体" panose="040B0A00000000000000" pitchFamily="50" charset="-128"/>
              </a:rPr>
              <a:t>2035</a:t>
            </a:r>
            <a:r>
              <a:rPr lang="ja-JP" altLang="en-US" dirty="0">
                <a:latin typeface="HGS創英角ﾎﾟｯﾌﾟ体" panose="040B0A00000000000000" pitchFamily="50" charset="-128"/>
                <a:ea typeface="HGS創英角ﾎﾟｯﾌﾟ体" panose="040B0A00000000000000" pitchFamily="50" charset="-128"/>
              </a:rPr>
              <a:t>年と考えており　今後上昇したとしても</a:t>
            </a:r>
            <a:r>
              <a:rPr lang="en-US" altLang="ja-JP" dirty="0">
                <a:latin typeface="HGS創英角ﾎﾟｯﾌﾟ体" panose="040B0A00000000000000" pitchFamily="50" charset="-128"/>
                <a:ea typeface="HGS創英角ﾎﾟｯﾌﾟ体" panose="040B0A00000000000000" pitchFamily="50" charset="-128"/>
              </a:rPr>
              <a:t>1%</a:t>
            </a:r>
            <a:r>
              <a:rPr lang="ja-JP" altLang="en-US" dirty="0">
                <a:latin typeface="HGS創英角ﾎﾟｯﾌﾟ体" panose="040B0A00000000000000" pitchFamily="50" charset="-128"/>
                <a:ea typeface="HGS創英角ﾎﾟｯﾌﾟ体" panose="040B0A00000000000000" pitchFamily="50" charset="-128"/>
              </a:rPr>
              <a:t>程度のわずかな</a:t>
            </a:r>
            <a:endParaRPr lang="en-US" altLang="ja-JP" dirty="0">
              <a:latin typeface="HGS創英角ﾎﾟｯﾌﾟ体" panose="040B0A00000000000000" pitchFamily="50" charset="-128"/>
              <a:ea typeface="HGS創英角ﾎﾟｯﾌﾟ体" panose="040B0A00000000000000" pitchFamily="50" charset="-128"/>
            </a:endParaRPr>
          </a:p>
          <a:p>
            <a:pPr marL="0" indent="0">
              <a:buNone/>
            </a:pPr>
            <a:r>
              <a:rPr lang="ja-JP" altLang="en-US" dirty="0">
                <a:latin typeface="HGS創英角ﾎﾟｯﾌﾟ体" panose="040B0A00000000000000" pitchFamily="50" charset="-128"/>
                <a:ea typeface="HGS創英角ﾎﾟｯﾌﾟ体" panose="040B0A00000000000000" pitchFamily="50" charset="-128"/>
              </a:rPr>
              <a:t>　上昇にとどまるでしょう。</a:t>
            </a:r>
            <a:r>
              <a:rPr kumimoji="1" lang="ja-JP" altLang="en-US" dirty="0">
                <a:latin typeface="HGS創英角ﾎﾟｯﾌﾟ体" panose="040B0A00000000000000" pitchFamily="50" charset="-128"/>
                <a:ea typeface="HGS創英角ﾎﾟｯﾌﾟ体" panose="040B0A00000000000000" pitchFamily="50" charset="-128"/>
              </a:rPr>
              <a:t>理由は、</a:t>
            </a:r>
            <a:r>
              <a:rPr lang="ja-JP" altLang="en-US" dirty="0">
                <a:latin typeface="HGS創英角ﾎﾟｯﾌﾟ体" panose="040B0A00000000000000" pitchFamily="50" charset="-128"/>
                <a:ea typeface="HGS創英角ﾎﾟｯﾌﾟ体" panose="040B0A00000000000000" pitchFamily="50" charset="-128"/>
              </a:rPr>
              <a:t>バブル</a:t>
            </a:r>
            <a:r>
              <a:rPr kumimoji="1" lang="ja-JP" altLang="en-US" dirty="0">
                <a:latin typeface="HGS創英角ﾎﾟｯﾌﾟ体" panose="040B0A00000000000000" pitchFamily="50" charset="-128"/>
                <a:ea typeface="HGS創英角ﾎﾟｯﾌﾟ体" panose="040B0A00000000000000" pitchFamily="50" charset="-128"/>
              </a:rPr>
              <a:t>世代の退職とタイムラグ。</a:t>
            </a:r>
            <a:endParaRPr kumimoji="1" lang="en-US" altLang="ja-JP" dirty="0">
              <a:latin typeface="HGS創英角ﾎﾟｯﾌﾟ体" panose="040B0A00000000000000" pitchFamily="50" charset="-128"/>
              <a:ea typeface="HGS創英角ﾎﾟｯﾌﾟ体" panose="040B0A00000000000000" pitchFamily="50" charset="-128"/>
            </a:endParaRPr>
          </a:p>
          <a:p>
            <a:pPr marL="0" indent="0">
              <a:buNone/>
            </a:pPr>
            <a:endParaRPr lang="en-US" altLang="ja-JP" dirty="0">
              <a:latin typeface="HGS創英角ﾎﾟｯﾌﾟ体" panose="040B0A00000000000000" pitchFamily="50" charset="-128"/>
              <a:ea typeface="HGS創英角ﾎﾟｯﾌﾟ体" panose="040B0A00000000000000" pitchFamily="50" charset="-128"/>
            </a:endParaRPr>
          </a:p>
          <a:p>
            <a:pPr marL="0" indent="0">
              <a:buNone/>
            </a:pPr>
            <a:r>
              <a:rPr lang="ja-JP" altLang="en-US" dirty="0">
                <a:latin typeface="HGS創英角ﾎﾟｯﾌﾟ体" panose="040B0A00000000000000" pitchFamily="50" charset="-128"/>
                <a:ea typeface="HGS創英角ﾎﾟｯﾌﾟ体" panose="040B0A00000000000000" pitchFamily="50" charset="-128"/>
              </a:rPr>
              <a:t>④</a:t>
            </a:r>
            <a:r>
              <a:rPr kumimoji="1" lang="ja-JP" altLang="en-US" dirty="0">
                <a:latin typeface="HGS創英角ﾎﾟｯﾌﾟ体" panose="040B0A00000000000000" pitchFamily="50" charset="-128"/>
                <a:ea typeface="HGS創英角ﾎﾟｯﾌﾟ体" panose="040B0A00000000000000" pitchFamily="50" charset="-128"/>
              </a:rPr>
              <a:t>変動金利の上昇は、年</a:t>
            </a:r>
            <a:r>
              <a:rPr kumimoji="1" lang="en-US" altLang="ja-JP" dirty="0">
                <a:latin typeface="HGS創英角ﾎﾟｯﾌﾟ体" panose="040B0A00000000000000" pitchFamily="50" charset="-128"/>
                <a:ea typeface="HGS創英角ﾎﾟｯﾌﾟ体" panose="040B0A00000000000000" pitchFamily="50" charset="-128"/>
              </a:rPr>
              <a:t>8.5</a:t>
            </a:r>
            <a:r>
              <a:rPr kumimoji="1" lang="ja-JP" altLang="en-US" dirty="0">
                <a:latin typeface="HGS創英角ﾎﾟｯﾌﾟ体" panose="040B0A00000000000000" pitchFamily="50" charset="-128"/>
                <a:ea typeface="HGS創英角ﾎﾟｯﾌﾟ体" panose="040B0A00000000000000" pitchFamily="50" charset="-128"/>
              </a:rPr>
              <a:t>％にならないと現在の全期間固定金利の総支払利息を上回らない。</a:t>
            </a:r>
            <a:endParaRPr kumimoji="1" lang="en-US" altLang="ja-JP" dirty="0">
              <a:latin typeface="HGS創英角ﾎﾟｯﾌﾟ体" panose="040B0A00000000000000" pitchFamily="50" charset="-128"/>
              <a:ea typeface="HGS創英角ﾎﾟｯﾌﾟ体" panose="040B0A00000000000000" pitchFamily="50" charset="-128"/>
            </a:endParaRPr>
          </a:p>
          <a:p>
            <a:pPr marL="0" indent="0">
              <a:buNone/>
            </a:pPr>
            <a:r>
              <a:rPr lang="ja-JP" altLang="en-US" dirty="0">
                <a:latin typeface="HGS創英角ﾎﾟｯﾌﾟ体" panose="040B0A00000000000000" pitchFamily="50" charset="-128"/>
                <a:ea typeface="HGS創英角ﾎﾟｯﾌﾟ体" panose="040B0A00000000000000" pitchFamily="50" charset="-128"/>
              </a:rPr>
              <a:t>　そんなこと（バブル経済）には、ならないから、</a:t>
            </a:r>
            <a:r>
              <a:rPr lang="ja-JP" altLang="en-US" dirty="0">
                <a:solidFill>
                  <a:srgbClr val="FF0000"/>
                </a:solidFill>
                <a:latin typeface="HGS創英角ﾎﾟｯﾌﾟ体" panose="040B0A00000000000000" pitchFamily="50" charset="-128"/>
                <a:ea typeface="HGS創英角ﾎﾟｯﾌﾟ体" panose="040B0A00000000000000" pitchFamily="50" charset="-128"/>
              </a:rPr>
              <a:t>変動金利の方がお得</a:t>
            </a:r>
            <a:r>
              <a:rPr lang="ja-JP" altLang="en-US" dirty="0">
                <a:latin typeface="HGS創英角ﾎﾟｯﾌﾟ体" panose="040B0A00000000000000" pitchFamily="50" charset="-128"/>
                <a:ea typeface="HGS創英角ﾎﾟｯﾌﾟ体" panose="040B0A00000000000000" pitchFamily="50" charset="-128"/>
              </a:rPr>
              <a:t>です。</a:t>
            </a:r>
            <a:endParaRPr kumimoji="1" lang="ja-JP" altLang="en-US" dirty="0">
              <a:latin typeface="HGS創英角ﾎﾟｯﾌﾟ体" panose="040B0A00000000000000" pitchFamily="50" charset="-128"/>
              <a:ea typeface="HGS創英角ﾎﾟｯﾌﾟ体" panose="040B0A00000000000000" pitchFamily="50" charset="-128"/>
            </a:endParaRPr>
          </a:p>
        </p:txBody>
      </p:sp>
      <p:sp>
        <p:nvSpPr>
          <p:cNvPr id="5" name="スライド番号プレースホルダー 4">
            <a:extLst>
              <a:ext uri="{FF2B5EF4-FFF2-40B4-BE49-F238E27FC236}">
                <a16:creationId xmlns:a16="http://schemas.microsoft.com/office/drawing/2014/main" id="{8B75BDFB-17BA-3C3B-8C64-B15F6C544570}"/>
              </a:ext>
            </a:extLst>
          </p:cNvPr>
          <p:cNvSpPr>
            <a:spLocks noGrp="1"/>
          </p:cNvSpPr>
          <p:nvPr>
            <p:ph type="sldNum" sz="quarter" idx="12"/>
          </p:nvPr>
        </p:nvSpPr>
        <p:spPr/>
        <p:txBody>
          <a:bodyPr/>
          <a:lstStyle/>
          <a:p>
            <a:fld id="{7053D55C-1BD3-474D-B643-3CCB384A951D}" type="slidenum">
              <a:rPr kumimoji="1" lang="ja-JP" altLang="en-US" smtClean="0"/>
              <a:t>56</a:t>
            </a:fld>
            <a:endParaRPr kumimoji="1" lang="ja-JP" altLang="en-US"/>
          </a:p>
        </p:txBody>
      </p:sp>
    </p:spTree>
    <p:extLst>
      <p:ext uri="{BB962C8B-B14F-4D97-AF65-F5344CB8AC3E}">
        <p14:creationId xmlns:p14="http://schemas.microsoft.com/office/powerpoint/2010/main" val="414140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E8831A2-EB30-56BF-F048-BBC4880848C1}"/>
              </a:ext>
            </a:extLst>
          </p:cNvPr>
          <p:cNvSpPr>
            <a:spLocks noGrp="1"/>
          </p:cNvSpPr>
          <p:nvPr>
            <p:ph type="title"/>
          </p:nvPr>
        </p:nvSpPr>
        <p:spPr/>
        <p:txBody>
          <a:bodyPr/>
          <a:lstStyle/>
          <a:p>
            <a:endParaRPr kumimoji="1" lang="ja-JP" altLang="en-US"/>
          </a:p>
        </p:txBody>
      </p:sp>
      <p:pic>
        <p:nvPicPr>
          <p:cNvPr id="5" name="コンテンツ プレースホルダー 4">
            <a:extLst>
              <a:ext uri="{FF2B5EF4-FFF2-40B4-BE49-F238E27FC236}">
                <a16:creationId xmlns:a16="http://schemas.microsoft.com/office/drawing/2014/main" id="{208D3E3C-7B12-5321-2C88-934DAAB4347B}"/>
              </a:ext>
            </a:extLst>
          </p:cNvPr>
          <p:cNvPicPr>
            <a:picLocks noGrp="1" noChangeAspect="1"/>
          </p:cNvPicPr>
          <p:nvPr>
            <p:ph idx="1"/>
          </p:nvPr>
        </p:nvPicPr>
        <p:blipFill>
          <a:blip r:embed="rId2"/>
          <a:stretch>
            <a:fillRect/>
          </a:stretch>
        </p:blipFill>
        <p:spPr>
          <a:xfrm>
            <a:off x="358347" y="136525"/>
            <a:ext cx="11516496" cy="6474340"/>
          </a:xfrm>
        </p:spPr>
      </p:pic>
      <p:sp>
        <p:nvSpPr>
          <p:cNvPr id="6" name="スライド番号プレースホルダー 5">
            <a:extLst>
              <a:ext uri="{FF2B5EF4-FFF2-40B4-BE49-F238E27FC236}">
                <a16:creationId xmlns:a16="http://schemas.microsoft.com/office/drawing/2014/main" id="{292C5B8D-56FC-7D91-DF13-043B5C21DE2B}"/>
              </a:ext>
            </a:extLst>
          </p:cNvPr>
          <p:cNvSpPr>
            <a:spLocks noGrp="1"/>
          </p:cNvSpPr>
          <p:nvPr>
            <p:ph type="sldNum" sz="quarter" idx="12"/>
          </p:nvPr>
        </p:nvSpPr>
        <p:spPr/>
        <p:txBody>
          <a:bodyPr/>
          <a:lstStyle/>
          <a:p>
            <a:fld id="{7053D55C-1BD3-474D-B643-3CCB384A951D}" type="slidenum">
              <a:rPr kumimoji="1" lang="ja-JP" altLang="en-US" smtClean="0"/>
              <a:t>57</a:t>
            </a:fld>
            <a:endParaRPr kumimoji="1" lang="ja-JP" altLang="en-US"/>
          </a:p>
        </p:txBody>
      </p:sp>
      <p:sp>
        <p:nvSpPr>
          <p:cNvPr id="3" name="テキスト ボックス 2">
            <a:extLst>
              <a:ext uri="{FF2B5EF4-FFF2-40B4-BE49-F238E27FC236}">
                <a16:creationId xmlns:a16="http://schemas.microsoft.com/office/drawing/2014/main" id="{D0ADAD92-E9A2-CBCE-FB5F-3FADECBFF671}"/>
              </a:ext>
            </a:extLst>
          </p:cNvPr>
          <p:cNvSpPr txBox="1"/>
          <p:nvPr/>
        </p:nvSpPr>
        <p:spPr>
          <a:xfrm flipH="1">
            <a:off x="2306417" y="1187176"/>
            <a:ext cx="55373" cy="300082"/>
          </a:xfrm>
          <a:prstGeom prst="rect">
            <a:avLst/>
          </a:prstGeom>
          <a:noFill/>
        </p:spPr>
        <p:txBody>
          <a:bodyPr wrap="square" rtlCol="0">
            <a:spAutoFit/>
          </a:bodyPr>
          <a:lstStyle/>
          <a:p>
            <a:r>
              <a:rPr lang="ja-JP" altLang="en-US" sz="1350" dirty="0"/>
              <a:t>①</a:t>
            </a:r>
          </a:p>
        </p:txBody>
      </p:sp>
    </p:spTree>
    <p:extLst>
      <p:ext uri="{BB962C8B-B14F-4D97-AF65-F5344CB8AC3E}">
        <p14:creationId xmlns:p14="http://schemas.microsoft.com/office/powerpoint/2010/main" val="253444577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コンテンツ プレースホルダー 4">
            <a:extLst>
              <a:ext uri="{FF2B5EF4-FFF2-40B4-BE49-F238E27FC236}">
                <a16:creationId xmlns:a16="http://schemas.microsoft.com/office/drawing/2014/main" id="{BCD3207C-B82A-9344-2DD7-E5F550C728B0}"/>
              </a:ext>
            </a:extLst>
          </p:cNvPr>
          <p:cNvPicPr>
            <a:picLocks noGrp="1" noChangeAspect="1"/>
          </p:cNvPicPr>
          <p:nvPr>
            <p:ph idx="1"/>
          </p:nvPr>
        </p:nvPicPr>
        <p:blipFill>
          <a:blip r:embed="rId2"/>
          <a:stretch>
            <a:fillRect/>
          </a:stretch>
        </p:blipFill>
        <p:spPr>
          <a:xfrm>
            <a:off x="849086" y="696686"/>
            <a:ext cx="10232571" cy="5480277"/>
          </a:xfrm>
        </p:spPr>
      </p:pic>
      <p:sp>
        <p:nvSpPr>
          <p:cNvPr id="3" name="スライド番号プレースホルダー 2">
            <a:extLst>
              <a:ext uri="{FF2B5EF4-FFF2-40B4-BE49-F238E27FC236}">
                <a16:creationId xmlns:a16="http://schemas.microsoft.com/office/drawing/2014/main" id="{FBEDB55D-C7C3-CBC0-74FB-D3D2D3E8B789}"/>
              </a:ext>
            </a:extLst>
          </p:cNvPr>
          <p:cNvSpPr>
            <a:spLocks noGrp="1"/>
          </p:cNvSpPr>
          <p:nvPr>
            <p:ph type="sldNum" sz="quarter" idx="12"/>
          </p:nvPr>
        </p:nvSpPr>
        <p:spPr/>
        <p:txBody>
          <a:bodyPr/>
          <a:lstStyle/>
          <a:p>
            <a:fld id="{7053D55C-1BD3-474D-B643-3CCB384A951D}" type="slidenum">
              <a:rPr kumimoji="1" lang="ja-JP" altLang="en-US" smtClean="0"/>
              <a:t>58</a:t>
            </a:fld>
            <a:endParaRPr kumimoji="1" lang="ja-JP" altLang="en-US"/>
          </a:p>
        </p:txBody>
      </p:sp>
    </p:spTree>
    <p:extLst>
      <p:ext uri="{BB962C8B-B14F-4D97-AF65-F5344CB8AC3E}">
        <p14:creationId xmlns:p14="http://schemas.microsoft.com/office/powerpoint/2010/main" val="81962836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5EA8BAC-D7A9-759F-06E7-25FCC96CA2C1}"/>
              </a:ext>
            </a:extLst>
          </p:cNvPr>
          <p:cNvSpPr>
            <a:spLocks noGrp="1"/>
          </p:cNvSpPr>
          <p:nvPr>
            <p:ph type="title"/>
          </p:nvPr>
        </p:nvSpPr>
        <p:spPr/>
        <p:txBody>
          <a:bodyPr/>
          <a:lstStyle/>
          <a:p>
            <a:endParaRPr kumimoji="1" lang="ja-JP" altLang="en-US"/>
          </a:p>
        </p:txBody>
      </p:sp>
      <p:pic>
        <p:nvPicPr>
          <p:cNvPr id="5" name="コンテンツ プレースホルダー 4">
            <a:extLst>
              <a:ext uri="{FF2B5EF4-FFF2-40B4-BE49-F238E27FC236}">
                <a16:creationId xmlns:a16="http://schemas.microsoft.com/office/drawing/2014/main" id="{52D2AC59-BDD5-2C43-1DD5-E9F62DB3EE0F}"/>
              </a:ext>
            </a:extLst>
          </p:cNvPr>
          <p:cNvPicPr>
            <a:picLocks noGrp="1" noChangeAspect="1"/>
          </p:cNvPicPr>
          <p:nvPr>
            <p:ph idx="1"/>
          </p:nvPr>
        </p:nvPicPr>
        <p:blipFill>
          <a:blip r:embed="rId3"/>
          <a:stretch>
            <a:fillRect/>
          </a:stretch>
        </p:blipFill>
        <p:spPr>
          <a:xfrm>
            <a:off x="914400" y="446315"/>
            <a:ext cx="10439400" cy="6046560"/>
          </a:xfrm>
        </p:spPr>
      </p:pic>
      <p:sp>
        <p:nvSpPr>
          <p:cNvPr id="4" name="スライド番号プレースホルダー 3">
            <a:extLst>
              <a:ext uri="{FF2B5EF4-FFF2-40B4-BE49-F238E27FC236}">
                <a16:creationId xmlns:a16="http://schemas.microsoft.com/office/drawing/2014/main" id="{21C3EC40-DA22-DEBF-BDB1-E04275C8F893}"/>
              </a:ext>
            </a:extLst>
          </p:cNvPr>
          <p:cNvSpPr>
            <a:spLocks noGrp="1"/>
          </p:cNvSpPr>
          <p:nvPr>
            <p:ph type="sldNum" sz="quarter" idx="12"/>
          </p:nvPr>
        </p:nvSpPr>
        <p:spPr/>
        <p:txBody>
          <a:bodyPr/>
          <a:lstStyle/>
          <a:p>
            <a:fld id="{7053D55C-1BD3-474D-B643-3CCB384A951D}" type="slidenum">
              <a:rPr kumimoji="1" lang="ja-JP" altLang="en-US" smtClean="0"/>
              <a:t>59</a:t>
            </a:fld>
            <a:endParaRPr kumimoji="1" lang="ja-JP" altLang="en-US"/>
          </a:p>
        </p:txBody>
      </p:sp>
      <p:cxnSp>
        <p:nvCxnSpPr>
          <p:cNvPr id="6" name="直線コネクタ 5">
            <a:extLst>
              <a:ext uri="{FF2B5EF4-FFF2-40B4-BE49-F238E27FC236}">
                <a16:creationId xmlns:a16="http://schemas.microsoft.com/office/drawing/2014/main" id="{DD879E03-CDFC-5B0C-B83A-F692F5EF1184}"/>
              </a:ext>
            </a:extLst>
          </p:cNvPr>
          <p:cNvCxnSpPr>
            <a:cxnSpLocks/>
          </p:cNvCxnSpPr>
          <p:nvPr/>
        </p:nvCxnSpPr>
        <p:spPr>
          <a:xfrm>
            <a:off x="6536724" y="5461686"/>
            <a:ext cx="186587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 name="楕円 2">
            <a:extLst>
              <a:ext uri="{FF2B5EF4-FFF2-40B4-BE49-F238E27FC236}">
                <a16:creationId xmlns:a16="http://schemas.microsoft.com/office/drawing/2014/main" id="{919A8BAF-5603-2AD8-542C-E3C47FA0373D}"/>
              </a:ext>
            </a:extLst>
          </p:cNvPr>
          <p:cNvSpPr/>
          <p:nvPr/>
        </p:nvSpPr>
        <p:spPr>
          <a:xfrm>
            <a:off x="3943739" y="4316963"/>
            <a:ext cx="5150497" cy="2175911"/>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7925813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101011" y="497633"/>
            <a:ext cx="9859347" cy="5697894"/>
          </a:xfr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p:spPr>
        <p:txBody>
          <a:bodyPr/>
          <a:lstStyle/>
          <a:p>
            <a:pPr algn="l"/>
            <a:r>
              <a:rPr kumimoji="1" lang="ja-JP" altLang="en-US" dirty="0">
                <a:latin typeface="HGP創英角ﾎﾟｯﾌﾟ体" pitchFamily="50" charset="-128"/>
                <a:ea typeface="HGP創英角ﾎﾟｯﾌﾟ体" pitchFamily="50" charset="-128"/>
              </a:rPr>
              <a:t>　住宅ローンの変動金利</a:t>
            </a:r>
            <a:br>
              <a:rPr lang="en-US" altLang="ja-JP" dirty="0">
                <a:latin typeface="HGP創英角ﾎﾟｯﾌﾟ体" pitchFamily="50" charset="-128"/>
                <a:ea typeface="HGP創英角ﾎﾟｯﾌﾟ体" pitchFamily="50" charset="-128"/>
              </a:rPr>
            </a:br>
            <a:br>
              <a:rPr lang="en-US" altLang="ja-JP" dirty="0">
                <a:latin typeface="HGP創英角ﾎﾟｯﾌﾟ体" pitchFamily="50" charset="-128"/>
                <a:ea typeface="HGP創英角ﾎﾟｯﾌﾟ体" pitchFamily="50" charset="-128"/>
              </a:rPr>
            </a:br>
            <a:r>
              <a:rPr lang="ja-JP" altLang="en-US" dirty="0">
                <a:latin typeface="HGP創英角ﾎﾟｯﾌﾟ体" pitchFamily="50" charset="-128"/>
                <a:ea typeface="HGP創英角ﾎﾟｯﾌﾟ体" pitchFamily="50" charset="-128"/>
              </a:rPr>
              <a:t>　金利が上がると、どのくらい困るのか？</a:t>
            </a:r>
            <a:br>
              <a:rPr kumimoji="1" lang="en-US" altLang="ja-JP" dirty="0">
                <a:latin typeface="HGP創英角ﾎﾟｯﾌﾟ体" pitchFamily="50" charset="-128"/>
                <a:ea typeface="HGP創英角ﾎﾟｯﾌﾟ体" pitchFamily="50" charset="-128"/>
              </a:rPr>
            </a:br>
            <a:br>
              <a:rPr kumimoji="1" lang="en-US" altLang="ja-JP" sz="4800" dirty="0">
                <a:latin typeface="HGP創英角ﾎﾟｯﾌﾟ体" pitchFamily="50" charset="-128"/>
                <a:ea typeface="HGP創英角ﾎﾟｯﾌﾟ体" pitchFamily="50" charset="-128"/>
              </a:rPr>
            </a:br>
            <a:r>
              <a:rPr kumimoji="1" lang="ja-JP" altLang="en-US" sz="4800" dirty="0">
                <a:latin typeface="HGP創英角ﾎﾟｯﾌﾟ体" pitchFamily="50" charset="-128"/>
                <a:ea typeface="HGP創英角ﾎﾟｯﾌﾟ体" pitchFamily="50" charset="-128"/>
              </a:rPr>
              <a:t>　　</a:t>
            </a:r>
            <a:endParaRPr kumimoji="1" lang="ja-JP" altLang="en-US" dirty="0">
              <a:latin typeface="HGP創英角ﾎﾟｯﾌﾟ体" pitchFamily="50" charset="-128"/>
              <a:ea typeface="HGP創英角ﾎﾟｯﾌﾟ体" pitchFamily="50" charset="-128"/>
            </a:endParaRPr>
          </a:p>
        </p:txBody>
      </p:sp>
      <p:sp>
        <p:nvSpPr>
          <p:cNvPr id="3" name="スライド番号プレースホルダー 2"/>
          <p:cNvSpPr>
            <a:spLocks noGrp="1"/>
          </p:cNvSpPr>
          <p:nvPr>
            <p:ph type="sldNum" sz="quarter" idx="12"/>
          </p:nvPr>
        </p:nvSpPr>
        <p:spPr/>
        <p:txBody>
          <a:bodyPr/>
          <a:lstStyle/>
          <a:p>
            <a:fld id="{428159FB-B171-47E6-97FF-94E4E8E0D996}" type="slidenum">
              <a:rPr kumimoji="1" lang="ja-JP" altLang="en-US" smtClean="0"/>
              <a:t>6</a:t>
            </a:fld>
            <a:endParaRPr kumimoji="1" lang="ja-JP" altLang="en-US"/>
          </a:p>
        </p:txBody>
      </p:sp>
      <p:sp>
        <p:nvSpPr>
          <p:cNvPr id="4" name="日付プレースホルダー 3">
            <a:extLst>
              <a:ext uri="{FF2B5EF4-FFF2-40B4-BE49-F238E27FC236}">
                <a16:creationId xmlns:a16="http://schemas.microsoft.com/office/drawing/2014/main" id="{90A1855E-8FA8-C547-BA34-860F77F58F17}"/>
              </a:ext>
            </a:extLst>
          </p:cNvPr>
          <p:cNvSpPr>
            <a:spLocks noGrp="1"/>
          </p:cNvSpPr>
          <p:nvPr>
            <p:ph type="dt" sz="half" idx="10"/>
          </p:nvPr>
        </p:nvSpPr>
        <p:spPr/>
        <p:txBody>
          <a:bodyPr/>
          <a:lstStyle/>
          <a:p>
            <a:fld id="{E7085EDA-76BD-4AFF-8359-BDEF8BC8B8F4}" type="datetime1">
              <a:rPr kumimoji="1" lang="ja-JP" altLang="en-US" smtClean="0"/>
              <a:t>2024/4/19</a:t>
            </a:fld>
            <a:endParaRPr kumimoji="1" lang="ja-JP" altLang="en-US"/>
          </a:p>
        </p:txBody>
      </p:sp>
    </p:spTree>
    <p:extLst>
      <p:ext uri="{BB962C8B-B14F-4D97-AF65-F5344CB8AC3E}">
        <p14:creationId xmlns:p14="http://schemas.microsoft.com/office/powerpoint/2010/main" val="88043886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BB32F7D-51E9-A178-16F6-6954E4ADD969}"/>
              </a:ext>
            </a:extLst>
          </p:cNvPr>
          <p:cNvSpPr>
            <a:spLocks noGrp="1"/>
          </p:cNvSpPr>
          <p:nvPr>
            <p:ph type="title"/>
          </p:nvPr>
        </p:nvSpPr>
        <p:spPr/>
        <p:txBody>
          <a:bodyPr/>
          <a:lstStyle/>
          <a:p>
            <a:endParaRPr kumimoji="1" lang="ja-JP" altLang="en-US"/>
          </a:p>
        </p:txBody>
      </p:sp>
      <p:pic>
        <p:nvPicPr>
          <p:cNvPr id="5" name="コンテンツ プレースホルダー 4">
            <a:extLst>
              <a:ext uri="{FF2B5EF4-FFF2-40B4-BE49-F238E27FC236}">
                <a16:creationId xmlns:a16="http://schemas.microsoft.com/office/drawing/2014/main" id="{FF30E9CB-611D-2AEF-6596-591A3F699A32}"/>
              </a:ext>
            </a:extLst>
          </p:cNvPr>
          <p:cNvPicPr>
            <a:picLocks noGrp="1" noChangeAspect="1"/>
          </p:cNvPicPr>
          <p:nvPr>
            <p:ph idx="1"/>
          </p:nvPr>
        </p:nvPicPr>
        <p:blipFill>
          <a:blip r:embed="rId3"/>
          <a:stretch>
            <a:fillRect/>
          </a:stretch>
        </p:blipFill>
        <p:spPr>
          <a:xfrm>
            <a:off x="838200" y="365125"/>
            <a:ext cx="10515600" cy="5066846"/>
          </a:xfrm>
        </p:spPr>
      </p:pic>
      <p:sp>
        <p:nvSpPr>
          <p:cNvPr id="4" name="スライド番号プレースホルダー 3">
            <a:extLst>
              <a:ext uri="{FF2B5EF4-FFF2-40B4-BE49-F238E27FC236}">
                <a16:creationId xmlns:a16="http://schemas.microsoft.com/office/drawing/2014/main" id="{F94E3A17-1EA2-D83C-002F-442074D06A67}"/>
              </a:ext>
            </a:extLst>
          </p:cNvPr>
          <p:cNvSpPr>
            <a:spLocks noGrp="1"/>
          </p:cNvSpPr>
          <p:nvPr>
            <p:ph type="sldNum" sz="quarter" idx="12"/>
          </p:nvPr>
        </p:nvSpPr>
        <p:spPr/>
        <p:txBody>
          <a:bodyPr/>
          <a:lstStyle/>
          <a:p>
            <a:fld id="{7053D55C-1BD3-474D-B643-3CCB384A951D}" type="slidenum">
              <a:rPr kumimoji="1" lang="ja-JP" altLang="en-US" smtClean="0"/>
              <a:t>60</a:t>
            </a:fld>
            <a:endParaRPr kumimoji="1" lang="ja-JP" altLang="en-US"/>
          </a:p>
        </p:txBody>
      </p:sp>
      <p:sp>
        <p:nvSpPr>
          <p:cNvPr id="7" name="テキスト ボックス 6">
            <a:extLst>
              <a:ext uri="{FF2B5EF4-FFF2-40B4-BE49-F238E27FC236}">
                <a16:creationId xmlns:a16="http://schemas.microsoft.com/office/drawing/2014/main" id="{7836DA33-DFE0-0CC1-C20D-9D11EA2462B2}"/>
              </a:ext>
            </a:extLst>
          </p:cNvPr>
          <p:cNvSpPr txBox="1"/>
          <p:nvPr/>
        </p:nvSpPr>
        <p:spPr>
          <a:xfrm>
            <a:off x="947057" y="5660571"/>
            <a:ext cx="10254343" cy="646331"/>
          </a:xfrm>
          <a:prstGeom prst="rect">
            <a:avLst/>
          </a:prstGeom>
          <a:noFill/>
        </p:spPr>
        <p:txBody>
          <a:bodyPr wrap="square">
            <a:spAutoFit/>
          </a:bodyPr>
          <a:lstStyle/>
          <a:p>
            <a:r>
              <a:rPr lang="ja-JP" altLang="en-US" dirty="0"/>
              <a:t>ここまでの話をまとめますと、賃金が上昇するまではマイナス金利を続けることが想定されますので、マイナス金利解除は早くてもバブル世代退職の</a:t>
            </a:r>
            <a:r>
              <a:rPr lang="en-US" altLang="ja-JP" dirty="0"/>
              <a:t>2030</a:t>
            </a:r>
            <a:r>
              <a:rPr lang="ja-JP" altLang="en-US" dirty="0"/>
              <a:t>年以降となるでしょう。</a:t>
            </a:r>
          </a:p>
        </p:txBody>
      </p:sp>
      <p:cxnSp>
        <p:nvCxnSpPr>
          <p:cNvPr id="6" name="直線コネクタ 5">
            <a:extLst>
              <a:ext uri="{FF2B5EF4-FFF2-40B4-BE49-F238E27FC236}">
                <a16:creationId xmlns:a16="http://schemas.microsoft.com/office/drawing/2014/main" id="{930FFC82-0108-D334-F903-D4F789B84CD6}"/>
              </a:ext>
            </a:extLst>
          </p:cNvPr>
          <p:cNvCxnSpPr/>
          <p:nvPr/>
        </p:nvCxnSpPr>
        <p:spPr>
          <a:xfrm>
            <a:off x="1527858" y="6306902"/>
            <a:ext cx="745409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221408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9359C90-72FF-5889-58A4-4F04CA7C459F}"/>
              </a:ext>
            </a:extLst>
          </p:cNvPr>
          <p:cNvSpPr>
            <a:spLocks noGrp="1"/>
          </p:cNvSpPr>
          <p:nvPr>
            <p:ph type="title"/>
          </p:nvPr>
        </p:nvSpPr>
        <p:spPr/>
        <p:txBody>
          <a:bodyPr/>
          <a:lstStyle/>
          <a:p>
            <a:endParaRPr kumimoji="1" lang="ja-JP" altLang="en-US"/>
          </a:p>
        </p:txBody>
      </p:sp>
      <p:pic>
        <p:nvPicPr>
          <p:cNvPr id="5" name="コンテンツ プレースホルダー 4">
            <a:extLst>
              <a:ext uri="{FF2B5EF4-FFF2-40B4-BE49-F238E27FC236}">
                <a16:creationId xmlns:a16="http://schemas.microsoft.com/office/drawing/2014/main" id="{C3DD60D6-D602-8A64-E36A-862C7831E4EB}"/>
              </a:ext>
            </a:extLst>
          </p:cNvPr>
          <p:cNvPicPr>
            <a:picLocks noGrp="1" noChangeAspect="1"/>
          </p:cNvPicPr>
          <p:nvPr>
            <p:ph idx="1"/>
          </p:nvPr>
        </p:nvPicPr>
        <p:blipFill>
          <a:blip r:embed="rId3"/>
          <a:stretch>
            <a:fillRect/>
          </a:stretch>
        </p:blipFill>
        <p:spPr>
          <a:xfrm>
            <a:off x="1023256" y="555171"/>
            <a:ext cx="9960429" cy="5621792"/>
          </a:xfrm>
        </p:spPr>
      </p:pic>
      <p:sp>
        <p:nvSpPr>
          <p:cNvPr id="4" name="スライド番号プレースホルダー 3">
            <a:extLst>
              <a:ext uri="{FF2B5EF4-FFF2-40B4-BE49-F238E27FC236}">
                <a16:creationId xmlns:a16="http://schemas.microsoft.com/office/drawing/2014/main" id="{66D29672-17B7-A9A6-99ED-59C47B27AFC4}"/>
              </a:ext>
            </a:extLst>
          </p:cNvPr>
          <p:cNvSpPr>
            <a:spLocks noGrp="1"/>
          </p:cNvSpPr>
          <p:nvPr>
            <p:ph type="sldNum" sz="quarter" idx="12"/>
          </p:nvPr>
        </p:nvSpPr>
        <p:spPr/>
        <p:txBody>
          <a:bodyPr/>
          <a:lstStyle/>
          <a:p>
            <a:fld id="{7053D55C-1BD3-474D-B643-3CCB384A951D}" type="slidenum">
              <a:rPr kumimoji="1" lang="ja-JP" altLang="en-US" smtClean="0"/>
              <a:t>61</a:t>
            </a:fld>
            <a:endParaRPr kumimoji="1" lang="ja-JP" altLang="en-US"/>
          </a:p>
        </p:txBody>
      </p:sp>
    </p:spTree>
    <p:extLst>
      <p:ext uri="{BB962C8B-B14F-4D97-AF65-F5344CB8AC3E}">
        <p14:creationId xmlns:p14="http://schemas.microsoft.com/office/powerpoint/2010/main" val="247667225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6BF3D07-59F9-29D5-2337-E41B42AD4885}"/>
              </a:ext>
            </a:extLst>
          </p:cNvPr>
          <p:cNvSpPr>
            <a:spLocks noGrp="1"/>
          </p:cNvSpPr>
          <p:nvPr>
            <p:ph type="title"/>
          </p:nvPr>
        </p:nvSpPr>
        <p:spPr/>
        <p:txBody>
          <a:bodyPr/>
          <a:lstStyle/>
          <a:p>
            <a:endParaRPr kumimoji="1" lang="ja-JP" altLang="en-US"/>
          </a:p>
        </p:txBody>
      </p:sp>
      <p:pic>
        <p:nvPicPr>
          <p:cNvPr id="5" name="コンテンツ プレースホルダー 4">
            <a:extLst>
              <a:ext uri="{FF2B5EF4-FFF2-40B4-BE49-F238E27FC236}">
                <a16:creationId xmlns:a16="http://schemas.microsoft.com/office/drawing/2014/main" id="{89BF10F1-94DC-40D3-80C7-86A0C59B5FFA}"/>
              </a:ext>
            </a:extLst>
          </p:cNvPr>
          <p:cNvPicPr>
            <a:picLocks noGrp="1" noChangeAspect="1"/>
          </p:cNvPicPr>
          <p:nvPr>
            <p:ph idx="1"/>
          </p:nvPr>
        </p:nvPicPr>
        <p:blipFill>
          <a:blip r:embed="rId3"/>
          <a:stretch>
            <a:fillRect/>
          </a:stretch>
        </p:blipFill>
        <p:spPr>
          <a:xfrm>
            <a:off x="704335" y="489857"/>
            <a:ext cx="10775091" cy="5687106"/>
          </a:xfrm>
        </p:spPr>
      </p:pic>
      <p:sp>
        <p:nvSpPr>
          <p:cNvPr id="4" name="スライド番号プレースホルダー 3">
            <a:extLst>
              <a:ext uri="{FF2B5EF4-FFF2-40B4-BE49-F238E27FC236}">
                <a16:creationId xmlns:a16="http://schemas.microsoft.com/office/drawing/2014/main" id="{68F751F7-AB2D-5CFF-21E2-EA75F1263CF7}"/>
              </a:ext>
            </a:extLst>
          </p:cNvPr>
          <p:cNvSpPr>
            <a:spLocks noGrp="1"/>
          </p:cNvSpPr>
          <p:nvPr>
            <p:ph type="sldNum" sz="quarter" idx="12"/>
          </p:nvPr>
        </p:nvSpPr>
        <p:spPr/>
        <p:txBody>
          <a:bodyPr/>
          <a:lstStyle/>
          <a:p>
            <a:fld id="{7053D55C-1BD3-474D-B643-3CCB384A951D}" type="slidenum">
              <a:rPr kumimoji="1" lang="ja-JP" altLang="en-US" smtClean="0"/>
              <a:t>62</a:t>
            </a:fld>
            <a:endParaRPr kumimoji="1" lang="ja-JP" altLang="en-US"/>
          </a:p>
        </p:txBody>
      </p:sp>
      <p:sp>
        <p:nvSpPr>
          <p:cNvPr id="3" name="楕円 2">
            <a:extLst>
              <a:ext uri="{FF2B5EF4-FFF2-40B4-BE49-F238E27FC236}">
                <a16:creationId xmlns:a16="http://schemas.microsoft.com/office/drawing/2014/main" id="{1547E2E6-073B-C007-6B51-FA7E882DAFB6}"/>
              </a:ext>
            </a:extLst>
          </p:cNvPr>
          <p:cNvSpPr/>
          <p:nvPr/>
        </p:nvSpPr>
        <p:spPr>
          <a:xfrm>
            <a:off x="1050324" y="489857"/>
            <a:ext cx="1804087" cy="424543"/>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id="{A9F9B2FE-4ACB-B746-8C15-82ED491BAFDF}"/>
              </a:ext>
            </a:extLst>
          </p:cNvPr>
          <p:cNvSpPr/>
          <p:nvPr/>
        </p:nvSpPr>
        <p:spPr>
          <a:xfrm>
            <a:off x="2335427" y="4905632"/>
            <a:ext cx="7624119" cy="926757"/>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99402983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34ECA89-2DDC-4D1E-7F3E-0A0DBA230445}"/>
              </a:ext>
            </a:extLst>
          </p:cNvPr>
          <p:cNvSpPr>
            <a:spLocks noGrp="1"/>
          </p:cNvSpPr>
          <p:nvPr>
            <p:ph type="title"/>
          </p:nvPr>
        </p:nvSpPr>
        <p:spPr/>
        <p:txBody>
          <a:bodyPr/>
          <a:lstStyle/>
          <a:p>
            <a:r>
              <a:rPr kumimoji="1" lang="ja-JP" altLang="en-US" dirty="0">
                <a:latin typeface="HGS創英角ﾎﾟｯﾌﾟ体" panose="040B0A00000000000000" pitchFamily="50" charset="-128"/>
                <a:ea typeface="HGS創英角ﾎﾟｯﾌﾟ体" panose="040B0A00000000000000" pitchFamily="50" charset="-128"/>
              </a:rPr>
              <a:t>変動金利推進派の主張！</a:t>
            </a:r>
          </a:p>
        </p:txBody>
      </p:sp>
      <p:sp>
        <p:nvSpPr>
          <p:cNvPr id="3" name="コンテンツ プレースホルダー 2">
            <a:extLst>
              <a:ext uri="{FF2B5EF4-FFF2-40B4-BE49-F238E27FC236}">
                <a16:creationId xmlns:a16="http://schemas.microsoft.com/office/drawing/2014/main" id="{87DE61C3-01D2-13E6-2A17-FD6A7690C032}"/>
              </a:ext>
            </a:extLst>
          </p:cNvPr>
          <p:cNvSpPr>
            <a:spLocks noGrp="1"/>
          </p:cNvSpPr>
          <p:nvPr>
            <p:ph idx="1"/>
          </p:nvPr>
        </p:nvSpPr>
        <p:spPr/>
        <p:style>
          <a:lnRef idx="1">
            <a:schemeClr val="accent1"/>
          </a:lnRef>
          <a:fillRef idx="2">
            <a:schemeClr val="accent1"/>
          </a:fillRef>
          <a:effectRef idx="1">
            <a:schemeClr val="accent1"/>
          </a:effectRef>
          <a:fontRef idx="minor">
            <a:schemeClr val="dk1"/>
          </a:fontRef>
        </p:style>
        <p:txBody>
          <a:bodyPr>
            <a:normAutofit fontScale="62500" lnSpcReduction="20000"/>
          </a:bodyPr>
          <a:lstStyle/>
          <a:p>
            <a:pPr marL="0" indent="0">
              <a:buNone/>
            </a:pPr>
            <a:endParaRPr kumimoji="1" lang="en-US" altLang="ja-JP" dirty="0"/>
          </a:p>
          <a:p>
            <a:pPr marL="0" indent="0">
              <a:buNone/>
            </a:pPr>
            <a:r>
              <a:rPr kumimoji="1" lang="ja-JP" altLang="en-US" dirty="0">
                <a:latin typeface="HGS創英角ﾎﾟｯﾌﾟ体" panose="040B0A00000000000000" pitchFamily="50" charset="-128"/>
                <a:ea typeface="HGS創英角ﾎﾟｯﾌﾟ体" panose="040B0A00000000000000" pitchFamily="50" charset="-128"/>
              </a:rPr>
              <a:t>①変動金利は、当初</a:t>
            </a:r>
            <a:r>
              <a:rPr kumimoji="1" lang="en-US" altLang="ja-JP" dirty="0">
                <a:latin typeface="HGS創英角ﾎﾟｯﾌﾟ体" panose="040B0A00000000000000" pitchFamily="50" charset="-128"/>
                <a:ea typeface="HGS創英角ﾎﾟｯﾌﾟ体" panose="040B0A00000000000000" pitchFamily="50" charset="-128"/>
              </a:rPr>
              <a:t>10</a:t>
            </a:r>
            <a:r>
              <a:rPr kumimoji="1" lang="ja-JP" altLang="en-US" dirty="0">
                <a:latin typeface="HGS創英角ﾎﾟｯﾌﾟ体" panose="040B0A00000000000000" pitchFamily="50" charset="-128"/>
                <a:ea typeface="HGS創英角ﾎﾟｯﾌﾟ体" panose="040B0A00000000000000" pitchFamily="50" charset="-128"/>
              </a:rPr>
              <a:t>年間で、全利息の半分くらい払うので、</a:t>
            </a:r>
            <a:r>
              <a:rPr lang="ja-JP" altLang="en-US" dirty="0">
                <a:latin typeface="HGS創英角ﾎﾟｯﾌﾟ体" panose="040B0A00000000000000" pitchFamily="50" charset="-128"/>
                <a:ea typeface="HGS創英角ﾎﾟｯﾌﾟ体" panose="040B0A00000000000000" pitchFamily="50" charset="-128"/>
              </a:rPr>
              <a:t>その１０年間の金利を</a:t>
            </a:r>
            <a:endParaRPr lang="en-US" altLang="ja-JP" dirty="0">
              <a:latin typeface="HGS創英角ﾎﾟｯﾌﾟ体" panose="040B0A00000000000000" pitchFamily="50" charset="-128"/>
              <a:ea typeface="HGS創英角ﾎﾟｯﾌﾟ体" panose="040B0A00000000000000" pitchFamily="50" charset="-128"/>
            </a:endParaRPr>
          </a:p>
          <a:p>
            <a:pPr marL="0" indent="0">
              <a:buNone/>
            </a:pPr>
            <a:r>
              <a:rPr lang="ja-JP" altLang="en-US" dirty="0">
                <a:latin typeface="HGS創英角ﾎﾟｯﾌﾟ体" panose="040B0A00000000000000" pitchFamily="50" charset="-128"/>
                <a:ea typeface="HGS創英角ﾎﾟｯﾌﾟ体" panose="040B0A00000000000000" pitchFamily="50" charset="-128"/>
              </a:rPr>
              <a:t>　いかに、低く抑えるかが重要、わざわざ金利が高い固定金利を選ぶ必要はない！</a:t>
            </a:r>
            <a:endParaRPr lang="en-US" altLang="ja-JP" dirty="0">
              <a:latin typeface="HGS創英角ﾎﾟｯﾌﾟ体" panose="040B0A00000000000000" pitchFamily="50" charset="-128"/>
              <a:ea typeface="HGS創英角ﾎﾟｯﾌﾟ体" panose="040B0A00000000000000" pitchFamily="50" charset="-128"/>
            </a:endParaRPr>
          </a:p>
          <a:p>
            <a:pPr marL="0" indent="0">
              <a:buNone/>
            </a:pPr>
            <a:endParaRPr lang="en-US" altLang="ja-JP" dirty="0"/>
          </a:p>
          <a:p>
            <a:pPr marL="0" indent="0">
              <a:buNone/>
            </a:pPr>
            <a:r>
              <a:rPr kumimoji="1" lang="ja-JP" altLang="en-US" dirty="0">
                <a:latin typeface="HGS創英角ﾎﾟｯﾌﾟ体" panose="040B0A00000000000000" pitchFamily="50" charset="-128"/>
                <a:ea typeface="HGS創英角ﾎﾟｯﾌﾟ体" panose="040B0A00000000000000" pitchFamily="50" charset="-128"/>
              </a:rPr>
              <a:t>②日銀</a:t>
            </a:r>
            <a:r>
              <a:rPr lang="ja-JP" altLang="en-US" dirty="0">
                <a:latin typeface="HGS創英角ﾎﾟｯﾌﾟ体" panose="040B0A00000000000000" pitchFamily="50" charset="-128"/>
                <a:ea typeface="HGS創英角ﾎﾟｯﾌﾟ体" panose="040B0A00000000000000" pitchFamily="50" charset="-128"/>
              </a:rPr>
              <a:t>は、マイナス金利を解除しても当面</a:t>
            </a:r>
            <a:r>
              <a:rPr kumimoji="1" lang="ja-JP" altLang="en-US" dirty="0">
                <a:latin typeface="HGS創英角ﾎﾟｯﾌﾟ体" panose="040B0A00000000000000" pitchFamily="50" charset="-128"/>
                <a:ea typeface="HGS創英角ﾎﾟｯﾌﾟ体" panose="040B0A00000000000000" pitchFamily="50" charset="-128"/>
              </a:rPr>
              <a:t>は金融緩和を続けると言っている</a:t>
            </a:r>
          </a:p>
          <a:p>
            <a:pPr marL="0" indent="0">
              <a:buNone/>
            </a:pPr>
            <a:r>
              <a:rPr kumimoji="1" lang="ja-JP" altLang="en-US" dirty="0">
                <a:latin typeface="HGS創英角ﾎﾟｯﾌﾟ体" panose="040B0A00000000000000" pitchFamily="50" charset="-128"/>
                <a:ea typeface="HGS創英角ﾎﾟｯﾌﾟ体" panose="040B0A00000000000000" pitchFamily="50" charset="-128"/>
              </a:rPr>
              <a:t>　</a:t>
            </a:r>
            <a:r>
              <a:rPr lang="ja-JP" altLang="en-US" dirty="0">
                <a:latin typeface="HGS創英角ﾎﾟｯﾌﾟ体" panose="040B0A00000000000000" pitchFamily="50" charset="-128"/>
                <a:ea typeface="HGS創英角ﾎﾟｯﾌﾟ体" panose="040B0A00000000000000" pitchFamily="50" charset="-128"/>
              </a:rPr>
              <a:t>仮に、上がっても、急激に上がることは、考え難いので、慌てる必要はない！</a:t>
            </a:r>
            <a:endParaRPr kumimoji="1" lang="en-US" altLang="ja-JP" dirty="0">
              <a:latin typeface="HGS創英角ﾎﾟｯﾌﾟ体" panose="040B0A00000000000000" pitchFamily="50" charset="-128"/>
              <a:ea typeface="HGS創英角ﾎﾟｯﾌﾟ体" panose="040B0A00000000000000" pitchFamily="50" charset="-128"/>
            </a:endParaRPr>
          </a:p>
          <a:p>
            <a:pPr marL="0" indent="0">
              <a:buNone/>
            </a:pPr>
            <a:endParaRPr kumimoji="1" lang="en-US" altLang="ja-JP" dirty="0"/>
          </a:p>
          <a:p>
            <a:pPr marL="0" indent="0">
              <a:buNone/>
            </a:pPr>
            <a:r>
              <a:rPr lang="ja-JP" altLang="en-US" dirty="0">
                <a:latin typeface="HGS創英角ﾎﾟｯﾌﾟ体" panose="040B0A00000000000000" pitchFamily="50" charset="-128"/>
                <a:ea typeface="HGS創英角ﾎﾟｯﾌﾟ体" panose="040B0A00000000000000" pitchFamily="50" charset="-128"/>
              </a:rPr>
              <a:t>③金利を上げると、多くの企業や住宅ローン利用者が、破綻してしまうので、そんなことを</a:t>
            </a:r>
            <a:endParaRPr lang="en-US" altLang="ja-JP" dirty="0">
              <a:latin typeface="HGS創英角ﾎﾟｯﾌﾟ体" panose="040B0A00000000000000" pitchFamily="50" charset="-128"/>
              <a:ea typeface="HGS創英角ﾎﾟｯﾌﾟ体" panose="040B0A00000000000000" pitchFamily="50" charset="-128"/>
            </a:endParaRPr>
          </a:p>
          <a:p>
            <a:pPr marL="0" indent="0">
              <a:buNone/>
            </a:pPr>
            <a:r>
              <a:rPr lang="ja-JP" altLang="en-US" dirty="0">
                <a:latin typeface="HGS創英角ﾎﾟｯﾌﾟ体" panose="040B0A00000000000000" pitchFamily="50" charset="-128"/>
                <a:ea typeface="HGS創英角ﾎﾟｯﾌﾟ体" panose="040B0A00000000000000" pitchFamily="50" charset="-128"/>
              </a:rPr>
              <a:t>　国（日銀）がするはずはない。国としても、利払いが増えるので、金利は上げられない。</a:t>
            </a:r>
            <a:endParaRPr kumimoji="1" lang="en-US" altLang="ja-JP" dirty="0">
              <a:latin typeface="HGS創英角ﾎﾟｯﾌﾟ体" panose="040B0A00000000000000" pitchFamily="50" charset="-128"/>
              <a:ea typeface="HGS創英角ﾎﾟｯﾌﾟ体" panose="040B0A00000000000000" pitchFamily="50" charset="-128"/>
            </a:endParaRPr>
          </a:p>
          <a:p>
            <a:pPr marL="0" indent="0">
              <a:buNone/>
            </a:pPr>
            <a:endParaRPr lang="en-US" altLang="ja-JP" dirty="0">
              <a:latin typeface="HGS創英角ﾎﾟｯﾌﾟ体" panose="040B0A00000000000000" pitchFamily="50" charset="-128"/>
              <a:ea typeface="HGS創英角ﾎﾟｯﾌﾟ体" panose="040B0A00000000000000" pitchFamily="50" charset="-128"/>
            </a:endParaRPr>
          </a:p>
          <a:p>
            <a:pPr marL="0" indent="0">
              <a:buNone/>
            </a:pPr>
            <a:r>
              <a:rPr lang="ja-JP" altLang="en-US" dirty="0">
                <a:latin typeface="HGS創英角ﾎﾟｯﾌﾟ体" panose="040B0A00000000000000" pitchFamily="50" charset="-128"/>
                <a:ea typeface="HGS創英角ﾎﾟｯﾌﾟ体" panose="040B0A00000000000000" pitchFamily="50" charset="-128"/>
              </a:rPr>
              <a:t>④</a:t>
            </a:r>
            <a:r>
              <a:rPr kumimoji="1" lang="ja-JP" altLang="en-US" dirty="0">
                <a:latin typeface="HGS創英角ﾎﾟｯﾌﾟ体" panose="040B0A00000000000000" pitchFamily="50" charset="-128"/>
                <a:ea typeface="HGS創英角ﾎﾟｯﾌﾟ体" panose="040B0A00000000000000" pitchFamily="50" charset="-128"/>
              </a:rPr>
              <a:t>変動金利の上昇は、</a:t>
            </a:r>
            <a:r>
              <a:rPr kumimoji="1" lang="ja-JP" altLang="en-US" dirty="0">
                <a:solidFill>
                  <a:srgbClr val="FF0000"/>
                </a:solidFill>
                <a:latin typeface="HGS創英角ﾎﾟｯﾌﾟ体" panose="040B0A00000000000000" pitchFamily="50" charset="-128"/>
                <a:ea typeface="HGS創英角ﾎﾟｯﾌﾟ体" panose="040B0A00000000000000" pitchFamily="50" charset="-128"/>
              </a:rPr>
              <a:t>年</a:t>
            </a:r>
            <a:r>
              <a:rPr kumimoji="1" lang="en-US" altLang="ja-JP" dirty="0">
                <a:solidFill>
                  <a:srgbClr val="FF0000"/>
                </a:solidFill>
                <a:latin typeface="HGS創英角ﾎﾟｯﾌﾟ体" panose="040B0A00000000000000" pitchFamily="50" charset="-128"/>
                <a:ea typeface="HGS創英角ﾎﾟｯﾌﾟ体" panose="040B0A00000000000000" pitchFamily="50" charset="-128"/>
              </a:rPr>
              <a:t>8.5</a:t>
            </a:r>
            <a:r>
              <a:rPr kumimoji="1" lang="ja-JP" altLang="en-US" dirty="0">
                <a:latin typeface="HGS創英角ﾎﾟｯﾌﾟ体" panose="040B0A00000000000000" pitchFamily="50" charset="-128"/>
                <a:ea typeface="HGS創英角ﾎﾟｯﾌﾟ体" panose="040B0A00000000000000" pitchFamily="50" charset="-128"/>
              </a:rPr>
              <a:t>％にならないと現在の全期間固定金利の総支払利息を上回らない。</a:t>
            </a:r>
            <a:endParaRPr kumimoji="1" lang="en-US" altLang="ja-JP" dirty="0">
              <a:latin typeface="HGS創英角ﾎﾟｯﾌﾟ体" panose="040B0A00000000000000" pitchFamily="50" charset="-128"/>
              <a:ea typeface="HGS創英角ﾎﾟｯﾌﾟ体" panose="040B0A00000000000000" pitchFamily="50" charset="-128"/>
            </a:endParaRPr>
          </a:p>
          <a:p>
            <a:pPr marL="0" indent="0">
              <a:buNone/>
            </a:pPr>
            <a:r>
              <a:rPr lang="ja-JP" altLang="en-US" dirty="0">
                <a:latin typeface="HGS創英角ﾎﾟｯﾌﾟ体" panose="040B0A00000000000000" pitchFamily="50" charset="-128"/>
                <a:ea typeface="HGS創英角ﾎﾟｯﾌﾟ体" panose="040B0A00000000000000" pitchFamily="50" charset="-128"/>
              </a:rPr>
              <a:t>　そんなこと（バブル経済）には、ならないから、</a:t>
            </a:r>
            <a:r>
              <a:rPr lang="ja-JP" altLang="en-US" dirty="0">
                <a:solidFill>
                  <a:srgbClr val="FF0000"/>
                </a:solidFill>
                <a:latin typeface="HGS創英角ﾎﾟｯﾌﾟ体" panose="040B0A00000000000000" pitchFamily="50" charset="-128"/>
                <a:ea typeface="HGS創英角ﾎﾟｯﾌﾟ体" panose="040B0A00000000000000" pitchFamily="50" charset="-128"/>
              </a:rPr>
              <a:t>変動金利の方がお得</a:t>
            </a:r>
            <a:r>
              <a:rPr lang="ja-JP" altLang="en-US" dirty="0">
                <a:latin typeface="HGS創英角ﾎﾟｯﾌﾟ体" panose="040B0A00000000000000" pitchFamily="50" charset="-128"/>
                <a:ea typeface="HGS創英角ﾎﾟｯﾌﾟ体" panose="040B0A00000000000000" pitchFamily="50" charset="-128"/>
              </a:rPr>
              <a:t>です。</a:t>
            </a:r>
            <a:endParaRPr kumimoji="1" lang="ja-JP" altLang="en-US" dirty="0">
              <a:latin typeface="HGS創英角ﾎﾟｯﾌﾟ体" panose="040B0A00000000000000" pitchFamily="50" charset="-128"/>
              <a:ea typeface="HGS創英角ﾎﾟｯﾌﾟ体" panose="040B0A00000000000000" pitchFamily="50" charset="-128"/>
            </a:endParaRPr>
          </a:p>
        </p:txBody>
      </p:sp>
      <p:sp>
        <p:nvSpPr>
          <p:cNvPr id="5" name="スライド番号プレースホルダー 4">
            <a:extLst>
              <a:ext uri="{FF2B5EF4-FFF2-40B4-BE49-F238E27FC236}">
                <a16:creationId xmlns:a16="http://schemas.microsoft.com/office/drawing/2014/main" id="{8B75BDFB-17BA-3C3B-8C64-B15F6C544570}"/>
              </a:ext>
            </a:extLst>
          </p:cNvPr>
          <p:cNvSpPr>
            <a:spLocks noGrp="1"/>
          </p:cNvSpPr>
          <p:nvPr>
            <p:ph type="sldNum" sz="quarter" idx="12"/>
          </p:nvPr>
        </p:nvSpPr>
        <p:spPr/>
        <p:txBody>
          <a:bodyPr/>
          <a:lstStyle/>
          <a:p>
            <a:fld id="{7053D55C-1BD3-474D-B643-3CCB384A951D}" type="slidenum">
              <a:rPr kumimoji="1" lang="ja-JP" altLang="en-US" smtClean="0"/>
              <a:t>63</a:t>
            </a:fld>
            <a:endParaRPr kumimoji="1" lang="ja-JP" altLang="en-US"/>
          </a:p>
        </p:txBody>
      </p:sp>
    </p:spTree>
    <p:extLst>
      <p:ext uri="{BB962C8B-B14F-4D97-AF65-F5344CB8AC3E}">
        <p14:creationId xmlns:p14="http://schemas.microsoft.com/office/powerpoint/2010/main" val="2358108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CA6CBFD-C76E-C20C-D3DA-F5B2250E648B}"/>
              </a:ext>
            </a:extLst>
          </p:cNvPr>
          <p:cNvSpPr>
            <a:spLocks noGrp="1"/>
          </p:cNvSpPr>
          <p:nvPr>
            <p:ph type="title"/>
          </p:nvPr>
        </p:nvSpPr>
        <p:spPr/>
        <p:txBody>
          <a:bodyPr/>
          <a:lstStyle/>
          <a:p>
            <a:r>
              <a:rPr kumimoji="1" lang="ja-JP" altLang="en-US" dirty="0">
                <a:latin typeface="HGP創英角ﾎﾟｯﾌﾟ体" panose="040B0A00000000000000" pitchFamily="50" charset="-128"/>
                <a:ea typeface="HGP創英角ﾎﾟｯﾌﾟ体" panose="040B0A00000000000000" pitchFamily="50" charset="-128"/>
              </a:rPr>
              <a:t>変動金利が上がる可能性について！</a:t>
            </a:r>
          </a:p>
        </p:txBody>
      </p:sp>
      <p:sp>
        <p:nvSpPr>
          <p:cNvPr id="3" name="コンテンツ プレースホルダー 2">
            <a:extLst>
              <a:ext uri="{FF2B5EF4-FFF2-40B4-BE49-F238E27FC236}">
                <a16:creationId xmlns:a16="http://schemas.microsoft.com/office/drawing/2014/main" id="{764B6B9D-87A2-0E17-337F-D148F3285FC4}"/>
              </a:ext>
            </a:extLst>
          </p:cNvPr>
          <p:cNvSpPr>
            <a:spLocks noGrp="1"/>
          </p:cNvSpPr>
          <p:nvPr>
            <p:ph idx="1"/>
          </p:nvPr>
        </p:nvSpPr>
        <p:spPr/>
        <p:style>
          <a:lnRef idx="1">
            <a:schemeClr val="accent1"/>
          </a:lnRef>
          <a:fillRef idx="2">
            <a:schemeClr val="accent1"/>
          </a:fillRef>
          <a:effectRef idx="1">
            <a:schemeClr val="accent1"/>
          </a:effectRef>
          <a:fontRef idx="minor">
            <a:schemeClr val="dk1"/>
          </a:fontRef>
        </p:style>
        <p:txBody>
          <a:bodyPr>
            <a:normAutofit fontScale="92500" lnSpcReduction="20000"/>
          </a:bodyPr>
          <a:lstStyle/>
          <a:p>
            <a:pPr marL="0" indent="0">
              <a:buNone/>
            </a:pPr>
            <a:endParaRPr kumimoji="1" lang="en-US" altLang="ja-JP" sz="1700" dirty="0">
              <a:latin typeface="HGS創英角ﾎﾟｯﾌﾟ体" panose="040B0A00000000000000" pitchFamily="50" charset="-128"/>
              <a:ea typeface="HGS創英角ﾎﾟｯﾌﾟ体" panose="040B0A00000000000000" pitchFamily="50" charset="-128"/>
            </a:endParaRPr>
          </a:p>
          <a:p>
            <a:pPr marL="0" indent="0">
              <a:buNone/>
            </a:pPr>
            <a:r>
              <a:rPr kumimoji="1" lang="ja-JP" altLang="en-US" dirty="0">
                <a:latin typeface="HGS創英角ﾎﾟｯﾌﾟ体" panose="040B0A00000000000000" pitchFamily="50" charset="-128"/>
                <a:ea typeface="HGS創英角ﾎﾟｯﾌﾟ体" panose="040B0A00000000000000" pitchFamily="50" charset="-128"/>
              </a:rPr>
              <a:t>みずほリサーチ＆テクノロジーズ</a:t>
            </a:r>
            <a:endParaRPr kumimoji="1" lang="en-US" altLang="ja-JP" dirty="0">
              <a:latin typeface="HGS創英角ﾎﾟｯﾌﾟ体" panose="040B0A00000000000000" pitchFamily="50" charset="-128"/>
              <a:ea typeface="HGS創英角ﾎﾟｯﾌﾟ体" panose="040B0A00000000000000" pitchFamily="50" charset="-128"/>
            </a:endParaRPr>
          </a:p>
          <a:p>
            <a:pPr marL="0" indent="0">
              <a:buNone/>
            </a:pPr>
            <a:endParaRPr kumimoji="1" lang="en-US" altLang="ja-JP" dirty="0">
              <a:latin typeface="HGS創英角ﾎﾟｯﾌﾟ体" panose="040B0A00000000000000" pitchFamily="50" charset="-128"/>
              <a:ea typeface="HGS創英角ﾎﾟｯﾌﾟ体" panose="040B0A00000000000000" pitchFamily="50" charset="-128"/>
            </a:endParaRPr>
          </a:p>
          <a:p>
            <a:pPr marL="0" indent="0">
              <a:buNone/>
            </a:pPr>
            <a:r>
              <a:rPr kumimoji="1" lang="ja-JP" altLang="en-US" dirty="0">
                <a:latin typeface="HGP創英角ﾎﾟｯﾌﾟ体" panose="040B0A00000000000000" pitchFamily="50" charset="-128"/>
                <a:ea typeface="HGP創英角ﾎﾟｯﾌﾟ体" panose="040B0A00000000000000" pitchFamily="50" charset="-128"/>
              </a:rPr>
              <a:t>　２％物価が、持続的・安定的に実現する（金利のある世界）においては、</a:t>
            </a:r>
          </a:p>
          <a:p>
            <a:endParaRPr kumimoji="1" lang="en-US" altLang="ja-JP" dirty="0"/>
          </a:p>
          <a:p>
            <a:pPr marL="0" indent="0">
              <a:buNone/>
            </a:pPr>
            <a:r>
              <a:rPr lang="ja-JP" altLang="en-US" sz="3200" dirty="0">
                <a:latin typeface="HGP創英角ﾎﾟｯﾌﾟ体" panose="040B0A00000000000000" pitchFamily="50" charset="-128"/>
                <a:ea typeface="HGP創英角ﾎﾟｯﾌﾟ体" panose="040B0A00000000000000" pitchFamily="50" charset="-128"/>
              </a:rPr>
              <a:t>　</a:t>
            </a:r>
            <a:r>
              <a:rPr lang="en-US" altLang="ja-JP" sz="3200" dirty="0">
                <a:latin typeface="HGP創英角ﾎﾟｯﾌﾟ体" panose="040B0A00000000000000" pitchFamily="50" charset="-128"/>
                <a:ea typeface="HGP創英角ﾎﾟｯﾌﾟ体" panose="040B0A00000000000000" pitchFamily="50" charset="-128"/>
              </a:rPr>
              <a:t>2026</a:t>
            </a:r>
            <a:r>
              <a:rPr lang="ja-JP" altLang="en-US" sz="3200" dirty="0">
                <a:latin typeface="HGP創英角ﾎﾟｯﾌﾟ体" panose="040B0A00000000000000" pitchFamily="50" charset="-128"/>
                <a:ea typeface="HGP創英角ﾎﾟｯﾌﾟ体" panose="040B0A00000000000000" pitchFamily="50" charset="-128"/>
              </a:rPr>
              <a:t>年度</a:t>
            </a:r>
            <a:endParaRPr lang="en-US" altLang="ja-JP" sz="3200" dirty="0">
              <a:latin typeface="HGP創英角ﾎﾟｯﾌﾟ体" panose="040B0A00000000000000" pitchFamily="50" charset="-128"/>
              <a:ea typeface="HGP創英角ﾎﾟｯﾌﾟ体" panose="040B0A00000000000000" pitchFamily="50" charset="-128"/>
            </a:endParaRPr>
          </a:p>
          <a:p>
            <a:endParaRPr kumimoji="1" lang="en-US" altLang="ja-JP" sz="3200" dirty="0">
              <a:latin typeface="HGP創英角ﾎﾟｯﾌﾟ体" panose="040B0A00000000000000" pitchFamily="50" charset="-128"/>
              <a:ea typeface="HGP創英角ﾎﾟｯﾌﾟ体" panose="040B0A00000000000000" pitchFamily="50" charset="-128"/>
            </a:endParaRPr>
          </a:p>
          <a:p>
            <a:pPr marL="0" indent="0">
              <a:buNone/>
            </a:pPr>
            <a:r>
              <a:rPr lang="ja-JP" altLang="en-US" sz="3600" dirty="0">
                <a:latin typeface="HGP創英角ﾎﾟｯﾌﾟ体" panose="040B0A00000000000000" pitchFamily="50" charset="-128"/>
                <a:ea typeface="HGP創英角ﾎﾟｯﾌﾟ体" panose="040B0A00000000000000" pitchFamily="50" charset="-128"/>
              </a:rPr>
              <a:t>　住宅ローン金利（変動金利）は、</a:t>
            </a:r>
            <a:endParaRPr lang="en-US" altLang="ja-JP" sz="3600" dirty="0">
              <a:latin typeface="HGP創英角ﾎﾟｯﾌﾟ体" panose="040B0A00000000000000" pitchFamily="50" charset="-128"/>
              <a:ea typeface="HGP創英角ﾎﾟｯﾌﾟ体" panose="040B0A00000000000000" pitchFamily="50" charset="-128"/>
            </a:endParaRPr>
          </a:p>
          <a:p>
            <a:pPr marL="0" indent="0">
              <a:buNone/>
            </a:pPr>
            <a:endParaRPr lang="en-US" altLang="ja-JP" sz="3600" dirty="0">
              <a:latin typeface="HGP創英角ﾎﾟｯﾌﾟ体" panose="040B0A00000000000000" pitchFamily="50" charset="-128"/>
              <a:ea typeface="HGP創英角ﾎﾟｯﾌﾟ体" panose="040B0A00000000000000" pitchFamily="50" charset="-128"/>
            </a:endParaRPr>
          </a:p>
          <a:p>
            <a:pPr marL="0" indent="0">
              <a:buNone/>
            </a:pPr>
            <a:r>
              <a:rPr lang="ja-JP" altLang="en-US" sz="3600" dirty="0">
                <a:latin typeface="HGP創英角ﾎﾟｯﾌﾟ体" panose="040B0A00000000000000" pitchFamily="50" charset="-128"/>
                <a:ea typeface="HGP創英角ﾎﾟｯﾌﾟ体" panose="040B0A00000000000000" pitchFamily="50" charset="-128"/>
              </a:rPr>
              <a:t>　　　　　　　年</a:t>
            </a:r>
            <a:r>
              <a:rPr lang="en-US" altLang="ja-JP" sz="3600" dirty="0">
                <a:latin typeface="HGP創英角ﾎﾟｯﾌﾟ体" panose="040B0A00000000000000" pitchFamily="50" charset="-128"/>
                <a:ea typeface="HGP創英角ﾎﾟｯﾌﾟ体" panose="040B0A00000000000000" pitchFamily="50" charset="-128"/>
              </a:rPr>
              <a:t>3.0</a:t>
            </a:r>
            <a:r>
              <a:rPr lang="ja-JP" altLang="en-US" sz="3600" dirty="0">
                <a:latin typeface="HGP創英角ﾎﾟｯﾌﾟ体" panose="040B0A00000000000000" pitchFamily="50" charset="-128"/>
                <a:ea typeface="HGP創英角ﾎﾟｯﾌﾟ体" panose="040B0A00000000000000" pitchFamily="50" charset="-128"/>
              </a:rPr>
              <a:t>％～</a:t>
            </a:r>
            <a:r>
              <a:rPr lang="en-US" altLang="ja-JP" sz="3600" dirty="0">
                <a:latin typeface="HGP創英角ﾎﾟｯﾌﾟ体" panose="040B0A00000000000000" pitchFamily="50" charset="-128"/>
                <a:ea typeface="HGP創英角ﾎﾟｯﾌﾟ体" panose="040B0A00000000000000" pitchFamily="50" charset="-128"/>
              </a:rPr>
              <a:t>4.0</a:t>
            </a:r>
            <a:r>
              <a:rPr lang="ja-JP" altLang="en-US" sz="3600" dirty="0">
                <a:latin typeface="HGP創英角ﾎﾟｯﾌﾟ体" panose="040B0A00000000000000" pitchFamily="50" charset="-128"/>
                <a:ea typeface="HGP創英角ﾎﾟｯﾌﾟ体" panose="040B0A00000000000000" pitchFamily="50" charset="-128"/>
              </a:rPr>
              <a:t>％　となると予想！</a:t>
            </a:r>
            <a:endParaRPr kumimoji="1" lang="ja-JP" altLang="en-US" sz="3600" dirty="0">
              <a:latin typeface="HGP創英角ﾎﾟｯﾌﾟ体" panose="040B0A00000000000000" pitchFamily="50" charset="-128"/>
              <a:ea typeface="HGP創英角ﾎﾟｯﾌﾟ体" panose="040B0A00000000000000" pitchFamily="50" charset="-128"/>
            </a:endParaRPr>
          </a:p>
        </p:txBody>
      </p:sp>
      <p:sp>
        <p:nvSpPr>
          <p:cNvPr id="4" name="スライド番号プレースホルダー 3">
            <a:extLst>
              <a:ext uri="{FF2B5EF4-FFF2-40B4-BE49-F238E27FC236}">
                <a16:creationId xmlns:a16="http://schemas.microsoft.com/office/drawing/2014/main" id="{C80C7A72-0F97-046F-E038-FA7115F2CC53}"/>
              </a:ext>
            </a:extLst>
          </p:cNvPr>
          <p:cNvSpPr>
            <a:spLocks noGrp="1"/>
          </p:cNvSpPr>
          <p:nvPr>
            <p:ph type="sldNum" sz="quarter" idx="12"/>
          </p:nvPr>
        </p:nvSpPr>
        <p:spPr/>
        <p:txBody>
          <a:bodyPr/>
          <a:lstStyle/>
          <a:p>
            <a:fld id="{7053D55C-1BD3-474D-B643-3CCB384A951D}" type="slidenum">
              <a:rPr kumimoji="1" lang="ja-JP" altLang="en-US" smtClean="0"/>
              <a:t>64</a:t>
            </a:fld>
            <a:endParaRPr kumimoji="1" lang="ja-JP" altLang="en-US"/>
          </a:p>
        </p:txBody>
      </p:sp>
    </p:spTree>
    <p:extLst>
      <p:ext uri="{BB962C8B-B14F-4D97-AF65-F5344CB8AC3E}">
        <p14:creationId xmlns:p14="http://schemas.microsoft.com/office/powerpoint/2010/main" val="406880235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9F46438-D659-FFFC-1779-D9D8D3BCE306}"/>
              </a:ext>
            </a:extLst>
          </p:cNvPr>
          <p:cNvSpPr>
            <a:spLocks noGrp="1"/>
          </p:cNvSpPr>
          <p:nvPr>
            <p:ph type="title"/>
          </p:nvPr>
        </p:nvSpPr>
        <p:spPr/>
        <p:txBody>
          <a:bodyPr/>
          <a:lstStyle/>
          <a:p>
            <a:endParaRPr kumimoji="1" lang="ja-JP" altLang="en-US"/>
          </a:p>
        </p:txBody>
      </p:sp>
      <p:pic>
        <p:nvPicPr>
          <p:cNvPr id="6" name="コンテンツ プレースホルダー 5">
            <a:extLst>
              <a:ext uri="{FF2B5EF4-FFF2-40B4-BE49-F238E27FC236}">
                <a16:creationId xmlns:a16="http://schemas.microsoft.com/office/drawing/2014/main" id="{634DBEF9-8925-A98E-57CA-5361AFFBBFFA}"/>
              </a:ext>
            </a:extLst>
          </p:cNvPr>
          <p:cNvPicPr>
            <a:picLocks noGrp="1" noChangeAspect="1"/>
          </p:cNvPicPr>
          <p:nvPr>
            <p:ph idx="1"/>
          </p:nvPr>
        </p:nvPicPr>
        <p:blipFill>
          <a:blip r:embed="rId3"/>
          <a:stretch>
            <a:fillRect/>
          </a:stretch>
        </p:blipFill>
        <p:spPr>
          <a:xfrm>
            <a:off x="838200" y="416767"/>
            <a:ext cx="10515600" cy="5760196"/>
          </a:xfrm>
        </p:spPr>
      </p:pic>
      <p:sp>
        <p:nvSpPr>
          <p:cNvPr id="4" name="スライド番号プレースホルダー 3">
            <a:extLst>
              <a:ext uri="{FF2B5EF4-FFF2-40B4-BE49-F238E27FC236}">
                <a16:creationId xmlns:a16="http://schemas.microsoft.com/office/drawing/2014/main" id="{8558BB20-B05E-C764-55D5-F79491FCBFE5}"/>
              </a:ext>
            </a:extLst>
          </p:cNvPr>
          <p:cNvSpPr>
            <a:spLocks noGrp="1"/>
          </p:cNvSpPr>
          <p:nvPr>
            <p:ph type="sldNum" sz="quarter" idx="12"/>
          </p:nvPr>
        </p:nvSpPr>
        <p:spPr/>
        <p:txBody>
          <a:bodyPr/>
          <a:lstStyle/>
          <a:p>
            <a:fld id="{7053D55C-1BD3-474D-B643-3CCB384A951D}" type="slidenum">
              <a:rPr kumimoji="1" lang="ja-JP" altLang="en-US" smtClean="0"/>
              <a:t>65</a:t>
            </a:fld>
            <a:endParaRPr kumimoji="1" lang="ja-JP" altLang="en-US"/>
          </a:p>
        </p:txBody>
      </p:sp>
    </p:spTree>
    <p:extLst>
      <p:ext uri="{BB962C8B-B14F-4D97-AF65-F5344CB8AC3E}">
        <p14:creationId xmlns:p14="http://schemas.microsoft.com/office/powerpoint/2010/main" val="157635176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A9D99B8-6966-6371-BFC6-DDC8BBC8E3F2}"/>
              </a:ext>
            </a:extLst>
          </p:cNvPr>
          <p:cNvSpPr>
            <a:spLocks noGrp="1"/>
          </p:cNvSpPr>
          <p:nvPr>
            <p:ph type="title"/>
          </p:nvPr>
        </p:nvSpPr>
        <p:spPr/>
        <p:txBody>
          <a:bodyPr/>
          <a:lstStyle/>
          <a:p>
            <a:endParaRPr kumimoji="1" lang="ja-JP" altLang="en-US"/>
          </a:p>
        </p:txBody>
      </p:sp>
      <p:pic>
        <p:nvPicPr>
          <p:cNvPr id="7" name="コンテンツ プレースホルダー 6">
            <a:extLst>
              <a:ext uri="{FF2B5EF4-FFF2-40B4-BE49-F238E27FC236}">
                <a16:creationId xmlns:a16="http://schemas.microsoft.com/office/drawing/2014/main" id="{C4432EC2-EC1B-C494-507B-721FD6F24EE6}"/>
              </a:ext>
            </a:extLst>
          </p:cNvPr>
          <p:cNvPicPr>
            <a:picLocks noGrp="1" noChangeAspect="1"/>
          </p:cNvPicPr>
          <p:nvPr>
            <p:ph idx="1"/>
          </p:nvPr>
        </p:nvPicPr>
        <p:blipFill>
          <a:blip r:embed="rId3"/>
          <a:stretch>
            <a:fillRect/>
          </a:stretch>
        </p:blipFill>
        <p:spPr>
          <a:xfrm>
            <a:off x="951721" y="435429"/>
            <a:ext cx="10344539" cy="5741534"/>
          </a:xfrm>
        </p:spPr>
      </p:pic>
      <p:sp>
        <p:nvSpPr>
          <p:cNvPr id="5" name="スライド番号プレースホルダー 4">
            <a:extLst>
              <a:ext uri="{FF2B5EF4-FFF2-40B4-BE49-F238E27FC236}">
                <a16:creationId xmlns:a16="http://schemas.microsoft.com/office/drawing/2014/main" id="{74E7D0D5-A96F-18BB-0540-F3F75C3A1C83}"/>
              </a:ext>
            </a:extLst>
          </p:cNvPr>
          <p:cNvSpPr>
            <a:spLocks noGrp="1"/>
          </p:cNvSpPr>
          <p:nvPr>
            <p:ph type="sldNum" sz="quarter" idx="12"/>
          </p:nvPr>
        </p:nvSpPr>
        <p:spPr/>
        <p:txBody>
          <a:bodyPr/>
          <a:lstStyle/>
          <a:p>
            <a:fld id="{7053D55C-1BD3-474D-B643-3CCB384A951D}" type="slidenum">
              <a:rPr kumimoji="1" lang="ja-JP" altLang="en-US" smtClean="0"/>
              <a:t>66</a:t>
            </a:fld>
            <a:endParaRPr kumimoji="1" lang="ja-JP" altLang="en-US"/>
          </a:p>
        </p:txBody>
      </p:sp>
      <p:sp>
        <p:nvSpPr>
          <p:cNvPr id="3" name="正方形/長方形 2">
            <a:extLst>
              <a:ext uri="{FF2B5EF4-FFF2-40B4-BE49-F238E27FC236}">
                <a16:creationId xmlns:a16="http://schemas.microsoft.com/office/drawing/2014/main" id="{F5E931EA-67DC-EB6B-DFED-78B76C21A933}"/>
              </a:ext>
            </a:extLst>
          </p:cNvPr>
          <p:cNvSpPr/>
          <p:nvPr/>
        </p:nvSpPr>
        <p:spPr>
          <a:xfrm>
            <a:off x="951721" y="435429"/>
            <a:ext cx="889520" cy="827314"/>
          </a:xfrm>
          <a:prstGeom prst="rect">
            <a:avLst/>
          </a:prstGeom>
          <a:solidFill>
            <a:schemeClr val="accent4">
              <a:lumMod val="75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8851361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7B122FC-9312-0FAA-47C8-5802274B90B3}"/>
              </a:ext>
            </a:extLst>
          </p:cNvPr>
          <p:cNvSpPr>
            <a:spLocks noGrp="1"/>
          </p:cNvSpPr>
          <p:nvPr>
            <p:ph type="title"/>
          </p:nvPr>
        </p:nvSpPr>
        <p:spPr/>
        <p:txBody>
          <a:bodyPr/>
          <a:lstStyle/>
          <a:p>
            <a:endParaRPr kumimoji="1" lang="ja-JP" altLang="en-US"/>
          </a:p>
        </p:txBody>
      </p:sp>
      <p:pic>
        <p:nvPicPr>
          <p:cNvPr id="6" name="コンテンツ プレースホルダー 5">
            <a:extLst>
              <a:ext uri="{FF2B5EF4-FFF2-40B4-BE49-F238E27FC236}">
                <a16:creationId xmlns:a16="http://schemas.microsoft.com/office/drawing/2014/main" id="{9E451184-E220-4A30-06D2-31218C347D14}"/>
              </a:ext>
            </a:extLst>
          </p:cNvPr>
          <p:cNvPicPr>
            <a:picLocks noGrp="1" noChangeAspect="1"/>
          </p:cNvPicPr>
          <p:nvPr>
            <p:ph idx="1"/>
          </p:nvPr>
        </p:nvPicPr>
        <p:blipFill>
          <a:blip r:embed="rId3"/>
          <a:stretch>
            <a:fillRect/>
          </a:stretch>
        </p:blipFill>
        <p:spPr>
          <a:xfrm>
            <a:off x="838200" y="365125"/>
            <a:ext cx="10515600" cy="5811838"/>
          </a:xfrm>
        </p:spPr>
      </p:pic>
      <p:sp>
        <p:nvSpPr>
          <p:cNvPr id="4" name="スライド番号プレースホルダー 3">
            <a:extLst>
              <a:ext uri="{FF2B5EF4-FFF2-40B4-BE49-F238E27FC236}">
                <a16:creationId xmlns:a16="http://schemas.microsoft.com/office/drawing/2014/main" id="{1DD7A968-D186-7939-D0F7-93577FB31A01}"/>
              </a:ext>
            </a:extLst>
          </p:cNvPr>
          <p:cNvSpPr>
            <a:spLocks noGrp="1"/>
          </p:cNvSpPr>
          <p:nvPr>
            <p:ph type="sldNum" sz="quarter" idx="12"/>
          </p:nvPr>
        </p:nvSpPr>
        <p:spPr/>
        <p:txBody>
          <a:bodyPr/>
          <a:lstStyle/>
          <a:p>
            <a:fld id="{7053D55C-1BD3-474D-B643-3CCB384A951D}" type="slidenum">
              <a:rPr kumimoji="1" lang="ja-JP" altLang="en-US" smtClean="0"/>
              <a:t>67</a:t>
            </a:fld>
            <a:endParaRPr kumimoji="1" lang="ja-JP" altLang="en-US"/>
          </a:p>
        </p:txBody>
      </p:sp>
      <p:pic>
        <p:nvPicPr>
          <p:cNvPr id="8" name="図 7">
            <a:extLst>
              <a:ext uri="{FF2B5EF4-FFF2-40B4-BE49-F238E27FC236}">
                <a16:creationId xmlns:a16="http://schemas.microsoft.com/office/drawing/2014/main" id="{DA1C9A21-C2EA-F6E6-76FE-5513A92C859A}"/>
              </a:ext>
            </a:extLst>
          </p:cNvPr>
          <p:cNvPicPr>
            <a:picLocks noChangeAspect="1"/>
          </p:cNvPicPr>
          <p:nvPr/>
        </p:nvPicPr>
        <p:blipFill>
          <a:blip r:embed="rId4"/>
          <a:stretch>
            <a:fillRect/>
          </a:stretch>
        </p:blipFill>
        <p:spPr>
          <a:xfrm>
            <a:off x="838199" y="365124"/>
            <a:ext cx="10515599" cy="6197041"/>
          </a:xfrm>
          <a:prstGeom prst="rect">
            <a:avLst/>
          </a:prstGeom>
        </p:spPr>
      </p:pic>
    </p:spTree>
    <p:extLst>
      <p:ext uri="{BB962C8B-B14F-4D97-AF65-F5344CB8AC3E}">
        <p14:creationId xmlns:p14="http://schemas.microsoft.com/office/powerpoint/2010/main" val="200614514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11C7C33-6488-4087-EF2A-B9DC28201FAB}"/>
              </a:ext>
            </a:extLst>
          </p:cNvPr>
          <p:cNvSpPr>
            <a:spLocks noGrp="1"/>
          </p:cNvSpPr>
          <p:nvPr>
            <p:ph type="title"/>
          </p:nvPr>
        </p:nvSpPr>
        <p:spPr/>
        <p:txBody>
          <a:bodyPr/>
          <a:lstStyle/>
          <a:p>
            <a:endParaRPr kumimoji="1" lang="ja-JP" altLang="en-US"/>
          </a:p>
        </p:txBody>
      </p:sp>
      <p:pic>
        <p:nvPicPr>
          <p:cNvPr id="7" name="コンテンツ プレースホルダー 6">
            <a:extLst>
              <a:ext uri="{FF2B5EF4-FFF2-40B4-BE49-F238E27FC236}">
                <a16:creationId xmlns:a16="http://schemas.microsoft.com/office/drawing/2014/main" id="{1659E90F-096F-7311-585D-4267F80DCD3B}"/>
              </a:ext>
            </a:extLst>
          </p:cNvPr>
          <p:cNvPicPr>
            <a:picLocks noGrp="1" noChangeAspect="1"/>
          </p:cNvPicPr>
          <p:nvPr>
            <p:ph idx="1"/>
          </p:nvPr>
        </p:nvPicPr>
        <p:blipFill>
          <a:blip r:embed="rId3"/>
          <a:stretch>
            <a:fillRect/>
          </a:stretch>
        </p:blipFill>
        <p:spPr>
          <a:xfrm>
            <a:off x="838200" y="365126"/>
            <a:ext cx="10515600" cy="5942368"/>
          </a:xfrm>
        </p:spPr>
      </p:pic>
      <p:sp>
        <p:nvSpPr>
          <p:cNvPr id="5" name="スライド番号プレースホルダー 4">
            <a:extLst>
              <a:ext uri="{FF2B5EF4-FFF2-40B4-BE49-F238E27FC236}">
                <a16:creationId xmlns:a16="http://schemas.microsoft.com/office/drawing/2014/main" id="{49E3D156-706E-3689-15D0-78A4EB74519C}"/>
              </a:ext>
            </a:extLst>
          </p:cNvPr>
          <p:cNvSpPr>
            <a:spLocks noGrp="1"/>
          </p:cNvSpPr>
          <p:nvPr>
            <p:ph type="sldNum" sz="quarter" idx="12"/>
          </p:nvPr>
        </p:nvSpPr>
        <p:spPr/>
        <p:txBody>
          <a:bodyPr/>
          <a:lstStyle/>
          <a:p>
            <a:fld id="{7053D55C-1BD3-474D-B643-3CCB384A951D}" type="slidenum">
              <a:rPr kumimoji="1" lang="ja-JP" altLang="en-US" smtClean="0"/>
              <a:t>68</a:t>
            </a:fld>
            <a:endParaRPr kumimoji="1" lang="ja-JP" altLang="en-US"/>
          </a:p>
        </p:txBody>
      </p:sp>
    </p:spTree>
    <p:extLst>
      <p:ext uri="{BB962C8B-B14F-4D97-AF65-F5344CB8AC3E}">
        <p14:creationId xmlns:p14="http://schemas.microsoft.com/office/powerpoint/2010/main" val="95152402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6233401-F12A-D8C4-F9B6-18F4286018C9}"/>
              </a:ext>
            </a:extLst>
          </p:cNvPr>
          <p:cNvSpPr>
            <a:spLocks noGrp="1"/>
          </p:cNvSpPr>
          <p:nvPr>
            <p:ph type="title"/>
          </p:nvPr>
        </p:nvSpPr>
        <p:spPr/>
        <p:txBody>
          <a:bodyPr/>
          <a:lstStyle/>
          <a:p>
            <a:endParaRPr kumimoji="1" lang="ja-JP" altLang="en-US"/>
          </a:p>
        </p:txBody>
      </p:sp>
      <p:pic>
        <p:nvPicPr>
          <p:cNvPr id="6" name="コンテンツ プレースホルダー 5">
            <a:extLst>
              <a:ext uri="{FF2B5EF4-FFF2-40B4-BE49-F238E27FC236}">
                <a16:creationId xmlns:a16="http://schemas.microsoft.com/office/drawing/2014/main" id="{D9338B02-3FA7-E901-2FEE-8180727057D6}"/>
              </a:ext>
            </a:extLst>
          </p:cNvPr>
          <p:cNvPicPr>
            <a:picLocks noGrp="1" noChangeAspect="1"/>
          </p:cNvPicPr>
          <p:nvPr>
            <p:ph idx="1"/>
          </p:nvPr>
        </p:nvPicPr>
        <p:blipFill>
          <a:blip r:embed="rId2"/>
          <a:stretch>
            <a:fillRect/>
          </a:stretch>
        </p:blipFill>
        <p:spPr>
          <a:xfrm>
            <a:off x="838200" y="365125"/>
            <a:ext cx="10515600" cy="5811838"/>
          </a:xfrm>
        </p:spPr>
      </p:pic>
      <p:sp>
        <p:nvSpPr>
          <p:cNvPr id="4" name="スライド番号プレースホルダー 3">
            <a:extLst>
              <a:ext uri="{FF2B5EF4-FFF2-40B4-BE49-F238E27FC236}">
                <a16:creationId xmlns:a16="http://schemas.microsoft.com/office/drawing/2014/main" id="{64CC1831-D103-544F-8009-2128B2CCF47D}"/>
              </a:ext>
            </a:extLst>
          </p:cNvPr>
          <p:cNvSpPr>
            <a:spLocks noGrp="1"/>
          </p:cNvSpPr>
          <p:nvPr>
            <p:ph type="sldNum" sz="quarter" idx="12"/>
          </p:nvPr>
        </p:nvSpPr>
        <p:spPr/>
        <p:txBody>
          <a:bodyPr/>
          <a:lstStyle/>
          <a:p>
            <a:fld id="{7053D55C-1BD3-474D-B643-3CCB384A951D}" type="slidenum">
              <a:rPr kumimoji="1" lang="ja-JP" altLang="en-US" smtClean="0"/>
              <a:t>69</a:t>
            </a:fld>
            <a:endParaRPr kumimoji="1" lang="ja-JP" altLang="en-US"/>
          </a:p>
        </p:txBody>
      </p:sp>
    </p:spTree>
    <p:extLst>
      <p:ext uri="{BB962C8B-B14F-4D97-AF65-F5344CB8AC3E}">
        <p14:creationId xmlns:p14="http://schemas.microsoft.com/office/powerpoint/2010/main" val="39193876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　</a:t>
            </a:r>
          </a:p>
        </p:txBody>
      </p:sp>
      <p:sp>
        <p:nvSpPr>
          <p:cNvPr id="3" name="コンテンツ プレースホルダー 2"/>
          <p:cNvSpPr>
            <a:spLocks noGrp="1"/>
          </p:cNvSpPr>
          <p:nvPr>
            <p:ph idx="1"/>
          </p:nvPr>
        </p:nvSpPr>
        <p:spPr>
          <a:xfrm>
            <a:off x="1057469" y="516294"/>
            <a:ext cx="10027298" cy="5360979"/>
          </a:xfrm>
          <a:solidFill>
            <a:schemeClr val="accent1">
              <a:lumMod val="40000"/>
              <a:lumOff val="60000"/>
            </a:schemeClr>
          </a:solidFill>
          <a:ln>
            <a:solidFill>
              <a:schemeClr val="bg1"/>
            </a:solidFill>
          </a:ln>
        </p:spPr>
        <p:txBody>
          <a:bodyPr/>
          <a:lstStyle/>
          <a:p>
            <a:pPr marL="0" indent="0">
              <a:buNone/>
            </a:pPr>
            <a:r>
              <a:rPr kumimoji="1" lang="ja-JP" altLang="en-US" dirty="0">
                <a:latin typeface="HGP創英角ﾎﾟｯﾌﾟ体" pitchFamily="50" charset="-128"/>
                <a:ea typeface="HGP創英角ﾎﾟｯﾌﾟ体" pitchFamily="50" charset="-128"/>
              </a:rPr>
              <a:t>　</a:t>
            </a:r>
            <a:endParaRPr lang="en-US" altLang="ja-JP" sz="4400" dirty="0">
              <a:solidFill>
                <a:schemeClr val="accent6">
                  <a:lumMod val="60000"/>
                  <a:lumOff val="40000"/>
                </a:schemeClr>
              </a:solidFill>
              <a:latin typeface="HGP創英角ﾎﾟｯﾌﾟ体" pitchFamily="50" charset="-128"/>
              <a:ea typeface="HGP創英角ﾎﾟｯﾌﾟ体" pitchFamily="50" charset="-128"/>
            </a:endParaRPr>
          </a:p>
          <a:p>
            <a:pPr marL="0" indent="0">
              <a:buNone/>
            </a:pPr>
            <a:r>
              <a:rPr lang="ja-JP" altLang="en-US" sz="4400" dirty="0">
                <a:latin typeface="HGP創英角ﾎﾟｯﾌﾟ体" pitchFamily="50" charset="-128"/>
                <a:ea typeface="HGP創英角ﾎﾟｯﾌﾟ体" pitchFamily="50" charset="-128"/>
              </a:rPr>
              <a:t>　</a:t>
            </a:r>
            <a:endParaRPr lang="en-US" altLang="ja-JP" sz="4400" dirty="0">
              <a:latin typeface="HGP創英角ﾎﾟｯﾌﾟ体" pitchFamily="50" charset="-128"/>
              <a:ea typeface="HGP創英角ﾎﾟｯﾌﾟ体" pitchFamily="50" charset="-128"/>
            </a:endParaRPr>
          </a:p>
          <a:p>
            <a:pPr marL="0" indent="0">
              <a:buNone/>
            </a:pPr>
            <a:r>
              <a:rPr lang="ja-JP" altLang="en-US" sz="4400" dirty="0">
                <a:latin typeface="HGP創英角ﾎﾟｯﾌﾟ体" pitchFamily="50" charset="-128"/>
                <a:ea typeface="HGP創英角ﾎﾟｯﾌﾟ体" pitchFamily="50" charset="-128"/>
              </a:rPr>
              <a:t>　先ずは</a:t>
            </a:r>
            <a:endParaRPr lang="en-US" altLang="ja-JP" sz="4400" dirty="0">
              <a:latin typeface="HGP創英角ﾎﾟｯﾌﾟ体" pitchFamily="50" charset="-128"/>
              <a:ea typeface="HGP創英角ﾎﾟｯﾌﾟ体" pitchFamily="50" charset="-128"/>
            </a:endParaRPr>
          </a:p>
          <a:p>
            <a:pPr marL="0" indent="0">
              <a:buNone/>
            </a:pPr>
            <a:endParaRPr lang="en-US" altLang="ja-JP" sz="2000" dirty="0">
              <a:latin typeface="HGP創英角ﾎﾟｯﾌﾟ体" pitchFamily="50" charset="-128"/>
              <a:ea typeface="HGP創英角ﾎﾟｯﾌﾟ体" pitchFamily="50" charset="-128"/>
            </a:endParaRPr>
          </a:p>
          <a:p>
            <a:pPr marL="0" indent="0">
              <a:buNone/>
            </a:pPr>
            <a:r>
              <a:rPr lang="ja-JP" altLang="en-US" sz="4400" dirty="0">
                <a:solidFill>
                  <a:schemeClr val="accent6">
                    <a:lumMod val="60000"/>
                    <a:lumOff val="40000"/>
                  </a:schemeClr>
                </a:solidFill>
                <a:latin typeface="HGP創英角ﾎﾟｯﾌﾟ体" pitchFamily="50" charset="-128"/>
                <a:ea typeface="HGP創英角ﾎﾟｯﾌﾟ体" pitchFamily="50" charset="-128"/>
              </a:rPr>
              <a:t>　</a:t>
            </a:r>
            <a:r>
              <a:rPr lang="en-US" altLang="ja-JP" sz="4800" dirty="0">
                <a:solidFill>
                  <a:srgbClr val="FF0000"/>
                </a:solidFill>
                <a:latin typeface="HGP創英角ﾎﾟｯﾌﾟ体" pitchFamily="50" charset="-128"/>
                <a:ea typeface="HGP創英角ﾎﾟｯﾌﾟ体" pitchFamily="50" charset="-128"/>
              </a:rPr>
              <a:t>『</a:t>
            </a:r>
            <a:r>
              <a:rPr lang="ja-JP" altLang="en-US" sz="4800" dirty="0">
                <a:solidFill>
                  <a:srgbClr val="FF0000"/>
                </a:solidFill>
                <a:latin typeface="HGP創英角ﾎﾟｯﾌﾟ体" pitchFamily="50" charset="-128"/>
                <a:ea typeface="HGP創英角ﾎﾟｯﾌﾟ体" pitchFamily="50" charset="-128"/>
              </a:rPr>
              <a:t>金利の重さ</a:t>
            </a:r>
            <a:r>
              <a:rPr lang="en-US" altLang="ja-JP" sz="4800" dirty="0">
                <a:solidFill>
                  <a:srgbClr val="FF0000"/>
                </a:solidFill>
                <a:latin typeface="HGP創英角ﾎﾟｯﾌﾟ体" pitchFamily="50" charset="-128"/>
                <a:ea typeface="HGP創英角ﾎﾟｯﾌﾟ体" pitchFamily="50" charset="-128"/>
              </a:rPr>
              <a:t>』</a:t>
            </a:r>
            <a:r>
              <a:rPr lang="ja-JP" altLang="en-US" sz="4800" dirty="0">
                <a:solidFill>
                  <a:srgbClr val="FF0000"/>
                </a:solidFill>
                <a:latin typeface="HGP創英角ﾎﾟｯﾌﾟ体" pitchFamily="50" charset="-128"/>
                <a:ea typeface="HGP創英角ﾎﾟｯﾌﾟ体" pitchFamily="50" charset="-128"/>
              </a:rPr>
              <a:t>を知ってください！</a:t>
            </a:r>
            <a:endParaRPr lang="en-US" altLang="ja-JP" sz="4800" dirty="0">
              <a:solidFill>
                <a:srgbClr val="FF0000"/>
              </a:solidFill>
              <a:latin typeface="HGP創英角ﾎﾟｯﾌﾟ体" pitchFamily="50" charset="-128"/>
              <a:ea typeface="HGP創英角ﾎﾟｯﾌﾟ体" pitchFamily="50" charset="-128"/>
            </a:endParaRPr>
          </a:p>
          <a:p>
            <a:pPr marL="0" indent="0">
              <a:buNone/>
            </a:pPr>
            <a:endParaRPr lang="en-US" altLang="ja-JP" sz="4000" dirty="0">
              <a:solidFill>
                <a:schemeClr val="accent2"/>
              </a:solidFill>
              <a:latin typeface="HGP創英角ﾎﾟｯﾌﾟ体" pitchFamily="50" charset="-128"/>
              <a:ea typeface="HGP創英角ﾎﾟｯﾌﾟ体" pitchFamily="50" charset="-128"/>
            </a:endParaRPr>
          </a:p>
          <a:p>
            <a:pPr marL="0" indent="0">
              <a:buNone/>
            </a:pPr>
            <a:r>
              <a:rPr lang="ja-JP" altLang="en-US" sz="3600" dirty="0">
                <a:latin typeface="HGP創英角ﾎﾟｯﾌﾟ体" pitchFamily="50" charset="-128"/>
                <a:ea typeface="HGP創英角ﾎﾟｯﾌﾟ体" pitchFamily="50" charset="-128"/>
              </a:rPr>
              <a:t>　　　　　　　　　　　　　　　　　　</a:t>
            </a:r>
            <a:endParaRPr lang="en-US" altLang="ja-JP" sz="3600" dirty="0">
              <a:latin typeface="HGP創英角ﾎﾟｯﾌﾟ体" pitchFamily="50" charset="-128"/>
              <a:ea typeface="HGP創英角ﾎﾟｯﾌﾟ体" pitchFamily="50" charset="-128"/>
            </a:endParaRPr>
          </a:p>
          <a:p>
            <a:pPr marL="0" indent="0">
              <a:buNone/>
            </a:pPr>
            <a:endParaRPr lang="ja-JP" altLang="en-US" sz="4400" dirty="0">
              <a:latin typeface="HGP創英角ﾎﾟｯﾌﾟ体" pitchFamily="50" charset="-128"/>
              <a:ea typeface="HGP創英角ﾎﾟｯﾌﾟ体" pitchFamily="50" charset="-128"/>
            </a:endParaRPr>
          </a:p>
        </p:txBody>
      </p:sp>
      <p:sp>
        <p:nvSpPr>
          <p:cNvPr id="4" name="スライド番号プレースホルダー 3"/>
          <p:cNvSpPr>
            <a:spLocks noGrp="1"/>
          </p:cNvSpPr>
          <p:nvPr>
            <p:ph type="sldNum" sz="quarter" idx="12"/>
          </p:nvPr>
        </p:nvSpPr>
        <p:spPr/>
        <p:txBody>
          <a:bodyPr/>
          <a:lstStyle/>
          <a:p>
            <a:fld id="{428159FB-B171-47E6-97FF-94E4E8E0D996}" type="slidenum">
              <a:rPr kumimoji="1" lang="ja-JP" altLang="en-US" smtClean="0"/>
              <a:t>7</a:t>
            </a:fld>
            <a:endParaRPr kumimoji="1" lang="ja-JP" altLang="en-US"/>
          </a:p>
        </p:txBody>
      </p:sp>
      <p:sp>
        <p:nvSpPr>
          <p:cNvPr id="5" name="日付プレースホルダー 4">
            <a:extLst>
              <a:ext uri="{FF2B5EF4-FFF2-40B4-BE49-F238E27FC236}">
                <a16:creationId xmlns:a16="http://schemas.microsoft.com/office/drawing/2014/main" id="{E3106263-FC9C-4B9E-68B4-B23CDDFB63D7}"/>
              </a:ext>
            </a:extLst>
          </p:cNvPr>
          <p:cNvSpPr>
            <a:spLocks noGrp="1"/>
          </p:cNvSpPr>
          <p:nvPr>
            <p:ph type="dt" sz="half" idx="10"/>
          </p:nvPr>
        </p:nvSpPr>
        <p:spPr/>
        <p:txBody>
          <a:bodyPr/>
          <a:lstStyle/>
          <a:p>
            <a:fld id="{17D00185-059E-4ADE-8903-0370F7F1F28C}" type="datetime1">
              <a:rPr kumimoji="1" lang="ja-JP" altLang="en-US" smtClean="0"/>
              <a:t>2024/4/19</a:t>
            </a:fld>
            <a:endParaRPr kumimoji="1" lang="ja-JP" altLang="en-US"/>
          </a:p>
        </p:txBody>
      </p:sp>
    </p:spTree>
    <p:extLst>
      <p:ext uri="{BB962C8B-B14F-4D97-AF65-F5344CB8AC3E}">
        <p14:creationId xmlns:p14="http://schemas.microsoft.com/office/powerpoint/2010/main" val="2828283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ACEF944-7A33-C4E7-ABD6-7A5FA6F83075}"/>
              </a:ext>
            </a:extLst>
          </p:cNvPr>
          <p:cNvSpPr>
            <a:spLocks noGrp="1"/>
          </p:cNvSpPr>
          <p:nvPr>
            <p:ph type="title"/>
          </p:nvPr>
        </p:nvSpPr>
        <p:spPr/>
        <p:txBody>
          <a:bodyPr/>
          <a:lstStyle/>
          <a:p>
            <a:endParaRPr kumimoji="1" lang="ja-JP" altLang="en-US"/>
          </a:p>
        </p:txBody>
      </p:sp>
      <p:pic>
        <p:nvPicPr>
          <p:cNvPr id="7" name="コンテンツ プレースホルダー 6">
            <a:extLst>
              <a:ext uri="{FF2B5EF4-FFF2-40B4-BE49-F238E27FC236}">
                <a16:creationId xmlns:a16="http://schemas.microsoft.com/office/drawing/2014/main" id="{0E4F794B-933F-A8A9-2768-8B0204EFFBE6}"/>
              </a:ext>
            </a:extLst>
          </p:cNvPr>
          <p:cNvPicPr>
            <a:picLocks noGrp="1" noChangeAspect="1"/>
          </p:cNvPicPr>
          <p:nvPr>
            <p:ph idx="1"/>
          </p:nvPr>
        </p:nvPicPr>
        <p:blipFill>
          <a:blip r:embed="rId3"/>
          <a:stretch>
            <a:fillRect/>
          </a:stretch>
        </p:blipFill>
        <p:spPr>
          <a:xfrm>
            <a:off x="838200" y="410547"/>
            <a:ext cx="10515599" cy="5847184"/>
          </a:xfrm>
        </p:spPr>
      </p:pic>
      <p:sp>
        <p:nvSpPr>
          <p:cNvPr id="5" name="スライド番号プレースホルダー 4">
            <a:extLst>
              <a:ext uri="{FF2B5EF4-FFF2-40B4-BE49-F238E27FC236}">
                <a16:creationId xmlns:a16="http://schemas.microsoft.com/office/drawing/2014/main" id="{675F0ECE-9029-F7DA-CDC6-EC1003C49A63}"/>
              </a:ext>
            </a:extLst>
          </p:cNvPr>
          <p:cNvSpPr>
            <a:spLocks noGrp="1"/>
          </p:cNvSpPr>
          <p:nvPr>
            <p:ph type="sldNum" sz="quarter" idx="12"/>
          </p:nvPr>
        </p:nvSpPr>
        <p:spPr/>
        <p:txBody>
          <a:bodyPr/>
          <a:lstStyle/>
          <a:p>
            <a:fld id="{7053D55C-1BD3-474D-B643-3CCB384A951D}" type="slidenum">
              <a:rPr kumimoji="1" lang="ja-JP" altLang="en-US" smtClean="0"/>
              <a:t>70</a:t>
            </a:fld>
            <a:endParaRPr kumimoji="1" lang="ja-JP" altLang="en-US"/>
          </a:p>
        </p:txBody>
      </p:sp>
      <p:sp>
        <p:nvSpPr>
          <p:cNvPr id="3" name="正方形/長方形 2">
            <a:extLst>
              <a:ext uri="{FF2B5EF4-FFF2-40B4-BE49-F238E27FC236}">
                <a16:creationId xmlns:a16="http://schemas.microsoft.com/office/drawing/2014/main" id="{49EC5E83-5924-77BD-4AD6-218E147328C6}"/>
              </a:ext>
            </a:extLst>
          </p:cNvPr>
          <p:cNvSpPr/>
          <p:nvPr/>
        </p:nvSpPr>
        <p:spPr>
          <a:xfrm>
            <a:off x="838200" y="454090"/>
            <a:ext cx="891073" cy="827314"/>
          </a:xfrm>
          <a:prstGeom prst="rect">
            <a:avLst/>
          </a:prstGeom>
          <a:solidFill>
            <a:schemeClr val="accent4">
              <a:lumMod val="75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91773129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CF60D02-B58B-3EDC-789D-797880D37469}"/>
              </a:ext>
            </a:extLst>
          </p:cNvPr>
          <p:cNvSpPr>
            <a:spLocks noGrp="1"/>
          </p:cNvSpPr>
          <p:nvPr>
            <p:ph type="title"/>
          </p:nvPr>
        </p:nvSpPr>
        <p:spPr/>
        <p:txBody>
          <a:bodyPr/>
          <a:lstStyle/>
          <a:p>
            <a:endParaRPr kumimoji="1" lang="ja-JP" altLang="en-US"/>
          </a:p>
        </p:txBody>
      </p:sp>
      <p:pic>
        <p:nvPicPr>
          <p:cNvPr id="6" name="コンテンツ プレースホルダー 5">
            <a:extLst>
              <a:ext uri="{FF2B5EF4-FFF2-40B4-BE49-F238E27FC236}">
                <a16:creationId xmlns:a16="http://schemas.microsoft.com/office/drawing/2014/main" id="{78647E97-2F80-4EEB-D96D-C66264B53786}"/>
              </a:ext>
            </a:extLst>
          </p:cNvPr>
          <p:cNvPicPr>
            <a:picLocks noGrp="1" noChangeAspect="1"/>
          </p:cNvPicPr>
          <p:nvPr>
            <p:ph idx="1"/>
          </p:nvPr>
        </p:nvPicPr>
        <p:blipFill>
          <a:blip r:embed="rId3"/>
          <a:stretch>
            <a:fillRect/>
          </a:stretch>
        </p:blipFill>
        <p:spPr>
          <a:xfrm>
            <a:off x="838200" y="416767"/>
            <a:ext cx="10638453" cy="5782421"/>
          </a:xfrm>
        </p:spPr>
      </p:pic>
      <p:sp>
        <p:nvSpPr>
          <p:cNvPr id="4" name="スライド番号プレースホルダー 3">
            <a:extLst>
              <a:ext uri="{FF2B5EF4-FFF2-40B4-BE49-F238E27FC236}">
                <a16:creationId xmlns:a16="http://schemas.microsoft.com/office/drawing/2014/main" id="{C4391B0A-3518-DF3D-317B-7082B08DAF2C}"/>
              </a:ext>
            </a:extLst>
          </p:cNvPr>
          <p:cNvSpPr>
            <a:spLocks noGrp="1"/>
          </p:cNvSpPr>
          <p:nvPr>
            <p:ph type="sldNum" sz="quarter" idx="12"/>
          </p:nvPr>
        </p:nvSpPr>
        <p:spPr/>
        <p:txBody>
          <a:bodyPr/>
          <a:lstStyle/>
          <a:p>
            <a:fld id="{7053D55C-1BD3-474D-B643-3CCB384A951D}" type="slidenum">
              <a:rPr kumimoji="1" lang="ja-JP" altLang="en-US" smtClean="0"/>
              <a:t>71</a:t>
            </a:fld>
            <a:endParaRPr kumimoji="1" lang="ja-JP" altLang="en-US"/>
          </a:p>
        </p:txBody>
      </p:sp>
      <p:sp>
        <p:nvSpPr>
          <p:cNvPr id="7" name="正方形/長方形 6">
            <a:extLst>
              <a:ext uri="{FF2B5EF4-FFF2-40B4-BE49-F238E27FC236}">
                <a16:creationId xmlns:a16="http://schemas.microsoft.com/office/drawing/2014/main" id="{BEC36F22-1803-CAC4-C80D-710F8581DB85}"/>
              </a:ext>
            </a:extLst>
          </p:cNvPr>
          <p:cNvSpPr/>
          <p:nvPr/>
        </p:nvSpPr>
        <p:spPr>
          <a:xfrm>
            <a:off x="7383624" y="2880049"/>
            <a:ext cx="1710613" cy="1791478"/>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a:extLst>
              <a:ext uri="{FF2B5EF4-FFF2-40B4-BE49-F238E27FC236}">
                <a16:creationId xmlns:a16="http://schemas.microsoft.com/office/drawing/2014/main" id="{CDF4B3D9-8D4C-38CB-0767-0217BCD28EBB}"/>
              </a:ext>
            </a:extLst>
          </p:cNvPr>
          <p:cNvSpPr/>
          <p:nvPr/>
        </p:nvSpPr>
        <p:spPr>
          <a:xfrm>
            <a:off x="1281404" y="5940490"/>
            <a:ext cx="939282" cy="25869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43218821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2977ED6-DC88-6028-41D0-E0D076F56E36}"/>
              </a:ext>
            </a:extLst>
          </p:cNvPr>
          <p:cNvSpPr>
            <a:spLocks noGrp="1"/>
          </p:cNvSpPr>
          <p:nvPr>
            <p:ph type="title"/>
          </p:nvPr>
        </p:nvSpPr>
        <p:spPr/>
        <p:txBody>
          <a:bodyPr/>
          <a:lstStyle/>
          <a:p>
            <a:r>
              <a:rPr kumimoji="1" lang="ja-JP" altLang="en-US" dirty="0">
                <a:latin typeface="HGP創英角ﾎﾟｯﾌﾟ体" panose="040B0A00000000000000" pitchFamily="50" charset="-128"/>
                <a:ea typeface="HGP創英角ﾎﾟｯﾌﾟ体" panose="040B0A00000000000000" pitchFamily="50" charset="-128"/>
              </a:rPr>
              <a:t>将来の金利予測！</a:t>
            </a:r>
          </a:p>
        </p:txBody>
      </p:sp>
      <p:sp>
        <p:nvSpPr>
          <p:cNvPr id="3" name="コンテンツ プレースホルダー 2">
            <a:extLst>
              <a:ext uri="{FF2B5EF4-FFF2-40B4-BE49-F238E27FC236}">
                <a16:creationId xmlns:a16="http://schemas.microsoft.com/office/drawing/2014/main" id="{5D652D73-A21B-A5E5-C5EE-3F18D4157025}"/>
              </a:ext>
            </a:extLst>
          </p:cNvPr>
          <p:cNvSpPr>
            <a:spLocks noGrp="1"/>
          </p:cNvSpPr>
          <p:nvPr>
            <p:ph idx="1"/>
          </p:nvPr>
        </p:nvSpPr>
        <p:spPr/>
        <p:style>
          <a:lnRef idx="1">
            <a:schemeClr val="accent1"/>
          </a:lnRef>
          <a:fillRef idx="2">
            <a:schemeClr val="accent1"/>
          </a:fillRef>
          <a:effectRef idx="1">
            <a:schemeClr val="accent1"/>
          </a:effectRef>
          <a:fontRef idx="minor">
            <a:schemeClr val="dk1"/>
          </a:fontRef>
        </p:style>
        <p:txBody>
          <a:bodyPr/>
          <a:lstStyle/>
          <a:p>
            <a:endParaRPr kumimoji="1" lang="en-US" altLang="ja-JP" dirty="0"/>
          </a:p>
          <a:p>
            <a:pPr marL="0" indent="0">
              <a:buNone/>
            </a:pPr>
            <a:r>
              <a:rPr lang="ja-JP" altLang="en-US" sz="4400" dirty="0">
                <a:latin typeface="HGP創英角ﾎﾟｯﾌﾟ体" panose="040B0A00000000000000" pitchFamily="50" charset="-128"/>
                <a:ea typeface="HGP創英角ﾎﾟｯﾌﾟ体" panose="040B0A00000000000000" pitchFamily="50" charset="-128"/>
              </a:rPr>
              <a:t>　</a:t>
            </a:r>
            <a:r>
              <a:rPr lang="ja-JP" altLang="en-US" sz="4400" dirty="0">
                <a:solidFill>
                  <a:srgbClr val="FF0000"/>
                </a:solidFill>
                <a:latin typeface="HGP創英角ﾎﾟｯﾌﾟ体" panose="040B0A00000000000000" pitchFamily="50" charset="-128"/>
                <a:ea typeface="HGP創英角ﾎﾟｯﾌﾟ体" panose="040B0A00000000000000" pitchFamily="50" charset="-128"/>
              </a:rPr>
              <a:t>上がらない派（変動金利推進派）</a:t>
            </a:r>
            <a:endParaRPr lang="en-US" altLang="ja-JP" sz="4400" dirty="0">
              <a:solidFill>
                <a:srgbClr val="FF0000"/>
              </a:solidFill>
              <a:latin typeface="HGP創英角ﾎﾟｯﾌﾟ体" panose="040B0A00000000000000" pitchFamily="50" charset="-128"/>
              <a:ea typeface="HGP創英角ﾎﾟｯﾌﾟ体" panose="040B0A00000000000000" pitchFamily="50" charset="-128"/>
            </a:endParaRPr>
          </a:p>
          <a:p>
            <a:pPr marL="0" indent="0">
              <a:buNone/>
            </a:pPr>
            <a:endParaRPr lang="en-US" altLang="ja-JP" dirty="0">
              <a:latin typeface="HGP創英角ﾎﾟｯﾌﾟ体" panose="040B0A00000000000000" pitchFamily="50" charset="-128"/>
              <a:ea typeface="HGP創英角ﾎﾟｯﾌﾟ体" panose="040B0A00000000000000" pitchFamily="50" charset="-128"/>
            </a:endParaRPr>
          </a:p>
          <a:p>
            <a:pPr marL="0" indent="0">
              <a:buNone/>
            </a:pPr>
            <a:r>
              <a:rPr kumimoji="1" lang="ja-JP" altLang="en-US" sz="4400" dirty="0">
                <a:latin typeface="HGP創英角ﾎﾟｯﾌﾟ体" panose="040B0A00000000000000" pitchFamily="50" charset="-128"/>
                <a:ea typeface="HGP創英角ﾎﾟｯﾌﾟ体" panose="040B0A00000000000000" pitchFamily="50" charset="-128"/>
              </a:rPr>
              <a:t>　　　　　　　　　　　</a:t>
            </a:r>
            <a:r>
              <a:rPr kumimoji="1" lang="en-US" altLang="ja-JP" sz="4400" dirty="0">
                <a:solidFill>
                  <a:srgbClr val="FF0000"/>
                </a:solidFill>
                <a:latin typeface="HGP創英角ﾎﾟｯﾌﾟ体" panose="040B0A00000000000000" pitchFamily="50" charset="-128"/>
                <a:ea typeface="HGP創英角ﾎﾟｯﾌﾟ体" panose="040B0A00000000000000" pitchFamily="50" charset="-128"/>
              </a:rPr>
              <a:t>VS</a:t>
            </a:r>
          </a:p>
          <a:p>
            <a:endParaRPr lang="en-US" altLang="ja-JP" sz="2400" dirty="0">
              <a:latin typeface="HGP創英角ﾎﾟｯﾌﾟ体" panose="040B0A00000000000000" pitchFamily="50" charset="-128"/>
              <a:ea typeface="HGP創英角ﾎﾟｯﾌﾟ体" panose="040B0A00000000000000" pitchFamily="50" charset="-128"/>
            </a:endParaRPr>
          </a:p>
          <a:p>
            <a:pPr marL="0" indent="0">
              <a:buNone/>
            </a:pPr>
            <a:r>
              <a:rPr kumimoji="1" lang="ja-JP" altLang="en-US" sz="4400" dirty="0">
                <a:latin typeface="HGP創英角ﾎﾟｯﾌﾟ体" panose="040B0A00000000000000" pitchFamily="50" charset="-128"/>
                <a:ea typeface="HGP創英角ﾎﾟｯﾌﾟ体" panose="040B0A00000000000000" pitchFamily="50" charset="-128"/>
              </a:rPr>
              <a:t>　　　　　　　　　</a:t>
            </a:r>
            <a:r>
              <a:rPr kumimoji="1" lang="ja-JP" altLang="en-US" sz="4400" dirty="0">
                <a:solidFill>
                  <a:srgbClr val="FF0000"/>
                </a:solidFill>
                <a:latin typeface="HGP創英角ﾎﾟｯﾌﾟ体" panose="040B0A00000000000000" pitchFamily="50" charset="-128"/>
                <a:ea typeface="HGP創英角ﾎﾟｯﾌﾟ体" panose="040B0A00000000000000" pitchFamily="50" charset="-128"/>
              </a:rPr>
              <a:t>上がる派（固定金利推進派）</a:t>
            </a:r>
          </a:p>
        </p:txBody>
      </p:sp>
      <p:sp>
        <p:nvSpPr>
          <p:cNvPr id="4" name="スライド番号プレースホルダー 3">
            <a:extLst>
              <a:ext uri="{FF2B5EF4-FFF2-40B4-BE49-F238E27FC236}">
                <a16:creationId xmlns:a16="http://schemas.microsoft.com/office/drawing/2014/main" id="{121A675D-A261-8D35-4479-98C84E661D8D}"/>
              </a:ext>
            </a:extLst>
          </p:cNvPr>
          <p:cNvSpPr>
            <a:spLocks noGrp="1"/>
          </p:cNvSpPr>
          <p:nvPr>
            <p:ph type="sldNum" sz="quarter" idx="12"/>
          </p:nvPr>
        </p:nvSpPr>
        <p:spPr/>
        <p:txBody>
          <a:bodyPr/>
          <a:lstStyle/>
          <a:p>
            <a:fld id="{7053D55C-1BD3-474D-B643-3CCB384A951D}" type="slidenum">
              <a:rPr kumimoji="1" lang="ja-JP" altLang="en-US" smtClean="0"/>
              <a:t>72</a:t>
            </a:fld>
            <a:endParaRPr kumimoji="1" lang="ja-JP" altLang="en-US"/>
          </a:p>
        </p:txBody>
      </p:sp>
    </p:spTree>
    <p:extLst>
      <p:ext uri="{BB962C8B-B14F-4D97-AF65-F5344CB8AC3E}">
        <p14:creationId xmlns:p14="http://schemas.microsoft.com/office/powerpoint/2010/main" val="353645678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D8B71BD-6EB9-4F13-87B5-23701F5734BA}"/>
              </a:ext>
            </a:extLst>
          </p:cNvPr>
          <p:cNvSpPr>
            <a:spLocks noGrp="1"/>
          </p:cNvSpPr>
          <p:nvPr>
            <p:ph type="title"/>
          </p:nvPr>
        </p:nvSpPr>
        <p:spPr/>
        <p:txBody>
          <a:bodyPr/>
          <a:lstStyle/>
          <a:p>
            <a:r>
              <a:rPr lang="ja-JP" altLang="en-US" dirty="0">
                <a:latin typeface="HGP創英角ﾎﾟｯﾌﾟ体" panose="040B0A00000000000000" pitchFamily="50" charset="-128"/>
                <a:ea typeface="HGP創英角ﾎﾟｯﾌﾟ体" panose="040B0A00000000000000" pitchFamily="50" charset="-128"/>
              </a:rPr>
              <a:t>将来の金利予測！</a:t>
            </a:r>
            <a:endParaRPr kumimoji="1" lang="ja-JP" altLang="en-US" dirty="0">
              <a:latin typeface="HGP創英角ﾎﾟｯﾌﾟ体" panose="040B0A00000000000000" pitchFamily="50" charset="-128"/>
              <a:ea typeface="HGP創英角ﾎﾟｯﾌﾟ体" panose="040B0A00000000000000" pitchFamily="50" charset="-128"/>
            </a:endParaRPr>
          </a:p>
        </p:txBody>
      </p:sp>
      <p:sp>
        <p:nvSpPr>
          <p:cNvPr id="3" name="コンテンツ プレースホルダー 2">
            <a:extLst>
              <a:ext uri="{FF2B5EF4-FFF2-40B4-BE49-F238E27FC236}">
                <a16:creationId xmlns:a16="http://schemas.microsoft.com/office/drawing/2014/main" id="{6AF93BDB-CB0D-B81E-505E-2818A8E33D6E}"/>
              </a:ext>
            </a:extLst>
          </p:cNvPr>
          <p:cNvSpPr>
            <a:spLocks noGrp="1"/>
          </p:cNvSpPr>
          <p:nvPr>
            <p:ph idx="1"/>
          </p:nvPr>
        </p:nvSpPr>
        <p:spPr/>
        <p:style>
          <a:lnRef idx="1">
            <a:schemeClr val="accent1"/>
          </a:lnRef>
          <a:fillRef idx="2">
            <a:schemeClr val="accent1"/>
          </a:fillRef>
          <a:effectRef idx="1">
            <a:schemeClr val="accent1"/>
          </a:effectRef>
          <a:fontRef idx="minor">
            <a:schemeClr val="dk1"/>
          </a:fontRef>
        </p:style>
        <p:txBody>
          <a:bodyPr/>
          <a:lstStyle/>
          <a:p>
            <a:endParaRPr kumimoji="1" lang="en-US" altLang="ja-JP" dirty="0"/>
          </a:p>
          <a:p>
            <a:pPr marL="0" indent="0">
              <a:buNone/>
            </a:pPr>
            <a:r>
              <a:rPr lang="ja-JP" altLang="en-US" dirty="0">
                <a:latin typeface="HGP創英角ﾎﾟｯﾌﾟ体" panose="040B0A00000000000000" pitchFamily="50" charset="-128"/>
                <a:ea typeface="HGP創英角ﾎﾟｯﾌﾟ体" panose="040B0A00000000000000" pitchFamily="50" charset="-128"/>
              </a:rPr>
              <a:t>日本の金融政策は、日銀が決めることです。</a:t>
            </a:r>
            <a:endParaRPr lang="en-US" altLang="ja-JP" dirty="0">
              <a:latin typeface="HGP創英角ﾎﾟｯﾌﾟ体" panose="040B0A00000000000000" pitchFamily="50" charset="-128"/>
              <a:ea typeface="HGP創英角ﾎﾟｯﾌﾟ体" panose="040B0A00000000000000" pitchFamily="50" charset="-128"/>
            </a:endParaRPr>
          </a:p>
          <a:p>
            <a:endParaRPr kumimoji="1" lang="en-US" altLang="ja-JP" dirty="0">
              <a:latin typeface="HGP創英角ﾎﾟｯﾌﾟ体" panose="040B0A00000000000000" pitchFamily="50" charset="-128"/>
              <a:ea typeface="HGP創英角ﾎﾟｯﾌﾟ体" panose="040B0A00000000000000" pitchFamily="50" charset="-128"/>
            </a:endParaRPr>
          </a:p>
          <a:p>
            <a:pPr marL="0" indent="0">
              <a:buNone/>
            </a:pPr>
            <a:r>
              <a:rPr lang="ja-JP" altLang="en-US" dirty="0">
                <a:latin typeface="HGP創英角ﾎﾟｯﾌﾟ体" panose="040B0A00000000000000" pitchFamily="50" charset="-128"/>
                <a:ea typeface="HGP創英角ﾎﾟｯﾌﾟ体" panose="040B0A00000000000000" pitchFamily="50" charset="-128"/>
              </a:rPr>
              <a:t>将来、どうなるか？</a:t>
            </a:r>
            <a:endParaRPr lang="en-US" altLang="ja-JP" dirty="0">
              <a:latin typeface="HGP創英角ﾎﾟｯﾌﾟ体" panose="040B0A00000000000000" pitchFamily="50" charset="-128"/>
              <a:ea typeface="HGP創英角ﾎﾟｯﾌﾟ体" panose="040B0A00000000000000" pitchFamily="50" charset="-128"/>
            </a:endParaRPr>
          </a:p>
          <a:p>
            <a:endParaRPr kumimoji="1" lang="en-US" altLang="ja-JP" dirty="0">
              <a:latin typeface="HGP創英角ﾎﾟｯﾌﾟ体" panose="040B0A00000000000000" pitchFamily="50" charset="-128"/>
              <a:ea typeface="HGP創英角ﾎﾟｯﾌﾟ体" panose="040B0A00000000000000" pitchFamily="50" charset="-128"/>
            </a:endParaRPr>
          </a:p>
          <a:p>
            <a:pPr marL="0" indent="0">
              <a:buNone/>
            </a:pPr>
            <a:r>
              <a:rPr kumimoji="1" lang="ja-JP" altLang="en-US" dirty="0">
                <a:latin typeface="HGP創英角ﾎﾟｯﾌﾟ体" panose="040B0A00000000000000" pitchFamily="50" charset="-128"/>
                <a:ea typeface="HGP創英角ﾎﾟｯﾌﾟ体" panose="040B0A00000000000000" pitchFamily="50" charset="-128"/>
              </a:rPr>
              <a:t>誰にもわかりません。もちろん、日銀にもわからないでしょう！</a:t>
            </a:r>
            <a:endParaRPr kumimoji="1" lang="en-US" altLang="ja-JP" dirty="0">
              <a:latin typeface="HGP創英角ﾎﾟｯﾌﾟ体" panose="040B0A00000000000000" pitchFamily="50" charset="-128"/>
              <a:ea typeface="HGP創英角ﾎﾟｯﾌﾟ体" panose="040B0A00000000000000" pitchFamily="50" charset="-128"/>
            </a:endParaRPr>
          </a:p>
          <a:p>
            <a:pPr marL="0" indent="0">
              <a:buNone/>
            </a:pPr>
            <a:endParaRPr lang="en-US" altLang="ja-JP" dirty="0">
              <a:latin typeface="HGP創英角ﾎﾟｯﾌﾟ体" panose="040B0A00000000000000" pitchFamily="50" charset="-128"/>
              <a:ea typeface="HGP創英角ﾎﾟｯﾌﾟ体" panose="040B0A00000000000000" pitchFamily="50" charset="-128"/>
            </a:endParaRPr>
          </a:p>
          <a:p>
            <a:pPr marL="0" indent="0">
              <a:buNone/>
            </a:pPr>
            <a:r>
              <a:rPr lang="ja-JP" altLang="en-US" dirty="0">
                <a:latin typeface="HGP創英角ﾎﾟｯﾌﾟ体" panose="040B0A00000000000000" pitchFamily="50" charset="-128"/>
                <a:ea typeface="HGP創英角ﾎﾟｯﾌﾟ体" panose="040B0A00000000000000" pitchFamily="50" charset="-128"/>
              </a:rPr>
              <a:t>上がるかもしれないし、上がらないかもしれません！</a:t>
            </a:r>
            <a:endParaRPr kumimoji="1" lang="ja-JP" altLang="en-US" dirty="0">
              <a:latin typeface="HGP創英角ﾎﾟｯﾌﾟ体" panose="040B0A00000000000000" pitchFamily="50" charset="-128"/>
              <a:ea typeface="HGP創英角ﾎﾟｯﾌﾟ体" panose="040B0A00000000000000" pitchFamily="50" charset="-128"/>
            </a:endParaRPr>
          </a:p>
        </p:txBody>
      </p:sp>
      <p:sp>
        <p:nvSpPr>
          <p:cNvPr id="4" name="スライド番号プレースホルダー 3">
            <a:extLst>
              <a:ext uri="{FF2B5EF4-FFF2-40B4-BE49-F238E27FC236}">
                <a16:creationId xmlns:a16="http://schemas.microsoft.com/office/drawing/2014/main" id="{A98F79F3-3577-7727-FA3E-5EEA35DF2466}"/>
              </a:ext>
            </a:extLst>
          </p:cNvPr>
          <p:cNvSpPr>
            <a:spLocks noGrp="1"/>
          </p:cNvSpPr>
          <p:nvPr>
            <p:ph type="sldNum" sz="quarter" idx="12"/>
          </p:nvPr>
        </p:nvSpPr>
        <p:spPr/>
        <p:txBody>
          <a:bodyPr/>
          <a:lstStyle/>
          <a:p>
            <a:fld id="{7053D55C-1BD3-474D-B643-3CCB384A951D}" type="slidenum">
              <a:rPr kumimoji="1" lang="ja-JP" altLang="en-US" smtClean="0"/>
              <a:t>73</a:t>
            </a:fld>
            <a:endParaRPr kumimoji="1" lang="ja-JP" altLang="en-US"/>
          </a:p>
        </p:txBody>
      </p:sp>
    </p:spTree>
    <p:extLst>
      <p:ext uri="{BB962C8B-B14F-4D97-AF65-F5344CB8AC3E}">
        <p14:creationId xmlns:p14="http://schemas.microsoft.com/office/powerpoint/2010/main" val="1285502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AF7C51A-F2D7-3BBF-746F-922489D48DC2}"/>
              </a:ext>
            </a:extLst>
          </p:cNvPr>
          <p:cNvSpPr>
            <a:spLocks noGrp="1"/>
          </p:cNvSpPr>
          <p:nvPr>
            <p:ph type="title"/>
          </p:nvPr>
        </p:nvSpPr>
        <p:spPr/>
        <p:txBody>
          <a:bodyPr/>
          <a:lstStyle/>
          <a:p>
            <a:r>
              <a:rPr lang="ja-JP" altLang="en-US" dirty="0">
                <a:latin typeface="HGS創英角ﾎﾟｯﾌﾟ体" panose="040B0A00000000000000" pitchFamily="50" charset="-128"/>
                <a:ea typeface="HGS創英角ﾎﾟｯﾌﾟ体" panose="040B0A00000000000000" pitchFamily="50" charset="-128"/>
              </a:rPr>
              <a:t>変動金利の方がお得</a:t>
            </a:r>
            <a:r>
              <a:rPr kumimoji="1" lang="ja-JP" altLang="en-US" dirty="0">
                <a:latin typeface="HGS創英角ﾎﾟｯﾌﾟ体" panose="040B0A00000000000000" pitchFamily="50" charset="-128"/>
                <a:ea typeface="HGS創英角ﾎﾟｯﾌﾟ体" panose="040B0A00000000000000" pitchFamily="50" charset="-128"/>
              </a:rPr>
              <a:t>？？</a:t>
            </a:r>
          </a:p>
        </p:txBody>
      </p:sp>
      <p:sp>
        <p:nvSpPr>
          <p:cNvPr id="3" name="コンテンツ プレースホルダー 2">
            <a:extLst>
              <a:ext uri="{FF2B5EF4-FFF2-40B4-BE49-F238E27FC236}">
                <a16:creationId xmlns:a16="http://schemas.microsoft.com/office/drawing/2014/main" id="{1ABBF1B3-B2E3-2A96-306D-A5F9762B06CF}"/>
              </a:ext>
            </a:extLst>
          </p:cNvPr>
          <p:cNvSpPr>
            <a:spLocks noGrp="1"/>
          </p:cNvSpPr>
          <p:nvPr>
            <p:ph idx="1"/>
          </p:nvPr>
        </p:nvSpPr>
        <p:spPr/>
        <p:style>
          <a:lnRef idx="1">
            <a:schemeClr val="accent1"/>
          </a:lnRef>
          <a:fillRef idx="2">
            <a:schemeClr val="accent1"/>
          </a:fillRef>
          <a:effectRef idx="1">
            <a:schemeClr val="accent1"/>
          </a:effectRef>
          <a:fontRef idx="minor">
            <a:schemeClr val="dk1"/>
          </a:fontRef>
        </p:style>
        <p:txBody>
          <a:bodyPr>
            <a:normAutofit fontScale="62500" lnSpcReduction="20000"/>
          </a:bodyPr>
          <a:lstStyle/>
          <a:p>
            <a:pPr marL="0" indent="0">
              <a:buNone/>
            </a:pPr>
            <a:endParaRPr kumimoji="1" lang="en-US" altLang="ja-JP" sz="1800" dirty="0"/>
          </a:p>
          <a:p>
            <a:pPr marL="0" indent="0">
              <a:buNone/>
            </a:pPr>
            <a:r>
              <a:rPr kumimoji="1" lang="ja-JP" altLang="en-US" sz="3800" dirty="0">
                <a:latin typeface="HGS創英角ﾎﾟｯﾌﾟ体" panose="040B0A00000000000000" pitchFamily="50" charset="-128"/>
                <a:ea typeface="HGS創英角ﾎﾟｯﾌﾟ体" panose="040B0A00000000000000" pitchFamily="50" charset="-128"/>
              </a:rPr>
              <a:t>変動金利は、変動するから変動金利と言います！</a:t>
            </a:r>
            <a:endParaRPr kumimoji="1" lang="en-US" altLang="ja-JP" sz="3800" dirty="0">
              <a:latin typeface="HGS創英角ﾎﾟｯﾌﾟ体" panose="040B0A00000000000000" pitchFamily="50" charset="-128"/>
              <a:ea typeface="HGS創英角ﾎﾟｯﾌﾟ体" panose="040B0A00000000000000" pitchFamily="50" charset="-128"/>
            </a:endParaRPr>
          </a:p>
          <a:p>
            <a:pPr marL="0" indent="0">
              <a:buNone/>
            </a:pPr>
            <a:endParaRPr kumimoji="1" lang="en-US" altLang="ja-JP" sz="2100" dirty="0">
              <a:latin typeface="HGS創英角ﾎﾟｯﾌﾟ体" panose="040B0A00000000000000" pitchFamily="50" charset="-128"/>
              <a:ea typeface="HGS創英角ﾎﾟｯﾌﾟ体" panose="040B0A00000000000000" pitchFamily="50" charset="-128"/>
            </a:endParaRPr>
          </a:p>
          <a:p>
            <a:pPr marL="0" indent="0">
              <a:buNone/>
            </a:pPr>
            <a:r>
              <a:rPr lang="en-US" altLang="ja-JP" sz="3800" dirty="0">
                <a:latin typeface="HGS創英角ﾎﾟｯﾌﾟ体" panose="040B0A00000000000000" pitchFamily="50" charset="-128"/>
                <a:ea typeface="HGS創英角ﾎﾟｯﾌﾟ体" panose="040B0A00000000000000" pitchFamily="50" charset="-128"/>
              </a:rPr>
              <a:t>10</a:t>
            </a:r>
            <a:r>
              <a:rPr lang="ja-JP" altLang="en-US" sz="3800" dirty="0">
                <a:latin typeface="HGS創英角ﾎﾟｯﾌﾟ体" panose="040B0A00000000000000" pitchFamily="50" charset="-128"/>
                <a:ea typeface="HGS創英角ﾎﾟｯﾌﾟ体" panose="040B0A00000000000000" pitchFamily="50" charset="-128"/>
              </a:rPr>
              <a:t>年間上がらないという前提で計算するなら、お得かもしれません！</a:t>
            </a:r>
            <a:endParaRPr lang="en-US" altLang="ja-JP" sz="3800" dirty="0">
              <a:latin typeface="HGS創英角ﾎﾟｯﾌﾟ体" panose="040B0A00000000000000" pitchFamily="50" charset="-128"/>
              <a:ea typeface="HGS創英角ﾎﾟｯﾌﾟ体" panose="040B0A00000000000000" pitchFamily="50" charset="-128"/>
            </a:endParaRPr>
          </a:p>
          <a:p>
            <a:pPr marL="0" indent="0">
              <a:buNone/>
            </a:pPr>
            <a:endParaRPr kumimoji="1" lang="en-US" altLang="ja-JP" sz="2100" dirty="0">
              <a:latin typeface="HGS創英角ﾎﾟｯﾌﾟ体" panose="040B0A00000000000000" pitchFamily="50" charset="-128"/>
              <a:ea typeface="HGS創英角ﾎﾟｯﾌﾟ体" panose="040B0A00000000000000" pitchFamily="50" charset="-128"/>
            </a:endParaRPr>
          </a:p>
          <a:p>
            <a:pPr marL="0" indent="0">
              <a:buNone/>
            </a:pPr>
            <a:r>
              <a:rPr lang="ja-JP" altLang="en-US" sz="3800" dirty="0">
                <a:latin typeface="HGS創英角ﾎﾟｯﾌﾟ体" panose="040B0A00000000000000" pitchFamily="50" charset="-128"/>
                <a:ea typeface="HGS創英角ﾎﾟｯﾌﾟ体" panose="040B0A00000000000000" pitchFamily="50" charset="-128"/>
              </a:rPr>
              <a:t>その予測が外れた場合は、誰が責任を取ってくれるのか？</a:t>
            </a:r>
            <a:endParaRPr lang="en-US" altLang="ja-JP" sz="3800" dirty="0">
              <a:latin typeface="HGS創英角ﾎﾟｯﾌﾟ体" panose="040B0A00000000000000" pitchFamily="50" charset="-128"/>
              <a:ea typeface="HGS創英角ﾎﾟｯﾌﾟ体" panose="040B0A00000000000000" pitchFamily="50" charset="-128"/>
            </a:endParaRPr>
          </a:p>
          <a:p>
            <a:pPr marL="0" indent="0">
              <a:buNone/>
            </a:pPr>
            <a:endParaRPr kumimoji="1" lang="en-US" altLang="ja-JP" sz="2100" dirty="0">
              <a:latin typeface="HGS創英角ﾎﾟｯﾌﾟ体" panose="040B0A00000000000000" pitchFamily="50" charset="-128"/>
              <a:ea typeface="HGS創英角ﾎﾟｯﾌﾟ体" panose="040B0A00000000000000" pitchFamily="50" charset="-128"/>
            </a:endParaRPr>
          </a:p>
          <a:p>
            <a:pPr marL="0" indent="0">
              <a:buNone/>
            </a:pPr>
            <a:r>
              <a:rPr lang="ja-JP" altLang="en-US" sz="3800" dirty="0">
                <a:latin typeface="HGS創英角ﾎﾟｯﾌﾟ体" panose="040B0A00000000000000" pitchFamily="50" charset="-128"/>
                <a:ea typeface="HGS創英角ﾎﾟｯﾌﾟ体" panose="040B0A00000000000000" pitchFamily="50" charset="-128"/>
              </a:rPr>
              <a:t>誰も、責任を取る人はいません！</a:t>
            </a:r>
            <a:endParaRPr lang="en-US" altLang="ja-JP" sz="3800" dirty="0">
              <a:latin typeface="HGS創英角ﾎﾟｯﾌﾟ体" panose="040B0A00000000000000" pitchFamily="50" charset="-128"/>
              <a:ea typeface="HGS創英角ﾎﾟｯﾌﾟ体" panose="040B0A00000000000000" pitchFamily="50" charset="-128"/>
            </a:endParaRPr>
          </a:p>
          <a:p>
            <a:pPr marL="0" indent="0">
              <a:buNone/>
            </a:pPr>
            <a:endParaRPr lang="en-US" altLang="ja-JP" sz="2100" dirty="0">
              <a:latin typeface="HGS創英角ﾎﾟｯﾌﾟ体" panose="040B0A00000000000000" pitchFamily="50" charset="-128"/>
              <a:ea typeface="HGS創英角ﾎﾟｯﾌﾟ体" panose="040B0A00000000000000" pitchFamily="50" charset="-128"/>
            </a:endParaRPr>
          </a:p>
          <a:p>
            <a:pPr marL="0" indent="0">
              <a:buNone/>
            </a:pPr>
            <a:r>
              <a:rPr kumimoji="1" lang="ja-JP" altLang="en-US" sz="3800" dirty="0">
                <a:latin typeface="HGS創英角ﾎﾟｯﾌﾟ体" panose="040B0A00000000000000" pitchFamily="50" charset="-128"/>
                <a:ea typeface="HGS創英角ﾎﾟｯﾌﾟ体" panose="040B0A00000000000000" pitchFamily="50" charset="-128"/>
              </a:rPr>
              <a:t>何千万円という、ローンを抱えるご家庭が、金利が上がらない前提で</a:t>
            </a:r>
            <a:endParaRPr kumimoji="1" lang="en-US" altLang="ja-JP" sz="3800" dirty="0">
              <a:latin typeface="HGS創英角ﾎﾟｯﾌﾟ体" panose="040B0A00000000000000" pitchFamily="50" charset="-128"/>
              <a:ea typeface="HGS創英角ﾎﾟｯﾌﾟ体" panose="040B0A00000000000000" pitchFamily="50" charset="-128"/>
            </a:endParaRPr>
          </a:p>
          <a:p>
            <a:pPr marL="0" indent="0">
              <a:buNone/>
            </a:pPr>
            <a:endParaRPr lang="en-US" altLang="ja-JP" sz="2100" dirty="0">
              <a:latin typeface="HGS創英角ﾎﾟｯﾌﾟ体" panose="040B0A00000000000000" pitchFamily="50" charset="-128"/>
              <a:ea typeface="HGS創英角ﾎﾟｯﾌﾟ体" panose="040B0A00000000000000" pitchFamily="50" charset="-128"/>
            </a:endParaRPr>
          </a:p>
          <a:p>
            <a:pPr marL="0" indent="0">
              <a:buNone/>
            </a:pPr>
            <a:r>
              <a:rPr lang="ja-JP" altLang="en-US" sz="3800" dirty="0">
                <a:latin typeface="HGS創英角ﾎﾟｯﾌﾟ体" panose="040B0A00000000000000" pitchFamily="50" charset="-128"/>
                <a:ea typeface="HGS創英角ﾎﾟｯﾌﾟ体" panose="040B0A00000000000000" pitchFamily="50" charset="-128"/>
              </a:rPr>
              <a:t>何の対策もなく、将来金利が上がってしまったらどうなるのか？</a:t>
            </a:r>
            <a:r>
              <a:rPr kumimoji="1" lang="ja-JP" altLang="en-US" sz="3800" dirty="0">
                <a:latin typeface="HGS創英角ﾎﾟｯﾌﾟ体" panose="040B0A00000000000000" pitchFamily="50" charset="-128"/>
                <a:ea typeface="HGS創英角ﾎﾟｯﾌﾟ体" panose="040B0A00000000000000" pitchFamily="50" charset="-128"/>
              </a:rPr>
              <a:t>？</a:t>
            </a:r>
            <a:endParaRPr kumimoji="1" lang="en-US" altLang="ja-JP" sz="3800" dirty="0">
              <a:latin typeface="HGS創英角ﾎﾟｯﾌﾟ体" panose="040B0A00000000000000" pitchFamily="50" charset="-128"/>
              <a:ea typeface="HGS創英角ﾎﾟｯﾌﾟ体" panose="040B0A00000000000000" pitchFamily="50" charset="-128"/>
            </a:endParaRPr>
          </a:p>
          <a:p>
            <a:pPr marL="0" indent="0">
              <a:buNone/>
            </a:pPr>
            <a:endParaRPr lang="en-US" altLang="ja-JP" sz="1800" dirty="0">
              <a:latin typeface="HGS創英角ﾎﾟｯﾌﾟ体" panose="040B0A00000000000000" pitchFamily="50" charset="-128"/>
              <a:ea typeface="HGS創英角ﾎﾟｯﾌﾟ体" panose="040B0A00000000000000" pitchFamily="50" charset="-128"/>
            </a:endParaRPr>
          </a:p>
        </p:txBody>
      </p:sp>
      <p:sp>
        <p:nvSpPr>
          <p:cNvPr id="5" name="スライド番号プレースホルダー 4">
            <a:extLst>
              <a:ext uri="{FF2B5EF4-FFF2-40B4-BE49-F238E27FC236}">
                <a16:creationId xmlns:a16="http://schemas.microsoft.com/office/drawing/2014/main" id="{9061FE18-B9F3-4790-318A-63627C0E4AD5}"/>
              </a:ext>
            </a:extLst>
          </p:cNvPr>
          <p:cNvSpPr>
            <a:spLocks noGrp="1"/>
          </p:cNvSpPr>
          <p:nvPr>
            <p:ph type="sldNum" sz="quarter" idx="12"/>
          </p:nvPr>
        </p:nvSpPr>
        <p:spPr/>
        <p:txBody>
          <a:bodyPr/>
          <a:lstStyle/>
          <a:p>
            <a:fld id="{7053D55C-1BD3-474D-B643-3CCB384A951D}" type="slidenum">
              <a:rPr kumimoji="1" lang="ja-JP" altLang="en-US" smtClean="0"/>
              <a:t>74</a:t>
            </a:fld>
            <a:endParaRPr kumimoji="1" lang="ja-JP" altLang="en-US"/>
          </a:p>
        </p:txBody>
      </p:sp>
    </p:spTree>
    <p:extLst>
      <p:ext uri="{BB962C8B-B14F-4D97-AF65-F5344CB8AC3E}">
        <p14:creationId xmlns:p14="http://schemas.microsoft.com/office/powerpoint/2010/main" val="4102982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0B07955-3C95-275B-9C79-70B483B24479}"/>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76CED8A4-5A28-C98C-2736-E1C4102D3463}"/>
              </a:ext>
            </a:extLst>
          </p:cNvPr>
          <p:cNvSpPr>
            <a:spLocks noGrp="1"/>
          </p:cNvSpPr>
          <p:nvPr>
            <p:ph idx="1"/>
          </p:nvPr>
        </p:nvSpPr>
        <p:spPr>
          <a:xfrm>
            <a:off x="838200" y="603380"/>
            <a:ext cx="10515600" cy="5573583"/>
          </a:xfrm>
        </p:spPr>
        <p:style>
          <a:lnRef idx="1">
            <a:schemeClr val="accent1"/>
          </a:lnRef>
          <a:fillRef idx="2">
            <a:schemeClr val="accent1"/>
          </a:fillRef>
          <a:effectRef idx="1">
            <a:schemeClr val="accent1"/>
          </a:effectRef>
          <a:fontRef idx="minor">
            <a:schemeClr val="dk1"/>
          </a:fontRef>
        </p:style>
        <p:txBody>
          <a:bodyPr/>
          <a:lstStyle/>
          <a:p>
            <a:pPr marL="0" indent="0">
              <a:buNone/>
            </a:pPr>
            <a:endParaRPr kumimoji="1" lang="en-US" altLang="ja-JP" dirty="0"/>
          </a:p>
          <a:p>
            <a:pPr marL="0" indent="0">
              <a:buNone/>
            </a:pPr>
            <a:endParaRPr kumimoji="1" lang="en-US" altLang="ja-JP" sz="4800" dirty="0">
              <a:latin typeface="HG創英角ﾎﾟｯﾌﾟ体" panose="040B0A09000000000000" pitchFamily="49" charset="-128"/>
              <a:ea typeface="HG創英角ﾎﾟｯﾌﾟ体" panose="040B0A09000000000000" pitchFamily="49" charset="-128"/>
            </a:endParaRPr>
          </a:p>
          <a:p>
            <a:pPr marL="0" indent="0">
              <a:buNone/>
            </a:pPr>
            <a:r>
              <a:rPr lang="ja-JP" altLang="en-US" sz="4800" dirty="0">
                <a:latin typeface="HG創英角ﾎﾟｯﾌﾟ体" panose="040B0A09000000000000" pitchFamily="49" charset="-128"/>
                <a:ea typeface="HG創英角ﾎﾟｯﾌﾟ体" panose="040B0A09000000000000" pitchFamily="49" charset="-128"/>
              </a:rPr>
              <a:t>　</a:t>
            </a:r>
            <a:r>
              <a:rPr kumimoji="1" lang="ja-JP" altLang="en-US" sz="4800" dirty="0">
                <a:latin typeface="HG創英角ﾎﾟｯﾌﾟ体" panose="040B0A09000000000000" pitchFamily="49" charset="-128"/>
                <a:ea typeface="HG創英角ﾎﾟｯﾌﾟ体" panose="040B0A09000000000000" pitchFamily="49" charset="-128"/>
              </a:rPr>
              <a:t>金利が上がってしまうと</a:t>
            </a:r>
            <a:endParaRPr kumimoji="1" lang="en-US" altLang="ja-JP" sz="4800" dirty="0">
              <a:latin typeface="HG創英角ﾎﾟｯﾌﾟ体" panose="040B0A09000000000000" pitchFamily="49" charset="-128"/>
              <a:ea typeface="HG創英角ﾎﾟｯﾌﾟ体" panose="040B0A09000000000000" pitchFamily="49" charset="-128"/>
            </a:endParaRPr>
          </a:p>
          <a:p>
            <a:endParaRPr lang="en-US" altLang="ja-JP" sz="4800" dirty="0">
              <a:latin typeface="HG創英角ﾎﾟｯﾌﾟ体" panose="040B0A09000000000000" pitchFamily="49" charset="-128"/>
              <a:ea typeface="HG創英角ﾎﾟｯﾌﾟ体" panose="040B0A09000000000000" pitchFamily="49" charset="-128"/>
            </a:endParaRPr>
          </a:p>
          <a:p>
            <a:pPr marL="0" indent="0">
              <a:buNone/>
            </a:pPr>
            <a:r>
              <a:rPr kumimoji="1" lang="ja-JP" altLang="en-US" sz="4800" dirty="0">
                <a:latin typeface="HG創英角ﾎﾟｯﾌﾟ体" panose="040B0A09000000000000" pitchFamily="49" charset="-128"/>
                <a:ea typeface="HG創英角ﾎﾟｯﾌﾟ体" panose="040B0A09000000000000" pitchFamily="49" charset="-128"/>
              </a:rPr>
              <a:t>　　　　　　　　どうなるのか？</a:t>
            </a:r>
          </a:p>
        </p:txBody>
      </p:sp>
      <p:sp>
        <p:nvSpPr>
          <p:cNvPr id="4" name="スライド番号プレースホルダー 3">
            <a:extLst>
              <a:ext uri="{FF2B5EF4-FFF2-40B4-BE49-F238E27FC236}">
                <a16:creationId xmlns:a16="http://schemas.microsoft.com/office/drawing/2014/main" id="{5837BF53-9EEE-5ACA-F965-A932E39A2A6E}"/>
              </a:ext>
            </a:extLst>
          </p:cNvPr>
          <p:cNvSpPr>
            <a:spLocks noGrp="1"/>
          </p:cNvSpPr>
          <p:nvPr>
            <p:ph type="sldNum" sz="quarter" idx="12"/>
          </p:nvPr>
        </p:nvSpPr>
        <p:spPr/>
        <p:txBody>
          <a:bodyPr/>
          <a:lstStyle/>
          <a:p>
            <a:fld id="{7053D55C-1BD3-474D-B643-3CCB384A951D}" type="slidenum">
              <a:rPr kumimoji="1" lang="ja-JP" altLang="en-US" smtClean="0"/>
              <a:t>75</a:t>
            </a:fld>
            <a:endParaRPr kumimoji="1" lang="ja-JP" altLang="en-US"/>
          </a:p>
        </p:txBody>
      </p:sp>
    </p:spTree>
    <p:extLst>
      <p:ext uri="{BB962C8B-B14F-4D97-AF65-F5344CB8AC3E}">
        <p14:creationId xmlns:p14="http://schemas.microsoft.com/office/powerpoint/2010/main" val="184496553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0747BC0-D74C-E2CF-243E-7C68C2954CAE}"/>
              </a:ext>
            </a:extLst>
          </p:cNvPr>
          <p:cNvSpPr>
            <a:spLocks noGrp="1"/>
          </p:cNvSpPr>
          <p:nvPr>
            <p:ph type="title"/>
          </p:nvPr>
        </p:nvSpPr>
        <p:spPr/>
        <p:txBody>
          <a:bodyPr/>
          <a:lstStyle/>
          <a:p>
            <a:r>
              <a:rPr kumimoji="1" lang="ja-JP" altLang="en-US" dirty="0">
                <a:latin typeface="HGS創英角ﾎﾟｯﾌﾟ体" panose="040B0A00000000000000" pitchFamily="50" charset="-128"/>
                <a:ea typeface="HGS創英角ﾎﾟｯﾌﾟ体" panose="040B0A00000000000000" pitchFamily="50" charset="-128"/>
              </a:rPr>
              <a:t>私の比較　　</a:t>
            </a:r>
            <a:r>
              <a:rPr kumimoji="1" lang="en-US" altLang="ja-JP" dirty="0">
                <a:latin typeface="HGS創英角ﾎﾟｯﾌﾟ体" panose="040B0A00000000000000" pitchFamily="50" charset="-128"/>
                <a:ea typeface="HGS創英角ﾎﾟｯﾌﾟ体" panose="040B0A00000000000000" pitchFamily="50" charset="-128"/>
              </a:rPr>
              <a:t>5,000</a:t>
            </a:r>
            <a:r>
              <a:rPr kumimoji="1" lang="ja-JP" altLang="en-US" dirty="0">
                <a:latin typeface="HGS創英角ﾎﾟｯﾌﾟ体" panose="040B0A00000000000000" pitchFamily="50" charset="-128"/>
                <a:ea typeface="HGS創英角ﾎﾟｯﾌﾟ体" panose="040B0A00000000000000" pitchFamily="50" charset="-128"/>
              </a:rPr>
              <a:t>万円　</a:t>
            </a:r>
            <a:r>
              <a:rPr kumimoji="1" lang="en-US" altLang="ja-JP" dirty="0">
                <a:latin typeface="HGS創英角ﾎﾟｯﾌﾟ体" panose="040B0A00000000000000" pitchFamily="50" charset="-128"/>
                <a:ea typeface="HGS創英角ﾎﾟｯﾌﾟ体" panose="040B0A00000000000000" pitchFamily="50" charset="-128"/>
              </a:rPr>
              <a:t>35</a:t>
            </a:r>
            <a:r>
              <a:rPr kumimoji="1" lang="ja-JP" altLang="en-US" dirty="0">
                <a:latin typeface="HGS創英角ﾎﾟｯﾌﾟ体" panose="040B0A00000000000000" pitchFamily="50" charset="-128"/>
                <a:ea typeface="HGS創英角ﾎﾟｯﾌﾟ体" panose="040B0A00000000000000" pitchFamily="50" charset="-128"/>
              </a:rPr>
              <a:t>年返済</a:t>
            </a:r>
          </a:p>
        </p:txBody>
      </p:sp>
      <p:sp>
        <p:nvSpPr>
          <p:cNvPr id="3" name="コンテンツ プレースホルダー 2">
            <a:extLst>
              <a:ext uri="{FF2B5EF4-FFF2-40B4-BE49-F238E27FC236}">
                <a16:creationId xmlns:a16="http://schemas.microsoft.com/office/drawing/2014/main" id="{196BF9A6-E6BA-62DE-28C8-5FCECC061B8B}"/>
              </a:ext>
            </a:extLst>
          </p:cNvPr>
          <p:cNvSpPr>
            <a:spLocks noGrp="1"/>
          </p:cNvSpPr>
          <p:nvPr>
            <p:ph idx="1"/>
          </p:nvPr>
        </p:nvSpPr>
        <p:spPr/>
        <p:style>
          <a:lnRef idx="1">
            <a:schemeClr val="accent1"/>
          </a:lnRef>
          <a:fillRef idx="2">
            <a:schemeClr val="accent1"/>
          </a:fillRef>
          <a:effectRef idx="1">
            <a:schemeClr val="accent1"/>
          </a:effectRef>
          <a:fontRef idx="minor">
            <a:schemeClr val="dk1"/>
          </a:fontRef>
        </p:style>
        <p:txBody>
          <a:bodyPr>
            <a:normAutofit lnSpcReduction="10000"/>
          </a:bodyPr>
          <a:lstStyle/>
          <a:p>
            <a:pPr marL="0" indent="0">
              <a:buNone/>
            </a:pPr>
            <a:endParaRPr kumimoji="1" lang="en-US" altLang="ja-JP" dirty="0">
              <a:solidFill>
                <a:srgbClr val="FF0000"/>
              </a:solidFill>
              <a:latin typeface="HGP創英角ﾎﾟｯﾌﾟ体" panose="040B0A00000000000000" pitchFamily="50" charset="-128"/>
              <a:ea typeface="HGP創英角ﾎﾟｯﾌﾟ体" panose="040B0A00000000000000" pitchFamily="50" charset="-128"/>
            </a:endParaRPr>
          </a:p>
          <a:p>
            <a:pPr marL="0" indent="0">
              <a:buNone/>
            </a:pPr>
            <a:r>
              <a:rPr kumimoji="1" lang="ja-JP" altLang="en-US" sz="3900" dirty="0">
                <a:latin typeface="HGS創英角ﾎﾟｯﾌﾟ体" panose="040B0A00000000000000" pitchFamily="50" charset="-128"/>
                <a:ea typeface="HGS創英角ﾎﾟｯﾌﾟ体" panose="040B0A00000000000000" pitchFamily="50" charset="-128"/>
              </a:rPr>
              <a:t>①全期間固定金利　　　年</a:t>
            </a:r>
            <a:r>
              <a:rPr kumimoji="1" lang="en-US" altLang="ja-JP" sz="3900" dirty="0">
                <a:latin typeface="HGS創英角ﾎﾟｯﾌﾟ体" panose="040B0A00000000000000" pitchFamily="50" charset="-128"/>
                <a:ea typeface="HGS創英角ﾎﾟｯﾌﾟ体" panose="040B0A00000000000000" pitchFamily="50" charset="-128"/>
              </a:rPr>
              <a:t>2.0</a:t>
            </a:r>
            <a:r>
              <a:rPr kumimoji="1" lang="ja-JP" altLang="en-US" sz="3900" dirty="0">
                <a:latin typeface="HGS創英角ﾎﾟｯﾌﾟ体" panose="040B0A00000000000000" pitchFamily="50" charset="-128"/>
                <a:ea typeface="HGS創英角ﾎﾟｯﾌﾟ体" panose="040B0A00000000000000" pitchFamily="50" charset="-128"/>
              </a:rPr>
              <a:t>％</a:t>
            </a:r>
            <a:endParaRPr kumimoji="1" lang="en-US" altLang="ja-JP" sz="3900" dirty="0">
              <a:latin typeface="HGS創英角ﾎﾟｯﾌﾟ体" panose="040B0A00000000000000" pitchFamily="50" charset="-128"/>
              <a:ea typeface="HGS創英角ﾎﾟｯﾌﾟ体" panose="040B0A00000000000000" pitchFamily="50" charset="-128"/>
            </a:endParaRPr>
          </a:p>
          <a:p>
            <a:pPr marL="0" indent="0">
              <a:buNone/>
            </a:pPr>
            <a:r>
              <a:rPr lang="ja-JP" altLang="en-US" sz="3900" dirty="0">
                <a:latin typeface="HGS創英角ﾎﾟｯﾌﾟ体" panose="040B0A00000000000000" pitchFamily="50" charset="-128"/>
                <a:ea typeface="HGS創英角ﾎﾟｯﾌﾟ体" panose="040B0A00000000000000" pitchFamily="50" charset="-128"/>
              </a:rPr>
              <a:t>　　　　　　　　　返済月額　　</a:t>
            </a:r>
            <a:r>
              <a:rPr lang="en-US" altLang="ja-JP" sz="3900" dirty="0">
                <a:solidFill>
                  <a:srgbClr val="FF0000"/>
                </a:solidFill>
                <a:latin typeface="HGS創英角ﾎﾟｯﾌﾟ体" panose="040B0A00000000000000" pitchFamily="50" charset="-128"/>
                <a:ea typeface="HGS創英角ﾎﾟｯﾌﾟ体" panose="040B0A00000000000000" pitchFamily="50" charset="-128"/>
              </a:rPr>
              <a:t>165,631</a:t>
            </a:r>
            <a:r>
              <a:rPr lang="ja-JP" altLang="en-US" sz="3900" dirty="0">
                <a:solidFill>
                  <a:srgbClr val="FF0000"/>
                </a:solidFill>
                <a:latin typeface="HGS創英角ﾎﾟｯﾌﾟ体" panose="040B0A00000000000000" pitchFamily="50" charset="-128"/>
                <a:ea typeface="HGS創英角ﾎﾟｯﾌﾟ体" panose="040B0A00000000000000" pitchFamily="50" charset="-128"/>
              </a:rPr>
              <a:t>円</a:t>
            </a:r>
            <a:endParaRPr lang="en-US" altLang="ja-JP" sz="3900" dirty="0">
              <a:solidFill>
                <a:srgbClr val="FF0000"/>
              </a:solidFill>
              <a:latin typeface="HGS創英角ﾎﾟｯﾌﾟ体" panose="040B0A00000000000000" pitchFamily="50" charset="-128"/>
              <a:ea typeface="HGS創英角ﾎﾟｯﾌﾟ体" panose="040B0A00000000000000" pitchFamily="50" charset="-128"/>
            </a:endParaRPr>
          </a:p>
          <a:p>
            <a:pPr marL="0" indent="0">
              <a:buNone/>
            </a:pPr>
            <a:endParaRPr lang="en-US" altLang="ja-JP" sz="3900" dirty="0">
              <a:solidFill>
                <a:srgbClr val="FF0000"/>
              </a:solidFill>
              <a:latin typeface="HGS創英角ﾎﾟｯﾌﾟ体" panose="040B0A00000000000000" pitchFamily="50" charset="-128"/>
              <a:ea typeface="HGS創英角ﾎﾟｯﾌﾟ体" panose="040B0A00000000000000" pitchFamily="50" charset="-128"/>
            </a:endParaRPr>
          </a:p>
          <a:p>
            <a:pPr marL="0" indent="0">
              <a:buNone/>
            </a:pPr>
            <a:r>
              <a:rPr kumimoji="1" lang="ja-JP" altLang="en-US" sz="3900" dirty="0">
                <a:latin typeface="HGS創英角ﾎﾟｯﾌﾟ体" panose="040B0A00000000000000" pitchFamily="50" charset="-128"/>
                <a:ea typeface="HGS創英角ﾎﾟｯﾌﾟ体" panose="040B0A00000000000000" pitchFamily="50" charset="-128"/>
              </a:rPr>
              <a:t>②変動金利（</a:t>
            </a:r>
            <a:r>
              <a:rPr kumimoji="1" lang="en-US" altLang="ja-JP" sz="3900" dirty="0">
                <a:latin typeface="HGS創英角ﾎﾟｯﾌﾟ体" panose="040B0A00000000000000" pitchFamily="50" charset="-128"/>
                <a:ea typeface="HGS創英角ﾎﾟｯﾌﾟ体" panose="040B0A00000000000000" pitchFamily="50" charset="-128"/>
              </a:rPr>
              <a:t>35</a:t>
            </a:r>
            <a:r>
              <a:rPr kumimoji="1" lang="ja-JP" altLang="en-US" sz="3900" dirty="0">
                <a:latin typeface="HGS創英角ﾎﾟｯﾌﾟ体" panose="040B0A00000000000000" pitchFamily="50" charset="-128"/>
                <a:ea typeface="HGS創英角ﾎﾟｯﾌﾟ体" panose="040B0A00000000000000" pitchFamily="50" charset="-128"/>
              </a:rPr>
              <a:t>年固定）年</a:t>
            </a:r>
            <a:r>
              <a:rPr kumimoji="1" lang="en-US" altLang="ja-JP" sz="3900" dirty="0">
                <a:latin typeface="HGS創英角ﾎﾟｯﾌﾟ体" panose="040B0A00000000000000" pitchFamily="50" charset="-128"/>
                <a:ea typeface="HGS創英角ﾎﾟｯﾌﾟ体" panose="040B0A00000000000000" pitchFamily="50" charset="-128"/>
              </a:rPr>
              <a:t>0.5</a:t>
            </a:r>
            <a:r>
              <a:rPr kumimoji="1" lang="ja-JP" altLang="en-US" sz="3900" dirty="0">
                <a:latin typeface="HGS創英角ﾎﾟｯﾌﾟ体" panose="040B0A00000000000000" pitchFamily="50" charset="-128"/>
                <a:ea typeface="HGS創英角ﾎﾟｯﾌﾟ体" panose="040B0A00000000000000" pitchFamily="50" charset="-128"/>
              </a:rPr>
              <a:t>％</a:t>
            </a:r>
            <a:endParaRPr lang="en-US" altLang="ja-JP" dirty="0">
              <a:latin typeface="HGS創英角ﾎﾟｯﾌﾟ体" panose="040B0A00000000000000" pitchFamily="50" charset="-128"/>
              <a:ea typeface="HGS創英角ﾎﾟｯﾌﾟ体" panose="040B0A00000000000000" pitchFamily="50" charset="-128"/>
            </a:endParaRPr>
          </a:p>
          <a:p>
            <a:pPr marL="0" indent="0">
              <a:buNone/>
            </a:pPr>
            <a:r>
              <a:rPr kumimoji="1" lang="ja-JP" altLang="en-US" sz="3900" dirty="0">
                <a:latin typeface="HGS創英角ﾎﾟｯﾌﾟ体" panose="040B0A00000000000000" pitchFamily="50" charset="-128"/>
                <a:ea typeface="HGS創英角ﾎﾟｯﾌﾟ体" panose="040B0A00000000000000" pitchFamily="50" charset="-128"/>
              </a:rPr>
              <a:t>　　　　　　　　　返済月額　　</a:t>
            </a:r>
            <a:r>
              <a:rPr lang="en-US" altLang="ja-JP" sz="3900" dirty="0">
                <a:solidFill>
                  <a:srgbClr val="FF0000"/>
                </a:solidFill>
                <a:latin typeface="HGS創英角ﾎﾟｯﾌﾟ体" panose="040B0A00000000000000" pitchFamily="50" charset="-128"/>
                <a:ea typeface="HGS創英角ﾎﾟｯﾌﾟ体" panose="040B0A00000000000000" pitchFamily="50" charset="-128"/>
              </a:rPr>
              <a:t>129,792</a:t>
            </a:r>
            <a:r>
              <a:rPr kumimoji="1" lang="ja-JP" altLang="en-US" sz="3900" dirty="0">
                <a:solidFill>
                  <a:srgbClr val="FF0000"/>
                </a:solidFill>
                <a:latin typeface="HGS創英角ﾎﾟｯﾌﾟ体" panose="040B0A00000000000000" pitchFamily="50" charset="-128"/>
                <a:ea typeface="HGS創英角ﾎﾟｯﾌﾟ体" panose="040B0A00000000000000" pitchFamily="50" charset="-128"/>
              </a:rPr>
              <a:t>円</a:t>
            </a:r>
            <a:endParaRPr kumimoji="1" lang="en-US" altLang="ja-JP" sz="3900" dirty="0">
              <a:solidFill>
                <a:srgbClr val="FF0000"/>
              </a:solidFill>
              <a:latin typeface="HGS創英角ﾎﾟｯﾌﾟ体" panose="040B0A00000000000000" pitchFamily="50" charset="-128"/>
              <a:ea typeface="HGS創英角ﾎﾟｯﾌﾟ体" panose="040B0A00000000000000" pitchFamily="50" charset="-128"/>
            </a:endParaRPr>
          </a:p>
          <a:p>
            <a:pPr marL="0" indent="0">
              <a:buNone/>
            </a:pPr>
            <a:r>
              <a:rPr lang="ja-JP" altLang="en-US" sz="3900" dirty="0">
                <a:solidFill>
                  <a:srgbClr val="FF0000"/>
                </a:solidFill>
                <a:latin typeface="HGS創英角ﾎﾟｯﾌﾟ体" panose="040B0A00000000000000" pitchFamily="50" charset="-128"/>
                <a:ea typeface="HGS創英角ﾎﾟｯﾌﾟ体" panose="040B0A00000000000000" pitchFamily="50" charset="-128"/>
              </a:rPr>
              <a:t>　　　　　　　　　　　　　</a:t>
            </a:r>
            <a:r>
              <a:rPr lang="ja-JP" altLang="en-US" sz="3900" dirty="0">
                <a:solidFill>
                  <a:schemeClr val="accent1"/>
                </a:solidFill>
                <a:latin typeface="HGS創英角ﾎﾟｯﾌﾟ体" panose="040B0A00000000000000" pitchFamily="50" charset="-128"/>
                <a:ea typeface="HGS創英角ﾎﾟｯﾌﾟ体" panose="040B0A00000000000000" pitchFamily="50" charset="-128"/>
              </a:rPr>
              <a:t>（</a:t>
            </a:r>
            <a:r>
              <a:rPr lang="en-US" altLang="ja-JP" sz="3900" dirty="0">
                <a:solidFill>
                  <a:schemeClr val="accent1"/>
                </a:solidFill>
                <a:latin typeface="HGS創英角ﾎﾟｯﾌﾟ体" panose="040B0A00000000000000" pitchFamily="50" charset="-128"/>
                <a:ea typeface="HGS創英角ﾎﾟｯﾌﾟ体" panose="040B0A00000000000000" pitchFamily="50" charset="-128"/>
              </a:rPr>
              <a:t>-35,839</a:t>
            </a:r>
            <a:r>
              <a:rPr lang="ja-JP" altLang="en-US" sz="3900" dirty="0">
                <a:solidFill>
                  <a:schemeClr val="accent1"/>
                </a:solidFill>
                <a:latin typeface="HGS創英角ﾎﾟｯﾌﾟ体" panose="040B0A00000000000000" pitchFamily="50" charset="-128"/>
                <a:ea typeface="HGS創英角ﾎﾟｯﾌﾟ体" panose="040B0A00000000000000" pitchFamily="50" charset="-128"/>
              </a:rPr>
              <a:t>円）</a:t>
            </a:r>
            <a:r>
              <a:rPr kumimoji="1" lang="ja-JP" altLang="en-US" sz="3900" dirty="0">
                <a:solidFill>
                  <a:schemeClr val="accent1"/>
                </a:solidFill>
                <a:latin typeface="HGS創英角ﾎﾟｯﾌﾟ体" panose="040B0A00000000000000" pitchFamily="50" charset="-128"/>
                <a:ea typeface="HGS創英角ﾎﾟｯﾌﾟ体" panose="040B0A00000000000000" pitchFamily="50" charset="-128"/>
              </a:rPr>
              <a:t>　</a:t>
            </a:r>
          </a:p>
        </p:txBody>
      </p:sp>
      <p:sp>
        <p:nvSpPr>
          <p:cNvPr id="5" name="スライド番号プレースホルダー 4">
            <a:extLst>
              <a:ext uri="{FF2B5EF4-FFF2-40B4-BE49-F238E27FC236}">
                <a16:creationId xmlns:a16="http://schemas.microsoft.com/office/drawing/2014/main" id="{4D3A289B-7420-EA59-56EB-BA5C769830B9}"/>
              </a:ext>
            </a:extLst>
          </p:cNvPr>
          <p:cNvSpPr>
            <a:spLocks noGrp="1"/>
          </p:cNvSpPr>
          <p:nvPr>
            <p:ph type="sldNum" sz="quarter" idx="12"/>
          </p:nvPr>
        </p:nvSpPr>
        <p:spPr/>
        <p:txBody>
          <a:bodyPr/>
          <a:lstStyle/>
          <a:p>
            <a:fld id="{7053D55C-1BD3-474D-B643-3CCB384A951D}" type="slidenum">
              <a:rPr kumimoji="1" lang="ja-JP" altLang="en-US" smtClean="0"/>
              <a:t>76</a:t>
            </a:fld>
            <a:endParaRPr kumimoji="1" lang="ja-JP" altLang="en-US"/>
          </a:p>
        </p:txBody>
      </p:sp>
    </p:spTree>
    <p:extLst>
      <p:ext uri="{BB962C8B-B14F-4D97-AF65-F5344CB8AC3E}">
        <p14:creationId xmlns:p14="http://schemas.microsoft.com/office/powerpoint/2010/main" val="3616277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0747BC0-D74C-E2CF-243E-7C68C2954CAE}"/>
              </a:ext>
            </a:extLst>
          </p:cNvPr>
          <p:cNvSpPr>
            <a:spLocks noGrp="1"/>
          </p:cNvSpPr>
          <p:nvPr>
            <p:ph type="title"/>
          </p:nvPr>
        </p:nvSpPr>
        <p:spPr/>
        <p:txBody>
          <a:bodyPr/>
          <a:lstStyle/>
          <a:p>
            <a:r>
              <a:rPr kumimoji="1" lang="ja-JP" altLang="en-US" dirty="0">
                <a:latin typeface="HGS創英角ﾎﾟｯﾌﾟ体" panose="040B0A00000000000000" pitchFamily="50" charset="-128"/>
                <a:ea typeface="HGS創英角ﾎﾟｯﾌﾟ体" panose="040B0A00000000000000" pitchFamily="50" charset="-128"/>
              </a:rPr>
              <a:t>私の比較　　</a:t>
            </a:r>
            <a:r>
              <a:rPr kumimoji="1" lang="en-US" altLang="ja-JP" dirty="0">
                <a:latin typeface="HGS創英角ﾎﾟｯﾌﾟ体" panose="040B0A00000000000000" pitchFamily="50" charset="-128"/>
                <a:ea typeface="HGS創英角ﾎﾟｯﾌﾟ体" panose="040B0A00000000000000" pitchFamily="50" charset="-128"/>
              </a:rPr>
              <a:t>5,000</a:t>
            </a:r>
            <a:r>
              <a:rPr kumimoji="1" lang="ja-JP" altLang="en-US" dirty="0">
                <a:latin typeface="HGS創英角ﾎﾟｯﾌﾟ体" panose="040B0A00000000000000" pitchFamily="50" charset="-128"/>
                <a:ea typeface="HGS創英角ﾎﾟｯﾌﾟ体" panose="040B0A00000000000000" pitchFamily="50" charset="-128"/>
              </a:rPr>
              <a:t>万円　</a:t>
            </a:r>
            <a:r>
              <a:rPr kumimoji="1" lang="en-US" altLang="ja-JP" dirty="0">
                <a:latin typeface="HGS創英角ﾎﾟｯﾌﾟ体" panose="040B0A00000000000000" pitchFamily="50" charset="-128"/>
                <a:ea typeface="HGS創英角ﾎﾟｯﾌﾟ体" panose="040B0A00000000000000" pitchFamily="50" charset="-128"/>
              </a:rPr>
              <a:t>35</a:t>
            </a:r>
            <a:r>
              <a:rPr kumimoji="1" lang="ja-JP" altLang="en-US" dirty="0">
                <a:latin typeface="HGS創英角ﾎﾟｯﾌﾟ体" panose="040B0A00000000000000" pitchFamily="50" charset="-128"/>
                <a:ea typeface="HGS創英角ﾎﾟｯﾌﾟ体" panose="040B0A00000000000000" pitchFamily="50" charset="-128"/>
              </a:rPr>
              <a:t>年返済</a:t>
            </a:r>
          </a:p>
        </p:txBody>
      </p:sp>
      <p:sp>
        <p:nvSpPr>
          <p:cNvPr id="3" name="コンテンツ プレースホルダー 2">
            <a:extLst>
              <a:ext uri="{FF2B5EF4-FFF2-40B4-BE49-F238E27FC236}">
                <a16:creationId xmlns:a16="http://schemas.microsoft.com/office/drawing/2014/main" id="{196BF9A6-E6BA-62DE-28C8-5FCECC061B8B}"/>
              </a:ext>
            </a:extLst>
          </p:cNvPr>
          <p:cNvSpPr>
            <a:spLocks noGrp="1"/>
          </p:cNvSpPr>
          <p:nvPr>
            <p:ph idx="1"/>
          </p:nvPr>
        </p:nvSpPr>
        <p:spPr/>
        <p:style>
          <a:lnRef idx="1">
            <a:schemeClr val="accent1"/>
          </a:lnRef>
          <a:fillRef idx="2">
            <a:schemeClr val="accent1"/>
          </a:fillRef>
          <a:effectRef idx="1">
            <a:schemeClr val="accent1"/>
          </a:effectRef>
          <a:fontRef idx="minor">
            <a:schemeClr val="dk1"/>
          </a:fontRef>
        </p:style>
        <p:txBody>
          <a:bodyPr>
            <a:normAutofit/>
          </a:bodyPr>
          <a:lstStyle/>
          <a:p>
            <a:pPr marL="0" indent="0">
              <a:buNone/>
            </a:pPr>
            <a:endParaRPr kumimoji="1" lang="en-US" altLang="ja-JP" dirty="0"/>
          </a:p>
          <a:p>
            <a:pPr marL="0" indent="0">
              <a:buNone/>
            </a:pPr>
            <a:r>
              <a:rPr kumimoji="1" lang="ja-JP" altLang="en-US" sz="3900" dirty="0">
                <a:latin typeface="HGS創英角ﾎﾟｯﾌﾟ体" panose="040B0A00000000000000" pitchFamily="50" charset="-128"/>
                <a:ea typeface="HGS創英角ﾎﾟｯﾌﾟ体" panose="040B0A00000000000000" pitchFamily="50" charset="-128"/>
              </a:rPr>
              <a:t>①全期間固定金利　　　年</a:t>
            </a:r>
            <a:r>
              <a:rPr kumimoji="1" lang="en-US" altLang="ja-JP" sz="3900" dirty="0">
                <a:latin typeface="HGS創英角ﾎﾟｯﾌﾟ体" panose="040B0A00000000000000" pitchFamily="50" charset="-128"/>
                <a:ea typeface="HGS創英角ﾎﾟｯﾌﾟ体" panose="040B0A00000000000000" pitchFamily="50" charset="-128"/>
              </a:rPr>
              <a:t>2.0</a:t>
            </a:r>
            <a:r>
              <a:rPr kumimoji="1" lang="ja-JP" altLang="en-US" sz="3900" dirty="0">
                <a:latin typeface="HGS創英角ﾎﾟｯﾌﾟ体" panose="040B0A00000000000000" pitchFamily="50" charset="-128"/>
                <a:ea typeface="HGS創英角ﾎﾟｯﾌﾟ体" panose="040B0A00000000000000" pitchFamily="50" charset="-128"/>
              </a:rPr>
              <a:t>％</a:t>
            </a:r>
            <a:endParaRPr kumimoji="1" lang="en-US" altLang="ja-JP" sz="3900" dirty="0">
              <a:latin typeface="HGS創英角ﾎﾟｯﾌﾟ体" panose="040B0A00000000000000" pitchFamily="50" charset="-128"/>
              <a:ea typeface="HGS創英角ﾎﾟｯﾌﾟ体" panose="040B0A00000000000000" pitchFamily="50" charset="-128"/>
            </a:endParaRPr>
          </a:p>
          <a:p>
            <a:pPr marL="0" indent="0">
              <a:buNone/>
            </a:pPr>
            <a:r>
              <a:rPr lang="ja-JP" altLang="en-US" sz="3900" dirty="0">
                <a:latin typeface="HGS創英角ﾎﾟｯﾌﾟ体" panose="040B0A00000000000000" pitchFamily="50" charset="-128"/>
                <a:ea typeface="HGS創英角ﾎﾟｯﾌﾟ体" panose="040B0A00000000000000" pitchFamily="50" charset="-128"/>
              </a:rPr>
              <a:t>　　　　　　　　　　　　　　</a:t>
            </a:r>
            <a:r>
              <a:rPr lang="en-US" altLang="ja-JP" sz="3900" dirty="0">
                <a:solidFill>
                  <a:srgbClr val="FF0000"/>
                </a:solidFill>
                <a:latin typeface="HGS創英角ﾎﾟｯﾌﾟ体" panose="040B0A00000000000000" pitchFamily="50" charset="-128"/>
                <a:ea typeface="HGS創英角ﾎﾟｯﾌﾟ体" panose="040B0A00000000000000" pitchFamily="50" charset="-128"/>
              </a:rPr>
              <a:t>69,547,389</a:t>
            </a:r>
            <a:r>
              <a:rPr lang="ja-JP" altLang="en-US" sz="3900" dirty="0">
                <a:solidFill>
                  <a:srgbClr val="FF0000"/>
                </a:solidFill>
                <a:latin typeface="HGS創英角ﾎﾟｯﾌﾟ体" panose="040B0A00000000000000" pitchFamily="50" charset="-128"/>
                <a:ea typeface="HGS創英角ﾎﾟｯﾌﾟ体" panose="040B0A00000000000000" pitchFamily="50" charset="-128"/>
              </a:rPr>
              <a:t>円</a:t>
            </a:r>
            <a:endParaRPr lang="en-US" altLang="ja-JP" sz="3900" dirty="0">
              <a:solidFill>
                <a:srgbClr val="FF0000"/>
              </a:solidFill>
              <a:latin typeface="HGS創英角ﾎﾟｯﾌﾟ体" panose="040B0A00000000000000" pitchFamily="50" charset="-128"/>
              <a:ea typeface="HGS創英角ﾎﾟｯﾌﾟ体" panose="040B0A00000000000000" pitchFamily="50" charset="-128"/>
            </a:endParaRPr>
          </a:p>
          <a:p>
            <a:pPr marL="0" indent="0">
              <a:buNone/>
            </a:pPr>
            <a:r>
              <a:rPr kumimoji="1" lang="ja-JP" altLang="en-US" sz="3900" dirty="0">
                <a:latin typeface="HGS創英角ﾎﾟｯﾌﾟ体" panose="040B0A00000000000000" pitchFamily="50" charset="-128"/>
                <a:ea typeface="HGS創英角ﾎﾟｯﾌﾟ体" panose="040B0A00000000000000" pitchFamily="50" charset="-128"/>
              </a:rPr>
              <a:t>②変動金利（</a:t>
            </a:r>
            <a:r>
              <a:rPr kumimoji="1" lang="en-US" altLang="ja-JP" sz="3900" dirty="0">
                <a:latin typeface="HGS創英角ﾎﾟｯﾌﾟ体" panose="040B0A00000000000000" pitchFamily="50" charset="-128"/>
                <a:ea typeface="HGS創英角ﾎﾟｯﾌﾟ体" panose="040B0A00000000000000" pitchFamily="50" charset="-128"/>
              </a:rPr>
              <a:t>35</a:t>
            </a:r>
            <a:r>
              <a:rPr kumimoji="1" lang="ja-JP" altLang="en-US" sz="3900" dirty="0">
                <a:latin typeface="HGS創英角ﾎﾟｯﾌﾟ体" panose="040B0A00000000000000" pitchFamily="50" charset="-128"/>
                <a:ea typeface="HGS創英角ﾎﾟｯﾌﾟ体" panose="040B0A00000000000000" pitchFamily="50" charset="-128"/>
              </a:rPr>
              <a:t>年固定）年</a:t>
            </a:r>
            <a:r>
              <a:rPr kumimoji="1" lang="en-US" altLang="ja-JP" sz="3900" dirty="0">
                <a:latin typeface="HGS創英角ﾎﾟｯﾌﾟ体" panose="040B0A00000000000000" pitchFamily="50" charset="-128"/>
                <a:ea typeface="HGS創英角ﾎﾟｯﾌﾟ体" panose="040B0A00000000000000" pitchFamily="50" charset="-128"/>
              </a:rPr>
              <a:t>0.5</a:t>
            </a:r>
            <a:r>
              <a:rPr kumimoji="1" lang="ja-JP" altLang="en-US" sz="3900" dirty="0">
                <a:latin typeface="HGS創英角ﾎﾟｯﾌﾟ体" panose="040B0A00000000000000" pitchFamily="50" charset="-128"/>
                <a:ea typeface="HGS創英角ﾎﾟｯﾌﾟ体" panose="040B0A00000000000000" pitchFamily="50" charset="-128"/>
              </a:rPr>
              <a:t>％</a:t>
            </a:r>
            <a:endParaRPr lang="en-US" altLang="ja-JP" dirty="0">
              <a:latin typeface="HGS創英角ﾎﾟｯﾌﾟ体" panose="040B0A00000000000000" pitchFamily="50" charset="-128"/>
              <a:ea typeface="HGS創英角ﾎﾟｯﾌﾟ体" panose="040B0A00000000000000" pitchFamily="50" charset="-128"/>
            </a:endParaRPr>
          </a:p>
          <a:p>
            <a:pPr marL="0" indent="0">
              <a:buNone/>
            </a:pPr>
            <a:r>
              <a:rPr kumimoji="1" lang="ja-JP" altLang="en-US" sz="3900" dirty="0">
                <a:latin typeface="HGS創英角ﾎﾟｯﾌﾟ体" panose="040B0A00000000000000" pitchFamily="50" charset="-128"/>
                <a:ea typeface="HGS創英角ﾎﾟｯﾌﾟ体" panose="040B0A00000000000000" pitchFamily="50" charset="-128"/>
              </a:rPr>
              <a:t>　　　　　　　　　　　　　　</a:t>
            </a:r>
            <a:r>
              <a:rPr lang="en-US" altLang="ja-JP" sz="3900" dirty="0">
                <a:solidFill>
                  <a:srgbClr val="FF0000"/>
                </a:solidFill>
                <a:latin typeface="HGS創英角ﾎﾟｯﾌﾟ体" panose="040B0A00000000000000" pitchFamily="50" charset="-128"/>
                <a:ea typeface="HGS創英角ﾎﾟｯﾌﾟ体" panose="040B0A00000000000000" pitchFamily="50" charset="-128"/>
              </a:rPr>
              <a:t>54,512,928</a:t>
            </a:r>
            <a:r>
              <a:rPr kumimoji="1" lang="ja-JP" altLang="en-US" sz="3900" dirty="0">
                <a:solidFill>
                  <a:srgbClr val="FF0000"/>
                </a:solidFill>
                <a:latin typeface="HGS創英角ﾎﾟｯﾌﾟ体" panose="040B0A00000000000000" pitchFamily="50" charset="-128"/>
                <a:ea typeface="HGS創英角ﾎﾟｯﾌﾟ体" panose="040B0A00000000000000" pitchFamily="50" charset="-128"/>
              </a:rPr>
              <a:t>円</a:t>
            </a:r>
            <a:endParaRPr kumimoji="1" lang="en-US" altLang="ja-JP" sz="3900" dirty="0">
              <a:solidFill>
                <a:srgbClr val="FF0000"/>
              </a:solidFill>
              <a:latin typeface="HGS創英角ﾎﾟｯﾌﾟ体" panose="040B0A00000000000000" pitchFamily="50" charset="-128"/>
              <a:ea typeface="HGS創英角ﾎﾟｯﾌﾟ体" panose="040B0A00000000000000" pitchFamily="50" charset="-128"/>
            </a:endParaRPr>
          </a:p>
          <a:p>
            <a:pPr marL="0" indent="0">
              <a:buNone/>
            </a:pPr>
            <a:r>
              <a:rPr lang="ja-JP" altLang="en-US" sz="3900" dirty="0">
                <a:solidFill>
                  <a:srgbClr val="FF0000"/>
                </a:solidFill>
                <a:latin typeface="HGS創英角ﾎﾟｯﾌﾟ体" panose="040B0A00000000000000" pitchFamily="50" charset="-128"/>
                <a:ea typeface="HGS創英角ﾎﾟｯﾌﾟ体" panose="040B0A00000000000000" pitchFamily="50" charset="-128"/>
              </a:rPr>
              <a:t>　　　　　　　　　　　</a:t>
            </a:r>
            <a:r>
              <a:rPr lang="ja-JP" altLang="en-US" sz="3900" dirty="0">
                <a:solidFill>
                  <a:schemeClr val="accent1"/>
                </a:solidFill>
                <a:latin typeface="HGS創英角ﾎﾟｯﾌﾟ体" panose="040B0A00000000000000" pitchFamily="50" charset="-128"/>
                <a:ea typeface="HGS創英角ﾎﾟｯﾌﾟ体" panose="040B0A00000000000000" pitchFamily="50" charset="-128"/>
              </a:rPr>
              <a:t>（</a:t>
            </a:r>
            <a:r>
              <a:rPr lang="en-US" altLang="ja-JP" sz="3900" dirty="0">
                <a:solidFill>
                  <a:schemeClr val="accent1"/>
                </a:solidFill>
                <a:latin typeface="HGS創英角ﾎﾟｯﾌﾟ体" panose="040B0A00000000000000" pitchFamily="50" charset="-128"/>
                <a:ea typeface="HGS創英角ﾎﾟｯﾌﾟ体" panose="040B0A00000000000000" pitchFamily="50" charset="-128"/>
              </a:rPr>
              <a:t>-15,034,461</a:t>
            </a:r>
            <a:r>
              <a:rPr lang="ja-JP" altLang="en-US" sz="3900" dirty="0">
                <a:solidFill>
                  <a:schemeClr val="accent1"/>
                </a:solidFill>
                <a:latin typeface="HGS創英角ﾎﾟｯﾌﾟ体" panose="040B0A00000000000000" pitchFamily="50" charset="-128"/>
                <a:ea typeface="HGS創英角ﾎﾟｯﾌﾟ体" panose="040B0A00000000000000" pitchFamily="50" charset="-128"/>
              </a:rPr>
              <a:t>円）</a:t>
            </a:r>
            <a:r>
              <a:rPr kumimoji="1" lang="ja-JP" altLang="en-US" sz="3900" dirty="0">
                <a:solidFill>
                  <a:schemeClr val="accent1"/>
                </a:solidFill>
                <a:latin typeface="HGS創英角ﾎﾟｯﾌﾟ体" panose="040B0A00000000000000" pitchFamily="50" charset="-128"/>
                <a:ea typeface="HGS創英角ﾎﾟｯﾌﾟ体" panose="040B0A00000000000000" pitchFamily="50" charset="-128"/>
              </a:rPr>
              <a:t>　</a:t>
            </a:r>
          </a:p>
        </p:txBody>
      </p:sp>
      <p:sp>
        <p:nvSpPr>
          <p:cNvPr id="5" name="スライド番号プレースホルダー 4">
            <a:extLst>
              <a:ext uri="{FF2B5EF4-FFF2-40B4-BE49-F238E27FC236}">
                <a16:creationId xmlns:a16="http://schemas.microsoft.com/office/drawing/2014/main" id="{4D3A289B-7420-EA59-56EB-BA5C769830B9}"/>
              </a:ext>
            </a:extLst>
          </p:cNvPr>
          <p:cNvSpPr>
            <a:spLocks noGrp="1"/>
          </p:cNvSpPr>
          <p:nvPr>
            <p:ph type="sldNum" sz="quarter" idx="12"/>
          </p:nvPr>
        </p:nvSpPr>
        <p:spPr/>
        <p:txBody>
          <a:bodyPr/>
          <a:lstStyle/>
          <a:p>
            <a:fld id="{7053D55C-1BD3-474D-B643-3CCB384A951D}" type="slidenum">
              <a:rPr kumimoji="1" lang="ja-JP" altLang="en-US" smtClean="0"/>
              <a:t>77</a:t>
            </a:fld>
            <a:endParaRPr kumimoji="1" lang="ja-JP" altLang="en-US"/>
          </a:p>
        </p:txBody>
      </p:sp>
    </p:spTree>
    <p:extLst>
      <p:ext uri="{BB962C8B-B14F-4D97-AF65-F5344CB8AC3E}">
        <p14:creationId xmlns:p14="http://schemas.microsoft.com/office/powerpoint/2010/main" val="2384424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0747BC0-D74C-E2CF-243E-7C68C2954CAE}"/>
              </a:ext>
            </a:extLst>
          </p:cNvPr>
          <p:cNvSpPr>
            <a:spLocks noGrp="1"/>
          </p:cNvSpPr>
          <p:nvPr>
            <p:ph type="title"/>
          </p:nvPr>
        </p:nvSpPr>
        <p:spPr/>
        <p:txBody>
          <a:bodyPr/>
          <a:lstStyle/>
          <a:p>
            <a:r>
              <a:rPr kumimoji="1" lang="ja-JP" altLang="en-US" dirty="0">
                <a:latin typeface="HGS創英角ﾎﾟｯﾌﾟ体" panose="040B0A00000000000000" pitchFamily="50" charset="-128"/>
                <a:ea typeface="HGS創英角ﾎﾟｯﾌﾟ体" panose="040B0A00000000000000" pitchFamily="50" charset="-128"/>
              </a:rPr>
              <a:t>私の比較　　</a:t>
            </a:r>
            <a:r>
              <a:rPr kumimoji="1" lang="en-US" altLang="ja-JP" dirty="0">
                <a:latin typeface="HGS創英角ﾎﾟｯﾌﾟ体" panose="040B0A00000000000000" pitchFamily="50" charset="-128"/>
                <a:ea typeface="HGS創英角ﾎﾟｯﾌﾟ体" panose="040B0A00000000000000" pitchFamily="50" charset="-128"/>
              </a:rPr>
              <a:t>5,000</a:t>
            </a:r>
            <a:r>
              <a:rPr kumimoji="1" lang="ja-JP" altLang="en-US" dirty="0">
                <a:latin typeface="HGS創英角ﾎﾟｯﾌﾟ体" panose="040B0A00000000000000" pitchFamily="50" charset="-128"/>
                <a:ea typeface="HGS創英角ﾎﾟｯﾌﾟ体" panose="040B0A00000000000000" pitchFamily="50" charset="-128"/>
              </a:rPr>
              <a:t>万円　</a:t>
            </a:r>
            <a:r>
              <a:rPr kumimoji="1" lang="en-US" altLang="ja-JP" dirty="0">
                <a:latin typeface="HGS創英角ﾎﾟｯﾌﾟ体" panose="040B0A00000000000000" pitchFamily="50" charset="-128"/>
                <a:ea typeface="HGS創英角ﾎﾟｯﾌﾟ体" panose="040B0A00000000000000" pitchFamily="50" charset="-128"/>
              </a:rPr>
              <a:t>35</a:t>
            </a:r>
            <a:r>
              <a:rPr kumimoji="1" lang="ja-JP" altLang="en-US" dirty="0">
                <a:latin typeface="HGS創英角ﾎﾟｯﾌﾟ体" panose="040B0A00000000000000" pitchFamily="50" charset="-128"/>
                <a:ea typeface="HGS創英角ﾎﾟｯﾌﾟ体" panose="040B0A00000000000000" pitchFamily="50" charset="-128"/>
              </a:rPr>
              <a:t>年返済</a:t>
            </a:r>
          </a:p>
        </p:txBody>
      </p:sp>
      <p:sp>
        <p:nvSpPr>
          <p:cNvPr id="3" name="コンテンツ プレースホルダー 2">
            <a:extLst>
              <a:ext uri="{FF2B5EF4-FFF2-40B4-BE49-F238E27FC236}">
                <a16:creationId xmlns:a16="http://schemas.microsoft.com/office/drawing/2014/main" id="{196BF9A6-E6BA-62DE-28C8-5FCECC061B8B}"/>
              </a:ext>
            </a:extLst>
          </p:cNvPr>
          <p:cNvSpPr>
            <a:spLocks noGrp="1"/>
          </p:cNvSpPr>
          <p:nvPr>
            <p:ph idx="1"/>
          </p:nvPr>
        </p:nvSpPr>
        <p:spPr/>
        <p:style>
          <a:lnRef idx="1">
            <a:schemeClr val="accent1"/>
          </a:lnRef>
          <a:fillRef idx="2">
            <a:schemeClr val="accent1"/>
          </a:fillRef>
          <a:effectRef idx="1">
            <a:schemeClr val="accent1"/>
          </a:effectRef>
          <a:fontRef idx="minor">
            <a:schemeClr val="dk1"/>
          </a:fontRef>
        </p:style>
        <p:txBody>
          <a:bodyPr>
            <a:normAutofit fontScale="32500" lnSpcReduction="20000"/>
          </a:bodyPr>
          <a:lstStyle/>
          <a:p>
            <a:pPr marL="0" indent="0">
              <a:buNone/>
            </a:pPr>
            <a:endParaRPr kumimoji="1" lang="en-US" altLang="ja-JP" sz="5900" dirty="0">
              <a:solidFill>
                <a:srgbClr val="FF0000"/>
              </a:solidFill>
              <a:latin typeface="HGP創英角ﾎﾟｯﾌﾟ体" panose="040B0A00000000000000" pitchFamily="50" charset="-128"/>
              <a:ea typeface="HGP創英角ﾎﾟｯﾌﾟ体" panose="040B0A00000000000000" pitchFamily="50" charset="-128"/>
            </a:endParaRPr>
          </a:p>
          <a:p>
            <a:pPr marL="0" indent="0">
              <a:buNone/>
            </a:pPr>
            <a:r>
              <a:rPr lang="zh-TW" altLang="en-US" sz="8400" dirty="0">
                <a:solidFill>
                  <a:schemeClr val="tx1"/>
                </a:solidFill>
                <a:latin typeface="HGS創英角ﾎﾟｯﾌﾟ体" panose="040B0A00000000000000" pitchFamily="50" charset="-128"/>
                <a:ea typeface="HGS創英角ﾎﾟｯﾌﾟ体" panose="040B0A00000000000000" pitchFamily="50" charset="-128"/>
              </a:rPr>
              <a:t>①全期間固定金利　　　年</a:t>
            </a:r>
            <a:r>
              <a:rPr lang="en-US" altLang="zh-TW" sz="8400" dirty="0">
                <a:solidFill>
                  <a:schemeClr val="tx1"/>
                </a:solidFill>
                <a:latin typeface="HGS創英角ﾎﾟｯﾌﾟ体" panose="040B0A00000000000000" pitchFamily="50" charset="-128"/>
                <a:ea typeface="HGS創英角ﾎﾟｯﾌﾟ体" panose="040B0A00000000000000" pitchFamily="50" charset="-128"/>
              </a:rPr>
              <a:t>2.0</a:t>
            </a:r>
            <a:r>
              <a:rPr lang="zh-TW" altLang="en-US" sz="8400" dirty="0">
                <a:solidFill>
                  <a:schemeClr val="tx1"/>
                </a:solidFill>
                <a:latin typeface="HGS創英角ﾎﾟｯﾌﾟ体" panose="040B0A00000000000000" pitchFamily="50" charset="-128"/>
                <a:ea typeface="HGS創英角ﾎﾟｯﾌﾟ体" panose="040B0A00000000000000" pitchFamily="50" charset="-128"/>
              </a:rPr>
              <a:t>％</a:t>
            </a:r>
          </a:p>
          <a:p>
            <a:pPr marL="0" indent="0">
              <a:buNone/>
            </a:pPr>
            <a:r>
              <a:rPr lang="zh-TW" altLang="en-US" sz="8400" dirty="0">
                <a:solidFill>
                  <a:schemeClr val="tx1"/>
                </a:solidFill>
                <a:latin typeface="HGS創英角ﾎﾟｯﾌﾟ体" panose="040B0A00000000000000" pitchFamily="50" charset="-128"/>
                <a:ea typeface="HGS創英角ﾎﾟｯﾌﾟ体" panose="040B0A00000000000000" pitchFamily="50" charset="-128"/>
              </a:rPr>
              <a:t>　　　　　　　　　</a:t>
            </a:r>
            <a:r>
              <a:rPr lang="ja-JP" altLang="en-US" sz="8400" dirty="0">
                <a:solidFill>
                  <a:schemeClr val="tx1"/>
                </a:solidFill>
                <a:latin typeface="HGS創英角ﾎﾟｯﾌﾟ体" panose="040B0A00000000000000" pitchFamily="50" charset="-128"/>
                <a:ea typeface="HGS創英角ﾎﾟｯﾌﾟ体" panose="040B0A00000000000000" pitchFamily="50" charset="-128"/>
              </a:rPr>
              <a:t>　　　</a:t>
            </a:r>
            <a:r>
              <a:rPr lang="zh-TW" altLang="en-US" sz="8400" dirty="0">
                <a:solidFill>
                  <a:schemeClr val="tx1"/>
                </a:solidFill>
                <a:latin typeface="HGS創英角ﾎﾟｯﾌﾟ体" panose="040B0A00000000000000" pitchFamily="50" charset="-128"/>
                <a:ea typeface="HGS創英角ﾎﾟｯﾌﾟ体" panose="040B0A00000000000000" pitchFamily="50" charset="-128"/>
              </a:rPr>
              <a:t>返済月額　</a:t>
            </a:r>
            <a:r>
              <a:rPr lang="en-US" altLang="zh-TW" sz="8400" dirty="0">
                <a:solidFill>
                  <a:srgbClr val="FF0000"/>
                </a:solidFill>
                <a:latin typeface="HGS創英角ﾎﾟｯﾌﾟ体" panose="040B0A00000000000000" pitchFamily="50" charset="-128"/>
                <a:ea typeface="HGS創英角ﾎﾟｯﾌﾟ体" panose="040B0A00000000000000" pitchFamily="50" charset="-128"/>
              </a:rPr>
              <a:t>165,631</a:t>
            </a:r>
            <a:r>
              <a:rPr lang="ja-JP" altLang="en-US" sz="8400" dirty="0">
                <a:solidFill>
                  <a:srgbClr val="FF0000"/>
                </a:solidFill>
                <a:latin typeface="HGS創英角ﾎﾟｯﾌﾟ体" panose="040B0A00000000000000" pitchFamily="50" charset="-128"/>
                <a:ea typeface="HGS創英角ﾎﾟｯﾌﾟ体" panose="040B0A00000000000000" pitchFamily="50" charset="-128"/>
              </a:rPr>
              <a:t>円（</a:t>
            </a:r>
            <a:r>
              <a:rPr lang="en-US" altLang="ja-JP" sz="8400" dirty="0">
                <a:solidFill>
                  <a:srgbClr val="FF0000"/>
                </a:solidFill>
                <a:latin typeface="HGS創英角ﾎﾟｯﾌﾟ体" panose="040B0A00000000000000" pitchFamily="50" charset="-128"/>
                <a:ea typeface="HGS創英角ﾎﾟｯﾌﾟ体" panose="040B0A00000000000000" pitchFamily="50" charset="-128"/>
              </a:rPr>
              <a:t>+35,839</a:t>
            </a:r>
            <a:r>
              <a:rPr lang="ja-JP" altLang="en-US" sz="8400" dirty="0">
                <a:solidFill>
                  <a:srgbClr val="FF0000"/>
                </a:solidFill>
                <a:latin typeface="HGS創英角ﾎﾟｯﾌﾟ体" panose="040B0A00000000000000" pitchFamily="50" charset="-128"/>
                <a:ea typeface="HGS創英角ﾎﾟｯﾌﾟ体" panose="040B0A00000000000000" pitchFamily="50" charset="-128"/>
              </a:rPr>
              <a:t>円）</a:t>
            </a:r>
            <a:endParaRPr lang="en-US" altLang="ja-JP" sz="8400" dirty="0">
              <a:solidFill>
                <a:srgbClr val="FF0000"/>
              </a:solidFill>
              <a:latin typeface="HGS創英角ﾎﾟｯﾌﾟ体" panose="040B0A00000000000000" pitchFamily="50" charset="-128"/>
              <a:ea typeface="HGS創英角ﾎﾟｯﾌﾟ体" panose="040B0A00000000000000" pitchFamily="50" charset="-128"/>
            </a:endParaRPr>
          </a:p>
          <a:p>
            <a:pPr marL="0" indent="0">
              <a:buNone/>
            </a:pPr>
            <a:endParaRPr lang="en-US" altLang="ja-JP" sz="8400" dirty="0">
              <a:solidFill>
                <a:srgbClr val="FF0000"/>
              </a:solidFill>
              <a:latin typeface="HGS創英角ﾎﾟｯﾌﾟ体" panose="040B0A00000000000000" pitchFamily="50" charset="-128"/>
              <a:ea typeface="HGS創英角ﾎﾟｯﾌﾟ体" panose="040B0A00000000000000" pitchFamily="50" charset="-128"/>
            </a:endParaRPr>
          </a:p>
          <a:p>
            <a:pPr marL="0" indent="0">
              <a:buNone/>
            </a:pPr>
            <a:r>
              <a:rPr kumimoji="1" lang="ja-JP" altLang="en-US" sz="8600" dirty="0">
                <a:latin typeface="HGS創英角ﾎﾟｯﾌﾟ体" panose="040B0A00000000000000" pitchFamily="50" charset="-128"/>
                <a:ea typeface="HGS創英角ﾎﾟｯﾌﾟ体" panose="040B0A00000000000000" pitchFamily="50" charset="-128"/>
              </a:rPr>
              <a:t>②変動金利　　　　　年</a:t>
            </a:r>
            <a:r>
              <a:rPr kumimoji="1" lang="en-US" altLang="ja-JP" sz="8600" dirty="0">
                <a:latin typeface="HGS創英角ﾎﾟｯﾌﾟ体" panose="040B0A00000000000000" pitchFamily="50" charset="-128"/>
                <a:ea typeface="HGS創英角ﾎﾟｯﾌﾟ体" panose="040B0A00000000000000" pitchFamily="50" charset="-128"/>
              </a:rPr>
              <a:t>0.5</a:t>
            </a:r>
            <a:r>
              <a:rPr kumimoji="1" lang="ja-JP" altLang="en-US" sz="8600" dirty="0">
                <a:latin typeface="HGS創英角ﾎﾟｯﾌﾟ体" panose="040B0A00000000000000" pitchFamily="50" charset="-128"/>
                <a:ea typeface="HGS創英角ﾎﾟｯﾌﾟ体" panose="040B0A00000000000000" pitchFamily="50" charset="-128"/>
              </a:rPr>
              <a:t>％</a:t>
            </a:r>
            <a:endParaRPr kumimoji="1" lang="en-US" altLang="ja-JP" sz="8600" dirty="0">
              <a:latin typeface="HGS創英角ﾎﾟｯﾌﾟ体" panose="040B0A00000000000000" pitchFamily="50" charset="-128"/>
              <a:ea typeface="HGS創英角ﾎﾟｯﾌﾟ体" panose="040B0A00000000000000" pitchFamily="50" charset="-128"/>
            </a:endParaRPr>
          </a:p>
          <a:p>
            <a:pPr marL="0" indent="0">
              <a:buNone/>
            </a:pPr>
            <a:r>
              <a:rPr kumimoji="1" lang="ja-JP" altLang="en-US" sz="8600" dirty="0">
                <a:latin typeface="HGS創英角ﾎﾟｯﾌﾟ体" panose="040B0A00000000000000" pitchFamily="50" charset="-128"/>
                <a:ea typeface="HGS創英角ﾎﾟｯﾌﾟ体" panose="040B0A00000000000000" pitchFamily="50" charset="-128"/>
              </a:rPr>
              <a:t>　　　　　　　　　　</a:t>
            </a:r>
            <a:r>
              <a:rPr lang="ja-JP" altLang="en-US" sz="7400" dirty="0">
                <a:latin typeface="HGS創英角ﾎﾟｯﾌﾟ体" panose="040B0A00000000000000" pitchFamily="50" charset="-128"/>
                <a:ea typeface="HGS創英角ﾎﾟｯﾌﾟ体" panose="040B0A00000000000000" pitchFamily="50" charset="-128"/>
              </a:rPr>
              <a:t>半</a:t>
            </a:r>
            <a:r>
              <a:rPr kumimoji="1" lang="ja-JP" altLang="en-US" sz="7400" dirty="0">
                <a:latin typeface="HGS創英角ﾎﾟｯﾌﾟ体" panose="040B0A00000000000000" pitchFamily="50" charset="-128"/>
                <a:ea typeface="HGS創英角ﾎﾟｯﾌﾟ体" panose="040B0A00000000000000" pitchFamily="50" charset="-128"/>
              </a:rPr>
              <a:t>年後から半年ごと　</a:t>
            </a:r>
            <a:r>
              <a:rPr kumimoji="1" lang="en-US" altLang="ja-JP" sz="7400" dirty="0">
                <a:latin typeface="HGS創英角ﾎﾟｯﾌﾟ体" panose="040B0A00000000000000" pitchFamily="50" charset="-128"/>
                <a:ea typeface="HGS創英角ﾎﾟｯﾌﾟ体" panose="040B0A00000000000000" pitchFamily="50" charset="-128"/>
              </a:rPr>
              <a:t>0.125</a:t>
            </a:r>
            <a:r>
              <a:rPr kumimoji="1" lang="ja-JP" altLang="en-US" sz="7400" dirty="0">
                <a:latin typeface="HGS創英角ﾎﾟｯﾌﾟ体" panose="040B0A00000000000000" pitchFamily="50" charset="-128"/>
                <a:ea typeface="HGS創英角ﾎﾟｯﾌﾟ体" panose="040B0A00000000000000" pitchFamily="50" charset="-128"/>
              </a:rPr>
              <a:t>％</a:t>
            </a:r>
            <a:r>
              <a:rPr kumimoji="1" lang="en-US" altLang="ja-JP" sz="7400" dirty="0">
                <a:latin typeface="HGS創英角ﾎﾟｯﾌﾟ体" panose="040B0A00000000000000" pitchFamily="50" charset="-128"/>
                <a:ea typeface="HGS創英角ﾎﾟｯﾌﾟ体" panose="040B0A00000000000000" pitchFamily="50" charset="-128"/>
              </a:rPr>
              <a:t>UP</a:t>
            </a:r>
            <a:endParaRPr kumimoji="1" lang="en-US" altLang="ja-JP" sz="6200" dirty="0">
              <a:latin typeface="HGS創英角ﾎﾟｯﾌﾟ体" panose="040B0A00000000000000" pitchFamily="50" charset="-128"/>
              <a:ea typeface="HGS創英角ﾎﾟｯﾌﾟ体" panose="040B0A00000000000000" pitchFamily="50" charset="-128"/>
            </a:endParaRPr>
          </a:p>
          <a:p>
            <a:pPr marL="0" indent="0">
              <a:buNone/>
            </a:pPr>
            <a:r>
              <a:rPr lang="ja-JP" altLang="en-US" sz="6500" dirty="0">
                <a:latin typeface="HGS創英角ﾎﾟｯﾌﾟ体" panose="040B0A00000000000000" pitchFamily="50" charset="-128"/>
                <a:ea typeface="HGS創英角ﾎﾟｯﾌﾟ体" panose="040B0A00000000000000" pitchFamily="50" charset="-128"/>
              </a:rPr>
              <a:t>　　　　　　　　　　　　　　　　</a:t>
            </a:r>
            <a:r>
              <a:rPr lang="ja-JP" altLang="en-US" sz="9800" dirty="0">
                <a:solidFill>
                  <a:schemeClr val="accent1"/>
                </a:solidFill>
                <a:latin typeface="HGS創英角ﾎﾟｯﾌﾟ体" panose="040B0A00000000000000" pitchFamily="50" charset="-128"/>
                <a:ea typeface="HGS創英角ﾎﾟｯﾌﾟ体" panose="040B0A00000000000000" pitchFamily="50" charset="-128"/>
              </a:rPr>
              <a:t>７</a:t>
            </a:r>
            <a:r>
              <a:rPr lang="ja-JP" altLang="en-US" sz="7400" dirty="0">
                <a:solidFill>
                  <a:schemeClr val="accent1"/>
                </a:solidFill>
                <a:latin typeface="HGS創英角ﾎﾟｯﾌﾟ体" panose="040B0A00000000000000" pitchFamily="50" charset="-128"/>
                <a:ea typeface="HGS創英角ﾎﾟｯﾌﾟ体" panose="040B0A00000000000000" pitchFamily="50" charset="-128"/>
              </a:rPr>
              <a:t>年半後に金利が　　　年</a:t>
            </a:r>
            <a:r>
              <a:rPr lang="en-US" altLang="ja-JP" sz="7400" dirty="0">
                <a:solidFill>
                  <a:schemeClr val="accent1"/>
                </a:solidFill>
                <a:latin typeface="HGS創英角ﾎﾟｯﾌﾟ体" panose="040B0A00000000000000" pitchFamily="50" charset="-128"/>
                <a:ea typeface="HGS創英角ﾎﾟｯﾌﾟ体" panose="040B0A00000000000000" pitchFamily="50" charset="-128"/>
              </a:rPr>
              <a:t>2.375</a:t>
            </a:r>
            <a:r>
              <a:rPr lang="ja-JP" altLang="en-US" sz="7400" dirty="0">
                <a:solidFill>
                  <a:schemeClr val="accent1"/>
                </a:solidFill>
                <a:latin typeface="HGS創英角ﾎﾟｯﾌﾟ体" panose="040B0A00000000000000" pitchFamily="50" charset="-128"/>
                <a:ea typeface="HGS創英角ﾎﾟｯﾌﾟ体" panose="040B0A00000000000000" pitchFamily="50" charset="-128"/>
              </a:rPr>
              <a:t>％</a:t>
            </a:r>
            <a:endParaRPr lang="en-US" altLang="ja-JP" sz="7400" dirty="0">
              <a:solidFill>
                <a:schemeClr val="accent1"/>
              </a:solidFill>
              <a:latin typeface="HGS創英角ﾎﾟｯﾌﾟ体" panose="040B0A00000000000000" pitchFamily="50" charset="-128"/>
              <a:ea typeface="HGS創英角ﾎﾟｯﾌﾟ体" panose="040B0A00000000000000" pitchFamily="50" charset="-128"/>
            </a:endParaRPr>
          </a:p>
          <a:p>
            <a:pPr marL="0" indent="0">
              <a:buNone/>
            </a:pPr>
            <a:endParaRPr lang="en-US" altLang="ja-JP" sz="3700" dirty="0">
              <a:solidFill>
                <a:schemeClr val="accent1"/>
              </a:solidFill>
              <a:latin typeface="HGS創英角ﾎﾟｯﾌﾟ体" panose="040B0A00000000000000" pitchFamily="50" charset="-128"/>
              <a:ea typeface="HGS創英角ﾎﾟｯﾌﾟ体" panose="040B0A00000000000000" pitchFamily="50" charset="-128"/>
            </a:endParaRPr>
          </a:p>
          <a:p>
            <a:pPr marL="0" indent="0">
              <a:buNone/>
            </a:pPr>
            <a:r>
              <a:rPr lang="ja-JP" altLang="en-US" sz="7000" dirty="0">
                <a:solidFill>
                  <a:schemeClr val="accent1"/>
                </a:solidFill>
                <a:latin typeface="HGS創英角ﾎﾟｯﾌﾟ体" panose="040B0A00000000000000" pitchFamily="50" charset="-128"/>
                <a:ea typeface="HGS創英角ﾎﾟｯﾌﾟ体" panose="040B0A00000000000000" pitchFamily="50" charset="-128"/>
              </a:rPr>
              <a:t>　　　　　　　　　　　</a:t>
            </a:r>
            <a:r>
              <a:rPr lang="ja-JP" altLang="en-US" sz="8000" dirty="0">
                <a:solidFill>
                  <a:schemeClr val="tx1"/>
                </a:solidFill>
                <a:latin typeface="HGS創英角ﾎﾟｯﾌﾟ体" panose="040B0A00000000000000" pitchFamily="50" charset="-128"/>
                <a:ea typeface="HGS創英角ﾎﾟｯﾌﾟ体" panose="040B0A00000000000000" pitchFamily="50" charset="-128"/>
              </a:rPr>
              <a:t>当初５年間　　　</a:t>
            </a:r>
            <a:r>
              <a:rPr lang="en-US" altLang="ja-JP" sz="8000" dirty="0">
                <a:solidFill>
                  <a:srgbClr val="FF0000"/>
                </a:solidFill>
                <a:latin typeface="HGS創英角ﾎﾟｯﾌﾟ体" panose="040B0A00000000000000" pitchFamily="50" charset="-128"/>
                <a:ea typeface="HGS創英角ﾎﾟｯﾌﾟ体" panose="040B0A00000000000000" pitchFamily="50" charset="-128"/>
              </a:rPr>
              <a:t>129,792</a:t>
            </a:r>
            <a:r>
              <a:rPr lang="ja-JP" altLang="en-US" sz="8000" dirty="0">
                <a:solidFill>
                  <a:srgbClr val="FF0000"/>
                </a:solidFill>
                <a:latin typeface="HGS創英角ﾎﾟｯﾌﾟ体" panose="040B0A00000000000000" pitchFamily="50" charset="-128"/>
                <a:ea typeface="HGS創英角ﾎﾟｯﾌﾟ体" panose="040B0A00000000000000" pitchFamily="50" charset="-128"/>
              </a:rPr>
              <a:t>円</a:t>
            </a:r>
            <a:r>
              <a:rPr lang="ja-JP" altLang="en-US" sz="8000" dirty="0">
                <a:solidFill>
                  <a:schemeClr val="accent1"/>
                </a:solidFill>
                <a:latin typeface="HGS創英角ﾎﾟｯﾌﾟ体" panose="040B0A00000000000000" pitchFamily="50" charset="-128"/>
                <a:ea typeface="HGS創英角ﾎﾟｯﾌﾟ体" panose="040B0A00000000000000" pitchFamily="50" charset="-128"/>
              </a:rPr>
              <a:t>　　</a:t>
            </a:r>
          </a:p>
          <a:p>
            <a:pPr marL="0" indent="0" algn="r">
              <a:buNone/>
            </a:pPr>
            <a:r>
              <a:rPr lang="en-US" altLang="ja-JP" sz="8000" dirty="0">
                <a:solidFill>
                  <a:schemeClr val="tx1"/>
                </a:solidFill>
                <a:latin typeface="HGS創英角ﾎﾟｯﾌﾟ体" panose="040B0A00000000000000" pitchFamily="50" charset="-128"/>
                <a:ea typeface="HGS創英角ﾎﾟｯﾌﾟ体" panose="040B0A00000000000000" pitchFamily="50" charset="-128"/>
              </a:rPr>
              <a:t>6</a:t>
            </a:r>
            <a:r>
              <a:rPr lang="ja-JP" altLang="en-US" sz="8000" dirty="0">
                <a:solidFill>
                  <a:schemeClr val="tx1"/>
                </a:solidFill>
                <a:latin typeface="HGS創英角ﾎﾟｯﾌﾟ体" panose="040B0A00000000000000" pitchFamily="50" charset="-128"/>
                <a:ea typeface="HGS創英角ﾎﾟｯﾌﾟ体" panose="040B0A00000000000000" pitchFamily="50" charset="-128"/>
              </a:rPr>
              <a:t>年目　　　</a:t>
            </a:r>
            <a:r>
              <a:rPr lang="en-US" altLang="ja-JP" sz="8000" dirty="0">
                <a:solidFill>
                  <a:srgbClr val="FF0000"/>
                </a:solidFill>
                <a:latin typeface="HGS創英角ﾎﾟｯﾌﾟ体" panose="040B0A00000000000000" pitchFamily="50" charset="-128"/>
                <a:ea typeface="HGS創英角ﾎﾟｯﾌﾟ体" panose="040B0A00000000000000" pitchFamily="50" charset="-128"/>
              </a:rPr>
              <a:t>159,655</a:t>
            </a:r>
            <a:r>
              <a:rPr lang="ja-JP" altLang="en-US" sz="8000" dirty="0">
                <a:solidFill>
                  <a:srgbClr val="FF0000"/>
                </a:solidFill>
                <a:latin typeface="HGS創英角ﾎﾟｯﾌﾟ体" panose="040B0A00000000000000" pitchFamily="50" charset="-128"/>
                <a:ea typeface="HGS創英角ﾎﾟｯﾌﾟ体" panose="040B0A00000000000000" pitchFamily="50" charset="-128"/>
              </a:rPr>
              <a:t>円　（＋</a:t>
            </a:r>
            <a:r>
              <a:rPr lang="en-US" altLang="ja-JP" sz="8000" dirty="0">
                <a:solidFill>
                  <a:srgbClr val="FF0000"/>
                </a:solidFill>
                <a:latin typeface="HGS創英角ﾎﾟｯﾌﾟ体" panose="040B0A00000000000000" pitchFamily="50" charset="-128"/>
                <a:ea typeface="HGS創英角ﾎﾟｯﾌﾟ体" panose="040B0A00000000000000" pitchFamily="50" charset="-128"/>
              </a:rPr>
              <a:t>29,863</a:t>
            </a:r>
            <a:r>
              <a:rPr lang="ja-JP" altLang="en-US" sz="8000" dirty="0">
                <a:solidFill>
                  <a:srgbClr val="FF0000"/>
                </a:solidFill>
                <a:latin typeface="HGS創英角ﾎﾟｯﾌﾟ体" panose="040B0A00000000000000" pitchFamily="50" charset="-128"/>
                <a:ea typeface="HGS創英角ﾎﾟｯﾌﾟ体" panose="040B0A00000000000000" pitchFamily="50" charset="-128"/>
              </a:rPr>
              <a:t>円）</a:t>
            </a:r>
          </a:p>
          <a:p>
            <a:pPr marL="0" indent="0" algn="r">
              <a:buNone/>
            </a:pPr>
            <a:r>
              <a:rPr lang="en-US" altLang="ja-JP" sz="8000" dirty="0">
                <a:solidFill>
                  <a:schemeClr val="tx1"/>
                </a:solidFill>
                <a:latin typeface="HGS創英角ﾎﾟｯﾌﾟ体" panose="040B0A00000000000000" pitchFamily="50" charset="-128"/>
                <a:ea typeface="HGS創英角ﾎﾟｯﾌﾟ体" panose="040B0A00000000000000" pitchFamily="50" charset="-128"/>
              </a:rPr>
              <a:t>11</a:t>
            </a:r>
            <a:r>
              <a:rPr lang="ja-JP" altLang="en-US" sz="8000" dirty="0">
                <a:solidFill>
                  <a:schemeClr val="tx1"/>
                </a:solidFill>
                <a:latin typeface="HGS創英角ﾎﾟｯﾌﾟ体" panose="040B0A00000000000000" pitchFamily="50" charset="-128"/>
                <a:ea typeface="HGS創英角ﾎﾟｯﾌﾟ体" panose="040B0A00000000000000" pitchFamily="50" charset="-128"/>
              </a:rPr>
              <a:t>年目　　　</a:t>
            </a:r>
            <a:r>
              <a:rPr lang="en-US" altLang="ja-JP" sz="8000" dirty="0">
                <a:solidFill>
                  <a:srgbClr val="FF0000"/>
                </a:solidFill>
                <a:latin typeface="HGS創英角ﾎﾟｯﾌﾟ体" panose="040B0A00000000000000" pitchFamily="50" charset="-128"/>
                <a:ea typeface="HGS創英角ﾎﾟｯﾌﾟ体" panose="040B0A00000000000000" pitchFamily="50" charset="-128"/>
              </a:rPr>
              <a:t>175,647</a:t>
            </a:r>
            <a:r>
              <a:rPr lang="ja-JP" altLang="en-US" sz="8000" dirty="0">
                <a:solidFill>
                  <a:srgbClr val="FF0000"/>
                </a:solidFill>
                <a:latin typeface="HGS創英角ﾎﾟｯﾌﾟ体" panose="040B0A00000000000000" pitchFamily="50" charset="-128"/>
                <a:ea typeface="HGS創英角ﾎﾟｯﾌﾟ体" panose="040B0A00000000000000" pitchFamily="50" charset="-128"/>
              </a:rPr>
              <a:t>円</a:t>
            </a:r>
            <a:r>
              <a:rPr lang="ja-JP" altLang="en-US" sz="8000" dirty="0">
                <a:solidFill>
                  <a:schemeClr val="accent1"/>
                </a:solidFill>
                <a:latin typeface="HGS創英角ﾎﾟｯﾌﾟ体" panose="040B0A00000000000000" pitchFamily="50" charset="-128"/>
                <a:ea typeface="HGS創英角ﾎﾟｯﾌﾟ体" panose="040B0A00000000000000" pitchFamily="50" charset="-128"/>
              </a:rPr>
              <a:t>　</a:t>
            </a:r>
            <a:r>
              <a:rPr lang="ja-JP" altLang="en-US" sz="8000" dirty="0">
                <a:solidFill>
                  <a:srgbClr val="FF0000"/>
                </a:solidFill>
                <a:latin typeface="HGS創英角ﾎﾟｯﾌﾟ体" panose="040B0A00000000000000" pitchFamily="50" charset="-128"/>
                <a:ea typeface="HGS創英角ﾎﾟｯﾌﾟ体" panose="040B0A00000000000000" pitchFamily="50" charset="-128"/>
              </a:rPr>
              <a:t>（</a:t>
            </a:r>
            <a:r>
              <a:rPr lang="en-US" altLang="ja-JP" sz="8000" dirty="0">
                <a:solidFill>
                  <a:srgbClr val="FF0000"/>
                </a:solidFill>
                <a:latin typeface="HGS創英角ﾎﾟｯﾌﾟ体" panose="040B0A00000000000000" pitchFamily="50" charset="-128"/>
                <a:ea typeface="HGS創英角ﾎﾟｯﾌﾟ体" panose="040B0A00000000000000" pitchFamily="50" charset="-128"/>
              </a:rPr>
              <a:t>+48,812</a:t>
            </a:r>
            <a:r>
              <a:rPr lang="ja-JP" altLang="en-US" sz="8000" dirty="0">
                <a:solidFill>
                  <a:srgbClr val="FF0000"/>
                </a:solidFill>
                <a:latin typeface="HGS創英角ﾎﾟｯﾌﾟ体" panose="040B0A00000000000000" pitchFamily="50" charset="-128"/>
                <a:ea typeface="HGS創英角ﾎﾟｯﾌﾟ体" panose="040B0A00000000000000" pitchFamily="50" charset="-128"/>
              </a:rPr>
              <a:t>円）</a:t>
            </a:r>
          </a:p>
          <a:p>
            <a:pPr marL="0" indent="0">
              <a:buNone/>
            </a:pPr>
            <a:endParaRPr lang="en-US" altLang="ja-JP" dirty="0">
              <a:solidFill>
                <a:schemeClr val="accent1"/>
              </a:solidFill>
              <a:latin typeface="HGS創英角ﾎﾟｯﾌﾟ体" panose="040B0A00000000000000" pitchFamily="50" charset="-128"/>
              <a:ea typeface="HGS創英角ﾎﾟｯﾌﾟ体" panose="040B0A00000000000000" pitchFamily="50" charset="-128"/>
            </a:endParaRPr>
          </a:p>
        </p:txBody>
      </p:sp>
      <p:sp>
        <p:nvSpPr>
          <p:cNvPr id="5" name="スライド番号プレースホルダー 4">
            <a:extLst>
              <a:ext uri="{FF2B5EF4-FFF2-40B4-BE49-F238E27FC236}">
                <a16:creationId xmlns:a16="http://schemas.microsoft.com/office/drawing/2014/main" id="{25CE47EB-E807-9A33-250F-A8C722F1CF28}"/>
              </a:ext>
            </a:extLst>
          </p:cNvPr>
          <p:cNvSpPr>
            <a:spLocks noGrp="1"/>
          </p:cNvSpPr>
          <p:nvPr>
            <p:ph type="sldNum" sz="quarter" idx="12"/>
          </p:nvPr>
        </p:nvSpPr>
        <p:spPr/>
        <p:txBody>
          <a:bodyPr/>
          <a:lstStyle/>
          <a:p>
            <a:fld id="{7053D55C-1BD3-474D-B643-3CCB384A951D}" type="slidenum">
              <a:rPr kumimoji="1" lang="ja-JP" altLang="en-US" smtClean="0"/>
              <a:t>78</a:t>
            </a:fld>
            <a:endParaRPr kumimoji="1" lang="ja-JP" altLang="en-US" dirty="0"/>
          </a:p>
        </p:txBody>
      </p:sp>
    </p:spTree>
    <p:extLst>
      <p:ext uri="{BB962C8B-B14F-4D97-AF65-F5344CB8AC3E}">
        <p14:creationId xmlns:p14="http://schemas.microsoft.com/office/powerpoint/2010/main" val="616057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0747BC0-D74C-E2CF-243E-7C68C2954CAE}"/>
              </a:ext>
            </a:extLst>
          </p:cNvPr>
          <p:cNvSpPr>
            <a:spLocks noGrp="1"/>
          </p:cNvSpPr>
          <p:nvPr>
            <p:ph type="title"/>
          </p:nvPr>
        </p:nvSpPr>
        <p:spPr/>
        <p:txBody>
          <a:bodyPr/>
          <a:lstStyle/>
          <a:p>
            <a:r>
              <a:rPr kumimoji="1" lang="ja-JP" altLang="en-US" dirty="0">
                <a:latin typeface="HGS創英角ﾎﾟｯﾌﾟ体" panose="040B0A00000000000000" pitchFamily="50" charset="-128"/>
                <a:ea typeface="HGS創英角ﾎﾟｯﾌﾟ体" panose="040B0A00000000000000" pitchFamily="50" charset="-128"/>
              </a:rPr>
              <a:t>私の比較　　</a:t>
            </a:r>
            <a:r>
              <a:rPr kumimoji="1" lang="en-US" altLang="ja-JP" dirty="0">
                <a:latin typeface="HGS創英角ﾎﾟｯﾌﾟ体" panose="040B0A00000000000000" pitchFamily="50" charset="-128"/>
                <a:ea typeface="HGS創英角ﾎﾟｯﾌﾟ体" panose="040B0A00000000000000" pitchFamily="50" charset="-128"/>
              </a:rPr>
              <a:t>5,000</a:t>
            </a:r>
            <a:r>
              <a:rPr kumimoji="1" lang="ja-JP" altLang="en-US" dirty="0">
                <a:latin typeface="HGS創英角ﾎﾟｯﾌﾟ体" panose="040B0A00000000000000" pitchFamily="50" charset="-128"/>
                <a:ea typeface="HGS創英角ﾎﾟｯﾌﾟ体" panose="040B0A00000000000000" pitchFamily="50" charset="-128"/>
              </a:rPr>
              <a:t>万円　</a:t>
            </a:r>
            <a:r>
              <a:rPr kumimoji="1" lang="en-US" altLang="ja-JP" dirty="0">
                <a:latin typeface="HGS創英角ﾎﾟｯﾌﾟ体" panose="040B0A00000000000000" pitchFamily="50" charset="-128"/>
                <a:ea typeface="HGS創英角ﾎﾟｯﾌﾟ体" panose="040B0A00000000000000" pitchFamily="50" charset="-128"/>
              </a:rPr>
              <a:t>35</a:t>
            </a:r>
            <a:r>
              <a:rPr kumimoji="1" lang="ja-JP" altLang="en-US" dirty="0">
                <a:latin typeface="HGS創英角ﾎﾟｯﾌﾟ体" panose="040B0A00000000000000" pitchFamily="50" charset="-128"/>
                <a:ea typeface="HGS創英角ﾎﾟｯﾌﾟ体" panose="040B0A00000000000000" pitchFamily="50" charset="-128"/>
              </a:rPr>
              <a:t>年返済</a:t>
            </a:r>
          </a:p>
        </p:txBody>
      </p:sp>
      <p:sp>
        <p:nvSpPr>
          <p:cNvPr id="3" name="コンテンツ プレースホルダー 2">
            <a:extLst>
              <a:ext uri="{FF2B5EF4-FFF2-40B4-BE49-F238E27FC236}">
                <a16:creationId xmlns:a16="http://schemas.microsoft.com/office/drawing/2014/main" id="{196BF9A6-E6BA-62DE-28C8-5FCECC061B8B}"/>
              </a:ext>
            </a:extLst>
          </p:cNvPr>
          <p:cNvSpPr>
            <a:spLocks noGrp="1"/>
          </p:cNvSpPr>
          <p:nvPr>
            <p:ph idx="1"/>
          </p:nvPr>
        </p:nvSpPr>
        <p:spPr/>
        <p:style>
          <a:lnRef idx="1">
            <a:schemeClr val="accent1"/>
          </a:lnRef>
          <a:fillRef idx="2">
            <a:schemeClr val="accent1"/>
          </a:fillRef>
          <a:effectRef idx="1">
            <a:schemeClr val="accent1"/>
          </a:effectRef>
          <a:fontRef idx="minor">
            <a:schemeClr val="dk1"/>
          </a:fontRef>
        </p:style>
        <p:txBody>
          <a:bodyPr>
            <a:normAutofit fontScale="92500" lnSpcReduction="20000"/>
          </a:bodyPr>
          <a:lstStyle/>
          <a:p>
            <a:pPr marL="0" indent="0">
              <a:buNone/>
            </a:pPr>
            <a:endParaRPr kumimoji="1" lang="en-US" altLang="ja-JP" dirty="0">
              <a:solidFill>
                <a:srgbClr val="FF0000"/>
              </a:solidFill>
              <a:latin typeface="HGP創英角ﾎﾟｯﾌﾟ体" panose="040B0A00000000000000" pitchFamily="50" charset="-128"/>
              <a:ea typeface="HGP創英角ﾎﾟｯﾌﾟ体" panose="040B0A00000000000000" pitchFamily="50" charset="-128"/>
            </a:endParaRPr>
          </a:p>
          <a:p>
            <a:pPr marL="0" indent="0">
              <a:buNone/>
            </a:pPr>
            <a:r>
              <a:rPr kumimoji="1" lang="ja-JP" altLang="en-US" sz="3900" dirty="0">
                <a:latin typeface="HGS創英角ﾎﾟｯﾌﾟ体" panose="040B0A00000000000000" pitchFamily="50" charset="-128"/>
                <a:ea typeface="HGS創英角ﾎﾟｯﾌﾟ体" panose="040B0A00000000000000" pitchFamily="50" charset="-128"/>
              </a:rPr>
              <a:t>①全期間固定金利　　年</a:t>
            </a:r>
            <a:r>
              <a:rPr kumimoji="1" lang="en-US" altLang="ja-JP" sz="3900" dirty="0">
                <a:latin typeface="HGS創英角ﾎﾟｯﾌﾟ体" panose="040B0A00000000000000" pitchFamily="50" charset="-128"/>
                <a:ea typeface="HGS創英角ﾎﾟｯﾌﾟ体" panose="040B0A00000000000000" pitchFamily="50" charset="-128"/>
              </a:rPr>
              <a:t>2.0</a:t>
            </a:r>
            <a:r>
              <a:rPr kumimoji="1" lang="ja-JP" altLang="en-US" sz="3900" dirty="0">
                <a:latin typeface="HGS創英角ﾎﾟｯﾌﾟ体" panose="040B0A00000000000000" pitchFamily="50" charset="-128"/>
                <a:ea typeface="HGS創英角ﾎﾟｯﾌﾟ体" panose="040B0A00000000000000" pitchFamily="50" charset="-128"/>
              </a:rPr>
              <a:t>％</a:t>
            </a:r>
            <a:endParaRPr kumimoji="1" lang="en-US" altLang="ja-JP" sz="3900" dirty="0">
              <a:latin typeface="HGS創英角ﾎﾟｯﾌﾟ体" panose="040B0A00000000000000" pitchFamily="50" charset="-128"/>
              <a:ea typeface="HGS創英角ﾎﾟｯﾌﾟ体" panose="040B0A00000000000000" pitchFamily="50" charset="-128"/>
            </a:endParaRPr>
          </a:p>
          <a:p>
            <a:pPr marL="0" indent="0">
              <a:buNone/>
            </a:pPr>
            <a:r>
              <a:rPr lang="ja-JP" altLang="en-US" sz="3900" dirty="0">
                <a:latin typeface="HGS創英角ﾎﾟｯﾌﾟ体" panose="040B0A00000000000000" pitchFamily="50" charset="-128"/>
                <a:ea typeface="HGS創英角ﾎﾟｯﾌﾟ体" panose="040B0A00000000000000" pitchFamily="50" charset="-128"/>
              </a:rPr>
              <a:t>　　　　　　　　　　　　　　</a:t>
            </a:r>
            <a:r>
              <a:rPr lang="en-US" altLang="ja-JP" sz="3900" dirty="0">
                <a:solidFill>
                  <a:srgbClr val="FF0000"/>
                </a:solidFill>
                <a:latin typeface="HGS創英角ﾎﾟｯﾌﾟ体" panose="040B0A00000000000000" pitchFamily="50" charset="-128"/>
                <a:ea typeface="HGS創英角ﾎﾟｯﾌﾟ体" panose="040B0A00000000000000" pitchFamily="50" charset="-128"/>
              </a:rPr>
              <a:t>69,547,389</a:t>
            </a:r>
            <a:r>
              <a:rPr lang="ja-JP" altLang="en-US" sz="3900" dirty="0">
                <a:solidFill>
                  <a:srgbClr val="FF0000"/>
                </a:solidFill>
                <a:latin typeface="HGS創英角ﾎﾟｯﾌﾟ体" panose="040B0A00000000000000" pitchFamily="50" charset="-128"/>
                <a:ea typeface="HGS創英角ﾎﾟｯﾌﾟ体" panose="040B0A00000000000000" pitchFamily="50" charset="-128"/>
              </a:rPr>
              <a:t>円</a:t>
            </a:r>
            <a:endParaRPr lang="en-US" altLang="ja-JP" sz="3900" dirty="0">
              <a:solidFill>
                <a:srgbClr val="FF0000"/>
              </a:solidFill>
              <a:latin typeface="HGS創英角ﾎﾟｯﾌﾟ体" panose="040B0A00000000000000" pitchFamily="50" charset="-128"/>
              <a:ea typeface="HGS創英角ﾎﾟｯﾌﾟ体" panose="040B0A00000000000000" pitchFamily="50" charset="-128"/>
            </a:endParaRPr>
          </a:p>
          <a:p>
            <a:pPr marL="0" indent="0">
              <a:buNone/>
            </a:pPr>
            <a:r>
              <a:rPr kumimoji="1" lang="ja-JP" altLang="en-US" sz="3900" dirty="0">
                <a:latin typeface="HGS創英角ﾎﾟｯﾌﾟ体" panose="040B0A00000000000000" pitchFamily="50" charset="-128"/>
                <a:ea typeface="HGS創英角ﾎﾟｯﾌﾟ体" panose="040B0A00000000000000" pitchFamily="50" charset="-128"/>
              </a:rPr>
              <a:t>②変動金利　　　　　年</a:t>
            </a:r>
            <a:r>
              <a:rPr kumimoji="1" lang="en-US" altLang="ja-JP" sz="3900" dirty="0">
                <a:latin typeface="HGS創英角ﾎﾟｯﾌﾟ体" panose="040B0A00000000000000" pitchFamily="50" charset="-128"/>
                <a:ea typeface="HGS創英角ﾎﾟｯﾌﾟ体" panose="040B0A00000000000000" pitchFamily="50" charset="-128"/>
              </a:rPr>
              <a:t>0.5</a:t>
            </a:r>
            <a:r>
              <a:rPr kumimoji="1" lang="ja-JP" altLang="en-US" sz="3900" dirty="0">
                <a:latin typeface="HGS創英角ﾎﾟｯﾌﾟ体" panose="040B0A00000000000000" pitchFamily="50" charset="-128"/>
                <a:ea typeface="HGS創英角ﾎﾟｯﾌﾟ体" panose="040B0A00000000000000" pitchFamily="50" charset="-128"/>
              </a:rPr>
              <a:t>％</a:t>
            </a:r>
            <a:endParaRPr kumimoji="1" lang="en-US" altLang="ja-JP" sz="3900" dirty="0">
              <a:latin typeface="HGS創英角ﾎﾟｯﾌﾟ体" panose="040B0A00000000000000" pitchFamily="50" charset="-128"/>
              <a:ea typeface="HGS創英角ﾎﾟｯﾌﾟ体" panose="040B0A00000000000000" pitchFamily="50" charset="-128"/>
            </a:endParaRPr>
          </a:p>
          <a:p>
            <a:pPr marL="0" indent="0">
              <a:buNone/>
            </a:pPr>
            <a:r>
              <a:rPr kumimoji="1" lang="ja-JP" altLang="en-US" sz="3900" dirty="0">
                <a:latin typeface="HGS創英角ﾎﾟｯﾌﾟ体" panose="040B0A00000000000000" pitchFamily="50" charset="-128"/>
                <a:ea typeface="HGS創英角ﾎﾟｯﾌﾟ体" panose="040B0A00000000000000" pitchFamily="50" charset="-128"/>
              </a:rPr>
              <a:t>　　　　　　　　　　</a:t>
            </a:r>
            <a:r>
              <a:rPr lang="ja-JP" altLang="en-US" dirty="0">
                <a:latin typeface="HGS創英角ﾎﾟｯﾌﾟ体" panose="040B0A00000000000000" pitchFamily="50" charset="-128"/>
                <a:ea typeface="HGS創英角ﾎﾟｯﾌﾟ体" panose="040B0A00000000000000" pitchFamily="50" charset="-128"/>
              </a:rPr>
              <a:t>半</a:t>
            </a:r>
            <a:r>
              <a:rPr kumimoji="1" lang="ja-JP" altLang="en-US" dirty="0">
                <a:latin typeface="HGS創英角ﾎﾟｯﾌﾟ体" panose="040B0A00000000000000" pitchFamily="50" charset="-128"/>
                <a:ea typeface="HGS創英角ﾎﾟｯﾌﾟ体" panose="040B0A00000000000000" pitchFamily="50" charset="-128"/>
              </a:rPr>
              <a:t>年後から半年ごと　</a:t>
            </a:r>
            <a:r>
              <a:rPr kumimoji="1" lang="en-US" altLang="ja-JP" dirty="0">
                <a:latin typeface="HGS創英角ﾎﾟｯﾌﾟ体" panose="040B0A00000000000000" pitchFamily="50" charset="-128"/>
                <a:ea typeface="HGS創英角ﾎﾟｯﾌﾟ体" panose="040B0A00000000000000" pitchFamily="50" charset="-128"/>
              </a:rPr>
              <a:t>0.125</a:t>
            </a:r>
            <a:r>
              <a:rPr kumimoji="1" lang="ja-JP" altLang="en-US" dirty="0">
                <a:latin typeface="HGS創英角ﾎﾟｯﾌﾟ体" panose="040B0A00000000000000" pitchFamily="50" charset="-128"/>
                <a:ea typeface="HGS創英角ﾎﾟｯﾌﾟ体" panose="040B0A00000000000000" pitchFamily="50" charset="-128"/>
              </a:rPr>
              <a:t>％</a:t>
            </a:r>
            <a:r>
              <a:rPr kumimoji="1" lang="en-US" altLang="ja-JP" dirty="0">
                <a:latin typeface="HGS創英角ﾎﾟｯﾌﾟ体" panose="040B0A00000000000000" pitchFamily="50" charset="-128"/>
                <a:ea typeface="HGS創英角ﾎﾟｯﾌﾟ体" panose="040B0A00000000000000" pitchFamily="50" charset="-128"/>
              </a:rPr>
              <a:t>UP</a:t>
            </a:r>
          </a:p>
          <a:p>
            <a:pPr marL="0" indent="0">
              <a:buNone/>
            </a:pPr>
            <a:r>
              <a:rPr lang="ja-JP" altLang="en-US" sz="3900" dirty="0">
                <a:latin typeface="HGS創英角ﾎﾟｯﾌﾟ体" panose="040B0A00000000000000" pitchFamily="50" charset="-128"/>
                <a:ea typeface="HGS創英角ﾎﾟｯﾌﾟ体" panose="040B0A00000000000000" pitchFamily="50" charset="-128"/>
              </a:rPr>
              <a:t>　　　　　　　　　　</a:t>
            </a:r>
            <a:r>
              <a:rPr lang="en-US" altLang="ja-JP" sz="3900" dirty="0">
                <a:solidFill>
                  <a:schemeClr val="accent1"/>
                </a:solidFill>
                <a:latin typeface="HGS創英角ﾎﾟｯﾌﾟ体" panose="040B0A00000000000000" pitchFamily="50" charset="-128"/>
                <a:ea typeface="HGS創英角ﾎﾟｯﾌﾟ体" panose="040B0A00000000000000" pitchFamily="50" charset="-128"/>
              </a:rPr>
              <a:t>7</a:t>
            </a:r>
            <a:r>
              <a:rPr lang="ja-JP" altLang="en-US" dirty="0">
                <a:solidFill>
                  <a:schemeClr val="accent1"/>
                </a:solidFill>
                <a:latin typeface="HGS創英角ﾎﾟｯﾌﾟ体" panose="040B0A00000000000000" pitchFamily="50" charset="-128"/>
                <a:ea typeface="HGS創英角ﾎﾟｯﾌﾟ体" panose="040B0A00000000000000" pitchFamily="50" charset="-128"/>
              </a:rPr>
              <a:t>年半後に金利が　　　年</a:t>
            </a:r>
            <a:r>
              <a:rPr lang="en-US" altLang="ja-JP" dirty="0">
                <a:solidFill>
                  <a:schemeClr val="accent1"/>
                </a:solidFill>
                <a:latin typeface="HGS創英角ﾎﾟｯﾌﾟ体" panose="040B0A00000000000000" pitchFamily="50" charset="-128"/>
                <a:ea typeface="HGS創英角ﾎﾟｯﾌﾟ体" panose="040B0A00000000000000" pitchFamily="50" charset="-128"/>
              </a:rPr>
              <a:t>2.375</a:t>
            </a:r>
            <a:r>
              <a:rPr lang="ja-JP" altLang="en-US" dirty="0">
                <a:solidFill>
                  <a:schemeClr val="accent1"/>
                </a:solidFill>
                <a:latin typeface="HGS創英角ﾎﾟｯﾌﾟ体" panose="040B0A00000000000000" pitchFamily="50" charset="-128"/>
                <a:ea typeface="HGS創英角ﾎﾟｯﾌﾟ体" panose="040B0A00000000000000" pitchFamily="50" charset="-128"/>
              </a:rPr>
              <a:t>％　　</a:t>
            </a:r>
            <a:endParaRPr lang="en-US" altLang="ja-JP" dirty="0">
              <a:solidFill>
                <a:schemeClr val="accent1"/>
              </a:solidFill>
              <a:latin typeface="HGS創英角ﾎﾟｯﾌﾟ体" panose="040B0A00000000000000" pitchFamily="50" charset="-128"/>
              <a:ea typeface="HGS創英角ﾎﾟｯﾌﾟ体" panose="040B0A00000000000000" pitchFamily="50" charset="-128"/>
            </a:endParaRPr>
          </a:p>
          <a:p>
            <a:pPr marL="0" indent="0">
              <a:buNone/>
            </a:pPr>
            <a:r>
              <a:rPr kumimoji="1" lang="ja-JP" altLang="en-US" sz="3900" dirty="0">
                <a:latin typeface="HGS創英角ﾎﾟｯﾌﾟ体" panose="040B0A00000000000000" pitchFamily="50" charset="-128"/>
                <a:ea typeface="HGS創英角ﾎﾟｯﾌﾟ体" panose="040B0A00000000000000" pitchFamily="50" charset="-128"/>
              </a:rPr>
              <a:t>　　　　　　　　　　　　　　</a:t>
            </a:r>
            <a:r>
              <a:rPr kumimoji="1" lang="en-US" altLang="ja-JP" sz="3900" dirty="0">
                <a:solidFill>
                  <a:srgbClr val="FF0000"/>
                </a:solidFill>
                <a:latin typeface="HGS創英角ﾎﾟｯﾌﾟ体" panose="040B0A00000000000000" pitchFamily="50" charset="-128"/>
                <a:ea typeface="HGS創英角ﾎﾟｯﾌﾟ体" panose="040B0A00000000000000" pitchFamily="50" charset="-128"/>
              </a:rPr>
              <a:t>70,056,411</a:t>
            </a:r>
            <a:r>
              <a:rPr kumimoji="1" lang="ja-JP" altLang="en-US" sz="3900" dirty="0">
                <a:solidFill>
                  <a:srgbClr val="FF0000"/>
                </a:solidFill>
                <a:latin typeface="HGS創英角ﾎﾟｯﾌﾟ体" panose="040B0A00000000000000" pitchFamily="50" charset="-128"/>
                <a:ea typeface="HGS創英角ﾎﾟｯﾌﾟ体" panose="040B0A00000000000000" pitchFamily="50" charset="-128"/>
              </a:rPr>
              <a:t>円</a:t>
            </a:r>
            <a:endParaRPr kumimoji="1" lang="en-US" altLang="ja-JP" sz="3900" dirty="0">
              <a:solidFill>
                <a:srgbClr val="FF0000"/>
              </a:solidFill>
              <a:latin typeface="HGS創英角ﾎﾟｯﾌﾟ体" panose="040B0A00000000000000" pitchFamily="50" charset="-128"/>
              <a:ea typeface="HGS創英角ﾎﾟｯﾌﾟ体" panose="040B0A00000000000000" pitchFamily="50" charset="-128"/>
            </a:endParaRPr>
          </a:p>
          <a:p>
            <a:pPr marL="0" indent="0">
              <a:buNone/>
            </a:pPr>
            <a:r>
              <a:rPr kumimoji="1" lang="ja-JP" altLang="en-US" sz="3900" dirty="0">
                <a:solidFill>
                  <a:srgbClr val="FF0000"/>
                </a:solidFill>
                <a:latin typeface="HGS創英角ﾎﾟｯﾌﾟ体" panose="040B0A00000000000000" pitchFamily="50" charset="-128"/>
                <a:ea typeface="HGS創英角ﾎﾟｯﾌﾟ体" panose="040B0A00000000000000" pitchFamily="50" charset="-128"/>
              </a:rPr>
              <a:t>　　　　　　　　　　　　　　（</a:t>
            </a:r>
            <a:r>
              <a:rPr kumimoji="1" lang="en-US" altLang="ja-JP" sz="3900" dirty="0">
                <a:solidFill>
                  <a:srgbClr val="FF0000"/>
                </a:solidFill>
                <a:latin typeface="HGS創英角ﾎﾟｯﾌﾟ体" panose="040B0A00000000000000" pitchFamily="50" charset="-128"/>
                <a:ea typeface="HGS創英角ﾎﾟｯﾌﾟ体" panose="040B0A00000000000000" pitchFamily="50" charset="-128"/>
              </a:rPr>
              <a:t>+</a:t>
            </a:r>
            <a:r>
              <a:rPr lang="en-US" altLang="ja-JP" sz="3900" dirty="0">
                <a:solidFill>
                  <a:srgbClr val="FF0000"/>
                </a:solidFill>
                <a:latin typeface="HGS創英角ﾎﾟｯﾌﾟ体" panose="040B0A00000000000000" pitchFamily="50" charset="-128"/>
                <a:ea typeface="HGS創英角ﾎﾟｯﾌﾟ体" panose="040B0A00000000000000" pitchFamily="50" charset="-128"/>
              </a:rPr>
              <a:t>509,022</a:t>
            </a:r>
            <a:r>
              <a:rPr kumimoji="1" lang="ja-JP" altLang="en-US" sz="3900" dirty="0">
                <a:solidFill>
                  <a:srgbClr val="FF0000"/>
                </a:solidFill>
                <a:latin typeface="HGS創英角ﾎﾟｯﾌﾟ体" panose="040B0A00000000000000" pitchFamily="50" charset="-128"/>
                <a:ea typeface="HGS創英角ﾎﾟｯﾌﾟ体" panose="040B0A00000000000000" pitchFamily="50" charset="-128"/>
              </a:rPr>
              <a:t>円）</a:t>
            </a:r>
          </a:p>
        </p:txBody>
      </p:sp>
      <p:sp>
        <p:nvSpPr>
          <p:cNvPr id="5" name="スライド番号プレースホルダー 4">
            <a:extLst>
              <a:ext uri="{FF2B5EF4-FFF2-40B4-BE49-F238E27FC236}">
                <a16:creationId xmlns:a16="http://schemas.microsoft.com/office/drawing/2014/main" id="{25CE47EB-E807-9A33-250F-A8C722F1CF28}"/>
              </a:ext>
            </a:extLst>
          </p:cNvPr>
          <p:cNvSpPr>
            <a:spLocks noGrp="1"/>
          </p:cNvSpPr>
          <p:nvPr>
            <p:ph type="sldNum" sz="quarter" idx="12"/>
          </p:nvPr>
        </p:nvSpPr>
        <p:spPr/>
        <p:txBody>
          <a:bodyPr/>
          <a:lstStyle/>
          <a:p>
            <a:fld id="{7053D55C-1BD3-474D-B643-3CCB384A951D}" type="slidenum">
              <a:rPr kumimoji="1" lang="ja-JP" altLang="en-US" smtClean="0"/>
              <a:t>79</a:t>
            </a:fld>
            <a:endParaRPr kumimoji="1" lang="ja-JP" altLang="en-US"/>
          </a:p>
        </p:txBody>
      </p:sp>
    </p:spTree>
    <p:extLst>
      <p:ext uri="{BB962C8B-B14F-4D97-AF65-F5344CB8AC3E}">
        <p14:creationId xmlns:p14="http://schemas.microsoft.com/office/powerpoint/2010/main" val="3389792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771331" y="1"/>
            <a:ext cx="10582469" cy="1690688"/>
          </a:xfrm>
        </p:spPr>
        <p:txBody>
          <a:bodyPr/>
          <a:lstStyle/>
          <a:p>
            <a:r>
              <a:rPr kumimoji="1" lang="ja-JP" altLang="en-US" dirty="0">
                <a:latin typeface="HGP創英角ﾎﾟｯﾌﾟ体" pitchFamily="50" charset="-128"/>
                <a:ea typeface="HGP創英角ﾎﾟｯﾌﾟ体" pitchFamily="50" charset="-128"/>
              </a:rPr>
              <a:t>金利の重さ</a:t>
            </a:r>
          </a:p>
        </p:txBody>
      </p:sp>
      <p:sp>
        <p:nvSpPr>
          <p:cNvPr id="3" name="コンテンツ プレースホルダー 2"/>
          <p:cNvSpPr>
            <a:spLocks noGrp="1"/>
          </p:cNvSpPr>
          <p:nvPr>
            <p:ph idx="1"/>
          </p:nvPr>
        </p:nvSpPr>
        <p:spPr>
          <a:xfrm>
            <a:off x="920620" y="1449354"/>
            <a:ext cx="10433180" cy="4906995"/>
          </a:xfr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p:spPr>
        <p:txBody>
          <a:bodyPr>
            <a:normAutofit/>
          </a:bodyPr>
          <a:lstStyle/>
          <a:p>
            <a:endParaRPr kumimoji="1" lang="en-US" altLang="ja-JP" dirty="0"/>
          </a:p>
          <a:p>
            <a:pPr marL="0" indent="0">
              <a:buNone/>
            </a:pPr>
            <a:r>
              <a:rPr kumimoji="1" lang="ja-JP" altLang="en-US" dirty="0">
                <a:latin typeface="HGP創英角ﾎﾟｯﾌﾟ体" pitchFamily="50" charset="-128"/>
                <a:ea typeface="HGP創英角ﾎﾟｯﾌﾟ体" pitchFamily="50" charset="-128"/>
              </a:rPr>
              <a:t>　</a:t>
            </a:r>
            <a:r>
              <a:rPr lang="ja-JP" altLang="en-US" sz="4000" dirty="0">
                <a:latin typeface="HGP創英角ﾎﾟｯﾌﾟ体" pitchFamily="50" charset="-128"/>
                <a:ea typeface="HGP創英角ﾎﾟｯﾌﾟ体" pitchFamily="50" charset="-128"/>
              </a:rPr>
              <a:t>４</a:t>
            </a:r>
            <a:r>
              <a:rPr kumimoji="1" lang="en-US" altLang="ja-JP" sz="4000" dirty="0">
                <a:latin typeface="HGP創英角ﾎﾟｯﾌﾟ体" pitchFamily="50" charset="-128"/>
                <a:ea typeface="HGP創英角ﾎﾟｯﾌﾟ体" pitchFamily="50" charset="-128"/>
              </a:rPr>
              <a:t>,</a:t>
            </a:r>
            <a:r>
              <a:rPr kumimoji="1" lang="ja-JP" altLang="en-US" sz="4000" dirty="0">
                <a:latin typeface="HGP創英角ﾎﾟｯﾌﾟ体" pitchFamily="50" charset="-128"/>
                <a:ea typeface="HGP創英角ﾎﾟｯﾌﾟ体" pitchFamily="50" charset="-128"/>
              </a:rPr>
              <a:t>０００万円の住宅ローン</a:t>
            </a:r>
            <a:r>
              <a:rPr lang="ja-JP" altLang="en-US" sz="3600" dirty="0">
                <a:latin typeface="HGP創英角ﾎﾟｯﾌﾟ体" pitchFamily="50" charset="-128"/>
                <a:ea typeface="HGP創英角ﾎﾟｯﾌﾟ体" pitchFamily="50" charset="-128"/>
              </a:rPr>
              <a:t>を</a:t>
            </a:r>
            <a:endParaRPr kumimoji="1" lang="en-US" altLang="ja-JP" sz="3600" dirty="0">
              <a:latin typeface="HGP創英角ﾎﾟｯﾌﾟ体" pitchFamily="50" charset="-128"/>
              <a:ea typeface="HGP創英角ﾎﾟｯﾌﾟ体" pitchFamily="50" charset="-128"/>
            </a:endParaRPr>
          </a:p>
          <a:p>
            <a:pPr marL="0" indent="0">
              <a:buNone/>
            </a:pPr>
            <a:endParaRPr lang="en-US" altLang="ja-JP" sz="3600" dirty="0">
              <a:latin typeface="HGP創英角ﾎﾟｯﾌﾟ体" pitchFamily="50" charset="-128"/>
              <a:ea typeface="HGP創英角ﾎﾟｯﾌﾟ体" pitchFamily="50" charset="-128"/>
            </a:endParaRPr>
          </a:p>
          <a:p>
            <a:pPr marL="0" indent="0">
              <a:buNone/>
            </a:pPr>
            <a:r>
              <a:rPr lang="ja-JP" altLang="en-US" sz="3600" dirty="0">
                <a:latin typeface="HGP創英角ﾎﾟｯﾌﾟ体" pitchFamily="50" charset="-128"/>
                <a:ea typeface="HGP創英角ﾎﾟｯﾌﾟ体" pitchFamily="50" charset="-128"/>
              </a:rPr>
              <a:t>　　今の金利水準で、３５年間、返済を続けたら</a:t>
            </a:r>
            <a:endParaRPr lang="en-US" altLang="ja-JP" sz="3600" dirty="0">
              <a:latin typeface="HGP創英角ﾎﾟｯﾌﾟ体" pitchFamily="50" charset="-128"/>
              <a:ea typeface="HGP創英角ﾎﾟｯﾌﾟ体" pitchFamily="50" charset="-128"/>
            </a:endParaRPr>
          </a:p>
          <a:p>
            <a:pPr marL="0" indent="0">
              <a:buNone/>
            </a:pPr>
            <a:endParaRPr kumimoji="1" lang="en-US" altLang="ja-JP" sz="3600" dirty="0">
              <a:latin typeface="HGP創英角ﾎﾟｯﾌﾟ体" pitchFamily="50" charset="-128"/>
              <a:ea typeface="HGP創英角ﾎﾟｯﾌﾟ体" pitchFamily="50" charset="-128"/>
            </a:endParaRPr>
          </a:p>
          <a:p>
            <a:pPr marL="0" indent="0">
              <a:buNone/>
            </a:pPr>
            <a:r>
              <a:rPr lang="ja-JP" altLang="en-US" sz="3600" dirty="0">
                <a:latin typeface="HGP創英角ﾎﾟｯﾌﾟ体" pitchFamily="50" charset="-128"/>
                <a:ea typeface="HGP創英角ﾎﾟｯﾌﾟ体" pitchFamily="50" charset="-128"/>
              </a:rPr>
              <a:t>　　　総支払額は、いくらになると思いますか？</a:t>
            </a:r>
            <a:endParaRPr lang="en-US" altLang="ja-JP" sz="3600" dirty="0">
              <a:latin typeface="HGP創英角ﾎﾟｯﾌﾟ体" pitchFamily="50" charset="-128"/>
              <a:ea typeface="HGP創英角ﾎﾟｯﾌﾟ体" pitchFamily="50" charset="-128"/>
            </a:endParaRPr>
          </a:p>
          <a:p>
            <a:pPr marL="0" indent="0">
              <a:buNone/>
            </a:pPr>
            <a:endParaRPr kumimoji="1" lang="en-US" altLang="ja-JP" sz="3600" dirty="0">
              <a:latin typeface="HGP創英角ﾎﾟｯﾌﾟ体" pitchFamily="50" charset="-128"/>
              <a:ea typeface="HGP創英角ﾎﾟｯﾌﾟ体" pitchFamily="50" charset="-128"/>
            </a:endParaRPr>
          </a:p>
          <a:p>
            <a:pPr marL="0" indent="0">
              <a:buNone/>
            </a:pPr>
            <a:r>
              <a:rPr kumimoji="1" lang="ja-JP" altLang="en-US" dirty="0">
                <a:latin typeface="HGP創英角ﾎﾟｯﾌﾟ体" pitchFamily="50" charset="-128"/>
                <a:ea typeface="HGP創英角ﾎﾟｯﾌﾟ体" pitchFamily="50" charset="-128"/>
              </a:rPr>
              <a:t>　　　</a:t>
            </a:r>
            <a:r>
              <a:rPr kumimoji="1" lang="ja-JP" altLang="en-US" sz="3600" dirty="0">
                <a:solidFill>
                  <a:schemeClr val="accent1"/>
                </a:solidFill>
                <a:latin typeface="HGP創英角ﾎﾟｯﾌﾟ体" pitchFamily="50" charset="-128"/>
                <a:ea typeface="HGP創英角ﾎﾟｯﾌﾟ体" pitchFamily="50" charset="-128"/>
              </a:rPr>
              <a:t>４</a:t>
            </a:r>
            <a:r>
              <a:rPr kumimoji="1" lang="en-US" altLang="ja-JP" sz="3600" dirty="0">
                <a:solidFill>
                  <a:schemeClr val="accent1"/>
                </a:solidFill>
                <a:latin typeface="HGP創英角ﾎﾟｯﾌﾟ体" pitchFamily="50" charset="-128"/>
                <a:ea typeface="HGP創英角ﾎﾟｯﾌﾟ体" pitchFamily="50" charset="-128"/>
              </a:rPr>
              <a:t>,</a:t>
            </a:r>
            <a:r>
              <a:rPr kumimoji="1" lang="ja-JP" altLang="en-US" sz="3600" dirty="0">
                <a:solidFill>
                  <a:schemeClr val="accent1"/>
                </a:solidFill>
                <a:latin typeface="HGP創英角ﾎﾟｯﾌﾟ体" pitchFamily="50" charset="-128"/>
                <a:ea typeface="HGP創英角ﾎﾟｯﾌﾟ体" pitchFamily="50" charset="-128"/>
              </a:rPr>
              <a:t>０００万円　金利　％　３５年＝総返済額は？</a:t>
            </a:r>
          </a:p>
          <a:p>
            <a:pPr marL="0" indent="0">
              <a:buNone/>
            </a:pPr>
            <a:endParaRPr kumimoji="1" lang="ja-JP" altLang="en-US" dirty="0">
              <a:latin typeface="HGP創英角ﾎﾟｯﾌﾟ体" pitchFamily="50" charset="-128"/>
              <a:ea typeface="HGP創英角ﾎﾟｯﾌﾟ体" pitchFamily="50" charset="-128"/>
            </a:endParaRPr>
          </a:p>
        </p:txBody>
      </p:sp>
      <p:sp>
        <p:nvSpPr>
          <p:cNvPr id="4" name="スライド番号プレースホルダー 3"/>
          <p:cNvSpPr>
            <a:spLocks noGrp="1"/>
          </p:cNvSpPr>
          <p:nvPr>
            <p:ph type="sldNum" sz="quarter" idx="12"/>
          </p:nvPr>
        </p:nvSpPr>
        <p:spPr/>
        <p:txBody>
          <a:bodyPr/>
          <a:lstStyle/>
          <a:p>
            <a:fld id="{428159FB-B171-47E6-97FF-94E4E8E0D996}" type="slidenum">
              <a:rPr kumimoji="1" lang="ja-JP" altLang="en-US" smtClean="0"/>
              <a:t>8</a:t>
            </a:fld>
            <a:endParaRPr kumimoji="1" lang="ja-JP" altLang="en-US"/>
          </a:p>
        </p:txBody>
      </p:sp>
      <p:sp>
        <p:nvSpPr>
          <p:cNvPr id="5" name="日付プレースホルダー 4">
            <a:extLst>
              <a:ext uri="{FF2B5EF4-FFF2-40B4-BE49-F238E27FC236}">
                <a16:creationId xmlns:a16="http://schemas.microsoft.com/office/drawing/2014/main" id="{9064808E-9F8D-6BBD-CD47-44110224BE74}"/>
              </a:ext>
            </a:extLst>
          </p:cNvPr>
          <p:cNvSpPr>
            <a:spLocks noGrp="1"/>
          </p:cNvSpPr>
          <p:nvPr>
            <p:ph type="dt" sz="half" idx="10"/>
          </p:nvPr>
        </p:nvSpPr>
        <p:spPr/>
        <p:txBody>
          <a:bodyPr/>
          <a:lstStyle/>
          <a:p>
            <a:fld id="{032F24A0-1B55-4311-BD7E-CB2D4D338921}" type="datetime1">
              <a:rPr kumimoji="1" lang="ja-JP" altLang="en-US" smtClean="0"/>
              <a:t>2024/4/19</a:t>
            </a:fld>
            <a:endParaRPr kumimoji="1" lang="ja-JP" altLang="en-US"/>
          </a:p>
        </p:txBody>
      </p:sp>
    </p:spTree>
    <p:extLst>
      <p:ext uri="{BB962C8B-B14F-4D97-AF65-F5344CB8AC3E}">
        <p14:creationId xmlns:p14="http://schemas.microsoft.com/office/powerpoint/2010/main" val="1753529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スライド番号プレースホルダー 5">
            <a:extLst>
              <a:ext uri="{FF2B5EF4-FFF2-40B4-BE49-F238E27FC236}">
                <a16:creationId xmlns:a16="http://schemas.microsoft.com/office/drawing/2014/main" id="{E5C564BE-7358-6030-AD47-A2F3C0503EAD}"/>
              </a:ext>
            </a:extLst>
          </p:cNvPr>
          <p:cNvSpPr>
            <a:spLocks noGrp="1"/>
          </p:cNvSpPr>
          <p:nvPr>
            <p:ph type="sldNum" sz="quarter" idx="12"/>
          </p:nvPr>
        </p:nvSpPr>
        <p:spPr/>
        <p:txBody>
          <a:bodyPr/>
          <a:lstStyle/>
          <a:p>
            <a:fld id="{7053D55C-1BD3-474D-B643-3CCB384A951D}" type="slidenum">
              <a:rPr kumimoji="1" lang="ja-JP" altLang="en-US" smtClean="0"/>
              <a:t>80</a:t>
            </a:fld>
            <a:endParaRPr kumimoji="1" lang="ja-JP" altLang="en-US"/>
          </a:p>
        </p:txBody>
      </p:sp>
      <p:sp>
        <p:nvSpPr>
          <p:cNvPr id="10" name="テキスト ボックス 9">
            <a:extLst>
              <a:ext uri="{FF2B5EF4-FFF2-40B4-BE49-F238E27FC236}">
                <a16:creationId xmlns:a16="http://schemas.microsoft.com/office/drawing/2014/main" id="{7F8495C3-CE04-9808-BDB7-8AFC126FE02B}"/>
              </a:ext>
            </a:extLst>
          </p:cNvPr>
          <p:cNvSpPr txBox="1"/>
          <p:nvPr/>
        </p:nvSpPr>
        <p:spPr>
          <a:xfrm>
            <a:off x="6096000" y="365125"/>
            <a:ext cx="4325007" cy="3016210"/>
          </a:xfrm>
          <a:prstGeom prst="rect">
            <a:avLst/>
          </a:prstGeom>
          <a:noFill/>
        </p:spPr>
        <p:txBody>
          <a:bodyPr wrap="square">
            <a:spAutoFit/>
          </a:bodyPr>
          <a:lstStyle/>
          <a:p>
            <a:r>
              <a:rPr lang="ja-JP" altLang="en-US" b="1" dirty="0"/>
              <a:t>当初５年間　</a:t>
            </a:r>
            <a:r>
              <a:rPr lang="en-US" altLang="ja-JP" b="1" dirty="0"/>
              <a:t>129,792</a:t>
            </a:r>
            <a:r>
              <a:rPr lang="ja-JP" altLang="en-US" b="1" dirty="0"/>
              <a:t>円</a:t>
            </a:r>
          </a:p>
          <a:p>
            <a:endParaRPr lang="ja-JP" altLang="en-US" b="1" dirty="0"/>
          </a:p>
          <a:p>
            <a:r>
              <a:rPr lang="en-US" altLang="ja-JP" b="1" dirty="0"/>
              <a:t>6</a:t>
            </a:r>
            <a:r>
              <a:rPr lang="ja-JP" altLang="en-US" b="1" dirty="0"/>
              <a:t>年目　　　</a:t>
            </a:r>
            <a:r>
              <a:rPr lang="en-US" altLang="ja-JP" b="1" dirty="0"/>
              <a:t>159,655</a:t>
            </a:r>
            <a:r>
              <a:rPr lang="ja-JP" altLang="en-US" b="1" dirty="0"/>
              <a:t>円</a:t>
            </a:r>
          </a:p>
          <a:p>
            <a:endParaRPr lang="ja-JP" altLang="en-US" b="1" dirty="0"/>
          </a:p>
          <a:p>
            <a:r>
              <a:rPr lang="en-US" altLang="ja-JP" b="1" dirty="0"/>
              <a:t>11</a:t>
            </a:r>
            <a:r>
              <a:rPr lang="ja-JP" altLang="en-US" b="1" dirty="0"/>
              <a:t>年目　　　</a:t>
            </a:r>
            <a:r>
              <a:rPr lang="en-US" altLang="ja-JP" b="1" dirty="0"/>
              <a:t>175,647</a:t>
            </a:r>
            <a:r>
              <a:rPr lang="ja-JP" altLang="en-US" b="1" dirty="0"/>
              <a:t>円</a:t>
            </a:r>
          </a:p>
          <a:p>
            <a:endParaRPr lang="ja-JP" altLang="en-US" b="1" dirty="0"/>
          </a:p>
          <a:p>
            <a:endParaRPr lang="ja-JP" altLang="en-US" b="1" dirty="0"/>
          </a:p>
          <a:p>
            <a:r>
              <a:rPr lang="ja-JP" altLang="en-US" sz="2800" b="1" dirty="0">
                <a:solidFill>
                  <a:srgbClr val="FF0000"/>
                </a:solidFill>
              </a:rPr>
              <a:t>総支払額　</a:t>
            </a:r>
            <a:r>
              <a:rPr lang="en-US" altLang="ja-JP" sz="2800" b="1" dirty="0">
                <a:solidFill>
                  <a:srgbClr val="FF0000"/>
                </a:solidFill>
              </a:rPr>
              <a:t>70,056,411</a:t>
            </a:r>
            <a:r>
              <a:rPr lang="ja-JP" altLang="en-US" sz="2800" b="1" dirty="0">
                <a:solidFill>
                  <a:srgbClr val="FF0000"/>
                </a:solidFill>
              </a:rPr>
              <a:t>円　</a:t>
            </a:r>
            <a:r>
              <a:rPr lang="ja-JP" altLang="en-US" b="1" dirty="0"/>
              <a:t>　</a:t>
            </a:r>
          </a:p>
          <a:p>
            <a:endParaRPr lang="ja-JP" altLang="en-US" b="1" dirty="0"/>
          </a:p>
          <a:p>
            <a:r>
              <a:rPr lang="ja-JP" altLang="en-US" b="1" dirty="0"/>
              <a:t>うち利息　　</a:t>
            </a:r>
            <a:r>
              <a:rPr lang="en-US" altLang="ja-JP" b="1" dirty="0"/>
              <a:t>20,056,411</a:t>
            </a:r>
            <a:r>
              <a:rPr lang="ja-JP" altLang="en-US" b="1" dirty="0"/>
              <a:t>円</a:t>
            </a:r>
          </a:p>
        </p:txBody>
      </p:sp>
      <p:pic>
        <p:nvPicPr>
          <p:cNvPr id="14" name="コンテンツ プレースホルダー 13">
            <a:extLst>
              <a:ext uri="{FF2B5EF4-FFF2-40B4-BE49-F238E27FC236}">
                <a16:creationId xmlns:a16="http://schemas.microsoft.com/office/drawing/2014/main" id="{4449E930-F6AF-91A1-AF86-DB42DF25E276}"/>
              </a:ext>
            </a:extLst>
          </p:cNvPr>
          <p:cNvPicPr>
            <a:picLocks noGrp="1" noChangeAspect="1"/>
          </p:cNvPicPr>
          <p:nvPr>
            <p:ph idx="1"/>
          </p:nvPr>
        </p:nvPicPr>
        <p:blipFill>
          <a:blip r:embed="rId3"/>
          <a:stretch>
            <a:fillRect/>
          </a:stretch>
        </p:blipFill>
        <p:spPr>
          <a:xfrm>
            <a:off x="838200" y="491413"/>
            <a:ext cx="4859694" cy="5697894"/>
          </a:xfrm>
        </p:spPr>
      </p:pic>
      <p:sp>
        <p:nvSpPr>
          <p:cNvPr id="2" name="正方形/長方形 1">
            <a:extLst>
              <a:ext uri="{FF2B5EF4-FFF2-40B4-BE49-F238E27FC236}">
                <a16:creationId xmlns:a16="http://schemas.microsoft.com/office/drawing/2014/main" id="{83CF9501-265D-0C7A-B8E5-A511B3089B0F}"/>
              </a:ext>
            </a:extLst>
          </p:cNvPr>
          <p:cNvSpPr/>
          <p:nvPr/>
        </p:nvSpPr>
        <p:spPr>
          <a:xfrm>
            <a:off x="838200" y="860030"/>
            <a:ext cx="1880286" cy="5329277"/>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矢印: 左カーブ 3">
            <a:extLst>
              <a:ext uri="{FF2B5EF4-FFF2-40B4-BE49-F238E27FC236}">
                <a16:creationId xmlns:a16="http://schemas.microsoft.com/office/drawing/2014/main" id="{54DF5E75-7FD7-5863-9586-2FD03048C957}"/>
              </a:ext>
            </a:extLst>
          </p:cNvPr>
          <p:cNvSpPr/>
          <p:nvPr/>
        </p:nvSpPr>
        <p:spPr>
          <a:xfrm>
            <a:off x="2727433" y="993228"/>
            <a:ext cx="179303" cy="340991"/>
          </a:xfrm>
          <a:prstGeom prst="curvedLef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8" name="テキスト ボックス 7">
            <a:extLst>
              <a:ext uri="{FF2B5EF4-FFF2-40B4-BE49-F238E27FC236}">
                <a16:creationId xmlns:a16="http://schemas.microsoft.com/office/drawing/2014/main" id="{FAC010FC-2124-BD9C-26AF-907F8ED00D62}"/>
              </a:ext>
            </a:extLst>
          </p:cNvPr>
          <p:cNvSpPr txBox="1"/>
          <p:nvPr/>
        </p:nvSpPr>
        <p:spPr>
          <a:xfrm>
            <a:off x="3016898" y="1181878"/>
            <a:ext cx="2353888" cy="369332"/>
          </a:xfrm>
          <a:prstGeom prst="rect">
            <a:avLst/>
          </a:prstGeom>
          <a:solidFill>
            <a:schemeClr val="bg1"/>
          </a:solidFill>
        </p:spPr>
        <p:txBody>
          <a:bodyPr wrap="square">
            <a:spAutoFit/>
          </a:bodyPr>
          <a:lstStyle/>
          <a:p>
            <a:r>
              <a:rPr lang="ja-JP" altLang="en-US" b="1" dirty="0">
                <a:solidFill>
                  <a:srgbClr val="FF0000"/>
                </a:solidFill>
              </a:rPr>
              <a:t>半年ごと</a:t>
            </a:r>
            <a:r>
              <a:rPr lang="en-US" altLang="ja-JP" b="1" dirty="0">
                <a:solidFill>
                  <a:srgbClr val="FF0000"/>
                </a:solidFill>
              </a:rPr>
              <a:t>0.125</a:t>
            </a:r>
            <a:r>
              <a:rPr lang="ja-JP" altLang="en-US" b="1" dirty="0">
                <a:solidFill>
                  <a:srgbClr val="FF0000"/>
                </a:solidFill>
              </a:rPr>
              <a:t>％</a:t>
            </a:r>
            <a:r>
              <a:rPr lang="en-US" altLang="ja-JP" b="1" dirty="0">
                <a:solidFill>
                  <a:srgbClr val="FF0000"/>
                </a:solidFill>
              </a:rPr>
              <a:t>UP</a:t>
            </a:r>
          </a:p>
        </p:txBody>
      </p:sp>
      <p:pic>
        <p:nvPicPr>
          <p:cNvPr id="9" name="図 8">
            <a:extLst>
              <a:ext uri="{FF2B5EF4-FFF2-40B4-BE49-F238E27FC236}">
                <a16:creationId xmlns:a16="http://schemas.microsoft.com/office/drawing/2014/main" id="{58CF70BE-4D2C-16DA-D746-1DB4A5064820}"/>
              </a:ext>
            </a:extLst>
          </p:cNvPr>
          <p:cNvPicPr>
            <a:picLocks noChangeAspect="1"/>
          </p:cNvPicPr>
          <p:nvPr/>
        </p:nvPicPr>
        <p:blipFill>
          <a:blip r:embed="rId4"/>
          <a:stretch>
            <a:fillRect/>
          </a:stretch>
        </p:blipFill>
        <p:spPr>
          <a:xfrm>
            <a:off x="2735065" y="1414818"/>
            <a:ext cx="164042" cy="399479"/>
          </a:xfrm>
          <a:prstGeom prst="rect">
            <a:avLst/>
          </a:prstGeom>
        </p:spPr>
      </p:pic>
      <p:pic>
        <p:nvPicPr>
          <p:cNvPr id="11" name="図 10">
            <a:extLst>
              <a:ext uri="{FF2B5EF4-FFF2-40B4-BE49-F238E27FC236}">
                <a16:creationId xmlns:a16="http://schemas.microsoft.com/office/drawing/2014/main" id="{D2E65E78-6060-4C2D-C7BB-0B832F33C13B}"/>
              </a:ext>
            </a:extLst>
          </p:cNvPr>
          <p:cNvPicPr>
            <a:picLocks noChangeAspect="1"/>
          </p:cNvPicPr>
          <p:nvPr/>
        </p:nvPicPr>
        <p:blipFill>
          <a:blip r:embed="rId4"/>
          <a:stretch>
            <a:fillRect/>
          </a:stretch>
        </p:blipFill>
        <p:spPr>
          <a:xfrm>
            <a:off x="2735065" y="1873230"/>
            <a:ext cx="164042" cy="390178"/>
          </a:xfrm>
          <a:prstGeom prst="rect">
            <a:avLst/>
          </a:prstGeom>
        </p:spPr>
      </p:pic>
      <p:pic>
        <p:nvPicPr>
          <p:cNvPr id="16" name="図 15">
            <a:extLst>
              <a:ext uri="{FF2B5EF4-FFF2-40B4-BE49-F238E27FC236}">
                <a16:creationId xmlns:a16="http://schemas.microsoft.com/office/drawing/2014/main" id="{70BF3A4E-163A-36B1-0E51-F9089EC9184D}"/>
              </a:ext>
            </a:extLst>
          </p:cNvPr>
          <p:cNvPicPr>
            <a:picLocks noChangeAspect="1"/>
          </p:cNvPicPr>
          <p:nvPr/>
        </p:nvPicPr>
        <p:blipFill>
          <a:blip r:embed="rId5"/>
          <a:stretch>
            <a:fillRect/>
          </a:stretch>
        </p:blipFill>
        <p:spPr>
          <a:xfrm>
            <a:off x="6222918" y="3476666"/>
            <a:ext cx="4382878" cy="2879684"/>
          </a:xfrm>
          <a:prstGeom prst="rect">
            <a:avLst/>
          </a:prstGeom>
        </p:spPr>
      </p:pic>
    </p:spTree>
    <p:extLst>
      <p:ext uri="{BB962C8B-B14F-4D97-AF65-F5344CB8AC3E}">
        <p14:creationId xmlns:p14="http://schemas.microsoft.com/office/powerpoint/2010/main" val="276295474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DAA6D66-C3F1-D88D-36A4-19BFF311FAAC}"/>
              </a:ext>
            </a:extLst>
          </p:cNvPr>
          <p:cNvSpPr>
            <a:spLocks noGrp="1"/>
          </p:cNvSpPr>
          <p:nvPr>
            <p:ph type="title"/>
          </p:nvPr>
        </p:nvSpPr>
        <p:spPr/>
        <p:txBody>
          <a:bodyPr>
            <a:normAutofit/>
          </a:bodyPr>
          <a:lstStyle/>
          <a:p>
            <a:r>
              <a:rPr lang="ja-JP" altLang="en-US" sz="4000" dirty="0">
                <a:latin typeface="HG創英角ﾎﾟｯﾌﾟ体" panose="040B0A09000000000000" pitchFamily="49" charset="-128"/>
                <a:ea typeface="HG創英角ﾎﾟｯﾌﾟ体" panose="040B0A09000000000000" pitchFamily="49" charset="-128"/>
              </a:rPr>
              <a:t>変動金利　</a:t>
            </a:r>
            <a:r>
              <a:rPr lang="en-US" altLang="ja-JP" sz="4000" dirty="0">
                <a:latin typeface="HG創英角ﾎﾟｯﾌﾟ体" panose="040B0A09000000000000" pitchFamily="49" charset="-128"/>
                <a:ea typeface="HG創英角ﾎﾟｯﾌﾟ体" panose="040B0A09000000000000" pitchFamily="49" charset="-128"/>
              </a:rPr>
              <a:t>VS</a:t>
            </a:r>
            <a:r>
              <a:rPr lang="ja-JP" altLang="en-US" sz="4000" dirty="0">
                <a:latin typeface="HG創英角ﾎﾟｯﾌﾟ体" panose="040B0A09000000000000" pitchFamily="49" charset="-128"/>
                <a:ea typeface="HG創英角ﾎﾟｯﾌﾟ体" panose="040B0A09000000000000" pitchFamily="49" charset="-128"/>
              </a:rPr>
              <a:t>　固定金利</a:t>
            </a:r>
            <a:endParaRPr kumimoji="1" lang="ja-JP" altLang="en-US" sz="4000" dirty="0">
              <a:latin typeface="HG創英角ﾎﾟｯﾌﾟ体" panose="040B0A09000000000000" pitchFamily="49" charset="-128"/>
              <a:ea typeface="HG創英角ﾎﾟｯﾌﾟ体" panose="040B0A09000000000000" pitchFamily="49" charset="-128"/>
            </a:endParaRPr>
          </a:p>
        </p:txBody>
      </p:sp>
      <p:sp>
        <p:nvSpPr>
          <p:cNvPr id="3" name="コンテンツ プレースホルダー 2">
            <a:extLst>
              <a:ext uri="{FF2B5EF4-FFF2-40B4-BE49-F238E27FC236}">
                <a16:creationId xmlns:a16="http://schemas.microsoft.com/office/drawing/2014/main" id="{62ECD0F8-91EB-7CB2-D035-230B8C97D551}"/>
              </a:ext>
            </a:extLst>
          </p:cNvPr>
          <p:cNvSpPr>
            <a:spLocks noGrp="1"/>
          </p:cNvSpPr>
          <p:nvPr>
            <p:ph idx="1"/>
          </p:nvPr>
        </p:nvSpPr>
        <p:spPr/>
        <p:style>
          <a:lnRef idx="1">
            <a:schemeClr val="accent1"/>
          </a:lnRef>
          <a:fillRef idx="2">
            <a:schemeClr val="accent1"/>
          </a:fillRef>
          <a:effectRef idx="1">
            <a:schemeClr val="accent1"/>
          </a:effectRef>
          <a:fontRef idx="minor">
            <a:schemeClr val="dk1"/>
          </a:fontRef>
        </p:style>
        <p:txBody>
          <a:bodyPr>
            <a:normAutofit/>
          </a:bodyPr>
          <a:lstStyle/>
          <a:p>
            <a:endParaRPr kumimoji="1" lang="en-US" altLang="ja-JP" sz="2000" dirty="0"/>
          </a:p>
          <a:p>
            <a:pPr marL="0" indent="0">
              <a:buNone/>
            </a:pPr>
            <a:r>
              <a:rPr lang="ja-JP" altLang="en-US" dirty="0">
                <a:latin typeface="HG創英角ﾎﾟｯﾌﾟ体" panose="040B0A09000000000000" pitchFamily="49" charset="-128"/>
                <a:ea typeface="HG創英角ﾎﾟｯﾌﾟ体" panose="040B0A09000000000000" pitchFamily="49" charset="-128"/>
              </a:rPr>
              <a:t>私の計算では、金利が</a:t>
            </a:r>
            <a:r>
              <a:rPr lang="ja-JP" altLang="en-US" dirty="0">
                <a:solidFill>
                  <a:srgbClr val="FF0000"/>
                </a:solidFill>
                <a:latin typeface="HG創英角ﾎﾟｯﾌﾟ体" panose="040B0A09000000000000" pitchFamily="49" charset="-128"/>
                <a:ea typeface="HG創英角ﾎﾟｯﾌﾟ体" panose="040B0A09000000000000" pitchFamily="49" charset="-128"/>
              </a:rPr>
              <a:t>年</a:t>
            </a:r>
            <a:r>
              <a:rPr lang="en-US" altLang="ja-JP" dirty="0">
                <a:solidFill>
                  <a:srgbClr val="FF0000"/>
                </a:solidFill>
                <a:latin typeface="HG創英角ﾎﾟｯﾌﾟ体" panose="040B0A09000000000000" pitchFamily="49" charset="-128"/>
                <a:ea typeface="HG創英角ﾎﾟｯﾌﾟ体" panose="040B0A09000000000000" pitchFamily="49" charset="-128"/>
              </a:rPr>
              <a:t>8.5</a:t>
            </a:r>
            <a:r>
              <a:rPr lang="ja-JP" altLang="en-US" dirty="0">
                <a:latin typeface="HG創英角ﾎﾟｯﾌﾟ体" panose="040B0A09000000000000" pitchFamily="49" charset="-128"/>
                <a:ea typeface="HG創英角ﾎﾟｯﾌﾟ体" panose="040B0A09000000000000" pitchFamily="49" charset="-128"/>
              </a:rPr>
              <a:t>％にならなくても</a:t>
            </a:r>
            <a:endParaRPr lang="en-US" altLang="ja-JP" dirty="0">
              <a:latin typeface="HG創英角ﾎﾟｯﾌﾟ体" panose="040B0A09000000000000" pitchFamily="49" charset="-128"/>
              <a:ea typeface="HG創英角ﾎﾟｯﾌﾟ体" panose="040B0A09000000000000" pitchFamily="49" charset="-128"/>
            </a:endParaRPr>
          </a:p>
          <a:p>
            <a:endParaRPr kumimoji="1" lang="en-US" altLang="ja-JP" dirty="0">
              <a:latin typeface="HG創英角ﾎﾟｯﾌﾟ体" panose="040B0A09000000000000" pitchFamily="49" charset="-128"/>
              <a:ea typeface="HG創英角ﾎﾟｯﾌﾟ体" panose="040B0A09000000000000" pitchFamily="49" charset="-128"/>
            </a:endParaRPr>
          </a:p>
          <a:p>
            <a:pPr marL="0" indent="0">
              <a:buNone/>
            </a:pPr>
            <a:r>
              <a:rPr lang="en-US" altLang="ja-JP" dirty="0">
                <a:latin typeface="HG創英角ﾎﾟｯﾌﾟ体" panose="040B0A09000000000000" pitchFamily="49" charset="-128"/>
                <a:ea typeface="HG創英角ﾎﾟｯﾌﾟ体" panose="040B0A09000000000000" pitchFamily="49" charset="-128"/>
              </a:rPr>
              <a:t>8</a:t>
            </a:r>
            <a:r>
              <a:rPr lang="ja-JP" altLang="en-US" dirty="0">
                <a:latin typeface="HG創英角ﾎﾟｯﾌﾟ体" panose="040B0A09000000000000" pitchFamily="49" charset="-128"/>
                <a:ea typeface="HG創英角ﾎﾟｯﾌﾟ体" panose="040B0A09000000000000" pitchFamily="49" charset="-128"/>
              </a:rPr>
              <a:t>年以内に</a:t>
            </a:r>
            <a:r>
              <a:rPr lang="ja-JP" altLang="en-US" dirty="0">
                <a:solidFill>
                  <a:srgbClr val="FF0000"/>
                </a:solidFill>
                <a:latin typeface="HG創英角ﾎﾟｯﾌﾟ体" panose="040B0A09000000000000" pitchFamily="49" charset="-128"/>
                <a:ea typeface="HG創英角ﾎﾟｯﾌﾟ体" panose="040B0A09000000000000" pitchFamily="49" charset="-128"/>
              </a:rPr>
              <a:t>年</a:t>
            </a:r>
            <a:r>
              <a:rPr lang="en-US" altLang="ja-JP" dirty="0">
                <a:solidFill>
                  <a:srgbClr val="FF0000"/>
                </a:solidFill>
                <a:latin typeface="HG創英角ﾎﾟｯﾌﾟ体" panose="040B0A09000000000000" pitchFamily="49" charset="-128"/>
                <a:ea typeface="HG創英角ﾎﾟｯﾌﾟ体" panose="040B0A09000000000000" pitchFamily="49" charset="-128"/>
              </a:rPr>
              <a:t>2.375</a:t>
            </a:r>
            <a:r>
              <a:rPr lang="ja-JP" altLang="en-US" dirty="0">
                <a:solidFill>
                  <a:srgbClr val="FF0000"/>
                </a:solidFill>
                <a:latin typeface="HG創英角ﾎﾟｯﾌﾟ体" panose="040B0A09000000000000" pitchFamily="49" charset="-128"/>
                <a:ea typeface="HG創英角ﾎﾟｯﾌﾟ体" panose="040B0A09000000000000" pitchFamily="49" charset="-128"/>
              </a:rPr>
              <a:t>％</a:t>
            </a:r>
            <a:r>
              <a:rPr lang="ja-JP" altLang="en-US" dirty="0">
                <a:latin typeface="HG創英角ﾎﾟｯﾌﾟ体" panose="040B0A09000000000000" pitchFamily="49" charset="-128"/>
                <a:ea typeface="HG創英角ﾎﾟｯﾌﾟ体" panose="040B0A09000000000000" pitchFamily="49" charset="-128"/>
              </a:rPr>
              <a:t>程度になれば</a:t>
            </a:r>
            <a:endParaRPr lang="en-US" altLang="ja-JP" dirty="0">
              <a:latin typeface="HG創英角ﾎﾟｯﾌﾟ体" panose="040B0A09000000000000" pitchFamily="49" charset="-128"/>
              <a:ea typeface="HG創英角ﾎﾟｯﾌﾟ体" panose="040B0A09000000000000" pitchFamily="49" charset="-128"/>
            </a:endParaRPr>
          </a:p>
          <a:p>
            <a:endParaRPr kumimoji="1" lang="en-US" altLang="ja-JP" dirty="0">
              <a:latin typeface="HG創英角ﾎﾟｯﾌﾟ体" panose="040B0A09000000000000" pitchFamily="49" charset="-128"/>
              <a:ea typeface="HG創英角ﾎﾟｯﾌﾟ体" panose="040B0A09000000000000" pitchFamily="49" charset="-128"/>
            </a:endParaRPr>
          </a:p>
          <a:p>
            <a:pPr marL="0" indent="0">
              <a:buNone/>
            </a:pPr>
            <a:r>
              <a:rPr kumimoji="1" lang="ja-JP" altLang="en-US" dirty="0">
                <a:latin typeface="HG創英角ﾎﾟｯﾌﾟ体" panose="040B0A09000000000000" pitchFamily="49" charset="-128"/>
                <a:ea typeface="HG創英角ﾎﾟｯﾌﾟ体" panose="040B0A09000000000000" pitchFamily="49" charset="-128"/>
              </a:rPr>
              <a:t>固定金利の方がお得になります！</a:t>
            </a:r>
            <a:endParaRPr kumimoji="1" lang="en-US" altLang="ja-JP" dirty="0">
              <a:latin typeface="HG創英角ﾎﾟｯﾌﾟ体" panose="040B0A09000000000000" pitchFamily="49" charset="-128"/>
              <a:ea typeface="HG創英角ﾎﾟｯﾌﾟ体" panose="040B0A09000000000000" pitchFamily="49" charset="-128"/>
            </a:endParaRPr>
          </a:p>
          <a:p>
            <a:pPr marL="0" indent="0">
              <a:buNone/>
            </a:pPr>
            <a:endParaRPr lang="en-US" altLang="ja-JP" dirty="0">
              <a:latin typeface="HG創英角ﾎﾟｯﾌﾟ体" panose="040B0A09000000000000" pitchFamily="49" charset="-128"/>
              <a:ea typeface="HG創英角ﾎﾟｯﾌﾟ体" panose="040B0A09000000000000" pitchFamily="49" charset="-128"/>
            </a:endParaRPr>
          </a:p>
          <a:p>
            <a:pPr marL="0" indent="0">
              <a:buNone/>
            </a:pPr>
            <a:r>
              <a:rPr kumimoji="1" lang="ja-JP" altLang="en-US" dirty="0">
                <a:latin typeface="HG創英角ﾎﾟｯﾌﾟ体" panose="040B0A09000000000000" pitchFamily="49" charset="-128"/>
                <a:ea typeface="HG創英角ﾎﾟｯﾌﾟ体" panose="040B0A09000000000000" pitchFamily="49" charset="-128"/>
              </a:rPr>
              <a:t>変動金利は</a:t>
            </a:r>
            <a:r>
              <a:rPr lang="ja-JP" altLang="en-US" dirty="0">
                <a:latin typeface="HG創英角ﾎﾟｯﾌﾟ体" panose="040B0A09000000000000" pitchFamily="49" charset="-128"/>
                <a:ea typeface="HG創英角ﾎﾟｯﾌﾟ体" panose="040B0A09000000000000" pitchFamily="49" charset="-128"/>
              </a:rPr>
              <a:t>、将来金利が変動するから変動金利と言います！</a:t>
            </a:r>
            <a:endParaRPr kumimoji="1" lang="ja-JP" altLang="en-US" dirty="0">
              <a:latin typeface="HG創英角ﾎﾟｯﾌﾟ体" panose="040B0A09000000000000" pitchFamily="49" charset="-128"/>
              <a:ea typeface="HG創英角ﾎﾟｯﾌﾟ体" panose="040B0A09000000000000" pitchFamily="49" charset="-128"/>
            </a:endParaRPr>
          </a:p>
        </p:txBody>
      </p:sp>
      <p:sp>
        <p:nvSpPr>
          <p:cNvPr id="5" name="スライド番号プレースホルダー 4">
            <a:extLst>
              <a:ext uri="{FF2B5EF4-FFF2-40B4-BE49-F238E27FC236}">
                <a16:creationId xmlns:a16="http://schemas.microsoft.com/office/drawing/2014/main" id="{1CACEDFB-9E97-6DE9-7C35-B56968432E30}"/>
              </a:ext>
            </a:extLst>
          </p:cNvPr>
          <p:cNvSpPr>
            <a:spLocks noGrp="1"/>
          </p:cNvSpPr>
          <p:nvPr>
            <p:ph type="sldNum" sz="quarter" idx="12"/>
          </p:nvPr>
        </p:nvSpPr>
        <p:spPr/>
        <p:txBody>
          <a:bodyPr/>
          <a:lstStyle/>
          <a:p>
            <a:fld id="{7053D55C-1BD3-474D-B643-3CCB384A951D}" type="slidenum">
              <a:rPr kumimoji="1" lang="ja-JP" altLang="en-US" smtClean="0"/>
              <a:t>81</a:t>
            </a:fld>
            <a:endParaRPr kumimoji="1" lang="ja-JP" altLang="en-US"/>
          </a:p>
        </p:txBody>
      </p:sp>
    </p:spTree>
    <p:extLst>
      <p:ext uri="{BB962C8B-B14F-4D97-AF65-F5344CB8AC3E}">
        <p14:creationId xmlns:p14="http://schemas.microsoft.com/office/powerpoint/2010/main" val="79262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6246796-74E8-EF08-5BFD-080F4F5655F4}"/>
              </a:ext>
            </a:extLst>
          </p:cNvPr>
          <p:cNvSpPr>
            <a:spLocks noGrp="1"/>
          </p:cNvSpPr>
          <p:nvPr>
            <p:ph type="title"/>
          </p:nvPr>
        </p:nvSpPr>
        <p:spPr/>
        <p:txBody>
          <a:bodyPr/>
          <a:lstStyle/>
          <a:p>
            <a:r>
              <a:rPr kumimoji="1" lang="ja-JP" altLang="en-US" dirty="0">
                <a:latin typeface="HGP創英角ﾎﾟｯﾌﾟ体" panose="040B0A00000000000000" pitchFamily="50" charset="-128"/>
                <a:ea typeface="HGP創英角ﾎﾟｯﾌﾟ体" panose="040B0A00000000000000" pitchFamily="50" charset="-128"/>
              </a:rPr>
              <a:t>住宅ローンの金利予測は不可能！</a:t>
            </a:r>
          </a:p>
        </p:txBody>
      </p:sp>
      <p:sp>
        <p:nvSpPr>
          <p:cNvPr id="3" name="コンテンツ プレースホルダー 2">
            <a:extLst>
              <a:ext uri="{FF2B5EF4-FFF2-40B4-BE49-F238E27FC236}">
                <a16:creationId xmlns:a16="http://schemas.microsoft.com/office/drawing/2014/main" id="{3E560194-6A3E-7F44-5F2E-FC8501A7C8B6}"/>
              </a:ext>
            </a:extLst>
          </p:cNvPr>
          <p:cNvSpPr>
            <a:spLocks noGrp="1"/>
          </p:cNvSpPr>
          <p:nvPr>
            <p:ph idx="1"/>
          </p:nvPr>
        </p:nvSpPr>
        <p:spPr/>
        <p:style>
          <a:lnRef idx="1">
            <a:schemeClr val="accent1"/>
          </a:lnRef>
          <a:fillRef idx="2">
            <a:schemeClr val="accent1"/>
          </a:fillRef>
          <a:effectRef idx="1">
            <a:schemeClr val="accent1"/>
          </a:effectRef>
          <a:fontRef idx="minor">
            <a:schemeClr val="dk1"/>
          </a:fontRef>
        </p:style>
        <p:txBody>
          <a:bodyPr>
            <a:normAutofit fontScale="92500" lnSpcReduction="10000"/>
          </a:bodyPr>
          <a:lstStyle/>
          <a:p>
            <a:pPr marL="0" indent="0">
              <a:buNone/>
            </a:pPr>
            <a:endParaRPr lang="en-US" altLang="ja-JP" sz="800" dirty="0">
              <a:latin typeface="HGP創英角ﾎﾟｯﾌﾟ体" panose="040B0A00000000000000" pitchFamily="50" charset="-128"/>
              <a:ea typeface="HGP創英角ﾎﾟｯﾌﾟ体" panose="040B0A00000000000000" pitchFamily="50" charset="-128"/>
            </a:endParaRPr>
          </a:p>
          <a:p>
            <a:pPr marL="0" indent="0">
              <a:buNone/>
            </a:pPr>
            <a:r>
              <a:rPr lang="ja-JP" altLang="en-US" dirty="0">
                <a:latin typeface="HGP創英角ﾎﾟｯﾌﾟ体" panose="040B0A00000000000000" pitchFamily="50" charset="-128"/>
                <a:ea typeface="HGP創英角ﾎﾟｯﾌﾟ体" panose="040B0A00000000000000" pitchFamily="50" charset="-128"/>
              </a:rPr>
              <a:t>上がるか上がらないかの予測をするより</a:t>
            </a:r>
            <a:endParaRPr lang="en-US" altLang="ja-JP" dirty="0">
              <a:latin typeface="HGP創英角ﾎﾟｯﾌﾟ体" panose="040B0A00000000000000" pitchFamily="50" charset="-128"/>
              <a:ea typeface="HGP創英角ﾎﾟｯﾌﾟ体" panose="040B0A00000000000000" pitchFamily="50" charset="-128"/>
            </a:endParaRPr>
          </a:p>
          <a:p>
            <a:pPr marL="0" indent="0">
              <a:buNone/>
            </a:pPr>
            <a:endParaRPr lang="ja-JP" altLang="en-US" sz="1700" dirty="0">
              <a:latin typeface="HGP創英角ﾎﾟｯﾌﾟ体" panose="040B0A00000000000000" pitchFamily="50" charset="-128"/>
              <a:ea typeface="HGP創英角ﾎﾟｯﾌﾟ体" panose="040B0A00000000000000" pitchFamily="50" charset="-128"/>
            </a:endParaRPr>
          </a:p>
          <a:p>
            <a:pPr marL="0" indent="0">
              <a:buNone/>
            </a:pPr>
            <a:r>
              <a:rPr lang="ja-JP" altLang="en-US" dirty="0">
                <a:latin typeface="HGP創英角ﾎﾟｯﾌﾟ体" panose="040B0A00000000000000" pitchFamily="50" charset="-128"/>
                <a:ea typeface="HGP創英角ﾎﾟｯﾌﾟ体" panose="040B0A00000000000000" pitchFamily="50" charset="-128"/>
              </a:rPr>
              <a:t>上がってしまった時の対応策を考えておくべきではないでしょうか？</a:t>
            </a:r>
            <a:endParaRPr lang="en-US" altLang="ja-JP" dirty="0">
              <a:latin typeface="HGP創英角ﾎﾟｯﾌﾟ体" panose="040B0A00000000000000" pitchFamily="50" charset="-128"/>
              <a:ea typeface="HGP創英角ﾎﾟｯﾌﾟ体" panose="040B0A00000000000000" pitchFamily="50" charset="-128"/>
            </a:endParaRPr>
          </a:p>
          <a:p>
            <a:endParaRPr kumimoji="1" lang="en-US" altLang="ja-JP" sz="1700" dirty="0">
              <a:latin typeface="HGP創英角ﾎﾟｯﾌﾟ体" panose="040B0A00000000000000" pitchFamily="50" charset="-128"/>
              <a:ea typeface="HGP創英角ﾎﾟｯﾌﾟ体" panose="040B0A00000000000000" pitchFamily="50" charset="-128"/>
            </a:endParaRPr>
          </a:p>
          <a:p>
            <a:pPr marL="0" indent="0">
              <a:buNone/>
            </a:pPr>
            <a:r>
              <a:rPr lang="ja-JP" altLang="en-US" dirty="0">
                <a:latin typeface="HGP創英角ﾎﾟｯﾌﾟ体" panose="040B0A00000000000000" pitchFamily="50" charset="-128"/>
                <a:ea typeface="HGP創英角ﾎﾟｯﾌﾟ体" panose="040B0A00000000000000" pitchFamily="50" charset="-128"/>
              </a:rPr>
              <a:t>上がった時にどうなってしまうか？</a:t>
            </a:r>
            <a:endParaRPr lang="en-US" altLang="ja-JP" dirty="0">
              <a:latin typeface="HGP創英角ﾎﾟｯﾌﾟ体" panose="040B0A00000000000000" pitchFamily="50" charset="-128"/>
              <a:ea typeface="HGP創英角ﾎﾟｯﾌﾟ体" panose="040B0A00000000000000" pitchFamily="50" charset="-128"/>
            </a:endParaRPr>
          </a:p>
          <a:p>
            <a:endParaRPr kumimoji="1" lang="en-US" altLang="ja-JP" sz="1700" dirty="0">
              <a:latin typeface="HGP創英角ﾎﾟｯﾌﾟ体" panose="040B0A00000000000000" pitchFamily="50" charset="-128"/>
              <a:ea typeface="HGP創英角ﾎﾟｯﾌﾟ体" panose="040B0A00000000000000" pitchFamily="50" charset="-128"/>
            </a:endParaRPr>
          </a:p>
          <a:p>
            <a:pPr marL="0" indent="0">
              <a:buNone/>
            </a:pPr>
            <a:r>
              <a:rPr lang="en-US" altLang="ja-JP" dirty="0">
                <a:solidFill>
                  <a:srgbClr val="FF0000"/>
                </a:solidFill>
                <a:latin typeface="HGP創英角ﾎﾟｯﾌﾟ体" panose="040B0A00000000000000" pitchFamily="50" charset="-128"/>
                <a:ea typeface="HGP創英角ﾎﾟｯﾌﾟ体" panose="040B0A00000000000000" pitchFamily="50" charset="-128"/>
              </a:rPr>
              <a:t>『</a:t>
            </a:r>
            <a:r>
              <a:rPr lang="ja-JP" altLang="en-US" dirty="0">
                <a:solidFill>
                  <a:srgbClr val="FF0000"/>
                </a:solidFill>
                <a:latin typeface="HGP創英角ﾎﾟｯﾌﾟ体" panose="040B0A00000000000000" pitchFamily="50" charset="-128"/>
                <a:ea typeface="HGP創英角ﾎﾟｯﾌﾟ体" panose="040B0A00000000000000" pitchFamily="50" charset="-128"/>
              </a:rPr>
              <a:t>変動金利の適性診断ツール</a:t>
            </a:r>
            <a:r>
              <a:rPr lang="en-US" altLang="ja-JP" dirty="0">
                <a:solidFill>
                  <a:srgbClr val="FF0000"/>
                </a:solidFill>
                <a:latin typeface="HGP創英角ﾎﾟｯﾌﾟ体" panose="040B0A00000000000000" pitchFamily="50" charset="-128"/>
                <a:ea typeface="HGP創英角ﾎﾟｯﾌﾟ体" panose="040B0A00000000000000" pitchFamily="50" charset="-128"/>
              </a:rPr>
              <a:t>』</a:t>
            </a:r>
            <a:r>
              <a:rPr lang="ja-JP" altLang="en-US" dirty="0">
                <a:latin typeface="HGP創英角ﾎﾟｯﾌﾟ体" panose="040B0A00000000000000" pitchFamily="50" charset="-128"/>
                <a:ea typeface="HGP創英角ﾎﾟｯﾌﾟ体" panose="040B0A00000000000000" pitchFamily="50" charset="-128"/>
              </a:rPr>
              <a:t>で診断しませんか？</a:t>
            </a:r>
            <a:endParaRPr lang="en-US" altLang="ja-JP" dirty="0">
              <a:latin typeface="HGP創英角ﾎﾟｯﾌﾟ体" panose="040B0A00000000000000" pitchFamily="50" charset="-128"/>
              <a:ea typeface="HGP創英角ﾎﾟｯﾌﾟ体" panose="040B0A00000000000000" pitchFamily="50" charset="-128"/>
            </a:endParaRPr>
          </a:p>
          <a:p>
            <a:pPr marL="0" indent="0">
              <a:buNone/>
            </a:pPr>
            <a:endParaRPr lang="en-US" altLang="ja-JP" sz="1500" dirty="0">
              <a:latin typeface="HGP創英角ﾎﾟｯﾌﾟ体" panose="040B0A00000000000000" pitchFamily="50" charset="-128"/>
              <a:ea typeface="HGP創英角ﾎﾟｯﾌﾟ体" panose="040B0A00000000000000" pitchFamily="50" charset="-128"/>
            </a:endParaRPr>
          </a:p>
          <a:p>
            <a:endParaRPr kumimoji="1" lang="en-US" altLang="ja-JP" dirty="0">
              <a:latin typeface="HGP創英角ﾎﾟｯﾌﾟ体" panose="040B0A00000000000000" pitchFamily="50" charset="-128"/>
              <a:ea typeface="HGP創英角ﾎﾟｯﾌﾟ体" panose="040B0A00000000000000" pitchFamily="50" charset="-128"/>
            </a:endParaRPr>
          </a:p>
          <a:p>
            <a:pPr marL="0" indent="0">
              <a:buNone/>
            </a:pPr>
            <a:r>
              <a:rPr lang="ja-JP" altLang="en-US" dirty="0">
                <a:latin typeface="HGP創英角ﾎﾟｯﾌﾟ体" panose="040B0A00000000000000" pitchFamily="50" charset="-128"/>
                <a:ea typeface="HGP創英角ﾎﾟｯﾌﾟ体" panose="040B0A00000000000000" pitchFamily="50" charset="-128"/>
              </a:rPr>
              <a:t>ご利用料金は、</a:t>
            </a:r>
            <a:r>
              <a:rPr lang="ja-JP" altLang="en-US" dirty="0">
                <a:solidFill>
                  <a:srgbClr val="FF0000"/>
                </a:solidFill>
                <a:latin typeface="HGP創英角ﾎﾟｯﾌﾟ体" panose="040B0A00000000000000" pitchFamily="50" charset="-128"/>
                <a:ea typeface="HGP創英角ﾎﾟｯﾌﾟ体" panose="040B0A00000000000000" pitchFamily="50" charset="-128"/>
              </a:rPr>
              <a:t>無料</a:t>
            </a:r>
            <a:r>
              <a:rPr lang="ja-JP" altLang="en-US" dirty="0">
                <a:solidFill>
                  <a:schemeClr val="tx1"/>
                </a:solidFill>
                <a:latin typeface="HGP創英角ﾎﾟｯﾌﾟ体" panose="040B0A00000000000000" pitchFamily="50" charset="-128"/>
                <a:ea typeface="HGP創英角ﾎﾟｯﾌﾟ体" panose="040B0A00000000000000" pitchFamily="50" charset="-128"/>
              </a:rPr>
              <a:t>です。</a:t>
            </a:r>
            <a:endParaRPr lang="en-US" altLang="ja-JP" dirty="0">
              <a:solidFill>
                <a:schemeClr val="tx1"/>
              </a:solidFill>
              <a:latin typeface="HGP創英角ﾎﾟｯﾌﾟ体" panose="040B0A00000000000000" pitchFamily="50" charset="-128"/>
              <a:ea typeface="HGP創英角ﾎﾟｯﾌﾟ体" panose="040B0A00000000000000" pitchFamily="50" charset="-128"/>
            </a:endParaRPr>
          </a:p>
          <a:p>
            <a:pPr marL="0" indent="0">
              <a:buNone/>
            </a:pPr>
            <a:endParaRPr lang="en-US" altLang="ja-JP" dirty="0">
              <a:latin typeface="HGP創英角ﾎﾟｯﾌﾟ体" panose="040B0A00000000000000" pitchFamily="50" charset="-128"/>
              <a:ea typeface="HGP創英角ﾎﾟｯﾌﾟ体" panose="040B0A00000000000000" pitchFamily="50" charset="-128"/>
            </a:endParaRPr>
          </a:p>
          <a:p>
            <a:pPr marL="0" indent="0">
              <a:buNone/>
            </a:pPr>
            <a:endParaRPr lang="en-US" altLang="ja-JP" dirty="0">
              <a:latin typeface="HGP創英角ﾎﾟｯﾌﾟ体" panose="040B0A00000000000000" pitchFamily="50" charset="-128"/>
              <a:ea typeface="HGP創英角ﾎﾟｯﾌﾟ体" panose="040B0A00000000000000" pitchFamily="50" charset="-128"/>
            </a:endParaRPr>
          </a:p>
          <a:p>
            <a:pPr marL="0" indent="0">
              <a:buNone/>
            </a:pPr>
            <a:endParaRPr kumimoji="1" lang="ja-JP" altLang="en-US" dirty="0">
              <a:latin typeface="HGP創英角ﾎﾟｯﾌﾟ体" panose="040B0A00000000000000" pitchFamily="50" charset="-128"/>
              <a:ea typeface="HGP創英角ﾎﾟｯﾌﾟ体" panose="040B0A00000000000000" pitchFamily="50" charset="-128"/>
            </a:endParaRPr>
          </a:p>
        </p:txBody>
      </p:sp>
      <p:sp>
        <p:nvSpPr>
          <p:cNvPr id="4" name="スライド番号プレースホルダー 3">
            <a:extLst>
              <a:ext uri="{FF2B5EF4-FFF2-40B4-BE49-F238E27FC236}">
                <a16:creationId xmlns:a16="http://schemas.microsoft.com/office/drawing/2014/main" id="{567FE4AB-5D12-A952-18F4-27F8DC978016}"/>
              </a:ext>
            </a:extLst>
          </p:cNvPr>
          <p:cNvSpPr>
            <a:spLocks noGrp="1"/>
          </p:cNvSpPr>
          <p:nvPr>
            <p:ph type="sldNum" sz="quarter" idx="12"/>
          </p:nvPr>
        </p:nvSpPr>
        <p:spPr/>
        <p:txBody>
          <a:bodyPr/>
          <a:lstStyle/>
          <a:p>
            <a:fld id="{7053D55C-1BD3-474D-B643-3CCB384A951D}" type="slidenum">
              <a:rPr kumimoji="1" lang="ja-JP" altLang="en-US" smtClean="0"/>
              <a:t>82</a:t>
            </a:fld>
            <a:endParaRPr kumimoji="1" lang="ja-JP" altLang="en-US"/>
          </a:p>
        </p:txBody>
      </p:sp>
    </p:spTree>
    <p:extLst>
      <p:ext uri="{BB962C8B-B14F-4D97-AF65-F5344CB8AC3E}">
        <p14:creationId xmlns:p14="http://schemas.microsoft.com/office/powerpoint/2010/main" val="585475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20F7B33-C309-B828-5561-BF0DCF467086}"/>
              </a:ext>
            </a:extLst>
          </p:cNvPr>
          <p:cNvSpPr>
            <a:spLocks noGrp="1"/>
          </p:cNvSpPr>
          <p:nvPr>
            <p:ph type="title"/>
          </p:nvPr>
        </p:nvSpPr>
        <p:spPr/>
        <p:txBody>
          <a:bodyPr/>
          <a:lstStyle/>
          <a:p>
            <a:r>
              <a:rPr kumimoji="1" lang="ja-JP" altLang="en-US" dirty="0">
                <a:latin typeface="HGP創英角ﾎﾟｯﾌﾟ体" panose="040B0A00000000000000" pitchFamily="50" charset="-128"/>
                <a:ea typeface="HGP創英角ﾎﾟｯﾌﾟ体" panose="040B0A00000000000000" pitchFamily="50" charset="-128"/>
              </a:rPr>
              <a:t>変動金利　適性診断！</a:t>
            </a:r>
            <a:endParaRPr kumimoji="1" lang="ja-JP" altLang="en-US" dirty="0">
              <a:solidFill>
                <a:schemeClr val="accent1"/>
              </a:solidFill>
              <a:latin typeface="HGP創英角ﾎﾟｯﾌﾟ体" panose="040B0A00000000000000" pitchFamily="50" charset="-128"/>
              <a:ea typeface="HGP創英角ﾎﾟｯﾌﾟ体" panose="040B0A00000000000000" pitchFamily="50" charset="-128"/>
            </a:endParaRPr>
          </a:p>
        </p:txBody>
      </p:sp>
      <p:sp>
        <p:nvSpPr>
          <p:cNvPr id="3" name="コンテンツ プレースホルダー 2">
            <a:extLst>
              <a:ext uri="{FF2B5EF4-FFF2-40B4-BE49-F238E27FC236}">
                <a16:creationId xmlns:a16="http://schemas.microsoft.com/office/drawing/2014/main" id="{AB264252-04F2-389D-4F0B-21462B561367}"/>
              </a:ext>
            </a:extLst>
          </p:cNvPr>
          <p:cNvSpPr>
            <a:spLocks noGrp="1"/>
          </p:cNvSpPr>
          <p:nvPr>
            <p:ph idx="1"/>
          </p:nvPr>
        </p:nvSpPr>
        <p:spPr/>
        <p:style>
          <a:lnRef idx="1">
            <a:schemeClr val="accent1"/>
          </a:lnRef>
          <a:fillRef idx="2">
            <a:schemeClr val="accent1"/>
          </a:fillRef>
          <a:effectRef idx="1">
            <a:schemeClr val="accent1"/>
          </a:effectRef>
          <a:fontRef idx="minor">
            <a:schemeClr val="dk1"/>
          </a:fontRef>
        </p:style>
        <p:txBody>
          <a:bodyPr>
            <a:normAutofit fontScale="92500" lnSpcReduction="10000"/>
          </a:bodyPr>
          <a:lstStyle/>
          <a:p>
            <a:pPr marL="0" indent="0">
              <a:buNone/>
            </a:pPr>
            <a:endParaRPr kumimoji="1" lang="en-US" altLang="ja-JP" sz="1600" dirty="0"/>
          </a:p>
          <a:p>
            <a:pPr marL="0" indent="0">
              <a:buNone/>
            </a:pPr>
            <a:r>
              <a:rPr kumimoji="1" lang="ja-JP" altLang="en-US" dirty="0">
                <a:latin typeface="HGP創英角ﾎﾟｯﾌﾟ体" panose="040B0A00000000000000" pitchFamily="50" charset="-128"/>
                <a:ea typeface="HGP創英角ﾎﾟｯﾌﾟ体" panose="040B0A00000000000000" pitchFamily="50" charset="-128"/>
              </a:rPr>
              <a:t>あなたが、変動金利で払い続けて本当に、大丈夫なのか？</a:t>
            </a:r>
            <a:endParaRPr kumimoji="1" lang="en-US" altLang="ja-JP" dirty="0">
              <a:latin typeface="HGP創英角ﾎﾟｯﾌﾟ体" panose="040B0A00000000000000" pitchFamily="50" charset="-128"/>
              <a:ea typeface="HGP創英角ﾎﾟｯﾌﾟ体" panose="040B0A00000000000000" pitchFamily="50" charset="-128"/>
            </a:endParaRPr>
          </a:p>
          <a:p>
            <a:endParaRPr lang="en-US" altLang="ja-JP" sz="1300" dirty="0">
              <a:latin typeface="HGP創英角ﾎﾟｯﾌﾟ体" panose="040B0A00000000000000" pitchFamily="50" charset="-128"/>
              <a:ea typeface="HGP創英角ﾎﾟｯﾌﾟ体" panose="040B0A00000000000000" pitchFamily="50" charset="-128"/>
            </a:endParaRPr>
          </a:p>
          <a:p>
            <a:pPr marL="0" indent="0">
              <a:buNone/>
            </a:pPr>
            <a:r>
              <a:rPr lang="ja-JP" altLang="en-US" dirty="0">
                <a:solidFill>
                  <a:srgbClr val="FF0000"/>
                </a:solidFill>
                <a:latin typeface="HGP創英角ﾎﾟｯﾌﾟ体" panose="040B0A00000000000000" pitchFamily="50" charset="-128"/>
                <a:ea typeface="HGP創英角ﾎﾟｯﾌﾟ体" panose="040B0A00000000000000" pitchFamily="50" charset="-128"/>
              </a:rPr>
              <a:t>適性診断いたします！</a:t>
            </a:r>
            <a:endParaRPr kumimoji="1" lang="en-US" altLang="ja-JP" dirty="0">
              <a:latin typeface="HGP創英角ﾎﾟｯﾌﾟ体" panose="040B0A00000000000000" pitchFamily="50" charset="-128"/>
              <a:ea typeface="HGP創英角ﾎﾟｯﾌﾟ体" panose="040B0A00000000000000" pitchFamily="50" charset="-128"/>
            </a:endParaRPr>
          </a:p>
          <a:p>
            <a:pPr marL="0" indent="0">
              <a:buNone/>
            </a:pPr>
            <a:endParaRPr kumimoji="1" lang="en-US" altLang="ja-JP" sz="1300" dirty="0">
              <a:latin typeface="HGP創英角ﾎﾟｯﾌﾟ体" panose="040B0A00000000000000" pitchFamily="50" charset="-128"/>
              <a:ea typeface="HGP創英角ﾎﾟｯﾌﾟ体" panose="040B0A00000000000000" pitchFamily="50" charset="-128"/>
            </a:endParaRPr>
          </a:p>
          <a:p>
            <a:pPr marL="0" indent="0">
              <a:buNone/>
            </a:pPr>
            <a:r>
              <a:rPr kumimoji="1" lang="ja-JP" altLang="en-US" dirty="0">
                <a:latin typeface="HGP創英角ﾎﾟｯﾌﾟ体" panose="040B0A00000000000000" pitchFamily="50" charset="-128"/>
                <a:ea typeface="HGP創英角ﾎﾟｯﾌﾟ体" panose="040B0A00000000000000" pitchFamily="50" charset="-128"/>
              </a:rPr>
              <a:t>問題点が見つかれば、</a:t>
            </a:r>
            <a:r>
              <a:rPr kumimoji="1" lang="ja-JP" altLang="en-US" dirty="0">
                <a:solidFill>
                  <a:srgbClr val="FF0000"/>
                </a:solidFill>
                <a:latin typeface="HGP創英角ﾎﾟｯﾌﾟ体" panose="040B0A00000000000000" pitchFamily="50" charset="-128"/>
                <a:ea typeface="HGP創英角ﾎﾟｯﾌﾟ体" panose="040B0A00000000000000" pitchFamily="50" charset="-128"/>
              </a:rPr>
              <a:t>具体的な対策</a:t>
            </a:r>
            <a:r>
              <a:rPr kumimoji="1" lang="ja-JP" altLang="en-US" dirty="0">
                <a:latin typeface="HGP創英角ﾎﾟｯﾌﾟ体" panose="040B0A00000000000000" pitchFamily="50" charset="-128"/>
                <a:ea typeface="HGP創英角ﾎﾟｯﾌﾟ体" panose="040B0A00000000000000" pitchFamily="50" charset="-128"/>
              </a:rPr>
              <a:t>をお伝えします！</a:t>
            </a:r>
            <a:endParaRPr kumimoji="1" lang="en-US" altLang="ja-JP" dirty="0">
              <a:latin typeface="HGP創英角ﾎﾟｯﾌﾟ体" panose="040B0A00000000000000" pitchFamily="50" charset="-128"/>
              <a:ea typeface="HGP創英角ﾎﾟｯﾌﾟ体" panose="040B0A00000000000000" pitchFamily="50" charset="-128"/>
            </a:endParaRPr>
          </a:p>
          <a:p>
            <a:endParaRPr lang="en-US" altLang="ja-JP" sz="800" dirty="0">
              <a:latin typeface="HGP創英角ﾎﾟｯﾌﾟ体" panose="040B0A00000000000000" pitchFamily="50" charset="-128"/>
              <a:ea typeface="HGP創英角ﾎﾟｯﾌﾟ体" panose="040B0A00000000000000" pitchFamily="50" charset="-128"/>
            </a:endParaRPr>
          </a:p>
          <a:p>
            <a:pPr marL="0" indent="0">
              <a:buNone/>
            </a:pPr>
            <a:r>
              <a:rPr kumimoji="1" lang="ja-JP" altLang="en-US" sz="2400" dirty="0">
                <a:latin typeface="HGP創英角ﾎﾟｯﾌﾟ体" panose="040B0A00000000000000" pitchFamily="50" charset="-128"/>
                <a:ea typeface="HGP創英角ﾎﾟｯﾌﾟ体" panose="040B0A00000000000000" pitchFamily="50" charset="-128"/>
              </a:rPr>
              <a:t>ご準備頂くものは、</a:t>
            </a:r>
            <a:endParaRPr kumimoji="1" lang="en-US" altLang="ja-JP" sz="2400" dirty="0">
              <a:latin typeface="HGP創英角ﾎﾟｯﾌﾟ体" panose="040B0A00000000000000" pitchFamily="50" charset="-128"/>
              <a:ea typeface="HGP創英角ﾎﾟｯﾌﾟ体" panose="040B0A00000000000000" pitchFamily="50" charset="-128"/>
            </a:endParaRPr>
          </a:p>
          <a:p>
            <a:pPr marL="0" indent="0">
              <a:buNone/>
            </a:pPr>
            <a:r>
              <a:rPr lang="ja-JP" altLang="en-US" dirty="0">
                <a:latin typeface="HGP創英角ﾎﾟｯﾌﾟ体" panose="040B0A00000000000000" pitchFamily="50" charset="-128"/>
                <a:ea typeface="HGP創英角ﾎﾟｯﾌﾟ体" panose="040B0A00000000000000" pitchFamily="50" charset="-128"/>
              </a:rPr>
              <a:t>①返済予定表（年</a:t>
            </a:r>
            <a:r>
              <a:rPr lang="en-US" altLang="ja-JP" dirty="0">
                <a:latin typeface="HGP創英角ﾎﾟｯﾌﾟ体" panose="040B0A00000000000000" pitchFamily="50" charset="-128"/>
                <a:ea typeface="HGP創英角ﾎﾟｯﾌﾟ体" panose="040B0A00000000000000" pitchFamily="50" charset="-128"/>
              </a:rPr>
              <a:t>0.775</a:t>
            </a:r>
            <a:r>
              <a:rPr lang="ja-JP" altLang="en-US" dirty="0">
                <a:latin typeface="HGP創英角ﾎﾟｯﾌﾟ体" panose="040B0A00000000000000" pitchFamily="50" charset="-128"/>
                <a:ea typeface="HGP創英角ﾎﾟｯﾌﾟ体" panose="040B0A00000000000000" pitchFamily="50" charset="-128"/>
              </a:rPr>
              <a:t>％以上で借り入れている方は見直し必須）</a:t>
            </a:r>
            <a:endParaRPr lang="en-US" altLang="ja-JP" dirty="0">
              <a:latin typeface="HGP創英角ﾎﾟｯﾌﾟ体" panose="040B0A00000000000000" pitchFamily="50" charset="-128"/>
              <a:ea typeface="HGP創英角ﾎﾟｯﾌﾟ体" panose="040B0A00000000000000" pitchFamily="50" charset="-128"/>
            </a:endParaRPr>
          </a:p>
          <a:p>
            <a:pPr marL="0" indent="0">
              <a:buNone/>
            </a:pPr>
            <a:r>
              <a:rPr lang="ja-JP" altLang="en-US" dirty="0">
                <a:latin typeface="HGP創英角ﾎﾟｯﾌﾟ体" panose="040B0A00000000000000" pitchFamily="50" charset="-128"/>
                <a:ea typeface="HGP創英角ﾎﾟｯﾌﾟ体" panose="040B0A00000000000000" pitchFamily="50" charset="-128"/>
              </a:rPr>
              <a:t>②源泉徴収票（ローンの借入限度額を計算するのに必要）</a:t>
            </a:r>
            <a:endParaRPr lang="en-US" altLang="ja-JP" dirty="0">
              <a:latin typeface="HGP創英角ﾎﾟｯﾌﾟ体" panose="040B0A00000000000000" pitchFamily="50" charset="-128"/>
              <a:ea typeface="HGP創英角ﾎﾟｯﾌﾟ体" panose="040B0A00000000000000" pitchFamily="50" charset="-128"/>
            </a:endParaRPr>
          </a:p>
          <a:p>
            <a:pPr marL="0" indent="0">
              <a:buNone/>
            </a:pPr>
            <a:r>
              <a:rPr kumimoji="1" lang="ja-JP" altLang="en-US" dirty="0">
                <a:latin typeface="HGP創英角ﾎﾟｯﾌﾟ体" panose="040B0A00000000000000" pitchFamily="50" charset="-128"/>
                <a:ea typeface="HGP創英角ﾎﾟｯﾌﾟ体" panose="040B0A00000000000000" pitchFamily="50" charset="-128"/>
              </a:rPr>
              <a:t>③金融資産残高（内訳）の確認　</a:t>
            </a:r>
            <a:r>
              <a:rPr kumimoji="1" lang="en-US" altLang="ja-JP" dirty="0">
                <a:latin typeface="HGP創英角ﾎﾟｯﾌﾟ体" panose="040B0A00000000000000" pitchFamily="50" charset="-128"/>
                <a:ea typeface="HGP創英角ﾎﾟｯﾌﾟ体" panose="040B0A00000000000000" pitchFamily="50" charset="-128"/>
              </a:rPr>
              <a:t>1</a:t>
            </a:r>
            <a:r>
              <a:rPr kumimoji="1" lang="ja-JP" altLang="en-US" dirty="0">
                <a:latin typeface="HGP創英角ﾎﾟｯﾌﾟ体" panose="040B0A00000000000000" pitchFamily="50" charset="-128"/>
                <a:ea typeface="HGP創英角ﾎﾟｯﾌﾟ体" panose="040B0A00000000000000" pitchFamily="50" charset="-128"/>
              </a:rPr>
              <a:t>年間の貯蓄実績</a:t>
            </a:r>
          </a:p>
        </p:txBody>
      </p:sp>
      <p:sp>
        <p:nvSpPr>
          <p:cNvPr id="5" name="スライド番号プレースホルダー 4">
            <a:extLst>
              <a:ext uri="{FF2B5EF4-FFF2-40B4-BE49-F238E27FC236}">
                <a16:creationId xmlns:a16="http://schemas.microsoft.com/office/drawing/2014/main" id="{F57E499A-6423-8E9A-7719-B0D19389F641}"/>
              </a:ext>
            </a:extLst>
          </p:cNvPr>
          <p:cNvSpPr>
            <a:spLocks noGrp="1"/>
          </p:cNvSpPr>
          <p:nvPr>
            <p:ph type="sldNum" sz="quarter" idx="12"/>
          </p:nvPr>
        </p:nvSpPr>
        <p:spPr/>
        <p:txBody>
          <a:bodyPr/>
          <a:lstStyle/>
          <a:p>
            <a:fld id="{7053D55C-1BD3-474D-B643-3CCB384A951D}" type="slidenum">
              <a:rPr kumimoji="1" lang="ja-JP" altLang="en-US" smtClean="0"/>
              <a:t>83</a:t>
            </a:fld>
            <a:endParaRPr kumimoji="1" lang="ja-JP" altLang="en-US"/>
          </a:p>
        </p:txBody>
      </p:sp>
    </p:spTree>
    <p:extLst>
      <p:ext uri="{BB962C8B-B14F-4D97-AF65-F5344CB8AC3E}">
        <p14:creationId xmlns:p14="http://schemas.microsoft.com/office/powerpoint/2010/main" val="3438673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1BECE64-6A86-C39D-E2E9-27C6A50FB6B9}"/>
              </a:ext>
            </a:extLst>
          </p:cNvPr>
          <p:cNvSpPr>
            <a:spLocks noGrp="1"/>
          </p:cNvSpPr>
          <p:nvPr>
            <p:ph type="title"/>
          </p:nvPr>
        </p:nvSpPr>
        <p:spPr/>
        <p:txBody>
          <a:bodyPr>
            <a:normAutofit/>
          </a:bodyPr>
          <a:lstStyle/>
          <a:p>
            <a:r>
              <a:rPr kumimoji="1" lang="ja-JP" altLang="en-US" dirty="0">
                <a:latin typeface="HGP創英角ﾎﾟｯﾌﾟ体" panose="040B0A00000000000000" pitchFamily="50" charset="-128"/>
                <a:ea typeface="HGP創英角ﾎﾟｯﾌﾟ体" panose="040B0A00000000000000" pitchFamily="50" charset="-128"/>
              </a:rPr>
              <a:t>変動金利の金利上昇リスク対策！</a:t>
            </a:r>
          </a:p>
        </p:txBody>
      </p:sp>
      <p:sp>
        <p:nvSpPr>
          <p:cNvPr id="3" name="コンテンツ プレースホルダー 2">
            <a:extLst>
              <a:ext uri="{FF2B5EF4-FFF2-40B4-BE49-F238E27FC236}">
                <a16:creationId xmlns:a16="http://schemas.microsoft.com/office/drawing/2014/main" id="{1652A1B1-297A-36A2-1CCF-AA8981697DE0}"/>
              </a:ext>
            </a:extLst>
          </p:cNvPr>
          <p:cNvSpPr>
            <a:spLocks noGrp="1"/>
          </p:cNvSpPr>
          <p:nvPr>
            <p:ph idx="1"/>
          </p:nvPr>
        </p:nvSpPr>
        <p:spPr/>
        <p:style>
          <a:lnRef idx="1">
            <a:schemeClr val="accent2"/>
          </a:lnRef>
          <a:fillRef idx="2">
            <a:schemeClr val="accent2"/>
          </a:fillRef>
          <a:effectRef idx="1">
            <a:schemeClr val="accent2"/>
          </a:effectRef>
          <a:fontRef idx="minor">
            <a:schemeClr val="dk1"/>
          </a:fontRef>
        </p:style>
        <p:txBody>
          <a:bodyPr>
            <a:normAutofit fontScale="92500" lnSpcReduction="20000"/>
          </a:bodyPr>
          <a:lstStyle/>
          <a:p>
            <a:pPr marL="0" indent="0">
              <a:buNone/>
            </a:pPr>
            <a:endParaRPr lang="en-US" altLang="ja-JP" sz="300" dirty="0"/>
          </a:p>
          <a:p>
            <a:pPr marL="0" indent="0">
              <a:buNone/>
            </a:pPr>
            <a:r>
              <a:rPr kumimoji="1" lang="ja-JP" altLang="en-US" sz="2200" dirty="0">
                <a:latin typeface="HGS創英角ﾎﾟｯﾌﾟ体" panose="040B0A00000000000000" pitchFamily="50" charset="-128"/>
                <a:ea typeface="HGS創英角ﾎﾟｯﾌﾟ体" panose="040B0A00000000000000" pitchFamily="50" charset="-128"/>
              </a:rPr>
              <a:t>問題が見つかれば、改善策は？</a:t>
            </a:r>
            <a:endParaRPr kumimoji="1" lang="en-US" altLang="ja-JP" sz="2200" dirty="0">
              <a:latin typeface="HGS創英角ﾎﾟｯﾌﾟ体" panose="040B0A00000000000000" pitchFamily="50" charset="-128"/>
              <a:ea typeface="HGS創英角ﾎﾟｯﾌﾟ体" panose="040B0A00000000000000" pitchFamily="50" charset="-128"/>
            </a:endParaRPr>
          </a:p>
          <a:p>
            <a:pPr marL="0" indent="0">
              <a:buNone/>
            </a:pPr>
            <a:endParaRPr kumimoji="1" lang="en-US" altLang="ja-JP" sz="1900" dirty="0">
              <a:latin typeface="HGS創英角ﾎﾟｯﾌﾟ体" panose="040B0A00000000000000" pitchFamily="50" charset="-128"/>
              <a:ea typeface="HGS創英角ﾎﾟｯﾌﾟ体" panose="040B0A00000000000000" pitchFamily="50" charset="-128"/>
            </a:endParaRPr>
          </a:p>
          <a:p>
            <a:pPr marL="0" indent="0">
              <a:buNone/>
            </a:pPr>
            <a:r>
              <a:rPr kumimoji="1" lang="ja-JP" altLang="en-US" dirty="0">
                <a:latin typeface="HGP創英角ﾎﾟｯﾌﾟ体" panose="040B0A00000000000000" pitchFamily="50" charset="-128"/>
                <a:ea typeface="HGP創英角ﾎﾟｯﾌﾟ体" panose="040B0A00000000000000" pitchFamily="50" charset="-128"/>
              </a:rPr>
              <a:t>必須</a:t>
            </a:r>
            <a:endParaRPr kumimoji="1" lang="en-US" altLang="ja-JP" dirty="0">
              <a:latin typeface="HGP創英角ﾎﾟｯﾌﾟ体" panose="040B0A00000000000000" pitchFamily="50" charset="-128"/>
              <a:ea typeface="HGP創英角ﾎﾟｯﾌﾟ体" panose="040B0A00000000000000" pitchFamily="50" charset="-128"/>
            </a:endParaRPr>
          </a:p>
          <a:p>
            <a:pPr marL="0" indent="0">
              <a:buNone/>
            </a:pPr>
            <a:r>
              <a:rPr lang="ja-JP" altLang="en-US" sz="3600" dirty="0">
                <a:solidFill>
                  <a:srgbClr val="FF0000"/>
                </a:solidFill>
                <a:latin typeface="HGP創英角ﾎﾟｯﾌﾟ体" panose="040B0A00000000000000" pitchFamily="50" charset="-128"/>
                <a:ea typeface="HGP創英角ﾎﾟｯﾌﾟ体" panose="040B0A00000000000000" pitchFamily="50" charset="-128"/>
              </a:rPr>
              <a:t>家計の見直し（フリーキャッシュフロー改善）</a:t>
            </a:r>
          </a:p>
          <a:p>
            <a:pPr marL="0" indent="0">
              <a:buNone/>
            </a:pPr>
            <a:r>
              <a:rPr lang="ja-JP" altLang="en-US" sz="3200" dirty="0">
                <a:solidFill>
                  <a:schemeClr val="accent1"/>
                </a:solidFill>
                <a:latin typeface="HGP創英角ﾎﾟｯﾌﾟ体" panose="040B0A00000000000000" pitchFamily="50" charset="-128"/>
                <a:ea typeface="HGP創英角ﾎﾟｯﾌﾟ体" panose="040B0A00000000000000" pitchFamily="50" charset="-128"/>
              </a:rPr>
              <a:t>　　　　　　　　　　　　　　　　</a:t>
            </a:r>
            <a:endParaRPr lang="en-US" altLang="ja-JP" sz="3200" dirty="0">
              <a:solidFill>
                <a:schemeClr val="accent1"/>
              </a:solidFill>
              <a:latin typeface="HGP創英角ﾎﾟｯﾌﾟ体" panose="040B0A00000000000000" pitchFamily="50" charset="-128"/>
              <a:ea typeface="HGP創英角ﾎﾟｯﾌﾟ体" panose="040B0A00000000000000" pitchFamily="50" charset="-128"/>
            </a:endParaRPr>
          </a:p>
          <a:p>
            <a:pPr marL="0" indent="0">
              <a:buNone/>
            </a:pPr>
            <a:r>
              <a:rPr lang="ja-JP" altLang="en-US" dirty="0">
                <a:latin typeface="HGP創英角ﾎﾟｯﾌﾟ体" panose="040B0A00000000000000" pitchFamily="50" charset="-128"/>
                <a:ea typeface="HGP創英角ﾎﾟｯﾌﾟ体" panose="040B0A00000000000000" pitchFamily="50" charset="-128"/>
              </a:rPr>
              <a:t>対策は</a:t>
            </a:r>
            <a:r>
              <a:rPr lang="en-US" altLang="ja-JP" dirty="0">
                <a:latin typeface="HGP創英角ﾎﾟｯﾌﾟ体" panose="040B0A00000000000000" pitchFamily="50" charset="-128"/>
                <a:ea typeface="HGP創英角ﾎﾟｯﾌﾟ体" panose="040B0A00000000000000" pitchFamily="50" charset="-128"/>
              </a:rPr>
              <a:t>2</a:t>
            </a:r>
            <a:r>
              <a:rPr lang="ja-JP" altLang="en-US" dirty="0">
                <a:latin typeface="HGP創英角ﾎﾟｯﾌﾟ体" panose="040B0A00000000000000" pitchFamily="50" charset="-128"/>
                <a:ea typeface="HGP創英角ﾎﾟｯﾌﾟ体" panose="040B0A00000000000000" pitchFamily="50" charset="-128"/>
              </a:rPr>
              <a:t>つ</a:t>
            </a:r>
            <a:endParaRPr lang="en-US" altLang="ja-JP" dirty="0">
              <a:latin typeface="HGP創英角ﾎﾟｯﾌﾟ体" panose="040B0A00000000000000" pitchFamily="50" charset="-128"/>
              <a:ea typeface="HGP創英角ﾎﾟｯﾌﾟ体" panose="040B0A00000000000000" pitchFamily="50" charset="-128"/>
            </a:endParaRPr>
          </a:p>
          <a:p>
            <a:pPr marL="0" indent="0">
              <a:buNone/>
            </a:pPr>
            <a:r>
              <a:rPr kumimoji="1" lang="ja-JP" altLang="en-US" sz="4000" dirty="0">
                <a:latin typeface="HGP創英角ﾎﾟｯﾌﾟ体" panose="040B0A00000000000000" pitchFamily="50" charset="-128"/>
                <a:ea typeface="HGP創英角ﾎﾟｯﾌﾟ体" panose="040B0A00000000000000" pitchFamily="50" charset="-128"/>
              </a:rPr>
              <a:t>①変動金利を固定金利に借り換える</a:t>
            </a:r>
            <a:endParaRPr kumimoji="1" lang="en-US" altLang="ja-JP" sz="4000" dirty="0">
              <a:latin typeface="HGP創英角ﾎﾟｯﾌﾟ体" panose="040B0A00000000000000" pitchFamily="50" charset="-128"/>
              <a:ea typeface="HGP創英角ﾎﾟｯﾌﾟ体" panose="040B0A00000000000000" pitchFamily="50" charset="-128"/>
            </a:endParaRPr>
          </a:p>
          <a:p>
            <a:pPr marL="0" indent="0">
              <a:buNone/>
            </a:pPr>
            <a:endParaRPr lang="en-US" altLang="ja-JP" sz="1800" dirty="0">
              <a:latin typeface="HGP創英角ﾎﾟｯﾌﾟ体" panose="040B0A00000000000000" pitchFamily="50" charset="-128"/>
              <a:ea typeface="HGP創英角ﾎﾟｯﾌﾟ体" panose="040B0A00000000000000" pitchFamily="50" charset="-128"/>
            </a:endParaRPr>
          </a:p>
          <a:p>
            <a:pPr marL="0" indent="0">
              <a:buNone/>
            </a:pPr>
            <a:r>
              <a:rPr kumimoji="1" lang="ja-JP" altLang="en-US" sz="4000" dirty="0">
                <a:latin typeface="HGP創英角ﾎﾟｯﾌﾟ体" panose="040B0A00000000000000" pitchFamily="50" charset="-128"/>
                <a:ea typeface="HGP創英角ﾎﾟｯﾌﾟ体" panose="040B0A00000000000000" pitchFamily="50" charset="-128"/>
              </a:rPr>
              <a:t>②変動金利の金利を適正化し、資産運用をする</a:t>
            </a:r>
            <a:endParaRPr kumimoji="1" lang="en-US" altLang="ja-JP" sz="4000" dirty="0">
              <a:latin typeface="HGP創英角ﾎﾟｯﾌﾟ体" panose="040B0A00000000000000" pitchFamily="50" charset="-128"/>
              <a:ea typeface="HGP創英角ﾎﾟｯﾌﾟ体" panose="040B0A00000000000000" pitchFamily="50" charset="-128"/>
            </a:endParaRPr>
          </a:p>
          <a:p>
            <a:pPr marL="0" indent="0">
              <a:buNone/>
            </a:pPr>
            <a:r>
              <a:rPr kumimoji="1" lang="ja-JP" altLang="en-US" sz="3000" dirty="0">
                <a:solidFill>
                  <a:schemeClr val="accent1"/>
                </a:solidFill>
                <a:latin typeface="HGP創英角ﾎﾟｯﾌﾟ体" panose="040B0A00000000000000" pitchFamily="50" charset="-128"/>
                <a:ea typeface="HGP創英角ﾎﾟｯﾌﾟ体" panose="040B0A00000000000000" pitchFamily="50" charset="-128"/>
              </a:rPr>
              <a:t>　　　　　　　　　　　　　　　　　　　</a:t>
            </a:r>
            <a:endParaRPr kumimoji="1" lang="en-US" altLang="ja-JP" sz="3000" dirty="0">
              <a:solidFill>
                <a:schemeClr val="accent1"/>
              </a:solidFill>
              <a:latin typeface="HGP創英角ﾎﾟｯﾌﾟ体" panose="040B0A00000000000000" pitchFamily="50" charset="-128"/>
              <a:ea typeface="HGP創英角ﾎﾟｯﾌﾟ体" panose="040B0A00000000000000" pitchFamily="50" charset="-128"/>
            </a:endParaRPr>
          </a:p>
          <a:p>
            <a:pPr marL="0" indent="0">
              <a:buNone/>
            </a:pPr>
            <a:endParaRPr lang="en-US" altLang="ja-JP" dirty="0"/>
          </a:p>
        </p:txBody>
      </p:sp>
      <p:sp>
        <p:nvSpPr>
          <p:cNvPr id="5" name="スライド番号プレースホルダー 4">
            <a:extLst>
              <a:ext uri="{FF2B5EF4-FFF2-40B4-BE49-F238E27FC236}">
                <a16:creationId xmlns:a16="http://schemas.microsoft.com/office/drawing/2014/main" id="{ED0FE80A-003C-316A-81FF-276A02D319C8}"/>
              </a:ext>
            </a:extLst>
          </p:cNvPr>
          <p:cNvSpPr>
            <a:spLocks noGrp="1"/>
          </p:cNvSpPr>
          <p:nvPr>
            <p:ph type="sldNum" sz="quarter" idx="12"/>
          </p:nvPr>
        </p:nvSpPr>
        <p:spPr/>
        <p:txBody>
          <a:bodyPr/>
          <a:lstStyle/>
          <a:p>
            <a:fld id="{7053D55C-1BD3-474D-B643-3CCB384A951D}" type="slidenum">
              <a:rPr kumimoji="1" lang="ja-JP" altLang="en-US" smtClean="0"/>
              <a:t>84</a:t>
            </a:fld>
            <a:endParaRPr kumimoji="1" lang="ja-JP" altLang="en-US"/>
          </a:p>
        </p:txBody>
      </p:sp>
    </p:spTree>
    <p:extLst>
      <p:ext uri="{BB962C8B-B14F-4D97-AF65-F5344CB8AC3E}">
        <p14:creationId xmlns:p14="http://schemas.microsoft.com/office/powerpoint/2010/main" val="686867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A762609-986D-65D7-C561-200F80B539DA}"/>
              </a:ext>
            </a:extLst>
          </p:cNvPr>
          <p:cNvSpPr>
            <a:spLocks noGrp="1"/>
          </p:cNvSpPr>
          <p:nvPr>
            <p:ph type="title"/>
          </p:nvPr>
        </p:nvSpPr>
        <p:spPr/>
        <p:txBody>
          <a:bodyPr/>
          <a:lstStyle/>
          <a:p>
            <a:r>
              <a:rPr lang="ja-JP" altLang="en-US" dirty="0">
                <a:latin typeface="HGP創英角ﾎﾟｯﾌﾟ体" panose="040B0A00000000000000" pitchFamily="50" charset="-128"/>
                <a:ea typeface="HGP創英角ﾎﾟｯﾌﾟ体" panose="040B0A00000000000000" pitchFamily="50" charset="-128"/>
              </a:rPr>
              <a:t>事　</a:t>
            </a:r>
            <a:r>
              <a:rPr kumimoji="1" lang="ja-JP" altLang="en-US" dirty="0">
                <a:latin typeface="HGP創英角ﾎﾟｯﾌﾟ体" panose="040B0A00000000000000" pitchFamily="50" charset="-128"/>
                <a:ea typeface="HGP創英角ﾎﾟｯﾌﾟ体" panose="040B0A00000000000000" pitchFamily="50" charset="-128"/>
              </a:rPr>
              <a:t>例</a:t>
            </a:r>
            <a:r>
              <a:rPr kumimoji="1" lang="ja-JP" altLang="en-US" dirty="0"/>
              <a:t>　</a:t>
            </a:r>
          </a:p>
        </p:txBody>
      </p:sp>
      <p:sp>
        <p:nvSpPr>
          <p:cNvPr id="3" name="コンテンツ プレースホルダー 2">
            <a:extLst>
              <a:ext uri="{FF2B5EF4-FFF2-40B4-BE49-F238E27FC236}">
                <a16:creationId xmlns:a16="http://schemas.microsoft.com/office/drawing/2014/main" id="{AC43779B-E6B0-F8D3-426E-5AB3E01CA9BB}"/>
              </a:ext>
            </a:extLst>
          </p:cNvPr>
          <p:cNvSpPr>
            <a:spLocks noGrp="1"/>
          </p:cNvSpPr>
          <p:nvPr>
            <p:ph idx="1"/>
          </p:nvPr>
        </p:nvSpPr>
        <p:spPr/>
        <p:style>
          <a:lnRef idx="1">
            <a:schemeClr val="accent1"/>
          </a:lnRef>
          <a:fillRef idx="2">
            <a:schemeClr val="accent1"/>
          </a:fillRef>
          <a:effectRef idx="1">
            <a:schemeClr val="accent1"/>
          </a:effectRef>
          <a:fontRef idx="minor">
            <a:schemeClr val="dk1"/>
          </a:fontRef>
        </p:style>
        <p:txBody>
          <a:bodyPr/>
          <a:lstStyle/>
          <a:p>
            <a:pPr marL="0" indent="0">
              <a:buNone/>
            </a:pPr>
            <a:endParaRPr kumimoji="1" lang="en-US" altLang="ja-JP" sz="1400" dirty="0">
              <a:latin typeface="HGP創英角ﾎﾟｯﾌﾟ体" panose="040B0A00000000000000" pitchFamily="50" charset="-128"/>
              <a:ea typeface="HGP創英角ﾎﾟｯﾌﾟ体" panose="040B0A00000000000000" pitchFamily="50" charset="-128"/>
            </a:endParaRPr>
          </a:p>
          <a:p>
            <a:pPr marL="0" indent="0">
              <a:buNone/>
            </a:pPr>
            <a:r>
              <a:rPr kumimoji="1" lang="ja-JP" altLang="en-US" sz="4000" dirty="0">
                <a:latin typeface="HGP創英角ﾎﾟｯﾌﾟ体" panose="040B0A00000000000000" pitchFamily="50" charset="-128"/>
                <a:ea typeface="HGP創英角ﾎﾟｯﾌﾟ体" panose="040B0A00000000000000" pitchFamily="50" charset="-128"/>
              </a:rPr>
              <a:t>診断ツールを使って</a:t>
            </a:r>
            <a:endParaRPr kumimoji="1" lang="en-US" altLang="ja-JP" sz="4000" dirty="0">
              <a:latin typeface="HGP創英角ﾎﾟｯﾌﾟ体" panose="040B0A00000000000000" pitchFamily="50" charset="-128"/>
              <a:ea typeface="HGP創英角ﾎﾟｯﾌﾟ体" panose="040B0A00000000000000" pitchFamily="50" charset="-128"/>
            </a:endParaRPr>
          </a:p>
          <a:p>
            <a:endParaRPr lang="en-US" altLang="ja-JP" sz="4000" dirty="0">
              <a:latin typeface="HGP創英角ﾎﾟｯﾌﾟ体" panose="040B0A00000000000000" pitchFamily="50" charset="-128"/>
              <a:ea typeface="HGP創英角ﾎﾟｯﾌﾟ体" panose="040B0A00000000000000" pitchFamily="50" charset="-128"/>
            </a:endParaRPr>
          </a:p>
          <a:p>
            <a:pPr marL="0" indent="0">
              <a:buNone/>
            </a:pPr>
            <a:r>
              <a:rPr kumimoji="1" lang="ja-JP" altLang="en-US" sz="4000" dirty="0">
                <a:latin typeface="HGP創英角ﾎﾟｯﾌﾟ体" panose="040B0A00000000000000" pitchFamily="50" charset="-128"/>
                <a:ea typeface="HGP創英角ﾎﾟｯﾌﾟ体" panose="040B0A00000000000000" pitchFamily="50" charset="-128"/>
              </a:rPr>
              <a:t>変動金利の適正化をされた</a:t>
            </a:r>
            <a:r>
              <a:rPr kumimoji="1" lang="en-US" altLang="ja-JP" sz="4000" dirty="0">
                <a:latin typeface="HGP創英角ﾎﾟｯﾌﾟ体" panose="040B0A00000000000000" pitchFamily="50" charset="-128"/>
                <a:ea typeface="HGP創英角ﾎﾟｯﾌﾟ体" panose="040B0A00000000000000" pitchFamily="50" charset="-128"/>
              </a:rPr>
              <a:t>A</a:t>
            </a:r>
            <a:r>
              <a:rPr kumimoji="1" lang="ja-JP" altLang="en-US" sz="4000" dirty="0">
                <a:latin typeface="HGP創英角ﾎﾟｯﾌﾟ体" panose="040B0A00000000000000" pitchFamily="50" charset="-128"/>
                <a:ea typeface="HGP創英角ﾎﾟｯﾌﾟ体" panose="040B0A00000000000000" pitchFamily="50" charset="-128"/>
              </a:rPr>
              <a:t>さんの事例！</a:t>
            </a:r>
          </a:p>
        </p:txBody>
      </p:sp>
      <p:sp>
        <p:nvSpPr>
          <p:cNvPr id="4" name="スライド番号プレースホルダー 3">
            <a:extLst>
              <a:ext uri="{FF2B5EF4-FFF2-40B4-BE49-F238E27FC236}">
                <a16:creationId xmlns:a16="http://schemas.microsoft.com/office/drawing/2014/main" id="{8EA95A4C-9FCA-FF22-5725-40A89901A0B6}"/>
              </a:ext>
            </a:extLst>
          </p:cNvPr>
          <p:cNvSpPr>
            <a:spLocks noGrp="1"/>
          </p:cNvSpPr>
          <p:nvPr>
            <p:ph type="sldNum" sz="quarter" idx="12"/>
          </p:nvPr>
        </p:nvSpPr>
        <p:spPr/>
        <p:txBody>
          <a:bodyPr/>
          <a:lstStyle/>
          <a:p>
            <a:fld id="{7053D55C-1BD3-474D-B643-3CCB384A951D}" type="slidenum">
              <a:rPr kumimoji="1" lang="ja-JP" altLang="en-US" smtClean="0"/>
              <a:t>85</a:t>
            </a:fld>
            <a:endParaRPr kumimoji="1" lang="ja-JP" altLang="en-US"/>
          </a:p>
        </p:txBody>
      </p:sp>
    </p:spTree>
    <p:extLst>
      <p:ext uri="{BB962C8B-B14F-4D97-AF65-F5344CB8AC3E}">
        <p14:creationId xmlns:p14="http://schemas.microsoft.com/office/powerpoint/2010/main" val="239063105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F610C05-C4E8-B54A-C2C2-CF47F7E8E4D5}"/>
              </a:ext>
            </a:extLst>
          </p:cNvPr>
          <p:cNvSpPr>
            <a:spLocks noGrp="1"/>
          </p:cNvSpPr>
          <p:nvPr>
            <p:ph type="title"/>
          </p:nvPr>
        </p:nvSpPr>
        <p:spPr/>
        <p:txBody>
          <a:bodyPr/>
          <a:lstStyle/>
          <a:p>
            <a:endParaRPr kumimoji="1" lang="ja-JP" altLang="en-US"/>
          </a:p>
        </p:txBody>
      </p:sp>
      <p:pic>
        <p:nvPicPr>
          <p:cNvPr id="6" name="コンテンツ プレースホルダー 5">
            <a:extLst>
              <a:ext uri="{FF2B5EF4-FFF2-40B4-BE49-F238E27FC236}">
                <a16:creationId xmlns:a16="http://schemas.microsoft.com/office/drawing/2014/main" id="{D17B5195-294D-2908-1368-ECC88E9E9878}"/>
              </a:ext>
            </a:extLst>
          </p:cNvPr>
          <p:cNvPicPr>
            <a:picLocks noGrp="1" noChangeAspect="1"/>
          </p:cNvPicPr>
          <p:nvPr>
            <p:ph idx="1"/>
          </p:nvPr>
        </p:nvPicPr>
        <p:blipFill>
          <a:blip r:embed="rId3"/>
          <a:stretch>
            <a:fillRect/>
          </a:stretch>
        </p:blipFill>
        <p:spPr>
          <a:xfrm>
            <a:off x="838200" y="503853"/>
            <a:ext cx="10515600" cy="5497970"/>
          </a:xfrm>
        </p:spPr>
      </p:pic>
      <p:sp>
        <p:nvSpPr>
          <p:cNvPr id="4" name="スライド番号プレースホルダー 3">
            <a:extLst>
              <a:ext uri="{FF2B5EF4-FFF2-40B4-BE49-F238E27FC236}">
                <a16:creationId xmlns:a16="http://schemas.microsoft.com/office/drawing/2014/main" id="{C1E92313-C5C7-3F3D-DA01-D7FDB17341B7}"/>
              </a:ext>
            </a:extLst>
          </p:cNvPr>
          <p:cNvSpPr>
            <a:spLocks noGrp="1"/>
          </p:cNvSpPr>
          <p:nvPr>
            <p:ph type="sldNum" sz="quarter" idx="12"/>
          </p:nvPr>
        </p:nvSpPr>
        <p:spPr/>
        <p:txBody>
          <a:bodyPr/>
          <a:lstStyle/>
          <a:p>
            <a:fld id="{7053D55C-1BD3-474D-B643-3CCB384A951D}" type="slidenum">
              <a:rPr kumimoji="1" lang="ja-JP" altLang="en-US" smtClean="0"/>
              <a:t>86</a:t>
            </a:fld>
            <a:endParaRPr kumimoji="1" lang="ja-JP" altLang="en-US"/>
          </a:p>
        </p:txBody>
      </p:sp>
    </p:spTree>
    <p:extLst>
      <p:ext uri="{BB962C8B-B14F-4D97-AF65-F5344CB8AC3E}">
        <p14:creationId xmlns:p14="http://schemas.microsoft.com/office/powerpoint/2010/main" val="328268963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CDC5AC9-4F26-6CA1-5D61-A27C9BDB4106}"/>
              </a:ext>
            </a:extLst>
          </p:cNvPr>
          <p:cNvSpPr>
            <a:spLocks noGrp="1"/>
          </p:cNvSpPr>
          <p:nvPr>
            <p:ph type="title"/>
          </p:nvPr>
        </p:nvSpPr>
        <p:spPr/>
        <p:txBody>
          <a:bodyPr/>
          <a:lstStyle/>
          <a:p>
            <a:r>
              <a:rPr kumimoji="1" lang="ja-JP" altLang="en-US" dirty="0">
                <a:latin typeface="HGP創英角ﾎﾟｯﾌﾟ体" panose="040B0A00000000000000" pitchFamily="50" charset="-128"/>
                <a:ea typeface="HGP創英角ﾎﾟｯﾌﾟ体" panose="040B0A00000000000000" pitchFamily="50" charset="-128"/>
              </a:rPr>
              <a:t>変動金利　金利の適正化</a:t>
            </a:r>
          </a:p>
        </p:txBody>
      </p:sp>
      <p:sp>
        <p:nvSpPr>
          <p:cNvPr id="3" name="コンテンツ プレースホルダー 2">
            <a:extLst>
              <a:ext uri="{FF2B5EF4-FFF2-40B4-BE49-F238E27FC236}">
                <a16:creationId xmlns:a16="http://schemas.microsoft.com/office/drawing/2014/main" id="{EDEDD09E-463F-994A-6B83-F887D3EF0AA4}"/>
              </a:ext>
            </a:extLst>
          </p:cNvPr>
          <p:cNvSpPr>
            <a:spLocks noGrp="1"/>
          </p:cNvSpPr>
          <p:nvPr>
            <p:ph idx="1"/>
          </p:nvPr>
        </p:nvSpPr>
        <p:spPr>
          <a:xfrm>
            <a:off x="653143" y="1825625"/>
            <a:ext cx="10700657" cy="4351338"/>
          </a:xfrm>
        </p:spPr>
        <p:style>
          <a:lnRef idx="1">
            <a:schemeClr val="accent1"/>
          </a:lnRef>
          <a:fillRef idx="2">
            <a:schemeClr val="accent1"/>
          </a:fillRef>
          <a:effectRef idx="1">
            <a:schemeClr val="accent1"/>
          </a:effectRef>
          <a:fontRef idx="minor">
            <a:schemeClr val="dk1"/>
          </a:fontRef>
        </p:style>
        <p:txBody>
          <a:bodyPr>
            <a:normAutofit fontScale="85000" lnSpcReduction="10000"/>
          </a:bodyPr>
          <a:lstStyle/>
          <a:p>
            <a:pPr marL="0" indent="0">
              <a:buNone/>
            </a:pPr>
            <a:endParaRPr kumimoji="1" lang="en-US" altLang="ja-JP" sz="1300" dirty="0"/>
          </a:p>
          <a:p>
            <a:pPr marL="0" indent="0">
              <a:buNone/>
            </a:pPr>
            <a:r>
              <a:rPr kumimoji="1" lang="en-US" altLang="ja-JP" dirty="0">
                <a:latin typeface="HGP創英角ﾎﾟｯﾌﾟ体" panose="040B0A00000000000000" pitchFamily="50" charset="-128"/>
                <a:ea typeface="HGP創英角ﾎﾟｯﾌﾟ体" panose="040B0A00000000000000" pitchFamily="50" charset="-128"/>
              </a:rPr>
              <a:t>A</a:t>
            </a:r>
            <a:r>
              <a:rPr kumimoji="1" lang="ja-JP" altLang="en-US" dirty="0">
                <a:latin typeface="HGP創英角ﾎﾟｯﾌﾟ体" panose="040B0A00000000000000" pitchFamily="50" charset="-128"/>
                <a:ea typeface="HGP創英角ﾎﾟｯﾌﾟ体" panose="040B0A00000000000000" pitchFamily="50" charset="-128"/>
              </a:rPr>
              <a:t>さん　</a:t>
            </a:r>
            <a:r>
              <a:rPr kumimoji="1" lang="en-US" altLang="ja-JP" dirty="0">
                <a:latin typeface="HGP創英角ﾎﾟｯﾌﾟ体" panose="040B0A00000000000000" pitchFamily="50" charset="-128"/>
                <a:ea typeface="HGP創英角ﾎﾟｯﾌﾟ体" panose="040B0A00000000000000" pitchFamily="50" charset="-128"/>
              </a:rPr>
              <a:t>43</a:t>
            </a:r>
            <a:r>
              <a:rPr kumimoji="1" lang="ja-JP" altLang="en-US" dirty="0">
                <a:latin typeface="HGP創英角ﾎﾟｯﾌﾟ体" panose="040B0A00000000000000" pitchFamily="50" charset="-128"/>
                <a:ea typeface="HGP創英角ﾎﾟｯﾌﾟ体" panose="040B0A00000000000000" pitchFamily="50" charset="-128"/>
              </a:rPr>
              <a:t>歳　年収</a:t>
            </a:r>
            <a:r>
              <a:rPr kumimoji="1" lang="en-US" altLang="ja-JP" dirty="0">
                <a:latin typeface="HGP創英角ﾎﾟｯﾌﾟ体" panose="040B0A00000000000000" pitchFamily="50" charset="-128"/>
                <a:ea typeface="HGP創英角ﾎﾟｯﾌﾟ体" panose="040B0A00000000000000" pitchFamily="50" charset="-128"/>
              </a:rPr>
              <a:t>700</a:t>
            </a:r>
            <a:r>
              <a:rPr kumimoji="1" lang="ja-JP" altLang="en-US" dirty="0">
                <a:latin typeface="HGP創英角ﾎﾟｯﾌﾟ体" panose="040B0A00000000000000" pitchFamily="50" charset="-128"/>
                <a:ea typeface="HGP創英角ﾎﾟｯﾌﾟ体" panose="040B0A00000000000000" pitchFamily="50" charset="-128"/>
              </a:rPr>
              <a:t>万円　妻</a:t>
            </a:r>
            <a:r>
              <a:rPr kumimoji="1" lang="en-US" altLang="ja-JP" dirty="0">
                <a:latin typeface="HGP創英角ﾎﾟｯﾌﾟ体" panose="040B0A00000000000000" pitchFamily="50" charset="-128"/>
                <a:ea typeface="HGP創英角ﾎﾟｯﾌﾟ体" panose="040B0A00000000000000" pitchFamily="50" charset="-128"/>
              </a:rPr>
              <a:t>41</a:t>
            </a:r>
            <a:r>
              <a:rPr kumimoji="1" lang="ja-JP" altLang="en-US" dirty="0">
                <a:latin typeface="HGP創英角ﾎﾟｯﾌﾟ体" panose="040B0A00000000000000" pitchFamily="50" charset="-128"/>
                <a:ea typeface="HGP創英角ﾎﾟｯﾌﾟ体" panose="040B0A00000000000000" pitchFamily="50" charset="-128"/>
              </a:rPr>
              <a:t>歳　年収</a:t>
            </a:r>
            <a:r>
              <a:rPr kumimoji="1" lang="en-US" altLang="ja-JP" dirty="0">
                <a:latin typeface="HGP創英角ﾎﾟｯﾌﾟ体" panose="040B0A00000000000000" pitchFamily="50" charset="-128"/>
                <a:ea typeface="HGP創英角ﾎﾟｯﾌﾟ体" panose="040B0A00000000000000" pitchFamily="50" charset="-128"/>
              </a:rPr>
              <a:t>100</a:t>
            </a:r>
            <a:r>
              <a:rPr kumimoji="1" lang="ja-JP" altLang="en-US" dirty="0">
                <a:latin typeface="HGP創英角ﾎﾟｯﾌﾟ体" panose="040B0A00000000000000" pitchFamily="50" charset="-128"/>
                <a:ea typeface="HGP創英角ﾎﾟｯﾌﾟ体" panose="040B0A00000000000000" pitchFamily="50" charset="-128"/>
              </a:rPr>
              <a:t>万円　お子様　</a:t>
            </a:r>
            <a:r>
              <a:rPr kumimoji="1" lang="en-US" altLang="ja-JP" dirty="0">
                <a:latin typeface="HGP創英角ﾎﾟｯﾌﾟ体" panose="040B0A00000000000000" pitchFamily="50" charset="-128"/>
                <a:ea typeface="HGP創英角ﾎﾟｯﾌﾟ体" panose="040B0A00000000000000" pitchFamily="50" charset="-128"/>
              </a:rPr>
              <a:t>10</a:t>
            </a:r>
            <a:r>
              <a:rPr kumimoji="1" lang="ja-JP" altLang="en-US" dirty="0">
                <a:latin typeface="HGP創英角ﾎﾟｯﾌﾟ体" panose="040B0A00000000000000" pitchFamily="50" charset="-128"/>
                <a:ea typeface="HGP創英角ﾎﾟｯﾌﾟ体" panose="040B0A00000000000000" pitchFamily="50" charset="-128"/>
              </a:rPr>
              <a:t>歳　</a:t>
            </a:r>
            <a:r>
              <a:rPr kumimoji="1" lang="en-US" altLang="ja-JP" dirty="0">
                <a:latin typeface="HGP創英角ﾎﾟｯﾌﾟ体" panose="040B0A00000000000000" pitchFamily="50" charset="-128"/>
                <a:ea typeface="HGP創英角ﾎﾟｯﾌﾟ体" panose="040B0A00000000000000" pitchFamily="50" charset="-128"/>
              </a:rPr>
              <a:t>12</a:t>
            </a:r>
            <a:r>
              <a:rPr kumimoji="1" lang="ja-JP" altLang="en-US" dirty="0">
                <a:latin typeface="HGP創英角ﾎﾟｯﾌﾟ体" panose="040B0A00000000000000" pitchFamily="50" charset="-128"/>
                <a:ea typeface="HGP創英角ﾎﾟｯﾌﾟ体" panose="040B0A00000000000000" pitchFamily="50" charset="-128"/>
              </a:rPr>
              <a:t>歳</a:t>
            </a:r>
            <a:endParaRPr kumimoji="1" lang="en-US" altLang="ja-JP" dirty="0">
              <a:latin typeface="HGP創英角ﾎﾟｯﾌﾟ体" panose="040B0A00000000000000" pitchFamily="50" charset="-128"/>
              <a:ea typeface="HGP創英角ﾎﾟｯﾌﾟ体" panose="040B0A00000000000000" pitchFamily="50" charset="-128"/>
            </a:endParaRPr>
          </a:p>
          <a:p>
            <a:pPr marL="0" indent="0">
              <a:buNone/>
            </a:pPr>
            <a:endParaRPr lang="en-US" altLang="ja-JP" sz="1600" dirty="0">
              <a:latin typeface="HGP創英角ﾎﾟｯﾌﾟ体" panose="040B0A00000000000000" pitchFamily="50" charset="-128"/>
              <a:ea typeface="HGP創英角ﾎﾟｯﾌﾟ体" panose="040B0A00000000000000" pitchFamily="50" charset="-128"/>
            </a:endParaRPr>
          </a:p>
          <a:p>
            <a:pPr marL="0" indent="0">
              <a:buNone/>
            </a:pPr>
            <a:r>
              <a:rPr kumimoji="1" lang="en-US" altLang="ja-JP" dirty="0">
                <a:latin typeface="HGP創英角ﾎﾟｯﾌﾟ体" panose="040B0A00000000000000" pitchFamily="50" charset="-128"/>
                <a:ea typeface="HGP創英角ﾎﾟｯﾌﾟ体" panose="040B0A00000000000000" pitchFamily="50" charset="-128"/>
              </a:rPr>
              <a:t>2018</a:t>
            </a:r>
            <a:r>
              <a:rPr kumimoji="1" lang="ja-JP" altLang="en-US" dirty="0">
                <a:latin typeface="HGP創英角ﾎﾟｯﾌﾟ体" panose="040B0A00000000000000" pitchFamily="50" charset="-128"/>
                <a:ea typeface="HGP創英角ﾎﾟｯﾌﾟ体" panose="040B0A00000000000000" pitchFamily="50" charset="-128"/>
              </a:rPr>
              <a:t>年</a:t>
            </a:r>
            <a:r>
              <a:rPr kumimoji="1" lang="en-US" altLang="ja-JP" dirty="0">
                <a:latin typeface="HGP創英角ﾎﾟｯﾌﾟ体" panose="040B0A00000000000000" pitchFamily="50" charset="-128"/>
                <a:ea typeface="HGP創英角ﾎﾟｯﾌﾟ体" panose="040B0A00000000000000" pitchFamily="50" charset="-128"/>
              </a:rPr>
              <a:t>7</a:t>
            </a:r>
            <a:r>
              <a:rPr kumimoji="1" lang="ja-JP" altLang="en-US" dirty="0">
                <a:latin typeface="HGP創英角ﾎﾟｯﾌﾟ体" panose="040B0A00000000000000" pitchFamily="50" charset="-128"/>
                <a:ea typeface="HGP創英角ﾎﾟｯﾌﾟ体" panose="040B0A00000000000000" pitchFamily="50" charset="-128"/>
              </a:rPr>
              <a:t>月</a:t>
            </a:r>
            <a:r>
              <a:rPr kumimoji="1" lang="en-US" altLang="ja-JP" dirty="0">
                <a:latin typeface="HGP創英角ﾎﾟｯﾌﾟ体" panose="040B0A00000000000000" pitchFamily="50" charset="-128"/>
                <a:ea typeface="HGP創英角ﾎﾟｯﾌﾟ体" panose="040B0A00000000000000" pitchFamily="50" charset="-128"/>
              </a:rPr>
              <a:t>17</a:t>
            </a:r>
            <a:r>
              <a:rPr kumimoji="1" lang="ja-JP" altLang="en-US" dirty="0">
                <a:latin typeface="HGP創英角ﾎﾟｯﾌﾟ体" panose="040B0A00000000000000" pitchFamily="50" charset="-128"/>
                <a:ea typeface="HGP創英角ﾎﾟｯﾌﾟ体" panose="040B0A00000000000000" pitchFamily="50" charset="-128"/>
              </a:rPr>
              <a:t>日　　変動金利</a:t>
            </a:r>
            <a:endParaRPr kumimoji="1" lang="en-US" altLang="ja-JP" dirty="0">
              <a:latin typeface="HGP創英角ﾎﾟｯﾌﾟ体" panose="040B0A00000000000000" pitchFamily="50" charset="-128"/>
              <a:ea typeface="HGP創英角ﾎﾟｯﾌﾟ体" panose="040B0A00000000000000" pitchFamily="50" charset="-128"/>
            </a:endParaRPr>
          </a:p>
          <a:p>
            <a:pPr marL="0" indent="0">
              <a:buNone/>
            </a:pPr>
            <a:endParaRPr kumimoji="1" lang="en-US" altLang="ja-JP" sz="1600" dirty="0">
              <a:latin typeface="HGP創英角ﾎﾟｯﾌﾟ体" panose="040B0A00000000000000" pitchFamily="50" charset="-128"/>
              <a:ea typeface="HGP創英角ﾎﾟｯﾌﾟ体" panose="040B0A00000000000000" pitchFamily="50" charset="-128"/>
            </a:endParaRPr>
          </a:p>
          <a:p>
            <a:pPr marL="0" indent="0">
              <a:buNone/>
            </a:pPr>
            <a:r>
              <a:rPr kumimoji="1" lang="en-US" altLang="ja-JP" dirty="0">
                <a:latin typeface="HGP創英角ﾎﾟｯﾌﾟ体" panose="040B0A00000000000000" pitchFamily="50" charset="-128"/>
                <a:ea typeface="HGP創英角ﾎﾟｯﾌﾟ体" panose="040B0A00000000000000" pitchFamily="50" charset="-128"/>
              </a:rPr>
              <a:t>29,517,139</a:t>
            </a:r>
            <a:r>
              <a:rPr kumimoji="1" lang="ja-JP" altLang="en-US" dirty="0">
                <a:latin typeface="HGP創英角ﾎﾟｯﾌﾟ体" panose="040B0A00000000000000" pitchFamily="50" charset="-128"/>
                <a:ea typeface="HGP創英角ﾎﾟｯﾌﾟ体" panose="040B0A00000000000000" pitchFamily="50" charset="-128"/>
              </a:rPr>
              <a:t>円　年</a:t>
            </a:r>
            <a:r>
              <a:rPr kumimoji="1" lang="en-US" altLang="ja-JP" dirty="0">
                <a:latin typeface="HGP創英角ﾎﾟｯﾌﾟ体" panose="040B0A00000000000000" pitchFamily="50" charset="-128"/>
                <a:ea typeface="HGP創英角ﾎﾟｯﾌﾟ体" panose="040B0A00000000000000" pitchFamily="50" charset="-128"/>
              </a:rPr>
              <a:t>0.95</a:t>
            </a:r>
            <a:r>
              <a:rPr kumimoji="1" lang="ja-JP" altLang="en-US" dirty="0">
                <a:latin typeface="HGP創英角ﾎﾟｯﾌﾟ体" panose="040B0A00000000000000" pitchFamily="50" charset="-128"/>
                <a:ea typeface="HGP創英角ﾎﾟｯﾌﾟ体" panose="040B0A00000000000000" pitchFamily="50" charset="-128"/>
              </a:rPr>
              <a:t>％　　</a:t>
            </a:r>
            <a:r>
              <a:rPr kumimoji="1" lang="en-US" altLang="ja-JP" dirty="0">
                <a:latin typeface="HGP創英角ﾎﾟｯﾌﾟ体" panose="040B0A00000000000000" pitchFamily="50" charset="-128"/>
                <a:ea typeface="HGP創英角ﾎﾟｯﾌﾟ体" panose="040B0A00000000000000" pitchFamily="50" charset="-128"/>
              </a:rPr>
              <a:t>31</a:t>
            </a:r>
            <a:r>
              <a:rPr kumimoji="1" lang="ja-JP" altLang="en-US" dirty="0">
                <a:latin typeface="HGP創英角ﾎﾟｯﾌﾟ体" panose="040B0A00000000000000" pitchFamily="50" charset="-128"/>
                <a:ea typeface="HGP創英角ﾎﾟｯﾌﾟ体" panose="040B0A00000000000000" pitchFamily="50" charset="-128"/>
              </a:rPr>
              <a:t>年</a:t>
            </a:r>
            <a:r>
              <a:rPr kumimoji="1" lang="en-US" altLang="ja-JP" dirty="0">
                <a:latin typeface="HGP創英角ﾎﾟｯﾌﾟ体" panose="040B0A00000000000000" pitchFamily="50" charset="-128"/>
                <a:ea typeface="HGP創英角ﾎﾟｯﾌﾟ体" panose="040B0A00000000000000" pitchFamily="50" charset="-128"/>
              </a:rPr>
              <a:t>4</a:t>
            </a:r>
            <a:r>
              <a:rPr kumimoji="1" lang="ja-JP" altLang="en-US" dirty="0">
                <a:latin typeface="HGP創英角ﾎﾟｯﾌﾟ体" panose="040B0A00000000000000" pitchFamily="50" charset="-128"/>
                <a:ea typeface="HGP創英角ﾎﾟｯﾌﾟ体" panose="040B0A00000000000000" pitchFamily="50" charset="-128"/>
              </a:rPr>
              <a:t>ヶ月</a:t>
            </a:r>
            <a:endParaRPr kumimoji="1" lang="en-US" altLang="ja-JP" dirty="0">
              <a:latin typeface="HGP創英角ﾎﾟｯﾌﾟ体" panose="040B0A00000000000000" pitchFamily="50" charset="-128"/>
              <a:ea typeface="HGP創英角ﾎﾟｯﾌﾟ体" panose="040B0A00000000000000" pitchFamily="50" charset="-128"/>
            </a:endParaRPr>
          </a:p>
          <a:p>
            <a:pPr marL="0" indent="0">
              <a:buNone/>
            </a:pPr>
            <a:endParaRPr lang="en-US" altLang="ja-JP" sz="1600" dirty="0">
              <a:latin typeface="HGP創英角ﾎﾟｯﾌﾟ体" panose="040B0A00000000000000" pitchFamily="50" charset="-128"/>
              <a:ea typeface="HGP創英角ﾎﾟｯﾌﾟ体" panose="040B0A00000000000000" pitchFamily="50" charset="-128"/>
            </a:endParaRPr>
          </a:p>
          <a:p>
            <a:pPr marL="0" indent="0">
              <a:buNone/>
            </a:pPr>
            <a:r>
              <a:rPr kumimoji="1" lang="ja-JP" altLang="en-US" dirty="0">
                <a:latin typeface="HGP創英角ﾎﾟｯﾌﾟ体" panose="040B0A00000000000000" pitchFamily="50" charset="-128"/>
                <a:ea typeface="HGP創英角ﾎﾟｯﾌﾟ体" panose="040B0A00000000000000" pitchFamily="50" charset="-128"/>
              </a:rPr>
              <a:t>返済予定表</a:t>
            </a:r>
            <a:endParaRPr kumimoji="1" lang="en-US" altLang="ja-JP" dirty="0">
              <a:latin typeface="HGP創英角ﾎﾟｯﾌﾟ体" panose="040B0A00000000000000" pitchFamily="50" charset="-128"/>
              <a:ea typeface="HGP創英角ﾎﾟｯﾌﾟ体" panose="040B0A00000000000000" pitchFamily="50" charset="-128"/>
            </a:endParaRPr>
          </a:p>
          <a:p>
            <a:pPr marL="0" indent="0">
              <a:buNone/>
            </a:pPr>
            <a:r>
              <a:rPr kumimoji="1" lang="ja-JP" altLang="en-US" dirty="0">
                <a:latin typeface="HGP創英角ﾎﾟｯﾌﾟ体" panose="040B0A00000000000000" pitchFamily="50" charset="-128"/>
                <a:ea typeface="HGP創英角ﾎﾟｯﾌﾟ体" panose="040B0A00000000000000" pitchFamily="50" charset="-128"/>
              </a:rPr>
              <a:t>　</a:t>
            </a:r>
            <a:endParaRPr kumimoji="1" lang="en-US" altLang="ja-JP" dirty="0">
              <a:latin typeface="HGP創英角ﾎﾟｯﾌﾟ体" panose="040B0A00000000000000" pitchFamily="50" charset="-128"/>
              <a:ea typeface="HGP創英角ﾎﾟｯﾌﾟ体" panose="040B0A00000000000000" pitchFamily="50" charset="-128"/>
            </a:endParaRPr>
          </a:p>
          <a:p>
            <a:pPr marL="0" indent="0">
              <a:buNone/>
            </a:pPr>
            <a:r>
              <a:rPr kumimoji="1" lang="en-US" altLang="ja-JP" dirty="0">
                <a:latin typeface="HGP創英角ﾎﾟｯﾌﾟ体" panose="040B0A00000000000000" pitchFamily="50" charset="-128"/>
                <a:ea typeface="HGP創英角ﾎﾟｯﾌﾟ体" panose="040B0A00000000000000" pitchFamily="50" charset="-128"/>
              </a:rPr>
              <a:t>2022</a:t>
            </a:r>
            <a:r>
              <a:rPr kumimoji="1" lang="ja-JP" altLang="en-US" dirty="0">
                <a:latin typeface="HGP創英角ﾎﾟｯﾌﾟ体" panose="040B0A00000000000000" pitchFamily="50" charset="-128"/>
                <a:ea typeface="HGP創英角ﾎﾟｯﾌﾟ体" panose="040B0A00000000000000" pitchFamily="50" charset="-128"/>
              </a:rPr>
              <a:t>年　</a:t>
            </a:r>
            <a:r>
              <a:rPr kumimoji="1" lang="en-US" altLang="ja-JP" dirty="0">
                <a:latin typeface="HGP創英角ﾎﾟｯﾌﾟ体" panose="040B0A00000000000000" pitchFamily="50" charset="-128"/>
                <a:ea typeface="HGP創英角ﾎﾟｯﾌﾟ体" panose="040B0A00000000000000" pitchFamily="50" charset="-128"/>
              </a:rPr>
              <a:t>12</a:t>
            </a:r>
            <a:r>
              <a:rPr kumimoji="1" lang="ja-JP" altLang="en-US" dirty="0">
                <a:latin typeface="HGP創英角ﾎﾟｯﾌﾟ体" panose="040B0A00000000000000" pitchFamily="50" charset="-128"/>
                <a:ea typeface="HGP創英角ﾎﾟｯﾌﾟ体" panose="040B0A00000000000000" pitchFamily="50" charset="-128"/>
              </a:rPr>
              <a:t>月</a:t>
            </a:r>
            <a:r>
              <a:rPr kumimoji="1" lang="en-US" altLang="ja-JP" dirty="0">
                <a:latin typeface="HGP創英角ﾎﾟｯﾌﾟ体" panose="040B0A00000000000000" pitchFamily="50" charset="-128"/>
                <a:ea typeface="HGP創英角ﾎﾟｯﾌﾟ体" panose="040B0A00000000000000" pitchFamily="50" charset="-128"/>
              </a:rPr>
              <a:t>15</a:t>
            </a:r>
            <a:r>
              <a:rPr kumimoji="1" lang="ja-JP" altLang="en-US" dirty="0">
                <a:latin typeface="HGP創英角ﾎﾟｯﾌﾟ体" panose="040B0A00000000000000" pitchFamily="50" charset="-128"/>
                <a:ea typeface="HGP創英角ﾎﾟｯﾌﾟ体" panose="040B0A00000000000000" pitchFamily="50" charset="-128"/>
              </a:rPr>
              <a:t>日　残高　</a:t>
            </a:r>
            <a:r>
              <a:rPr kumimoji="1" lang="en-US" altLang="ja-JP" dirty="0">
                <a:latin typeface="HGP創英角ﾎﾟｯﾌﾟ体" panose="040B0A00000000000000" pitchFamily="50" charset="-128"/>
                <a:ea typeface="HGP創英角ﾎﾟｯﾌﾟ体" panose="040B0A00000000000000" pitchFamily="50" charset="-128"/>
              </a:rPr>
              <a:t>25,911,634</a:t>
            </a:r>
            <a:r>
              <a:rPr kumimoji="1" lang="ja-JP" altLang="en-US" dirty="0">
                <a:latin typeface="HGP創英角ﾎﾟｯﾌﾟ体" panose="040B0A00000000000000" pitchFamily="50" charset="-128"/>
                <a:ea typeface="HGP創英角ﾎﾟｯﾌﾟ体" panose="040B0A00000000000000" pitchFamily="50" charset="-128"/>
              </a:rPr>
              <a:t>円</a:t>
            </a:r>
            <a:endParaRPr kumimoji="1" lang="en-US" altLang="ja-JP" dirty="0">
              <a:latin typeface="HGP創英角ﾎﾟｯﾌﾟ体" panose="040B0A00000000000000" pitchFamily="50" charset="-128"/>
              <a:ea typeface="HGP創英角ﾎﾟｯﾌﾟ体" panose="040B0A00000000000000" pitchFamily="50" charset="-128"/>
            </a:endParaRPr>
          </a:p>
          <a:p>
            <a:pPr marL="0" indent="0">
              <a:buNone/>
            </a:pPr>
            <a:endParaRPr lang="en-US" altLang="ja-JP" sz="1400" dirty="0">
              <a:latin typeface="HGP創英角ﾎﾟｯﾌﾟ体" panose="040B0A00000000000000" pitchFamily="50" charset="-128"/>
              <a:ea typeface="HGP創英角ﾎﾟｯﾌﾟ体" panose="040B0A00000000000000" pitchFamily="50" charset="-128"/>
            </a:endParaRPr>
          </a:p>
          <a:p>
            <a:pPr marL="0" indent="0">
              <a:buNone/>
            </a:pPr>
            <a:r>
              <a:rPr kumimoji="1" lang="ja-JP" altLang="en-US" dirty="0">
                <a:latin typeface="HGP創英角ﾎﾟｯﾌﾟ体" panose="040B0A00000000000000" pitchFamily="50" charset="-128"/>
                <a:ea typeface="HGP創英角ﾎﾟｯﾌﾟ体" panose="040B0A00000000000000" pitchFamily="50" charset="-128"/>
              </a:rPr>
              <a:t>現在残高不明</a:t>
            </a:r>
          </a:p>
          <a:p>
            <a:pPr marL="0" indent="0">
              <a:buNone/>
            </a:pPr>
            <a:endParaRPr kumimoji="1" lang="ja-JP" altLang="en-US" dirty="0"/>
          </a:p>
        </p:txBody>
      </p:sp>
      <p:sp>
        <p:nvSpPr>
          <p:cNvPr id="5" name="スライド番号プレースホルダー 4">
            <a:extLst>
              <a:ext uri="{FF2B5EF4-FFF2-40B4-BE49-F238E27FC236}">
                <a16:creationId xmlns:a16="http://schemas.microsoft.com/office/drawing/2014/main" id="{A19DC3CB-1B99-EA6D-924F-56A1D0D8F56E}"/>
              </a:ext>
            </a:extLst>
          </p:cNvPr>
          <p:cNvSpPr>
            <a:spLocks noGrp="1"/>
          </p:cNvSpPr>
          <p:nvPr>
            <p:ph type="sldNum" sz="quarter" idx="12"/>
          </p:nvPr>
        </p:nvSpPr>
        <p:spPr/>
        <p:txBody>
          <a:bodyPr/>
          <a:lstStyle/>
          <a:p>
            <a:fld id="{7053D55C-1BD3-474D-B643-3CCB384A951D}" type="slidenum">
              <a:rPr kumimoji="1" lang="ja-JP" altLang="en-US" smtClean="0"/>
              <a:t>87</a:t>
            </a:fld>
            <a:endParaRPr kumimoji="1" lang="ja-JP" altLang="en-US"/>
          </a:p>
        </p:txBody>
      </p:sp>
    </p:spTree>
    <p:extLst>
      <p:ext uri="{BB962C8B-B14F-4D97-AF65-F5344CB8AC3E}">
        <p14:creationId xmlns:p14="http://schemas.microsoft.com/office/powerpoint/2010/main" val="410959590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B160212-E8F5-CF14-37BC-DB8981EE5247}"/>
              </a:ext>
            </a:extLst>
          </p:cNvPr>
          <p:cNvSpPr>
            <a:spLocks noGrp="1"/>
          </p:cNvSpPr>
          <p:nvPr>
            <p:ph type="title"/>
          </p:nvPr>
        </p:nvSpPr>
        <p:spPr/>
        <p:txBody>
          <a:bodyPr/>
          <a:lstStyle/>
          <a:p>
            <a:r>
              <a:rPr lang="ja-JP" altLang="en-US" dirty="0">
                <a:latin typeface="HGS創英角ﾎﾟｯﾌﾟ体" panose="040B0A00000000000000" pitchFamily="50" charset="-128"/>
                <a:ea typeface="HGS創英角ﾎﾟｯﾌﾟ体" panose="040B0A00000000000000" pitchFamily="50" charset="-128"/>
              </a:rPr>
              <a:t>変動</a:t>
            </a:r>
            <a:r>
              <a:rPr kumimoji="1" lang="ja-JP" altLang="en-US" dirty="0">
                <a:latin typeface="HGS創英角ﾎﾟｯﾌﾟ体" panose="040B0A00000000000000" pitchFamily="50" charset="-128"/>
                <a:ea typeface="HGS創英角ﾎﾟｯﾌﾟ体" panose="040B0A00000000000000" pitchFamily="50" charset="-128"/>
              </a:rPr>
              <a:t>金利　年</a:t>
            </a:r>
            <a:r>
              <a:rPr kumimoji="1" lang="en-US" altLang="ja-JP" dirty="0">
                <a:latin typeface="HGS創英角ﾎﾟｯﾌﾟ体" panose="040B0A00000000000000" pitchFamily="50" charset="-128"/>
                <a:ea typeface="HGS創英角ﾎﾟｯﾌﾟ体" panose="040B0A00000000000000" pitchFamily="50" charset="-128"/>
              </a:rPr>
              <a:t>0.95</a:t>
            </a:r>
            <a:r>
              <a:rPr kumimoji="1" lang="ja-JP" altLang="en-US" dirty="0">
                <a:latin typeface="HGS創英角ﾎﾟｯﾌﾟ体" panose="040B0A00000000000000" pitchFamily="50" charset="-128"/>
                <a:ea typeface="HGS創英角ﾎﾟｯﾌﾟ体" panose="040B0A00000000000000" pitchFamily="50" charset="-128"/>
              </a:rPr>
              <a:t>％</a:t>
            </a:r>
          </a:p>
        </p:txBody>
      </p:sp>
      <p:pic>
        <p:nvPicPr>
          <p:cNvPr id="6" name="コンテンツ プレースホルダー 5">
            <a:extLst>
              <a:ext uri="{FF2B5EF4-FFF2-40B4-BE49-F238E27FC236}">
                <a16:creationId xmlns:a16="http://schemas.microsoft.com/office/drawing/2014/main" id="{3AC53977-06B0-5601-4BD6-8F16128133C7}"/>
              </a:ext>
            </a:extLst>
          </p:cNvPr>
          <p:cNvPicPr>
            <a:picLocks noGrp="1" noChangeAspect="1"/>
          </p:cNvPicPr>
          <p:nvPr>
            <p:ph idx="1"/>
          </p:nvPr>
        </p:nvPicPr>
        <p:blipFill>
          <a:blip r:embed="rId3"/>
          <a:stretch>
            <a:fillRect/>
          </a:stretch>
        </p:blipFill>
        <p:spPr>
          <a:xfrm>
            <a:off x="1032588" y="1461408"/>
            <a:ext cx="9666513" cy="4664756"/>
          </a:xfrm>
          <a:prstGeom prst="rect">
            <a:avLst/>
          </a:prstGeom>
        </p:spPr>
      </p:pic>
      <p:sp>
        <p:nvSpPr>
          <p:cNvPr id="5" name="スライド番号プレースホルダー 4">
            <a:extLst>
              <a:ext uri="{FF2B5EF4-FFF2-40B4-BE49-F238E27FC236}">
                <a16:creationId xmlns:a16="http://schemas.microsoft.com/office/drawing/2014/main" id="{2B4829DB-B85A-5AC2-F320-3CEC6EA8E477}"/>
              </a:ext>
            </a:extLst>
          </p:cNvPr>
          <p:cNvSpPr>
            <a:spLocks noGrp="1"/>
          </p:cNvSpPr>
          <p:nvPr>
            <p:ph type="sldNum" sz="quarter" idx="12"/>
          </p:nvPr>
        </p:nvSpPr>
        <p:spPr/>
        <p:txBody>
          <a:bodyPr/>
          <a:lstStyle/>
          <a:p>
            <a:fld id="{428159FB-B171-47E6-97FF-94E4E8E0D996}" type="slidenum">
              <a:rPr kumimoji="1" lang="ja-JP" altLang="en-US" smtClean="0"/>
              <a:t>88</a:t>
            </a:fld>
            <a:endParaRPr kumimoji="1" lang="ja-JP" altLang="en-US"/>
          </a:p>
        </p:txBody>
      </p:sp>
      <p:sp>
        <p:nvSpPr>
          <p:cNvPr id="3" name="正方形/長方形 2">
            <a:extLst>
              <a:ext uri="{FF2B5EF4-FFF2-40B4-BE49-F238E27FC236}">
                <a16:creationId xmlns:a16="http://schemas.microsoft.com/office/drawing/2014/main" id="{ABABFD06-77A5-F7D5-995D-A5A78027A560}"/>
              </a:ext>
            </a:extLst>
          </p:cNvPr>
          <p:cNvSpPr/>
          <p:nvPr/>
        </p:nvSpPr>
        <p:spPr>
          <a:xfrm>
            <a:off x="1076130" y="1772816"/>
            <a:ext cx="1934547" cy="29236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a:extLst>
              <a:ext uri="{FF2B5EF4-FFF2-40B4-BE49-F238E27FC236}">
                <a16:creationId xmlns:a16="http://schemas.microsoft.com/office/drawing/2014/main" id="{7E8CA11D-79AD-8279-1EE1-7AA332FEDB61}"/>
              </a:ext>
            </a:extLst>
          </p:cNvPr>
          <p:cNvSpPr/>
          <p:nvPr/>
        </p:nvSpPr>
        <p:spPr>
          <a:xfrm>
            <a:off x="2320212" y="2960914"/>
            <a:ext cx="3178629" cy="13062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44E27220-504E-072F-7D67-A2CCDDA50FB0}"/>
              </a:ext>
            </a:extLst>
          </p:cNvPr>
          <p:cNvSpPr/>
          <p:nvPr/>
        </p:nvSpPr>
        <p:spPr>
          <a:xfrm>
            <a:off x="4603102" y="3918857"/>
            <a:ext cx="1026367" cy="13062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9AD43AC0-1583-431D-FEB5-5D6337AD6AE1}"/>
              </a:ext>
            </a:extLst>
          </p:cNvPr>
          <p:cNvSpPr/>
          <p:nvPr/>
        </p:nvSpPr>
        <p:spPr>
          <a:xfrm>
            <a:off x="8042988" y="1891004"/>
            <a:ext cx="1803918" cy="17417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1" name="直線コネクタ 10">
            <a:extLst>
              <a:ext uri="{FF2B5EF4-FFF2-40B4-BE49-F238E27FC236}">
                <a16:creationId xmlns:a16="http://schemas.microsoft.com/office/drawing/2014/main" id="{33AC04D9-E11B-9FA7-7E51-00002802F277}"/>
              </a:ext>
            </a:extLst>
          </p:cNvPr>
          <p:cNvCxnSpPr/>
          <p:nvPr/>
        </p:nvCxnSpPr>
        <p:spPr>
          <a:xfrm flipV="1">
            <a:off x="1293845" y="5834743"/>
            <a:ext cx="7078824" cy="55984"/>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4" name="正方形/長方形 3">
            <a:extLst>
              <a:ext uri="{FF2B5EF4-FFF2-40B4-BE49-F238E27FC236}">
                <a16:creationId xmlns:a16="http://schemas.microsoft.com/office/drawing/2014/main" id="{D3D3F333-38AD-49FF-56D1-1E17CF333F1A}"/>
              </a:ext>
            </a:extLst>
          </p:cNvPr>
          <p:cNvSpPr/>
          <p:nvPr/>
        </p:nvSpPr>
        <p:spPr>
          <a:xfrm>
            <a:off x="2799184" y="3377682"/>
            <a:ext cx="2873828" cy="305738"/>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52368378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A0AA7C2-D857-269D-7B66-9750A13C6A52}"/>
              </a:ext>
            </a:extLst>
          </p:cNvPr>
          <p:cNvSpPr>
            <a:spLocks noGrp="1"/>
          </p:cNvSpPr>
          <p:nvPr>
            <p:ph type="title"/>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6114E01F-D07D-0D66-2526-7693B50FA8BD}"/>
              </a:ext>
            </a:extLst>
          </p:cNvPr>
          <p:cNvSpPr>
            <a:spLocks noGrp="1"/>
          </p:cNvSpPr>
          <p:nvPr>
            <p:ph type="sldNum" sz="quarter" idx="12"/>
          </p:nvPr>
        </p:nvSpPr>
        <p:spPr/>
        <p:txBody>
          <a:bodyPr/>
          <a:lstStyle/>
          <a:p>
            <a:fld id="{7053D55C-1BD3-474D-B643-3CCB384A951D}" type="slidenum">
              <a:rPr kumimoji="1" lang="ja-JP" altLang="en-US" smtClean="0"/>
              <a:t>89</a:t>
            </a:fld>
            <a:endParaRPr kumimoji="1" lang="ja-JP" altLang="en-US"/>
          </a:p>
        </p:txBody>
      </p:sp>
      <p:pic>
        <p:nvPicPr>
          <p:cNvPr id="8" name="コンテンツ プレースホルダー 7">
            <a:extLst>
              <a:ext uri="{FF2B5EF4-FFF2-40B4-BE49-F238E27FC236}">
                <a16:creationId xmlns:a16="http://schemas.microsoft.com/office/drawing/2014/main" id="{B083CACF-60A0-829B-7116-D57F16624F0D}"/>
              </a:ext>
            </a:extLst>
          </p:cNvPr>
          <p:cNvPicPr>
            <a:picLocks noGrp="1" noChangeAspect="1"/>
          </p:cNvPicPr>
          <p:nvPr>
            <p:ph idx="1"/>
          </p:nvPr>
        </p:nvPicPr>
        <p:blipFill>
          <a:blip r:embed="rId3"/>
          <a:stretch>
            <a:fillRect/>
          </a:stretch>
        </p:blipFill>
        <p:spPr>
          <a:xfrm>
            <a:off x="914400" y="491412"/>
            <a:ext cx="10307216" cy="5685551"/>
          </a:xfrm>
        </p:spPr>
      </p:pic>
      <p:sp>
        <p:nvSpPr>
          <p:cNvPr id="9" name="テキスト ボックス 8">
            <a:extLst>
              <a:ext uri="{FF2B5EF4-FFF2-40B4-BE49-F238E27FC236}">
                <a16:creationId xmlns:a16="http://schemas.microsoft.com/office/drawing/2014/main" id="{8C20E9E9-4872-6D7D-EB2B-26AD540A790B}"/>
              </a:ext>
            </a:extLst>
          </p:cNvPr>
          <p:cNvSpPr txBox="1"/>
          <p:nvPr/>
        </p:nvSpPr>
        <p:spPr>
          <a:xfrm>
            <a:off x="3365242" y="2600131"/>
            <a:ext cx="4379166" cy="369332"/>
          </a:xfrm>
          <a:prstGeom prst="rect">
            <a:avLst/>
          </a:prstGeom>
          <a:noFill/>
        </p:spPr>
        <p:txBody>
          <a:bodyPr wrap="square" rtlCol="0">
            <a:spAutoFit/>
          </a:bodyPr>
          <a:lstStyle/>
          <a:p>
            <a:r>
              <a:rPr kumimoji="1" lang="ja-JP" altLang="en-US" b="1" dirty="0">
                <a:solidFill>
                  <a:srgbClr val="FF0000"/>
                </a:solidFill>
              </a:rPr>
              <a:t>返済予定表が、最新でなくても</a:t>
            </a:r>
            <a:r>
              <a:rPr kumimoji="1" lang="en-US" altLang="ja-JP" b="1" dirty="0">
                <a:solidFill>
                  <a:srgbClr val="FF0000"/>
                </a:solidFill>
              </a:rPr>
              <a:t>OK</a:t>
            </a:r>
            <a:r>
              <a:rPr kumimoji="1" lang="ja-JP" altLang="en-US" b="1" dirty="0">
                <a:solidFill>
                  <a:srgbClr val="FF0000"/>
                </a:solidFill>
              </a:rPr>
              <a:t>！</a:t>
            </a:r>
          </a:p>
        </p:txBody>
      </p:sp>
      <p:sp>
        <p:nvSpPr>
          <p:cNvPr id="10" name="矢印: 右 9">
            <a:extLst>
              <a:ext uri="{FF2B5EF4-FFF2-40B4-BE49-F238E27FC236}">
                <a16:creationId xmlns:a16="http://schemas.microsoft.com/office/drawing/2014/main" id="{2377E25E-A3B7-BE99-B606-61F0326BEFB2}"/>
              </a:ext>
            </a:extLst>
          </p:cNvPr>
          <p:cNvSpPr/>
          <p:nvPr/>
        </p:nvSpPr>
        <p:spPr>
          <a:xfrm rot="2186395">
            <a:off x="5339478" y="3061609"/>
            <a:ext cx="485192" cy="192674"/>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楕円 10">
            <a:extLst>
              <a:ext uri="{FF2B5EF4-FFF2-40B4-BE49-F238E27FC236}">
                <a16:creationId xmlns:a16="http://schemas.microsoft.com/office/drawing/2014/main" id="{BCBB2E93-A873-BF93-6044-7DF1C40F5B78}"/>
              </a:ext>
            </a:extLst>
          </p:cNvPr>
          <p:cNvSpPr/>
          <p:nvPr/>
        </p:nvSpPr>
        <p:spPr>
          <a:xfrm>
            <a:off x="5654350" y="3442996"/>
            <a:ext cx="883299" cy="369332"/>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3378940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838200" y="136525"/>
            <a:ext cx="10515600" cy="1554163"/>
          </a:xfrm>
        </p:spPr>
        <p:txBody>
          <a:bodyPr/>
          <a:lstStyle/>
          <a:p>
            <a:r>
              <a:rPr kumimoji="1" lang="ja-JP" altLang="en-US" dirty="0">
                <a:latin typeface="HGP創英角ﾎﾟｯﾌﾟ体" pitchFamily="50" charset="-128"/>
                <a:ea typeface="HGP創英角ﾎﾟｯﾌﾟ体" pitchFamily="50" charset="-128"/>
              </a:rPr>
              <a:t>金利の重さ</a:t>
            </a:r>
          </a:p>
        </p:txBody>
      </p:sp>
      <p:sp>
        <p:nvSpPr>
          <p:cNvPr id="3" name="コンテンツ プレースホルダー 2"/>
          <p:cNvSpPr>
            <a:spLocks noGrp="1"/>
          </p:cNvSpPr>
          <p:nvPr>
            <p:ph idx="1"/>
          </p:nvPr>
        </p:nvSpPr>
        <p:spPr>
          <a:xfrm>
            <a:off x="1013927" y="1424473"/>
            <a:ext cx="10164146" cy="4621764"/>
          </a:xfr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p:spPr>
        <p:txBody>
          <a:bodyPr/>
          <a:lstStyle/>
          <a:p>
            <a:endParaRPr kumimoji="1" lang="en-US" altLang="ja-JP" dirty="0"/>
          </a:p>
          <a:p>
            <a:pPr marL="0" indent="0">
              <a:buNone/>
            </a:pPr>
            <a:r>
              <a:rPr kumimoji="1" lang="ja-JP" altLang="en-US" dirty="0">
                <a:latin typeface="HGP創英角ﾎﾟｯﾌﾟ体" pitchFamily="50" charset="-128"/>
                <a:ea typeface="HGP創英角ﾎﾟｯﾌﾟ体" pitchFamily="50" charset="-128"/>
              </a:rPr>
              <a:t>　</a:t>
            </a:r>
            <a:r>
              <a:rPr lang="ja-JP" altLang="en-US" sz="3600" dirty="0">
                <a:latin typeface="HGP創英角ﾎﾟｯﾌﾟ体" pitchFamily="50" charset="-128"/>
                <a:ea typeface="HGP創英角ﾎﾟｯﾌﾟ体" pitchFamily="50" charset="-128"/>
              </a:rPr>
              <a:t>４</a:t>
            </a:r>
            <a:r>
              <a:rPr kumimoji="1" lang="en-US" altLang="ja-JP" sz="3600" dirty="0">
                <a:latin typeface="HGP創英角ﾎﾟｯﾌﾟ体" pitchFamily="50" charset="-128"/>
                <a:ea typeface="HGP創英角ﾎﾟｯﾌﾟ体" pitchFamily="50" charset="-128"/>
              </a:rPr>
              <a:t>,</a:t>
            </a:r>
            <a:r>
              <a:rPr kumimoji="1" lang="ja-JP" altLang="en-US" sz="3600" dirty="0">
                <a:latin typeface="HGP創英角ﾎﾟｯﾌﾟ体" pitchFamily="50" charset="-128"/>
                <a:ea typeface="HGP創英角ﾎﾟｯﾌﾟ体" pitchFamily="50" charset="-128"/>
              </a:rPr>
              <a:t>０００万円　</a:t>
            </a:r>
            <a:r>
              <a:rPr kumimoji="1" lang="ja-JP" altLang="en-US" sz="3600" u="sng" dirty="0">
                <a:latin typeface="HGP創英角ﾎﾟｯﾌﾟ体" pitchFamily="50" charset="-128"/>
                <a:ea typeface="HGP創英角ﾎﾟｯﾌﾟ体" pitchFamily="50" charset="-128"/>
              </a:rPr>
              <a:t>金利　％</a:t>
            </a:r>
            <a:r>
              <a:rPr kumimoji="1" lang="ja-JP" altLang="en-US" sz="3600" dirty="0">
                <a:latin typeface="HGP創英角ﾎﾟｯﾌﾟ体" pitchFamily="50" charset="-128"/>
                <a:ea typeface="HGP創英角ﾎﾟｯﾌﾟ体" pitchFamily="50" charset="-128"/>
              </a:rPr>
              <a:t>　３５年＝総返済額は？</a:t>
            </a:r>
            <a:endParaRPr kumimoji="1" lang="en-US" altLang="ja-JP" sz="3600" dirty="0">
              <a:latin typeface="HGP創英角ﾎﾟｯﾌﾟ体" pitchFamily="50" charset="-128"/>
              <a:ea typeface="HGP創英角ﾎﾟｯﾌﾟ体" pitchFamily="50" charset="-128"/>
            </a:endParaRPr>
          </a:p>
          <a:p>
            <a:pPr marL="0" indent="0">
              <a:buNone/>
            </a:pPr>
            <a:endParaRPr lang="en-US" altLang="ja-JP" dirty="0"/>
          </a:p>
          <a:p>
            <a:pPr marL="0" indent="0">
              <a:buNone/>
            </a:pPr>
            <a:endParaRPr lang="en-US" altLang="ja-JP" dirty="0"/>
          </a:p>
          <a:p>
            <a:pPr marL="0" indent="0">
              <a:buNone/>
            </a:pPr>
            <a:r>
              <a:rPr kumimoji="1" lang="ja-JP" altLang="en-US" dirty="0">
                <a:solidFill>
                  <a:schemeClr val="accent6">
                    <a:lumMod val="75000"/>
                  </a:schemeClr>
                </a:solidFill>
                <a:latin typeface="HGP創英角ﾎﾟｯﾌﾟ体" pitchFamily="50" charset="-128"/>
                <a:ea typeface="HGP創英角ﾎﾟｯﾌﾟ体" pitchFamily="50" charset="-128"/>
              </a:rPr>
              <a:t>　</a:t>
            </a:r>
            <a:endParaRPr kumimoji="1" lang="en-US" altLang="ja-JP" dirty="0">
              <a:solidFill>
                <a:schemeClr val="accent6">
                  <a:lumMod val="75000"/>
                </a:schemeClr>
              </a:solidFill>
              <a:latin typeface="HGP創英角ﾎﾟｯﾌﾟ体" pitchFamily="50" charset="-128"/>
              <a:ea typeface="HGP創英角ﾎﾟｯﾌﾟ体" pitchFamily="50" charset="-128"/>
            </a:endParaRPr>
          </a:p>
          <a:p>
            <a:pPr marL="0" indent="0">
              <a:buNone/>
            </a:pPr>
            <a:r>
              <a:rPr lang="ja-JP" altLang="en-US" dirty="0">
                <a:solidFill>
                  <a:schemeClr val="accent6">
                    <a:lumMod val="75000"/>
                  </a:schemeClr>
                </a:solidFill>
                <a:latin typeface="HGP創英角ﾎﾟｯﾌﾟ体" pitchFamily="50" charset="-128"/>
                <a:ea typeface="HGP創英角ﾎﾟｯﾌﾟ体" pitchFamily="50" charset="-128"/>
              </a:rPr>
              <a:t>　</a:t>
            </a:r>
            <a:r>
              <a:rPr lang="ja-JP" altLang="en-US" sz="3600" dirty="0">
                <a:solidFill>
                  <a:srgbClr val="FF0000"/>
                </a:solidFill>
                <a:latin typeface="HGP創英角ﾎﾟｯﾌﾟ体" pitchFamily="50" charset="-128"/>
                <a:ea typeface="HGP創英角ﾎﾟｯﾌﾟ体" pitchFamily="50" charset="-128"/>
              </a:rPr>
              <a:t>現在　全期間固定金利で借りた場合の金利は？</a:t>
            </a:r>
            <a:endParaRPr lang="en-US" altLang="ja-JP" sz="3600" dirty="0">
              <a:solidFill>
                <a:srgbClr val="FF0000"/>
              </a:solidFill>
              <a:latin typeface="HGP創英角ﾎﾟｯﾌﾟ体" pitchFamily="50" charset="-128"/>
              <a:ea typeface="HGP創英角ﾎﾟｯﾌﾟ体" pitchFamily="50" charset="-128"/>
            </a:endParaRPr>
          </a:p>
          <a:p>
            <a:pPr marL="0" indent="0">
              <a:buNone/>
            </a:pPr>
            <a:r>
              <a:rPr kumimoji="1" lang="ja-JP" altLang="en-US" dirty="0"/>
              <a:t>　</a:t>
            </a:r>
          </a:p>
        </p:txBody>
      </p:sp>
      <p:sp>
        <p:nvSpPr>
          <p:cNvPr id="4" name="上矢印 3"/>
          <p:cNvSpPr/>
          <p:nvPr/>
        </p:nvSpPr>
        <p:spPr>
          <a:xfrm>
            <a:off x="4926564" y="2945977"/>
            <a:ext cx="603380" cy="76605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800"/>
          </a:p>
        </p:txBody>
      </p:sp>
      <p:sp>
        <p:nvSpPr>
          <p:cNvPr id="5" name="スライド番号プレースホルダー 4"/>
          <p:cNvSpPr>
            <a:spLocks noGrp="1"/>
          </p:cNvSpPr>
          <p:nvPr>
            <p:ph type="sldNum" sz="quarter" idx="12"/>
          </p:nvPr>
        </p:nvSpPr>
        <p:spPr/>
        <p:txBody>
          <a:bodyPr/>
          <a:lstStyle/>
          <a:p>
            <a:fld id="{428159FB-B171-47E6-97FF-94E4E8E0D996}" type="slidenum">
              <a:rPr kumimoji="1" lang="ja-JP" altLang="en-US" smtClean="0"/>
              <a:t>9</a:t>
            </a:fld>
            <a:endParaRPr kumimoji="1" lang="ja-JP" altLang="en-US" dirty="0"/>
          </a:p>
        </p:txBody>
      </p:sp>
      <p:sp>
        <p:nvSpPr>
          <p:cNvPr id="6" name="日付プレースホルダー 5">
            <a:extLst>
              <a:ext uri="{FF2B5EF4-FFF2-40B4-BE49-F238E27FC236}">
                <a16:creationId xmlns:a16="http://schemas.microsoft.com/office/drawing/2014/main" id="{29BD4525-7AC3-668E-5D6F-76133D3236E8}"/>
              </a:ext>
            </a:extLst>
          </p:cNvPr>
          <p:cNvSpPr>
            <a:spLocks noGrp="1"/>
          </p:cNvSpPr>
          <p:nvPr>
            <p:ph type="dt" sz="half" idx="10"/>
          </p:nvPr>
        </p:nvSpPr>
        <p:spPr/>
        <p:txBody>
          <a:bodyPr/>
          <a:lstStyle/>
          <a:p>
            <a:fld id="{937A4735-46F9-47D0-AF22-D8D3ED56CE5F}" type="datetime1">
              <a:rPr kumimoji="1" lang="ja-JP" altLang="en-US" smtClean="0"/>
              <a:t>2024/4/19</a:t>
            </a:fld>
            <a:endParaRPr kumimoji="1" lang="ja-JP" altLang="en-US"/>
          </a:p>
        </p:txBody>
      </p:sp>
    </p:spTree>
    <p:extLst>
      <p:ext uri="{BB962C8B-B14F-4D97-AF65-F5344CB8AC3E}">
        <p14:creationId xmlns:p14="http://schemas.microsoft.com/office/powerpoint/2010/main" val="425079651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B90015B-399A-2FDE-5D70-FA41E7E9314F}"/>
              </a:ext>
            </a:extLst>
          </p:cNvPr>
          <p:cNvSpPr>
            <a:spLocks noGrp="1"/>
          </p:cNvSpPr>
          <p:nvPr>
            <p:ph type="title"/>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B4EBDC15-7093-6FD8-FB75-0B6E11FBAD1C}"/>
              </a:ext>
            </a:extLst>
          </p:cNvPr>
          <p:cNvSpPr>
            <a:spLocks noGrp="1"/>
          </p:cNvSpPr>
          <p:nvPr>
            <p:ph type="sldNum" sz="quarter" idx="12"/>
          </p:nvPr>
        </p:nvSpPr>
        <p:spPr/>
        <p:txBody>
          <a:bodyPr/>
          <a:lstStyle/>
          <a:p>
            <a:fld id="{7053D55C-1BD3-474D-B643-3CCB384A951D}" type="slidenum">
              <a:rPr kumimoji="1" lang="ja-JP" altLang="en-US" smtClean="0"/>
              <a:t>90</a:t>
            </a:fld>
            <a:endParaRPr kumimoji="1" lang="ja-JP" altLang="en-US"/>
          </a:p>
        </p:txBody>
      </p:sp>
      <p:pic>
        <p:nvPicPr>
          <p:cNvPr id="9" name="コンテンツ プレースホルダー 8">
            <a:extLst>
              <a:ext uri="{FF2B5EF4-FFF2-40B4-BE49-F238E27FC236}">
                <a16:creationId xmlns:a16="http://schemas.microsoft.com/office/drawing/2014/main" id="{AFB3B3B9-C02A-4608-9104-5CBF522C528E}"/>
              </a:ext>
            </a:extLst>
          </p:cNvPr>
          <p:cNvPicPr>
            <a:picLocks noGrp="1" noChangeAspect="1"/>
          </p:cNvPicPr>
          <p:nvPr>
            <p:ph idx="1"/>
          </p:nvPr>
        </p:nvPicPr>
        <p:blipFill>
          <a:blip r:embed="rId3"/>
          <a:stretch>
            <a:fillRect/>
          </a:stretch>
        </p:blipFill>
        <p:spPr>
          <a:xfrm>
            <a:off x="838200" y="365124"/>
            <a:ext cx="9829800" cy="5867725"/>
          </a:xfrm>
        </p:spPr>
      </p:pic>
      <p:sp>
        <p:nvSpPr>
          <p:cNvPr id="7" name="正方形/長方形 6">
            <a:extLst>
              <a:ext uri="{FF2B5EF4-FFF2-40B4-BE49-F238E27FC236}">
                <a16:creationId xmlns:a16="http://schemas.microsoft.com/office/drawing/2014/main" id="{8EE58302-ED6D-D097-5AC9-4ACA52D08E1C}"/>
              </a:ext>
            </a:extLst>
          </p:cNvPr>
          <p:cNvSpPr/>
          <p:nvPr/>
        </p:nvSpPr>
        <p:spPr>
          <a:xfrm>
            <a:off x="5243805" y="5094514"/>
            <a:ext cx="2649894" cy="1051249"/>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95849826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E1C8662-5E76-ADCF-C653-24BC46C5E46C}"/>
              </a:ext>
            </a:extLst>
          </p:cNvPr>
          <p:cNvSpPr>
            <a:spLocks noGrp="1"/>
          </p:cNvSpPr>
          <p:nvPr>
            <p:ph type="title"/>
          </p:nvPr>
        </p:nvSpPr>
        <p:spPr/>
        <p:txBody>
          <a:bodyPr/>
          <a:lstStyle/>
          <a:p>
            <a:r>
              <a:rPr kumimoji="1" lang="ja-JP" altLang="en-US" dirty="0">
                <a:latin typeface="HGS創英角ﾎﾟｯﾌﾟ体" panose="040B0A00000000000000" pitchFamily="50" charset="-128"/>
                <a:ea typeface="HGS創英角ﾎﾟｯﾌﾟ体" panose="040B0A00000000000000" pitchFamily="50" charset="-128"/>
              </a:rPr>
              <a:t>変動金利の適正化</a:t>
            </a:r>
          </a:p>
        </p:txBody>
      </p:sp>
      <p:sp>
        <p:nvSpPr>
          <p:cNvPr id="3" name="コンテンツ プレースホルダー 2">
            <a:extLst>
              <a:ext uri="{FF2B5EF4-FFF2-40B4-BE49-F238E27FC236}">
                <a16:creationId xmlns:a16="http://schemas.microsoft.com/office/drawing/2014/main" id="{5769900C-22F1-8D5F-9E35-C2178B1385C8}"/>
              </a:ext>
            </a:extLst>
          </p:cNvPr>
          <p:cNvSpPr>
            <a:spLocks noGrp="1"/>
          </p:cNvSpPr>
          <p:nvPr>
            <p:ph idx="1"/>
          </p:nvPr>
        </p:nvSpPr>
        <p:spPr/>
        <p:style>
          <a:lnRef idx="1">
            <a:schemeClr val="accent1"/>
          </a:lnRef>
          <a:fillRef idx="2">
            <a:schemeClr val="accent1"/>
          </a:fillRef>
          <a:effectRef idx="1">
            <a:schemeClr val="accent1"/>
          </a:effectRef>
          <a:fontRef idx="minor">
            <a:schemeClr val="dk1"/>
          </a:fontRef>
        </p:style>
        <p:txBody>
          <a:bodyPr>
            <a:normAutofit/>
          </a:bodyPr>
          <a:lstStyle/>
          <a:p>
            <a:pPr marL="0" indent="0">
              <a:buNone/>
            </a:pPr>
            <a:endParaRPr kumimoji="1" lang="en-US" altLang="ja-JP" sz="3200" dirty="0">
              <a:latin typeface="HGS創英角ﾎﾟｯﾌﾟ体" panose="040B0A00000000000000" pitchFamily="50" charset="-128"/>
              <a:ea typeface="HGS創英角ﾎﾟｯﾌﾟ体" panose="040B0A00000000000000" pitchFamily="50" charset="-128"/>
            </a:endParaRPr>
          </a:p>
          <a:p>
            <a:pPr marL="0" indent="0">
              <a:buNone/>
            </a:pPr>
            <a:r>
              <a:rPr kumimoji="1" lang="en-US" altLang="ja-JP" sz="3600" dirty="0">
                <a:latin typeface="HGS創英角ﾎﾟｯﾌﾟ体" panose="040B0A00000000000000" pitchFamily="50" charset="-128"/>
                <a:ea typeface="HGS創英角ﾎﾟｯﾌﾟ体" panose="040B0A00000000000000" pitchFamily="50" charset="-128"/>
              </a:rPr>
              <a:t>A</a:t>
            </a:r>
            <a:r>
              <a:rPr kumimoji="1" lang="ja-JP" altLang="en-US" sz="3600" dirty="0">
                <a:latin typeface="HGS創英角ﾎﾟｯﾌﾟ体" panose="040B0A00000000000000" pitchFamily="50" charset="-128"/>
                <a:ea typeface="HGS創英角ﾎﾟｯﾌﾟ体" panose="040B0A00000000000000" pitchFamily="50" charset="-128"/>
              </a:rPr>
              <a:t>さんは、</a:t>
            </a:r>
            <a:r>
              <a:rPr lang="en-US" altLang="ja-JP" sz="3600" dirty="0">
                <a:latin typeface="HGS創英角ﾎﾟｯﾌﾟ体" panose="040B0A00000000000000" pitchFamily="50" charset="-128"/>
                <a:ea typeface="HGS創英角ﾎﾟｯﾌﾟ体" panose="040B0A00000000000000" pitchFamily="50" charset="-128"/>
              </a:rPr>
              <a:t>S</a:t>
            </a:r>
            <a:r>
              <a:rPr kumimoji="1" lang="ja-JP" altLang="en-US" sz="3600" dirty="0">
                <a:latin typeface="HGS創英角ﾎﾟｯﾌﾟ体" panose="040B0A00000000000000" pitchFamily="50" charset="-128"/>
                <a:ea typeface="HGS創英角ﾎﾟｯﾌﾟ体" panose="040B0A00000000000000" pitchFamily="50" charset="-128"/>
              </a:rPr>
              <a:t>銀行から</a:t>
            </a:r>
            <a:r>
              <a:rPr kumimoji="1" lang="en-US" altLang="ja-JP" sz="3600" dirty="0">
                <a:latin typeface="HGS創英角ﾎﾟｯﾌﾟ体" panose="040B0A00000000000000" pitchFamily="50" charset="-128"/>
                <a:ea typeface="HGS創英角ﾎﾟｯﾌﾟ体" panose="040B0A00000000000000" pitchFamily="50" charset="-128"/>
              </a:rPr>
              <a:t>A</a:t>
            </a:r>
            <a:r>
              <a:rPr kumimoji="1" lang="ja-JP" altLang="en-US" sz="3600" dirty="0">
                <a:latin typeface="HGS創英角ﾎﾟｯﾌﾟ体" panose="040B0A00000000000000" pitchFamily="50" charset="-128"/>
                <a:ea typeface="HGS創英角ﾎﾟｯﾌﾟ体" panose="040B0A00000000000000" pitchFamily="50" charset="-128"/>
              </a:rPr>
              <a:t>銀行に借り換えた結果！</a:t>
            </a:r>
            <a:endParaRPr kumimoji="1" lang="en-US" altLang="ja-JP" sz="3600" dirty="0">
              <a:latin typeface="HGS創英角ﾎﾟｯﾌﾟ体" panose="040B0A00000000000000" pitchFamily="50" charset="-128"/>
              <a:ea typeface="HGS創英角ﾎﾟｯﾌﾟ体" panose="040B0A00000000000000" pitchFamily="50" charset="-128"/>
            </a:endParaRPr>
          </a:p>
          <a:p>
            <a:pPr marL="0" indent="0">
              <a:buNone/>
            </a:pPr>
            <a:endParaRPr lang="en-US" altLang="ja-JP" sz="3200" dirty="0">
              <a:latin typeface="HGS創英角ﾎﾟｯﾌﾟ体" panose="040B0A00000000000000" pitchFamily="50" charset="-128"/>
              <a:ea typeface="HGS創英角ﾎﾟｯﾌﾟ体" panose="040B0A00000000000000" pitchFamily="50" charset="-128"/>
            </a:endParaRPr>
          </a:p>
          <a:p>
            <a:pPr marL="0" indent="0">
              <a:buNone/>
            </a:pPr>
            <a:r>
              <a:rPr kumimoji="1" lang="ja-JP" altLang="en-US" sz="3200" dirty="0">
                <a:solidFill>
                  <a:srgbClr val="FF0000"/>
                </a:solidFill>
                <a:latin typeface="HGS創英角ﾎﾟｯﾌﾟ体" panose="040B0A00000000000000" pitchFamily="50" charset="-128"/>
                <a:ea typeface="HGS創英角ﾎﾟｯﾌﾟ体" panose="040B0A00000000000000" pitchFamily="50" charset="-128"/>
              </a:rPr>
              <a:t>（手数料等の費用も含めて借り換え＝手出し現金なし）</a:t>
            </a:r>
            <a:endParaRPr kumimoji="1" lang="en-US" altLang="ja-JP" sz="3200" dirty="0">
              <a:solidFill>
                <a:srgbClr val="FF0000"/>
              </a:solidFill>
              <a:latin typeface="HGS創英角ﾎﾟｯﾌﾟ体" panose="040B0A00000000000000" pitchFamily="50" charset="-128"/>
              <a:ea typeface="HGS創英角ﾎﾟｯﾌﾟ体" panose="040B0A00000000000000" pitchFamily="50" charset="-128"/>
            </a:endParaRPr>
          </a:p>
          <a:p>
            <a:pPr marL="0" indent="0">
              <a:buNone/>
            </a:pPr>
            <a:endParaRPr kumimoji="1" lang="en-US" altLang="ja-JP" sz="3200" dirty="0">
              <a:solidFill>
                <a:srgbClr val="FF0000"/>
              </a:solidFill>
              <a:latin typeface="HGS創英角ﾎﾟｯﾌﾟ体" panose="040B0A00000000000000" pitchFamily="50" charset="-128"/>
              <a:ea typeface="HGS創英角ﾎﾟｯﾌﾟ体" panose="040B0A00000000000000" pitchFamily="50" charset="-128"/>
            </a:endParaRPr>
          </a:p>
          <a:p>
            <a:pPr marL="0" indent="0">
              <a:buNone/>
            </a:pPr>
            <a:endParaRPr lang="en-US" altLang="ja-JP" sz="1600" dirty="0">
              <a:latin typeface="HGS創英角ﾎﾟｯﾌﾟ体" panose="040B0A00000000000000" pitchFamily="50" charset="-128"/>
              <a:ea typeface="HGS創英角ﾎﾟｯﾌﾟ体" panose="040B0A00000000000000" pitchFamily="50" charset="-128"/>
            </a:endParaRPr>
          </a:p>
          <a:p>
            <a:pPr marL="0" indent="0">
              <a:buNone/>
            </a:pPr>
            <a:r>
              <a:rPr kumimoji="1" lang="ja-JP" altLang="en-US" sz="4000" dirty="0">
                <a:solidFill>
                  <a:srgbClr val="FF0000"/>
                </a:solidFill>
                <a:latin typeface="HGS創英角ﾎﾟｯﾌﾟ体" panose="040B0A00000000000000" pitchFamily="50" charset="-128"/>
                <a:ea typeface="HGS創英角ﾎﾟｯﾌﾟ体" panose="040B0A00000000000000" pitchFamily="50" charset="-128"/>
              </a:rPr>
              <a:t>　　　</a:t>
            </a:r>
            <a:r>
              <a:rPr kumimoji="1" lang="en-US" altLang="ja-JP" sz="4000" dirty="0">
                <a:solidFill>
                  <a:srgbClr val="FF0000"/>
                </a:solidFill>
                <a:latin typeface="HGS創英角ﾎﾟｯﾌﾟ体" panose="040B0A00000000000000" pitchFamily="50" charset="-128"/>
                <a:ea typeface="HGS創英角ﾎﾟｯﾌﾟ体" panose="040B0A00000000000000" pitchFamily="50" charset="-128"/>
              </a:rPr>
              <a:t>152</a:t>
            </a:r>
            <a:r>
              <a:rPr kumimoji="1" lang="ja-JP" altLang="en-US" sz="4000" dirty="0">
                <a:solidFill>
                  <a:srgbClr val="FF0000"/>
                </a:solidFill>
                <a:latin typeface="HGS創英角ﾎﾟｯﾌﾟ体" panose="040B0A00000000000000" pitchFamily="50" charset="-128"/>
                <a:ea typeface="HGS創英角ﾎﾟｯﾌﾟ体" panose="040B0A00000000000000" pitchFamily="50" charset="-128"/>
              </a:rPr>
              <a:t>万円</a:t>
            </a:r>
            <a:r>
              <a:rPr kumimoji="1" lang="ja-JP" altLang="en-US" sz="4000" dirty="0">
                <a:latin typeface="HGS創英角ﾎﾟｯﾌﾟ体" panose="040B0A00000000000000" pitchFamily="50" charset="-128"/>
                <a:ea typeface="HGS創英角ﾎﾟｯﾌﾟ体" panose="040B0A00000000000000" pitchFamily="50" charset="-128"/>
              </a:rPr>
              <a:t>のメリットが出ました！</a:t>
            </a:r>
            <a:endParaRPr kumimoji="1" lang="en-US" altLang="ja-JP" sz="4000" dirty="0">
              <a:latin typeface="HGS創英角ﾎﾟｯﾌﾟ体" panose="040B0A00000000000000" pitchFamily="50" charset="-128"/>
              <a:ea typeface="HGS創英角ﾎﾟｯﾌﾟ体" panose="040B0A00000000000000" pitchFamily="50" charset="-128"/>
            </a:endParaRPr>
          </a:p>
          <a:p>
            <a:pPr marL="0" indent="0">
              <a:buNone/>
            </a:pPr>
            <a:endParaRPr lang="en-US" altLang="ja-JP" sz="3200" dirty="0">
              <a:latin typeface="HGS創英角ﾎﾟｯﾌﾟ体" panose="040B0A00000000000000" pitchFamily="50" charset="-128"/>
              <a:ea typeface="HGS創英角ﾎﾟｯﾌﾟ体" panose="040B0A00000000000000" pitchFamily="50" charset="-128"/>
            </a:endParaRPr>
          </a:p>
          <a:p>
            <a:pPr marL="0" indent="0">
              <a:buNone/>
            </a:pPr>
            <a:endParaRPr lang="en-US" altLang="ja-JP" sz="5200" dirty="0">
              <a:solidFill>
                <a:srgbClr val="FF0000"/>
              </a:solidFill>
              <a:latin typeface="HGS創英角ﾎﾟｯﾌﾟ体" panose="040B0A00000000000000" pitchFamily="50" charset="-128"/>
              <a:ea typeface="HGS創英角ﾎﾟｯﾌﾟ体" panose="040B0A00000000000000" pitchFamily="50" charset="-128"/>
            </a:endParaRPr>
          </a:p>
          <a:p>
            <a:pPr marL="0" indent="0">
              <a:buNone/>
            </a:pPr>
            <a:endParaRPr kumimoji="1" lang="ja-JP" altLang="en-US" sz="5200" dirty="0">
              <a:latin typeface="HGS創英角ﾎﾟｯﾌﾟ体" panose="040B0A00000000000000" pitchFamily="50" charset="-128"/>
              <a:ea typeface="HGS創英角ﾎﾟｯﾌﾟ体" panose="040B0A00000000000000" pitchFamily="50" charset="-128"/>
            </a:endParaRPr>
          </a:p>
          <a:p>
            <a:endParaRPr kumimoji="1" lang="ja-JP" altLang="en-US" dirty="0"/>
          </a:p>
        </p:txBody>
      </p:sp>
      <p:sp>
        <p:nvSpPr>
          <p:cNvPr id="4" name="スライド番号プレースホルダー 3">
            <a:extLst>
              <a:ext uri="{FF2B5EF4-FFF2-40B4-BE49-F238E27FC236}">
                <a16:creationId xmlns:a16="http://schemas.microsoft.com/office/drawing/2014/main" id="{25345A02-6E81-340C-D162-FFF2B5887EBC}"/>
              </a:ext>
            </a:extLst>
          </p:cNvPr>
          <p:cNvSpPr>
            <a:spLocks noGrp="1"/>
          </p:cNvSpPr>
          <p:nvPr>
            <p:ph type="sldNum" sz="quarter" idx="12"/>
          </p:nvPr>
        </p:nvSpPr>
        <p:spPr/>
        <p:txBody>
          <a:bodyPr/>
          <a:lstStyle/>
          <a:p>
            <a:fld id="{7053D55C-1BD3-474D-B643-3CCB384A951D}" type="slidenum">
              <a:rPr kumimoji="1" lang="ja-JP" altLang="en-US" smtClean="0"/>
              <a:t>91</a:t>
            </a:fld>
            <a:endParaRPr kumimoji="1" lang="ja-JP" altLang="en-US"/>
          </a:p>
        </p:txBody>
      </p:sp>
    </p:spTree>
    <p:extLst>
      <p:ext uri="{BB962C8B-B14F-4D97-AF65-F5344CB8AC3E}">
        <p14:creationId xmlns:p14="http://schemas.microsoft.com/office/powerpoint/2010/main" val="2534296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E1C8662-5E76-ADCF-C653-24BC46C5E46C}"/>
              </a:ext>
            </a:extLst>
          </p:cNvPr>
          <p:cNvSpPr>
            <a:spLocks noGrp="1"/>
          </p:cNvSpPr>
          <p:nvPr>
            <p:ph type="title"/>
          </p:nvPr>
        </p:nvSpPr>
        <p:spPr/>
        <p:txBody>
          <a:bodyPr/>
          <a:lstStyle/>
          <a:p>
            <a:r>
              <a:rPr kumimoji="1" lang="ja-JP" altLang="en-US" dirty="0">
                <a:latin typeface="HGS創英角ﾎﾟｯﾌﾟ体" panose="040B0A00000000000000" pitchFamily="50" charset="-128"/>
                <a:ea typeface="HGS創英角ﾎﾟｯﾌﾟ体" panose="040B0A00000000000000" pitchFamily="50" charset="-128"/>
              </a:rPr>
              <a:t>変動金利の適正化＋資産運用</a:t>
            </a:r>
          </a:p>
        </p:txBody>
      </p:sp>
      <p:sp>
        <p:nvSpPr>
          <p:cNvPr id="3" name="コンテンツ プレースホルダー 2">
            <a:extLst>
              <a:ext uri="{FF2B5EF4-FFF2-40B4-BE49-F238E27FC236}">
                <a16:creationId xmlns:a16="http://schemas.microsoft.com/office/drawing/2014/main" id="{5769900C-22F1-8D5F-9E35-C2178B1385C8}"/>
              </a:ext>
            </a:extLst>
          </p:cNvPr>
          <p:cNvSpPr>
            <a:spLocks noGrp="1"/>
          </p:cNvSpPr>
          <p:nvPr>
            <p:ph idx="1"/>
          </p:nvPr>
        </p:nvSpPr>
        <p:spPr/>
        <p:style>
          <a:lnRef idx="1">
            <a:schemeClr val="accent1"/>
          </a:lnRef>
          <a:fillRef idx="2">
            <a:schemeClr val="accent1"/>
          </a:fillRef>
          <a:effectRef idx="1">
            <a:schemeClr val="accent1"/>
          </a:effectRef>
          <a:fontRef idx="minor">
            <a:schemeClr val="dk1"/>
          </a:fontRef>
        </p:style>
        <p:txBody>
          <a:bodyPr>
            <a:normAutofit/>
          </a:bodyPr>
          <a:lstStyle/>
          <a:p>
            <a:pPr marL="0" indent="0">
              <a:buNone/>
            </a:pPr>
            <a:endParaRPr lang="en-US" altLang="ja-JP" sz="3200" dirty="0">
              <a:latin typeface="HGS創英角ﾎﾟｯﾌﾟ体" panose="040B0A00000000000000" pitchFamily="50" charset="-128"/>
              <a:ea typeface="HGS創英角ﾎﾟｯﾌﾟ体" panose="040B0A00000000000000" pitchFamily="50" charset="-128"/>
            </a:endParaRPr>
          </a:p>
          <a:p>
            <a:pPr marL="0" indent="0">
              <a:buNone/>
            </a:pPr>
            <a:r>
              <a:rPr kumimoji="1" lang="ja-JP" altLang="en-US" sz="3200" dirty="0">
                <a:latin typeface="HGS創英角ﾎﾟｯﾌﾟ体" panose="040B0A00000000000000" pitchFamily="50" charset="-128"/>
                <a:ea typeface="HGS創英角ﾎﾟｯﾌﾟ体" panose="040B0A00000000000000" pitchFamily="50" charset="-128"/>
              </a:rPr>
              <a:t>さらに、差額　約</a:t>
            </a:r>
            <a:r>
              <a:rPr kumimoji="1" lang="en-US" altLang="ja-JP" sz="3200" dirty="0">
                <a:latin typeface="HGS創英角ﾎﾟｯﾌﾟ体" panose="040B0A00000000000000" pitchFamily="50" charset="-128"/>
                <a:ea typeface="HGS創英角ﾎﾟｯﾌﾟ体" panose="040B0A00000000000000" pitchFamily="50" charset="-128"/>
              </a:rPr>
              <a:t>3,000</a:t>
            </a:r>
            <a:r>
              <a:rPr kumimoji="1" lang="ja-JP" altLang="en-US" sz="3200" dirty="0">
                <a:latin typeface="HGS創英角ﾎﾟｯﾌﾟ体" panose="040B0A00000000000000" pitchFamily="50" charset="-128"/>
                <a:ea typeface="HGS創英角ﾎﾟｯﾌﾟ体" panose="040B0A00000000000000" pitchFamily="50" charset="-128"/>
              </a:rPr>
              <a:t>円を新</a:t>
            </a:r>
            <a:r>
              <a:rPr kumimoji="1" lang="en-US" altLang="ja-JP" sz="3200" dirty="0">
                <a:latin typeface="HGS創英角ﾎﾟｯﾌﾟ体" panose="040B0A00000000000000" pitchFamily="50" charset="-128"/>
                <a:ea typeface="HGS創英角ﾎﾟｯﾌﾟ体" panose="040B0A00000000000000" pitchFamily="50" charset="-128"/>
              </a:rPr>
              <a:t>NISA</a:t>
            </a:r>
            <a:r>
              <a:rPr kumimoji="1" lang="ja-JP" altLang="en-US" sz="3200" dirty="0">
                <a:latin typeface="HGS創英角ﾎﾟｯﾌﾟ体" panose="040B0A00000000000000" pitchFamily="50" charset="-128"/>
                <a:ea typeface="HGS創英角ﾎﾟｯﾌﾟ体" panose="040B0A00000000000000" pitchFamily="50" charset="-128"/>
              </a:rPr>
              <a:t>で、</a:t>
            </a:r>
            <a:r>
              <a:rPr lang="en-US" altLang="ja-JP" sz="3200" dirty="0">
                <a:solidFill>
                  <a:srgbClr val="FF0000"/>
                </a:solidFill>
                <a:latin typeface="HGS創英角ﾎﾟｯﾌﾟ体" panose="040B0A00000000000000" pitchFamily="50" charset="-128"/>
                <a:ea typeface="HGS創英角ﾎﾟｯﾌﾟ体" panose="040B0A00000000000000" pitchFamily="50" charset="-128"/>
              </a:rPr>
              <a:t>5</a:t>
            </a:r>
            <a:r>
              <a:rPr kumimoji="1" lang="ja-JP" altLang="en-US" sz="3200" dirty="0">
                <a:solidFill>
                  <a:srgbClr val="FF0000"/>
                </a:solidFill>
                <a:latin typeface="HGS創英角ﾎﾟｯﾌﾟ体" panose="040B0A00000000000000" pitchFamily="50" charset="-128"/>
                <a:ea typeface="HGS創英角ﾎﾟｯﾌﾟ体" panose="040B0A00000000000000" pitchFamily="50" charset="-128"/>
              </a:rPr>
              <a:t>％運用</a:t>
            </a:r>
            <a:r>
              <a:rPr kumimoji="1" lang="ja-JP" altLang="en-US" sz="3200" dirty="0">
                <a:latin typeface="HGS創英角ﾎﾟｯﾌﾟ体" panose="040B0A00000000000000" pitchFamily="50" charset="-128"/>
                <a:ea typeface="HGS創英角ﾎﾟｯﾌﾟ体" panose="040B0A00000000000000" pitchFamily="50" charset="-128"/>
              </a:rPr>
              <a:t>すると</a:t>
            </a:r>
            <a:endParaRPr kumimoji="1" lang="en-US" altLang="ja-JP" sz="3200" dirty="0">
              <a:latin typeface="HGS創英角ﾎﾟｯﾌﾟ体" panose="040B0A00000000000000" pitchFamily="50" charset="-128"/>
              <a:ea typeface="HGS創英角ﾎﾟｯﾌﾟ体" panose="040B0A00000000000000" pitchFamily="50" charset="-128"/>
            </a:endParaRPr>
          </a:p>
          <a:p>
            <a:pPr marL="0" indent="0">
              <a:buNone/>
            </a:pPr>
            <a:endParaRPr lang="en-US" altLang="ja-JP" sz="3200" dirty="0">
              <a:latin typeface="HGS創英角ﾎﾟｯﾌﾟ体" panose="040B0A00000000000000" pitchFamily="50" charset="-128"/>
              <a:ea typeface="HGS創英角ﾎﾟｯﾌﾟ体" panose="040B0A00000000000000" pitchFamily="50" charset="-128"/>
            </a:endParaRPr>
          </a:p>
          <a:p>
            <a:pPr marL="0" indent="0">
              <a:buNone/>
            </a:pPr>
            <a:r>
              <a:rPr lang="en-US" altLang="ja-JP" sz="3600" dirty="0">
                <a:latin typeface="HGS創英角ﾎﾟｯﾌﾟ体" panose="040B0A00000000000000" pitchFamily="50" charset="-128"/>
                <a:ea typeface="HGS創英角ﾎﾟｯﾌﾟ体" panose="040B0A00000000000000" pitchFamily="50" charset="-128"/>
              </a:rPr>
              <a:t>25</a:t>
            </a:r>
            <a:r>
              <a:rPr lang="ja-JP" altLang="en-US" sz="3600" dirty="0">
                <a:latin typeface="HGS創英角ﾎﾟｯﾌﾟ体" panose="040B0A00000000000000" pitchFamily="50" charset="-128"/>
                <a:ea typeface="HGS創英角ﾎﾟｯﾌﾟ体" panose="040B0A00000000000000" pitchFamily="50" charset="-128"/>
              </a:rPr>
              <a:t>年後に</a:t>
            </a:r>
            <a:r>
              <a:rPr lang="en-US" altLang="ja-JP" sz="3600" dirty="0">
                <a:solidFill>
                  <a:srgbClr val="FF0000"/>
                </a:solidFill>
                <a:latin typeface="HGS創英角ﾎﾟｯﾌﾟ体" panose="040B0A00000000000000" pitchFamily="50" charset="-128"/>
                <a:ea typeface="HGS創英角ﾎﾟｯﾌﾟ体" panose="040B0A00000000000000" pitchFamily="50" charset="-128"/>
              </a:rPr>
              <a:t>178</a:t>
            </a:r>
            <a:r>
              <a:rPr lang="ja-JP" altLang="en-US" sz="3600" dirty="0">
                <a:solidFill>
                  <a:srgbClr val="FF0000"/>
                </a:solidFill>
                <a:latin typeface="HGS創英角ﾎﾟｯﾌﾟ体" panose="040B0A00000000000000" pitchFamily="50" charset="-128"/>
                <a:ea typeface="HGS創英角ﾎﾟｯﾌﾟ体" panose="040B0A00000000000000" pitchFamily="50" charset="-128"/>
              </a:rPr>
              <a:t>万円</a:t>
            </a:r>
            <a:r>
              <a:rPr lang="ja-JP" altLang="en-US" sz="3600" dirty="0">
                <a:latin typeface="HGS創英角ﾎﾟｯﾌﾟ体" panose="040B0A00000000000000" pitchFamily="50" charset="-128"/>
                <a:ea typeface="HGS創英角ﾎﾟｯﾌﾟ体" panose="040B0A00000000000000" pitchFamily="50" charset="-128"/>
              </a:rPr>
              <a:t>になります！　</a:t>
            </a:r>
            <a:r>
              <a:rPr lang="en-US" altLang="ja-JP" sz="3600" dirty="0">
                <a:solidFill>
                  <a:srgbClr val="FF0000"/>
                </a:solidFill>
                <a:latin typeface="HGS創英角ﾎﾟｯﾌﾟ体" panose="040B0A00000000000000" pitchFamily="50" charset="-128"/>
                <a:ea typeface="HGS創英角ﾎﾟｯﾌﾟ体" panose="040B0A00000000000000" pitchFamily="50" charset="-128"/>
              </a:rPr>
              <a:t>+88</a:t>
            </a:r>
            <a:r>
              <a:rPr lang="ja-JP" altLang="en-US" sz="3600" dirty="0">
                <a:solidFill>
                  <a:srgbClr val="FF0000"/>
                </a:solidFill>
                <a:latin typeface="HGS創英角ﾎﾟｯﾌﾟ体" panose="040B0A00000000000000" pitchFamily="50" charset="-128"/>
                <a:ea typeface="HGS創英角ﾎﾟｯﾌﾟ体" panose="040B0A00000000000000" pitchFamily="50" charset="-128"/>
              </a:rPr>
              <a:t>万円</a:t>
            </a:r>
            <a:endParaRPr lang="en-US" altLang="ja-JP" sz="3600" dirty="0">
              <a:solidFill>
                <a:srgbClr val="FF0000"/>
              </a:solidFill>
              <a:latin typeface="HGS創英角ﾎﾟｯﾌﾟ体" panose="040B0A00000000000000" pitchFamily="50" charset="-128"/>
              <a:ea typeface="HGS創英角ﾎﾟｯﾌﾟ体" panose="040B0A00000000000000" pitchFamily="50" charset="-128"/>
            </a:endParaRPr>
          </a:p>
          <a:p>
            <a:pPr marL="0" indent="0">
              <a:buNone/>
            </a:pPr>
            <a:endParaRPr lang="en-US" altLang="ja-JP" sz="3600" dirty="0">
              <a:solidFill>
                <a:srgbClr val="FF0000"/>
              </a:solidFill>
              <a:latin typeface="HGS創英角ﾎﾟｯﾌﾟ体" panose="040B0A00000000000000" pitchFamily="50" charset="-128"/>
              <a:ea typeface="HGS創英角ﾎﾟｯﾌﾟ体" panose="040B0A00000000000000" pitchFamily="50" charset="-128"/>
            </a:endParaRPr>
          </a:p>
          <a:p>
            <a:pPr marL="0" indent="0">
              <a:buNone/>
            </a:pPr>
            <a:r>
              <a:rPr lang="ja-JP" altLang="en-US" sz="3200" dirty="0">
                <a:solidFill>
                  <a:schemeClr val="tx1"/>
                </a:solidFill>
                <a:latin typeface="HGS創英角ﾎﾟｯﾌﾟ体" panose="040B0A00000000000000" pitchFamily="50" charset="-128"/>
                <a:ea typeface="HGS創英角ﾎﾟｯﾌﾟ体" panose="040B0A00000000000000" pitchFamily="50" charset="-128"/>
              </a:rPr>
              <a:t>借り換え＋資産運用</a:t>
            </a:r>
            <a:endParaRPr lang="en-US" altLang="ja-JP" sz="3200" dirty="0">
              <a:solidFill>
                <a:schemeClr val="tx1"/>
              </a:solidFill>
              <a:latin typeface="HGS創英角ﾎﾟｯﾌﾟ体" panose="040B0A00000000000000" pitchFamily="50" charset="-128"/>
              <a:ea typeface="HGS創英角ﾎﾟｯﾌﾟ体" panose="040B0A00000000000000" pitchFamily="50" charset="-128"/>
            </a:endParaRPr>
          </a:p>
          <a:p>
            <a:pPr marL="0" indent="0">
              <a:buNone/>
            </a:pPr>
            <a:r>
              <a:rPr lang="en-US" altLang="ja-JP" sz="5200" dirty="0">
                <a:solidFill>
                  <a:srgbClr val="FF0000"/>
                </a:solidFill>
                <a:latin typeface="HGS創英角ﾎﾟｯﾌﾟ体" panose="040B0A00000000000000" pitchFamily="50" charset="-128"/>
                <a:ea typeface="HGS創英角ﾎﾟｯﾌﾟ体" panose="040B0A00000000000000" pitchFamily="50" charset="-128"/>
              </a:rPr>
              <a:t>152</a:t>
            </a:r>
            <a:r>
              <a:rPr lang="ja-JP" altLang="en-US" sz="5200" dirty="0">
                <a:solidFill>
                  <a:srgbClr val="FF0000"/>
                </a:solidFill>
                <a:latin typeface="HGS創英角ﾎﾟｯﾌﾟ体" panose="040B0A00000000000000" pitchFamily="50" charset="-128"/>
                <a:ea typeface="HGS創英角ﾎﾟｯﾌﾟ体" panose="040B0A00000000000000" pitchFamily="50" charset="-128"/>
              </a:rPr>
              <a:t>万円</a:t>
            </a:r>
            <a:r>
              <a:rPr lang="en-US" altLang="ja-JP" sz="5200" dirty="0">
                <a:solidFill>
                  <a:srgbClr val="FF0000"/>
                </a:solidFill>
                <a:latin typeface="HGS創英角ﾎﾟｯﾌﾟ体" panose="040B0A00000000000000" pitchFamily="50" charset="-128"/>
                <a:ea typeface="HGS創英角ﾎﾟｯﾌﾟ体" panose="040B0A00000000000000" pitchFamily="50" charset="-128"/>
              </a:rPr>
              <a:t>+88</a:t>
            </a:r>
            <a:r>
              <a:rPr lang="ja-JP" altLang="en-US" sz="5200" dirty="0">
                <a:solidFill>
                  <a:srgbClr val="FF0000"/>
                </a:solidFill>
                <a:latin typeface="HGS創英角ﾎﾟｯﾌﾟ体" panose="040B0A00000000000000" pitchFamily="50" charset="-128"/>
                <a:ea typeface="HGS創英角ﾎﾟｯﾌﾟ体" panose="040B0A00000000000000" pitchFamily="50" charset="-128"/>
              </a:rPr>
              <a:t>万円＝</a:t>
            </a:r>
            <a:r>
              <a:rPr lang="en-US" altLang="ja-JP" sz="5200" dirty="0">
                <a:solidFill>
                  <a:srgbClr val="FF0000"/>
                </a:solidFill>
                <a:latin typeface="HGS創英角ﾎﾟｯﾌﾟ体" panose="040B0A00000000000000" pitchFamily="50" charset="-128"/>
                <a:ea typeface="HGS創英角ﾎﾟｯﾌﾟ体" panose="040B0A00000000000000" pitchFamily="50" charset="-128"/>
              </a:rPr>
              <a:t>240</a:t>
            </a:r>
            <a:r>
              <a:rPr lang="ja-JP" altLang="en-US" sz="5200" dirty="0">
                <a:solidFill>
                  <a:srgbClr val="FF0000"/>
                </a:solidFill>
                <a:latin typeface="HGS創英角ﾎﾟｯﾌﾟ体" panose="040B0A00000000000000" pitchFamily="50" charset="-128"/>
                <a:ea typeface="HGS創英角ﾎﾟｯﾌﾟ体" panose="040B0A00000000000000" pitchFamily="50" charset="-128"/>
              </a:rPr>
              <a:t>万円</a:t>
            </a:r>
            <a:endParaRPr lang="en-US" altLang="ja-JP" sz="5200" dirty="0">
              <a:solidFill>
                <a:srgbClr val="FF0000"/>
              </a:solidFill>
              <a:latin typeface="HGS創英角ﾎﾟｯﾌﾟ体" panose="040B0A00000000000000" pitchFamily="50" charset="-128"/>
              <a:ea typeface="HGS創英角ﾎﾟｯﾌﾟ体" panose="040B0A00000000000000" pitchFamily="50" charset="-128"/>
            </a:endParaRPr>
          </a:p>
          <a:p>
            <a:pPr marL="0" indent="0">
              <a:buNone/>
            </a:pPr>
            <a:endParaRPr kumimoji="1" lang="ja-JP" altLang="en-US" sz="5200" dirty="0">
              <a:latin typeface="HGS創英角ﾎﾟｯﾌﾟ体" panose="040B0A00000000000000" pitchFamily="50" charset="-128"/>
              <a:ea typeface="HGS創英角ﾎﾟｯﾌﾟ体" panose="040B0A00000000000000" pitchFamily="50" charset="-128"/>
            </a:endParaRPr>
          </a:p>
          <a:p>
            <a:endParaRPr kumimoji="1" lang="ja-JP" altLang="en-US" dirty="0"/>
          </a:p>
        </p:txBody>
      </p:sp>
      <p:sp>
        <p:nvSpPr>
          <p:cNvPr id="4" name="スライド番号プレースホルダー 3">
            <a:extLst>
              <a:ext uri="{FF2B5EF4-FFF2-40B4-BE49-F238E27FC236}">
                <a16:creationId xmlns:a16="http://schemas.microsoft.com/office/drawing/2014/main" id="{25345A02-6E81-340C-D162-FFF2B5887EBC}"/>
              </a:ext>
            </a:extLst>
          </p:cNvPr>
          <p:cNvSpPr>
            <a:spLocks noGrp="1"/>
          </p:cNvSpPr>
          <p:nvPr>
            <p:ph type="sldNum" sz="quarter" idx="12"/>
          </p:nvPr>
        </p:nvSpPr>
        <p:spPr/>
        <p:txBody>
          <a:bodyPr/>
          <a:lstStyle/>
          <a:p>
            <a:fld id="{7053D55C-1BD3-474D-B643-3CCB384A951D}" type="slidenum">
              <a:rPr kumimoji="1" lang="ja-JP" altLang="en-US" smtClean="0"/>
              <a:t>92</a:t>
            </a:fld>
            <a:endParaRPr kumimoji="1" lang="ja-JP" altLang="en-US"/>
          </a:p>
        </p:txBody>
      </p:sp>
    </p:spTree>
    <p:extLst>
      <p:ext uri="{BB962C8B-B14F-4D97-AF65-F5344CB8AC3E}">
        <p14:creationId xmlns:p14="http://schemas.microsoft.com/office/powerpoint/2010/main" val="2529286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1BECE64-6A86-C39D-E2E9-27C6A50FB6B9}"/>
              </a:ext>
            </a:extLst>
          </p:cNvPr>
          <p:cNvSpPr>
            <a:spLocks noGrp="1"/>
          </p:cNvSpPr>
          <p:nvPr>
            <p:ph type="title"/>
          </p:nvPr>
        </p:nvSpPr>
        <p:spPr/>
        <p:txBody>
          <a:bodyPr>
            <a:normAutofit/>
          </a:bodyPr>
          <a:lstStyle/>
          <a:p>
            <a:r>
              <a:rPr kumimoji="1" lang="ja-JP" altLang="en-US" dirty="0">
                <a:latin typeface="HGP創英角ﾎﾟｯﾌﾟ体" panose="040B0A00000000000000" pitchFamily="50" charset="-128"/>
                <a:ea typeface="HGP創英角ﾎﾟｯﾌﾟ体" panose="040B0A00000000000000" pitchFamily="50" charset="-128"/>
              </a:rPr>
              <a:t>変動金利の金利上昇リスク対策！</a:t>
            </a:r>
          </a:p>
        </p:txBody>
      </p:sp>
      <p:sp>
        <p:nvSpPr>
          <p:cNvPr id="3" name="コンテンツ プレースホルダー 2">
            <a:extLst>
              <a:ext uri="{FF2B5EF4-FFF2-40B4-BE49-F238E27FC236}">
                <a16:creationId xmlns:a16="http://schemas.microsoft.com/office/drawing/2014/main" id="{1652A1B1-297A-36A2-1CCF-AA8981697DE0}"/>
              </a:ext>
            </a:extLst>
          </p:cNvPr>
          <p:cNvSpPr>
            <a:spLocks noGrp="1"/>
          </p:cNvSpPr>
          <p:nvPr>
            <p:ph idx="1"/>
          </p:nvPr>
        </p:nvSpPr>
        <p:spPr/>
        <p:style>
          <a:lnRef idx="1">
            <a:schemeClr val="accent2"/>
          </a:lnRef>
          <a:fillRef idx="2">
            <a:schemeClr val="accent2"/>
          </a:fillRef>
          <a:effectRef idx="1">
            <a:schemeClr val="accent2"/>
          </a:effectRef>
          <a:fontRef idx="minor">
            <a:schemeClr val="dk1"/>
          </a:fontRef>
        </p:style>
        <p:txBody>
          <a:bodyPr>
            <a:normAutofit/>
          </a:bodyPr>
          <a:lstStyle/>
          <a:p>
            <a:pPr marL="0" indent="0">
              <a:buNone/>
            </a:pPr>
            <a:endParaRPr lang="en-US" altLang="ja-JP" sz="1400" dirty="0">
              <a:solidFill>
                <a:srgbClr val="FF0000"/>
              </a:solidFill>
              <a:latin typeface="HGP創英角ﾎﾟｯﾌﾟ体" panose="040B0A00000000000000" pitchFamily="50" charset="-128"/>
              <a:ea typeface="HGP創英角ﾎﾟｯﾌﾟ体" panose="040B0A00000000000000" pitchFamily="50" charset="-128"/>
            </a:endParaRPr>
          </a:p>
          <a:p>
            <a:pPr marL="0" indent="0">
              <a:buNone/>
            </a:pPr>
            <a:r>
              <a:rPr lang="ja-JP" altLang="en-US" dirty="0">
                <a:latin typeface="HGP創英角ﾎﾟｯﾌﾟ体" panose="040B0A00000000000000" pitchFamily="50" charset="-128"/>
                <a:ea typeface="HGP創英角ﾎﾟｯﾌﾟ体" panose="040B0A00000000000000" pitchFamily="50" charset="-128"/>
              </a:rPr>
              <a:t>対策は</a:t>
            </a:r>
            <a:r>
              <a:rPr lang="en-US" altLang="ja-JP" dirty="0">
                <a:latin typeface="HGP創英角ﾎﾟｯﾌﾟ体" panose="040B0A00000000000000" pitchFamily="50" charset="-128"/>
                <a:ea typeface="HGP創英角ﾎﾟｯﾌﾟ体" panose="040B0A00000000000000" pitchFamily="50" charset="-128"/>
              </a:rPr>
              <a:t>2</a:t>
            </a:r>
            <a:r>
              <a:rPr lang="ja-JP" altLang="en-US" dirty="0">
                <a:latin typeface="HGP創英角ﾎﾟｯﾌﾟ体" panose="040B0A00000000000000" pitchFamily="50" charset="-128"/>
                <a:ea typeface="HGP創英角ﾎﾟｯﾌﾟ体" panose="040B0A00000000000000" pitchFamily="50" charset="-128"/>
              </a:rPr>
              <a:t>つ</a:t>
            </a:r>
            <a:endParaRPr lang="en-US" altLang="ja-JP" dirty="0">
              <a:latin typeface="HGP創英角ﾎﾟｯﾌﾟ体" panose="040B0A00000000000000" pitchFamily="50" charset="-128"/>
              <a:ea typeface="HGP創英角ﾎﾟｯﾌﾟ体" panose="040B0A00000000000000" pitchFamily="50" charset="-128"/>
            </a:endParaRPr>
          </a:p>
          <a:p>
            <a:pPr marL="0" indent="0">
              <a:buNone/>
            </a:pPr>
            <a:endParaRPr lang="en-US" altLang="ja-JP" dirty="0">
              <a:latin typeface="HGP創英角ﾎﾟｯﾌﾟ体" panose="040B0A00000000000000" pitchFamily="50" charset="-128"/>
              <a:ea typeface="HGP創英角ﾎﾟｯﾌﾟ体" panose="040B0A00000000000000" pitchFamily="50" charset="-128"/>
            </a:endParaRPr>
          </a:p>
          <a:p>
            <a:pPr marL="0" indent="0">
              <a:buNone/>
            </a:pPr>
            <a:r>
              <a:rPr kumimoji="1" lang="ja-JP" altLang="en-US" sz="4000" dirty="0">
                <a:latin typeface="HGP創英角ﾎﾟｯﾌﾟ体" panose="040B0A00000000000000" pitchFamily="50" charset="-128"/>
                <a:ea typeface="HGP創英角ﾎﾟｯﾌﾟ体" panose="040B0A00000000000000" pitchFamily="50" charset="-128"/>
              </a:rPr>
              <a:t>①変動金利を固定金利に借り換える</a:t>
            </a:r>
            <a:endParaRPr kumimoji="1" lang="en-US" altLang="ja-JP" sz="4000" dirty="0">
              <a:latin typeface="HGP創英角ﾎﾟｯﾌﾟ体" panose="040B0A00000000000000" pitchFamily="50" charset="-128"/>
              <a:ea typeface="HGP創英角ﾎﾟｯﾌﾟ体" panose="040B0A00000000000000" pitchFamily="50" charset="-128"/>
            </a:endParaRPr>
          </a:p>
          <a:p>
            <a:pPr marL="0" indent="0">
              <a:buNone/>
            </a:pPr>
            <a:endParaRPr lang="en-US" altLang="ja-JP" sz="1800" dirty="0">
              <a:latin typeface="HGP創英角ﾎﾟｯﾌﾟ体" panose="040B0A00000000000000" pitchFamily="50" charset="-128"/>
              <a:ea typeface="HGP創英角ﾎﾟｯﾌﾟ体" panose="040B0A00000000000000" pitchFamily="50" charset="-128"/>
            </a:endParaRPr>
          </a:p>
          <a:p>
            <a:pPr marL="0" indent="0">
              <a:buNone/>
            </a:pPr>
            <a:r>
              <a:rPr kumimoji="1" lang="ja-JP" altLang="en-US" sz="4000" dirty="0">
                <a:solidFill>
                  <a:srgbClr val="FF0000"/>
                </a:solidFill>
                <a:latin typeface="HGP創英角ﾎﾟｯﾌﾟ体" panose="040B0A00000000000000" pitchFamily="50" charset="-128"/>
                <a:ea typeface="HGP創英角ﾎﾟｯﾌﾟ体" panose="040B0A00000000000000" pitchFamily="50" charset="-128"/>
              </a:rPr>
              <a:t>②変動金利の金利を適正化し、資産運用をする</a:t>
            </a:r>
            <a:endParaRPr kumimoji="1" lang="en-US" altLang="ja-JP" sz="4000" dirty="0">
              <a:solidFill>
                <a:srgbClr val="FF0000"/>
              </a:solidFill>
              <a:latin typeface="HGP創英角ﾎﾟｯﾌﾟ体" panose="040B0A00000000000000" pitchFamily="50" charset="-128"/>
              <a:ea typeface="HGP創英角ﾎﾟｯﾌﾟ体" panose="040B0A00000000000000" pitchFamily="50" charset="-128"/>
            </a:endParaRPr>
          </a:p>
          <a:p>
            <a:pPr marL="0" indent="0">
              <a:buNone/>
            </a:pPr>
            <a:r>
              <a:rPr kumimoji="1" lang="ja-JP" altLang="en-US" sz="3000" dirty="0">
                <a:solidFill>
                  <a:schemeClr val="accent1"/>
                </a:solidFill>
                <a:latin typeface="HGP創英角ﾎﾟｯﾌﾟ体" panose="040B0A00000000000000" pitchFamily="50" charset="-128"/>
                <a:ea typeface="HGP創英角ﾎﾟｯﾌﾟ体" panose="040B0A00000000000000" pitchFamily="50" charset="-128"/>
              </a:rPr>
              <a:t>　　　　　　　　　　　　　　　　　　　</a:t>
            </a:r>
            <a:endParaRPr kumimoji="1" lang="en-US" altLang="ja-JP" sz="3000" dirty="0">
              <a:solidFill>
                <a:schemeClr val="accent1"/>
              </a:solidFill>
              <a:latin typeface="HGP創英角ﾎﾟｯﾌﾟ体" panose="040B0A00000000000000" pitchFamily="50" charset="-128"/>
              <a:ea typeface="HGP創英角ﾎﾟｯﾌﾟ体" panose="040B0A00000000000000" pitchFamily="50" charset="-128"/>
            </a:endParaRPr>
          </a:p>
          <a:p>
            <a:pPr marL="0" indent="0">
              <a:buNone/>
            </a:pPr>
            <a:endParaRPr lang="en-US" altLang="ja-JP" dirty="0"/>
          </a:p>
        </p:txBody>
      </p:sp>
      <p:sp>
        <p:nvSpPr>
          <p:cNvPr id="5" name="スライド番号プレースホルダー 4">
            <a:extLst>
              <a:ext uri="{FF2B5EF4-FFF2-40B4-BE49-F238E27FC236}">
                <a16:creationId xmlns:a16="http://schemas.microsoft.com/office/drawing/2014/main" id="{ED0FE80A-003C-316A-81FF-276A02D319C8}"/>
              </a:ext>
            </a:extLst>
          </p:cNvPr>
          <p:cNvSpPr>
            <a:spLocks noGrp="1"/>
          </p:cNvSpPr>
          <p:nvPr>
            <p:ph type="sldNum" sz="quarter" idx="12"/>
          </p:nvPr>
        </p:nvSpPr>
        <p:spPr/>
        <p:txBody>
          <a:bodyPr/>
          <a:lstStyle/>
          <a:p>
            <a:fld id="{7053D55C-1BD3-474D-B643-3CCB384A951D}" type="slidenum">
              <a:rPr kumimoji="1" lang="ja-JP" altLang="en-US" smtClean="0"/>
              <a:t>93</a:t>
            </a:fld>
            <a:endParaRPr kumimoji="1" lang="ja-JP" altLang="en-US"/>
          </a:p>
        </p:txBody>
      </p:sp>
    </p:spTree>
    <p:extLst>
      <p:ext uri="{BB962C8B-B14F-4D97-AF65-F5344CB8AC3E}">
        <p14:creationId xmlns:p14="http://schemas.microsoft.com/office/powerpoint/2010/main" val="1121007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コンテンツ プレースホルダー 3">
            <a:extLst>
              <a:ext uri="{FF2B5EF4-FFF2-40B4-BE49-F238E27FC236}">
                <a16:creationId xmlns:a16="http://schemas.microsoft.com/office/drawing/2014/main" id="{AAB7B498-EB71-A4B5-E21C-2DE56EB4E565}"/>
              </a:ext>
            </a:extLst>
          </p:cNvPr>
          <p:cNvSpPr>
            <a:spLocks noGrp="1"/>
          </p:cNvSpPr>
          <p:nvPr>
            <p:ph idx="1"/>
          </p:nvPr>
        </p:nvSpPr>
        <p:spPr>
          <a:xfrm>
            <a:off x="838200" y="702906"/>
            <a:ext cx="10515600" cy="5474057"/>
          </a:xfrm>
        </p:spPr>
        <p:style>
          <a:lnRef idx="1">
            <a:schemeClr val="accent1"/>
          </a:lnRef>
          <a:fillRef idx="2">
            <a:schemeClr val="accent1"/>
          </a:fillRef>
          <a:effectRef idx="1">
            <a:schemeClr val="accent1"/>
          </a:effectRef>
          <a:fontRef idx="minor">
            <a:schemeClr val="dk1"/>
          </a:fontRef>
        </p:style>
        <p:txBody>
          <a:bodyPr/>
          <a:lstStyle/>
          <a:p>
            <a:pPr marL="0" indent="0">
              <a:buNone/>
            </a:pPr>
            <a:endParaRPr lang="en-US" altLang="ja-JP" dirty="0"/>
          </a:p>
          <a:p>
            <a:pPr marL="0" indent="0">
              <a:buNone/>
            </a:pPr>
            <a:r>
              <a:rPr lang="ja-JP" altLang="en-US" sz="4400" dirty="0">
                <a:latin typeface="HGS創英角ﾎﾟｯﾌﾟ体" panose="040B0A00000000000000" pitchFamily="50" charset="-128"/>
                <a:ea typeface="HGS創英角ﾎﾟｯﾌﾟ体" panose="040B0A00000000000000" pitchFamily="50" charset="-128"/>
              </a:rPr>
              <a:t>　</a:t>
            </a:r>
            <a:endParaRPr lang="en-US" altLang="ja-JP" sz="4400" dirty="0">
              <a:latin typeface="HGS創英角ﾎﾟｯﾌﾟ体" panose="040B0A00000000000000" pitchFamily="50" charset="-128"/>
              <a:ea typeface="HGS創英角ﾎﾟｯﾌﾟ体" panose="040B0A00000000000000" pitchFamily="50" charset="-128"/>
            </a:endParaRPr>
          </a:p>
          <a:p>
            <a:pPr marL="0" indent="0">
              <a:buNone/>
            </a:pPr>
            <a:r>
              <a:rPr lang="ja-JP" altLang="en-US" sz="4400" dirty="0">
                <a:latin typeface="HGS創英角ﾎﾟｯﾌﾟ体" panose="040B0A00000000000000" pitchFamily="50" charset="-128"/>
                <a:ea typeface="HGS創英角ﾎﾟｯﾌﾟ体" panose="040B0A00000000000000" pitchFamily="50" charset="-128"/>
              </a:rPr>
              <a:t>　　金利の重さ（資産運用編）</a:t>
            </a:r>
            <a:endParaRPr lang="en-US" altLang="ja-JP" sz="4400" dirty="0">
              <a:latin typeface="HGS創英角ﾎﾟｯﾌﾟ体" panose="040B0A00000000000000" pitchFamily="50" charset="-128"/>
              <a:ea typeface="HGS創英角ﾎﾟｯﾌﾟ体" panose="040B0A00000000000000" pitchFamily="50" charset="-128"/>
            </a:endParaRPr>
          </a:p>
          <a:p>
            <a:pPr marL="0" indent="0">
              <a:buNone/>
            </a:pPr>
            <a:endParaRPr lang="en-US" altLang="ja-JP" sz="4400" dirty="0">
              <a:latin typeface="HGS創英角ﾎﾟｯﾌﾟ体" panose="040B0A00000000000000" pitchFamily="50" charset="-128"/>
              <a:ea typeface="HGS創英角ﾎﾟｯﾌﾟ体" panose="040B0A00000000000000" pitchFamily="50" charset="-128"/>
            </a:endParaRPr>
          </a:p>
          <a:p>
            <a:pPr marL="0" indent="0">
              <a:buNone/>
            </a:pPr>
            <a:r>
              <a:rPr lang="ja-JP" altLang="en-US" sz="4400" dirty="0">
                <a:latin typeface="HGS創英角ﾎﾟｯﾌﾟ体" panose="040B0A00000000000000" pitchFamily="50" charset="-128"/>
                <a:ea typeface="HGS創英角ﾎﾟｯﾌﾟ体" panose="040B0A00000000000000" pitchFamily="50" charset="-128"/>
              </a:rPr>
              <a:t>　　　　　を知ってください！</a:t>
            </a:r>
          </a:p>
        </p:txBody>
      </p:sp>
      <p:sp>
        <p:nvSpPr>
          <p:cNvPr id="2" name="スライド番号プレースホルダー 1">
            <a:extLst>
              <a:ext uri="{FF2B5EF4-FFF2-40B4-BE49-F238E27FC236}">
                <a16:creationId xmlns:a16="http://schemas.microsoft.com/office/drawing/2014/main" id="{A4FF4301-FB05-9688-5816-DF83B76780C8}"/>
              </a:ext>
            </a:extLst>
          </p:cNvPr>
          <p:cNvSpPr>
            <a:spLocks noGrp="1"/>
          </p:cNvSpPr>
          <p:nvPr>
            <p:ph type="sldNum" sz="quarter" idx="12"/>
          </p:nvPr>
        </p:nvSpPr>
        <p:spPr/>
        <p:txBody>
          <a:bodyPr/>
          <a:lstStyle/>
          <a:p>
            <a:fld id="{7053D55C-1BD3-474D-B643-3CCB384A951D}" type="slidenum">
              <a:rPr kumimoji="1" lang="ja-JP" altLang="en-US" smtClean="0"/>
              <a:t>94</a:t>
            </a:fld>
            <a:endParaRPr kumimoji="1" lang="ja-JP" altLang="en-US"/>
          </a:p>
        </p:txBody>
      </p:sp>
    </p:spTree>
    <p:extLst>
      <p:ext uri="{BB962C8B-B14F-4D97-AF65-F5344CB8AC3E}">
        <p14:creationId xmlns:p14="http://schemas.microsoft.com/office/powerpoint/2010/main" val="1113808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92996E3-2575-4F57-92AA-913D4C97C872}"/>
              </a:ext>
            </a:extLst>
          </p:cNvPr>
          <p:cNvSpPr>
            <a:spLocks noGrp="1"/>
          </p:cNvSpPr>
          <p:nvPr>
            <p:ph type="title"/>
          </p:nvPr>
        </p:nvSpPr>
        <p:spPr/>
        <p:txBody>
          <a:bodyPr/>
          <a:lstStyle/>
          <a:p>
            <a:r>
              <a:rPr kumimoji="1" lang="ja-JP" altLang="en-US" dirty="0">
                <a:latin typeface="HGP創英角ﾎﾟｯﾌﾟ体" panose="040B0A00000000000000" pitchFamily="50" charset="-128"/>
                <a:ea typeface="HGP創英角ﾎﾟｯﾌﾟ体" panose="040B0A00000000000000" pitchFamily="50" charset="-128"/>
              </a:rPr>
              <a:t>資産運用編　（金利と複利）</a:t>
            </a:r>
          </a:p>
        </p:txBody>
      </p:sp>
      <p:sp>
        <p:nvSpPr>
          <p:cNvPr id="3" name="コンテンツ プレースホルダー 2">
            <a:extLst>
              <a:ext uri="{FF2B5EF4-FFF2-40B4-BE49-F238E27FC236}">
                <a16:creationId xmlns:a16="http://schemas.microsoft.com/office/drawing/2014/main" id="{1733D171-E6B9-6AED-A1FE-309733173157}"/>
              </a:ext>
            </a:extLst>
          </p:cNvPr>
          <p:cNvSpPr>
            <a:spLocks noGrp="1"/>
          </p:cNvSpPr>
          <p:nvPr>
            <p:ph idx="1"/>
          </p:nvPr>
        </p:nvSpPr>
        <p:spPr/>
        <p:style>
          <a:lnRef idx="1">
            <a:schemeClr val="accent1"/>
          </a:lnRef>
          <a:fillRef idx="2">
            <a:schemeClr val="accent1"/>
          </a:fillRef>
          <a:effectRef idx="1">
            <a:schemeClr val="accent1"/>
          </a:effectRef>
          <a:fontRef idx="minor">
            <a:schemeClr val="dk1"/>
          </a:fontRef>
        </p:style>
        <p:txBody>
          <a:bodyPr>
            <a:normAutofit fontScale="85000" lnSpcReduction="20000"/>
          </a:bodyPr>
          <a:lstStyle/>
          <a:p>
            <a:pPr marL="0" indent="0">
              <a:buNone/>
            </a:pPr>
            <a:endParaRPr kumimoji="1" lang="en-US" altLang="ja-JP" sz="1200" dirty="0">
              <a:latin typeface="HGP創英角ﾎﾟｯﾌﾟ体" panose="040B0A00000000000000" pitchFamily="50" charset="-128"/>
              <a:ea typeface="HGP創英角ﾎﾟｯﾌﾟ体" panose="040B0A00000000000000" pitchFamily="50" charset="-128"/>
            </a:endParaRPr>
          </a:p>
          <a:p>
            <a:pPr marL="0" indent="0">
              <a:buNone/>
            </a:pPr>
            <a:r>
              <a:rPr kumimoji="1" lang="ja-JP" altLang="en-US" dirty="0">
                <a:latin typeface="HGP創英角ﾎﾟｯﾌﾟ体" panose="040B0A00000000000000" pitchFamily="50" charset="-128"/>
                <a:ea typeface="HGP創英角ﾎﾟｯﾌﾟ体" panose="040B0A00000000000000" pitchFamily="50" charset="-128"/>
              </a:rPr>
              <a:t>同じ会社に勤める</a:t>
            </a:r>
            <a:r>
              <a:rPr kumimoji="1" lang="en-US" altLang="ja-JP" dirty="0">
                <a:latin typeface="HGP創英角ﾎﾟｯﾌﾟ体" panose="040B0A00000000000000" pitchFamily="50" charset="-128"/>
                <a:ea typeface="HGP創英角ﾎﾟｯﾌﾟ体" panose="040B0A00000000000000" pitchFamily="50" charset="-128"/>
              </a:rPr>
              <a:t>4</a:t>
            </a:r>
            <a:r>
              <a:rPr kumimoji="1" lang="ja-JP" altLang="en-US" dirty="0">
                <a:latin typeface="HGP創英角ﾎﾟｯﾌﾟ体" panose="040B0A00000000000000" pitchFamily="50" charset="-128"/>
                <a:ea typeface="HGP創英角ﾎﾟｯﾌﾟ体" panose="040B0A00000000000000" pitchFamily="50" charset="-128"/>
              </a:rPr>
              <a:t>人がいました！</a:t>
            </a:r>
            <a:endParaRPr kumimoji="1" lang="en-US" altLang="ja-JP" dirty="0">
              <a:latin typeface="HGP創英角ﾎﾟｯﾌﾟ体" panose="040B0A00000000000000" pitchFamily="50" charset="-128"/>
              <a:ea typeface="HGP創英角ﾎﾟｯﾌﾟ体" panose="040B0A00000000000000" pitchFamily="50" charset="-128"/>
            </a:endParaRPr>
          </a:p>
          <a:p>
            <a:pPr marL="0" indent="0">
              <a:buNone/>
            </a:pPr>
            <a:endParaRPr kumimoji="1" lang="en-US" altLang="ja-JP" sz="1200" dirty="0">
              <a:latin typeface="HGP創英角ﾎﾟｯﾌﾟ体" panose="040B0A00000000000000" pitchFamily="50" charset="-128"/>
              <a:ea typeface="HGP創英角ﾎﾟｯﾌﾟ体" panose="040B0A00000000000000" pitchFamily="50" charset="-128"/>
            </a:endParaRPr>
          </a:p>
          <a:p>
            <a:pPr marL="0" indent="0">
              <a:buNone/>
            </a:pPr>
            <a:r>
              <a:rPr kumimoji="1" lang="en-US" altLang="ja-JP" dirty="0">
                <a:solidFill>
                  <a:srgbClr val="00B050"/>
                </a:solidFill>
                <a:latin typeface="HGP創英角ﾎﾟｯﾌﾟ体" panose="040B0A00000000000000" pitchFamily="50" charset="-128"/>
                <a:ea typeface="HGP創英角ﾎﾟｯﾌﾟ体" panose="040B0A00000000000000" pitchFamily="50" charset="-128"/>
              </a:rPr>
              <a:t>A</a:t>
            </a:r>
            <a:r>
              <a:rPr kumimoji="1" lang="ja-JP" altLang="en-US" dirty="0">
                <a:solidFill>
                  <a:srgbClr val="00B050"/>
                </a:solidFill>
                <a:latin typeface="HGP創英角ﾎﾟｯﾌﾟ体" panose="040B0A00000000000000" pitchFamily="50" charset="-128"/>
                <a:ea typeface="HGP創英角ﾎﾟｯﾌﾟ体" panose="040B0A00000000000000" pitchFamily="50" charset="-128"/>
              </a:rPr>
              <a:t>さん　年</a:t>
            </a:r>
            <a:r>
              <a:rPr kumimoji="1" lang="en-US" altLang="ja-JP" dirty="0">
                <a:solidFill>
                  <a:srgbClr val="00B050"/>
                </a:solidFill>
                <a:latin typeface="HGP創英角ﾎﾟｯﾌﾟ体" panose="040B0A00000000000000" pitchFamily="50" charset="-128"/>
                <a:ea typeface="HGP創英角ﾎﾟｯﾌﾟ体" panose="040B0A00000000000000" pitchFamily="50" charset="-128"/>
              </a:rPr>
              <a:t>0.025</a:t>
            </a:r>
            <a:r>
              <a:rPr kumimoji="1" lang="ja-JP" altLang="en-US" dirty="0">
                <a:solidFill>
                  <a:srgbClr val="00B050"/>
                </a:solidFill>
                <a:latin typeface="HGP創英角ﾎﾟｯﾌﾟ体" panose="040B0A00000000000000" pitchFamily="50" charset="-128"/>
                <a:ea typeface="HGP創英角ﾎﾟｯﾌﾟ体" panose="040B0A00000000000000" pitchFamily="50" charset="-128"/>
              </a:rPr>
              <a:t>％</a:t>
            </a:r>
            <a:endParaRPr kumimoji="1" lang="en-US" altLang="ja-JP" dirty="0">
              <a:solidFill>
                <a:srgbClr val="00B050"/>
              </a:solidFill>
              <a:latin typeface="HGP創英角ﾎﾟｯﾌﾟ体" panose="040B0A00000000000000" pitchFamily="50" charset="-128"/>
              <a:ea typeface="HGP創英角ﾎﾟｯﾌﾟ体" panose="040B0A00000000000000" pitchFamily="50" charset="-128"/>
            </a:endParaRPr>
          </a:p>
          <a:p>
            <a:pPr marL="0" indent="0">
              <a:buNone/>
            </a:pPr>
            <a:r>
              <a:rPr kumimoji="1" lang="en-US" altLang="ja-JP" dirty="0">
                <a:solidFill>
                  <a:schemeClr val="accent1"/>
                </a:solidFill>
                <a:latin typeface="HGP創英角ﾎﾟｯﾌﾟ体" panose="040B0A00000000000000" pitchFamily="50" charset="-128"/>
                <a:ea typeface="HGP創英角ﾎﾟｯﾌﾟ体" panose="040B0A00000000000000" pitchFamily="50" charset="-128"/>
              </a:rPr>
              <a:t>B</a:t>
            </a:r>
            <a:r>
              <a:rPr kumimoji="1" lang="ja-JP" altLang="en-US" dirty="0">
                <a:solidFill>
                  <a:schemeClr val="accent1"/>
                </a:solidFill>
                <a:latin typeface="HGP創英角ﾎﾟｯﾌﾟ体" panose="040B0A00000000000000" pitchFamily="50" charset="-128"/>
                <a:ea typeface="HGP創英角ﾎﾟｯﾌﾟ体" panose="040B0A00000000000000" pitchFamily="50" charset="-128"/>
              </a:rPr>
              <a:t>さん　年</a:t>
            </a:r>
            <a:r>
              <a:rPr kumimoji="1" lang="en-US" altLang="ja-JP" dirty="0">
                <a:solidFill>
                  <a:schemeClr val="accent1"/>
                </a:solidFill>
                <a:latin typeface="HGP創英角ﾎﾟｯﾌﾟ体" panose="040B0A00000000000000" pitchFamily="50" charset="-128"/>
                <a:ea typeface="HGP創英角ﾎﾟｯﾌﾟ体" panose="040B0A00000000000000" pitchFamily="50" charset="-128"/>
              </a:rPr>
              <a:t>0.5</a:t>
            </a:r>
            <a:r>
              <a:rPr lang="ja-JP" altLang="en-US" dirty="0">
                <a:solidFill>
                  <a:schemeClr val="accent1"/>
                </a:solidFill>
                <a:latin typeface="HGP創英角ﾎﾟｯﾌﾟ体" panose="040B0A00000000000000" pitchFamily="50" charset="-128"/>
                <a:ea typeface="HGP創英角ﾎﾟｯﾌﾟ体" panose="040B0A00000000000000" pitchFamily="50" charset="-128"/>
              </a:rPr>
              <a:t>％</a:t>
            </a:r>
            <a:endParaRPr kumimoji="1" lang="en-US" altLang="ja-JP" dirty="0">
              <a:solidFill>
                <a:schemeClr val="accent1"/>
              </a:solidFill>
              <a:latin typeface="HGP創英角ﾎﾟｯﾌﾟ体" panose="040B0A00000000000000" pitchFamily="50" charset="-128"/>
              <a:ea typeface="HGP創英角ﾎﾟｯﾌﾟ体" panose="040B0A00000000000000" pitchFamily="50" charset="-128"/>
            </a:endParaRPr>
          </a:p>
          <a:p>
            <a:pPr marL="0" indent="0">
              <a:buNone/>
            </a:pPr>
            <a:r>
              <a:rPr kumimoji="1" lang="en-US" altLang="ja-JP" dirty="0">
                <a:solidFill>
                  <a:srgbClr val="FF0000"/>
                </a:solidFill>
                <a:latin typeface="HGP創英角ﾎﾟｯﾌﾟ体" panose="040B0A00000000000000" pitchFamily="50" charset="-128"/>
                <a:ea typeface="HGP創英角ﾎﾟｯﾌﾟ体" panose="040B0A00000000000000" pitchFamily="50" charset="-128"/>
              </a:rPr>
              <a:t>C</a:t>
            </a:r>
            <a:r>
              <a:rPr kumimoji="1" lang="ja-JP" altLang="en-US" dirty="0">
                <a:solidFill>
                  <a:srgbClr val="FF0000"/>
                </a:solidFill>
                <a:latin typeface="HGP創英角ﾎﾟｯﾌﾟ体" panose="040B0A00000000000000" pitchFamily="50" charset="-128"/>
                <a:ea typeface="HGP創英角ﾎﾟｯﾌﾟ体" panose="040B0A00000000000000" pitchFamily="50" charset="-128"/>
              </a:rPr>
              <a:t>さん　年</a:t>
            </a:r>
            <a:r>
              <a:rPr lang="en-US" altLang="ja-JP" dirty="0">
                <a:solidFill>
                  <a:srgbClr val="FF0000"/>
                </a:solidFill>
                <a:latin typeface="HGP創英角ﾎﾟｯﾌﾟ体" panose="040B0A00000000000000" pitchFamily="50" charset="-128"/>
                <a:ea typeface="HGP創英角ﾎﾟｯﾌﾟ体" panose="040B0A00000000000000" pitchFamily="50" charset="-128"/>
              </a:rPr>
              <a:t>3.0</a:t>
            </a:r>
            <a:r>
              <a:rPr lang="ja-JP" altLang="en-US" dirty="0">
                <a:solidFill>
                  <a:srgbClr val="FF0000"/>
                </a:solidFill>
                <a:latin typeface="HGP創英角ﾎﾟｯﾌﾟ体" panose="040B0A00000000000000" pitchFamily="50" charset="-128"/>
                <a:ea typeface="HGP創英角ﾎﾟｯﾌﾟ体" panose="040B0A00000000000000" pitchFamily="50" charset="-128"/>
              </a:rPr>
              <a:t>％</a:t>
            </a:r>
            <a:endParaRPr kumimoji="1" lang="en-US" altLang="ja-JP" dirty="0">
              <a:solidFill>
                <a:srgbClr val="FF0000"/>
              </a:solidFill>
              <a:latin typeface="HGP創英角ﾎﾟｯﾌﾟ体" panose="040B0A00000000000000" pitchFamily="50" charset="-128"/>
              <a:ea typeface="HGP創英角ﾎﾟｯﾌﾟ体" panose="040B0A00000000000000" pitchFamily="50" charset="-128"/>
            </a:endParaRPr>
          </a:p>
          <a:p>
            <a:pPr marL="0" indent="0">
              <a:buNone/>
            </a:pPr>
            <a:r>
              <a:rPr kumimoji="1" lang="en-US" altLang="ja-JP" dirty="0">
                <a:solidFill>
                  <a:schemeClr val="accent2"/>
                </a:solidFill>
                <a:latin typeface="HGP創英角ﾎﾟｯﾌﾟ体" panose="040B0A00000000000000" pitchFamily="50" charset="-128"/>
                <a:ea typeface="HGP創英角ﾎﾟｯﾌﾟ体" panose="040B0A00000000000000" pitchFamily="50" charset="-128"/>
              </a:rPr>
              <a:t>D</a:t>
            </a:r>
            <a:r>
              <a:rPr kumimoji="1" lang="ja-JP" altLang="en-US" dirty="0">
                <a:solidFill>
                  <a:schemeClr val="accent2"/>
                </a:solidFill>
                <a:latin typeface="HGP創英角ﾎﾟｯﾌﾟ体" panose="040B0A00000000000000" pitchFamily="50" charset="-128"/>
                <a:ea typeface="HGP創英角ﾎﾟｯﾌﾟ体" panose="040B0A00000000000000" pitchFamily="50" charset="-128"/>
              </a:rPr>
              <a:t>さん　年</a:t>
            </a:r>
            <a:r>
              <a:rPr kumimoji="1" lang="en-US" altLang="ja-JP" dirty="0">
                <a:solidFill>
                  <a:schemeClr val="accent2"/>
                </a:solidFill>
                <a:latin typeface="HGP創英角ﾎﾟｯﾌﾟ体" panose="040B0A00000000000000" pitchFamily="50" charset="-128"/>
                <a:ea typeface="HGP創英角ﾎﾟｯﾌﾟ体" panose="040B0A00000000000000" pitchFamily="50" charset="-128"/>
              </a:rPr>
              <a:t>5.0</a:t>
            </a:r>
            <a:r>
              <a:rPr kumimoji="1" lang="ja-JP" altLang="en-US" dirty="0">
                <a:solidFill>
                  <a:schemeClr val="accent2"/>
                </a:solidFill>
                <a:latin typeface="HGP創英角ﾎﾟｯﾌﾟ体" panose="040B0A00000000000000" pitchFamily="50" charset="-128"/>
                <a:ea typeface="HGP創英角ﾎﾟｯﾌﾟ体" panose="040B0A00000000000000" pitchFamily="50" charset="-128"/>
              </a:rPr>
              <a:t>％</a:t>
            </a:r>
            <a:endParaRPr kumimoji="1" lang="en-US" altLang="ja-JP" dirty="0">
              <a:solidFill>
                <a:schemeClr val="accent2"/>
              </a:solidFill>
              <a:latin typeface="HGP創英角ﾎﾟｯﾌﾟ体" panose="040B0A00000000000000" pitchFamily="50" charset="-128"/>
              <a:ea typeface="HGP創英角ﾎﾟｯﾌﾟ体" panose="040B0A00000000000000" pitchFamily="50" charset="-128"/>
            </a:endParaRPr>
          </a:p>
          <a:p>
            <a:pPr marL="0" indent="0">
              <a:buNone/>
            </a:pPr>
            <a:endParaRPr kumimoji="1" lang="en-US" altLang="ja-JP" sz="1400" dirty="0">
              <a:latin typeface="HGP創英角ﾎﾟｯﾌﾟ体" panose="040B0A00000000000000" pitchFamily="50" charset="-128"/>
              <a:ea typeface="HGP創英角ﾎﾟｯﾌﾟ体" panose="040B0A00000000000000" pitchFamily="50" charset="-128"/>
            </a:endParaRPr>
          </a:p>
          <a:p>
            <a:pPr marL="0" indent="0">
              <a:buNone/>
            </a:pPr>
            <a:r>
              <a:rPr kumimoji="1" lang="ja-JP" altLang="en-US" dirty="0">
                <a:latin typeface="HGP創英角ﾎﾟｯﾌﾟ体" panose="040B0A00000000000000" pitchFamily="50" charset="-128"/>
                <a:ea typeface="HGP創英角ﾎﾟｯﾌﾟ体" panose="040B0A00000000000000" pitchFamily="50" charset="-128"/>
              </a:rPr>
              <a:t>それぞれ</a:t>
            </a:r>
            <a:r>
              <a:rPr kumimoji="1" lang="ja-JP" altLang="en-US" dirty="0">
                <a:solidFill>
                  <a:srgbClr val="FF0000"/>
                </a:solidFill>
                <a:latin typeface="HGP創英角ﾎﾟｯﾌﾟ体" panose="040B0A00000000000000" pitchFamily="50" charset="-128"/>
                <a:ea typeface="HGP創英角ﾎﾟｯﾌﾟ体" panose="040B0A00000000000000" pitchFamily="50" charset="-128"/>
              </a:rPr>
              <a:t>毎月</a:t>
            </a:r>
            <a:r>
              <a:rPr kumimoji="1" lang="en-US" altLang="ja-JP" dirty="0">
                <a:solidFill>
                  <a:srgbClr val="FF0000"/>
                </a:solidFill>
                <a:latin typeface="HGP創英角ﾎﾟｯﾌﾟ体" panose="040B0A00000000000000" pitchFamily="50" charset="-128"/>
                <a:ea typeface="HGP創英角ﾎﾟｯﾌﾟ体" panose="040B0A00000000000000" pitchFamily="50" charset="-128"/>
              </a:rPr>
              <a:t>3</a:t>
            </a:r>
            <a:r>
              <a:rPr kumimoji="1" lang="ja-JP" altLang="en-US" dirty="0">
                <a:solidFill>
                  <a:srgbClr val="FF0000"/>
                </a:solidFill>
                <a:latin typeface="HGP創英角ﾎﾟｯﾌﾟ体" panose="040B0A00000000000000" pitchFamily="50" charset="-128"/>
                <a:ea typeface="HGP創英角ﾎﾟｯﾌﾟ体" panose="040B0A00000000000000" pitchFamily="50" charset="-128"/>
              </a:rPr>
              <a:t>万円</a:t>
            </a:r>
            <a:r>
              <a:rPr kumimoji="1" lang="ja-JP" altLang="en-US" dirty="0">
                <a:latin typeface="HGP創英角ﾎﾟｯﾌﾟ体" panose="040B0A00000000000000" pitchFamily="50" charset="-128"/>
                <a:ea typeface="HGP創英角ﾎﾟｯﾌﾟ体" panose="040B0A00000000000000" pitchFamily="50" charset="-128"/>
              </a:rPr>
              <a:t>を</a:t>
            </a:r>
            <a:r>
              <a:rPr kumimoji="1" lang="en-US" altLang="ja-JP" dirty="0">
                <a:solidFill>
                  <a:srgbClr val="FF0000"/>
                </a:solidFill>
                <a:latin typeface="HGP創英角ﾎﾟｯﾌﾟ体" panose="040B0A00000000000000" pitchFamily="50" charset="-128"/>
                <a:ea typeface="HGP創英角ﾎﾟｯﾌﾟ体" panose="040B0A00000000000000" pitchFamily="50" charset="-128"/>
              </a:rPr>
              <a:t>35</a:t>
            </a:r>
            <a:r>
              <a:rPr kumimoji="1" lang="ja-JP" altLang="en-US" dirty="0">
                <a:solidFill>
                  <a:srgbClr val="FF0000"/>
                </a:solidFill>
                <a:latin typeface="HGP創英角ﾎﾟｯﾌﾟ体" panose="040B0A00000000000000" pitchFamily="50" charset="-128"/>
                <a:ea typeface="HGP創英角ﾎﾟｯﾌﾟ体" panose="040B0A00000000000000" pitchFamily="50" charset="-128"/>
              </a:rPr>
              <a:t>年間</a:t>
            </a:r>
            <a:r>
              <a:rPr kumimoji="1" lang="ja-JP" altLang="en-US" dirty="0">
                <a:latin typeface="HGP創英角ﾎﾟｯﾌﾟ体" panose="040B0A00000000000000" pitchFamily="50" charset="-128"/>
                <a:ea typeface="HGP創英角ﾎﾟｯﾌﾟ体" panose="040B0A00000000000000" pitchFamily="50" charset="-128"/>
              </a:rPr>
              <a:t>運用した場合</a:t>
            </a:r>
          </a:p>
          <a:p>
            <a:pPr marL="0" indent="0">
              <a:buNone/>
            </a:pPr>
            <a:endParaRPr kumimoji="1" lang="en-US" altLang="ja-JP" sz="1600" dirty="0">
              <a:latin typeface="HGP創英角ﾎﾟｯﾌﾟ体" panose="040B0A00000000000000" pitchFamily="50" charset="-128"/>
              <a:ea typeface="HGP創英角ﾎﾟｯﾌﾟ体" panose="040B0A00000000000000" pitchFamily="50" charset="-128"/>
            </a:endParaRPr>
          </a:p>
          <a:p>
            <a:pPr marL="0" indent="0">
              <a:buNone/>
            </a:pPr>
            <a:r>
              <a:rPr kumimoji="1" lang="ja-JP" altLang="en-US" dirty="0">
                <a:latin typeface="HGP創英角ﾎﾟｯﾌﾟ体" panose="040B0A00000000000000" pitchFamily="50" charset="-128"/>
                <a:ea typeface="HGP創英角ﾎﾟｯﾌﾟ体" panose="040B0A00000000000000" pitchFamily="50" charset="-128"/>
              </a:rPr>
              <a:t>積立の元本は４人とも同じで、</a:t>
            </a:r>
            <a:endParaRPr kumimoji="1" lang="en-US" altLang="ja-JP" dirty="0">
              <a:latin typeface="HGP創英角ﾎﾟｯﾌﾟ体" panose="040B0A00000000000000" pitchFamily="50" charset="-128"/>
              <a:ea typeface="HGP創英角ﾎﾟｯﾌﾟ体" panose="040B0A00000000000000" pitchFamily="50" charset="-128"/>
            </a:endParaRPr>
          </a:p>
          <a:p>
            <a:pPr marL="0" indent="0">
              <a:buNone/>
            </a:pPr>
            <a:r>
              <a:rPr kumimoji="1" lang="en-US" altLang="ja-JP" sz="3200" dirty="0">
                <a:solidFill>
                  <a:srgbClr val="FF0000"/>
                </a:solidFill>
                <a:latin typeface="HGP創英角ﾎﾟｯﾌﾟ体" panose="040B0A00000000000000" pitchFamily="50" charset="-128"/>
                <a:ea typeface="HGP創英角ﾎﾟｯﾌﾟ体" panose="040B0A00000000000000" pitchFamily="50" charset="-128"/>
              </a:rPr>
              <a:t>3</a:t>
            </a:r>
            <a:r>
              <a:rPr kumimoji="1" lang="ja-JP" altLang="en-US" sz="3200" dirty="0">
                <a:solidFill>
                  <a:srgbClr val="FF0000"/>
                </a:solidFill>
                <a:latin typeface="HGP創英角ﾎﾟｯﾌﾟ体" panose="040B0A00000000000000" pitchFamily="50" charset="-128"/>
                <a:ea typeface="HGP創英角ﾎﾟｯﾌﾟ体" panose="040B0A00000000000000" pitchFamily="50" charset="-128"/>
              </a:rPr>
              <a:t>万円</a:t>
            </a:r>
            <a:r>
              <a:rPr kumimoji="1" lang="en-US" altLang="ja-JP" sz="3200" dirty="0">
                <a:solidFill>
                  <a:srgbClr val="FF0000"/>
                </a:solidFill>
                <a:latin typeface="HGP創英角ﾎﾟｯﾌﾟ体" panose="040B0A00000000000000" pitchFamily="50" charset="-128"/>
                <a:ea typeface="HGP創英角ﾎﾟｯﾌﾟ体" panose="040B0A00000000000000" pitchFamily="50" charset="-128"/>
              </a:rPr>
              <a:t>×12</a:t>
            </a:r>
            <a:r>
              <a:rPr kumimoji="1" lang="ja-JP" altLang="en-US" sz="3200" dirty="0">
                <a:solidFill>
                  <a:srgbClr val="FF0000"/>
                </a:solidFill>
                <a:latin typeface="HGP創英角ﾎﾟｯﾌﾟ体" panose="040B0A00000000000000" pitchFamily="50" charset="-128"/>
                <a:ea typeface="HGP創英角ﾎﾟｯﾌﾟ体" panose="040B0A00000000000000" pitchFamily="50" charset="-128"/>
              </a:rPr>
              <a:t>か月</a:t>
            </a:r>
            <a:r>
              <a:rPr kumimoji="1" lang="en-US" altLang="ja-JP" sz="3200" dirty="0">
                <a:solidFill>
                  <a:srgbClr val="FF0000"/>
                </a:solidFill>
                <a:latin typeface="HGP創英角ﾎﾟｯﾌﾟ体" panose="040B0A00000000000000" pitchFamily="50" charset="-128"/>
                <a:ea typeface="HGP創英角ﾎﾟｯﾌﾟ体" panose="040B0A00000000000000" pitchFamily="50" charset="-128"/>
              </a:rPr>
              <a:t>×35</a:t>
            </a:r>
            <a:r>
              <a:rPr kumimoji="1" lang="ja-JP" altLang="en-US" sz="3200" dirty="0">
                <a:solidFill>
                  <a:srgbClr val="FF0000"/>
                </a:solidFill>
                <a:latin typeface="HGP創英角ﾎﾟｯﾌﾟ体" panose="040B0A00000000000000" pitchFamily="50" charset="-128"/>
                <a:ea typeface="HGP創英角ﾎﾟｯﾌﾟ体" panose="040B0A00000000000000" pitchFamily="50" charset="-128"/>
              </a:rPr>
              <a:t>年で</a:t>
            </a:r>
            <a:r>
              <a:rPr kumimoji="1" lang="en-US" altLang="ja-JP" sz="3200" dirty="0">
                <a:solidFill>
                  <a:srgbClr val="FF0000"/>
                </a:solidFill>
                <a:latin typeface="HGP創英角ﾎﾟｯﾌﾟ体" panose="040B0A00000000000000" pitchFamily="50" charset="-128"/>
                <a:ea typeface="HGP創英角ﾎﾟｯﾌﾟ体" panose="040B0A00000000000000" pitchFamily="50" charset="-128"/>
              </a:rPr>
              <a:t>1,260</a:t>
            </a:r>
            <a:r>
              <a:rPr kumimoji="1" lang="ja-JP" altLang="en-US" sz="3200" dirty="0">
                <a:solidFill>
                  <a:srgbClr val="FF0000"/>
                </a:solidFill>
                <a:latin typeface="HGP創英角ﾎﾟｯﾌﾟ体" panose="040B0A00000000000000" pitchFamily="50" charset="-128"/>
                <a:ea typeface="HGP創英角ﾎﾟｯﾌﾟ体" panose="040B0A00000000000000" pitchFamily="50" charset="-128"/>
              </a:rPr>
              <a:t>万円です。</a:t>
            </a:r>
          </a:p>
          <a:p>
            <a:endParaRPr kumimoji="1" lang="ja-JP" altLang="en-US" dirty="0"/>
          </a:p>
        </p:txBody>
      </p:sp>
      <p:sp>
        <p:nvSpPr>
          <p:cNvPr id="4" name="スライド番号プレースホルダー 3">
            <a:extLst>
              <a:ext uri="{FF2B5EF4-FFF2-40B4-BE49-F238E27FC236}">
                <a16:creationId xmlns:a16="http://schemas.microsoft.com/office/drawing/2014/main" id="{FFCE4136-8929-A61A-B0E1-29FD4AA2DBAF}"/>
              </a:ext>
            </a:extLst>
          </p:cNvPr>
          <p:cNvSpPr>
            <a:spLocks noGrp="1"/>
          </p:cNvSpPr>
          <p:nvPr>
            <p:ph type="sldNum" sz="quarter" idx="12"/>
          </p:nvPr>
        </p:nvSpPr>
        <p:spPr/>
        <p:txBody>
          <a:bodyPr/>
          <a:lstStyle/>
          <a:p>
            <a:fld id="{7053D55C-1BD3-474D-B643-3CCB384A951D}" type="slidenum">
              <a:rPr kumimoji="1" lang="ja-JP" altLang="en-US" smtClean="0"/>
              <a:t>95</a:t>
            </a:fld>
            <a:endParaRPr kumimoji="1" lang="ja-JP" altLang="en-US"/>
          </a:p>
        </p:txBody>
      </p:sp>
    </p:spTree>
    <p:extLst>
      <p:ext uri="{BB962C8B-B14F-4D97-AF65-F5344CB8AC3E}">
        <p14:creationId xmlns:p14="http://schemas.microsoft.com/office/powerpoint/2010/main" val="348205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Object 3">
            <a:extLst>
              <a:ext uri="{FF2B5EF4-FFF2-40B4-BE49-F238E27FC236}">
                <a16:creationId xmlns:a16="http://schemas.microsoft.com/office/drawing/2014/main" id="{849C8A2C-D4BF-4CC3-F376-24F1D70C489A}"/>
              </a:ext>
            </a:extLst>
          </p:cNvPr>
          <p:cNvGraphicFramePr>
            <a:graphicFrameLocks noChangeAspect="1"/>
          </p:cNvGraphicFramePr>
          <p:nvPr/>
        </p:nvGraphicFramePr>
        <p:xfrm>
          <a:off x="838202" y="827290"/>
          <a:ext cx="9289209" cy="5783260"/>
        </p:xfrm>
        <a:graphic>
          <a:graphicData uri="http://schemas.openxmlformats.org/drawingml/2006/chart">
            <c:chart xmlns:c="http://schemas.openxmlformats.org/drawingml/2006/chart" xmlns:r="http://schemas.openxmlformats.org/officeDocument/2006/relationships" r:id="rId3"/>
          </a:graphicData>
        </a:graphic>
      </p:graphicFrame>
      <p:sp>
        <p:nvSpPr>
          <p:cNvPr id="11" name="AutoShape 5">
            <a:extLst>
              <a:ext uri="{FF2B5EF4-FFF2-40B4-BE49-F238E27FC236}">
                <a16:creationId xmlns:a16="http://schemas.microsoft.com/office/drawing/2014/main" id="{A3CE1834-62BC-4791-BF13-56FCB45D74ED}"/>
              </a:ext>
            </a:extLst>
          </p:cNvPr>
          <p:cNvSpPr>
            <a:spLocks noChangeAspect="1" noChangeArrowheads="1" noTextEdit="1"/>
          </p:cNvSpPr>
          <p:nvPr/>
        </p:nvSpPr>
        <p:spPr bwMode="auto">
          <a:xfrm>
            <a:off x="7794676" y="1310803"/>
            <a:ext cx="2865438" cy="3349625"/>
          </a:xfrm>
          <a:prstGeom prst="rect">
            <a:avLst/>
          </a:prstGeom>
          <a:noFill/>
          <a:ln w="9525">
            <a:noFill/>
            <a:miter lim="800000"/>
            <a:headEnd/>
            <a:tailEnd/>
          </a:ln>
        </p:spPr>
        <p:txBody>
          <a:bodyPr/>
          <a:lstStyle/>
          <a:p>
            <a:pPr fontAlgn="base">
              <a:spcBef>
                <a:spcPct val="0"/>
              </a:spcBef>
              <a:spcAft>
                <a:spcPct val="0"/>
              </a:spcAft>
              <a:defRPr/>
            </a:pPr>
            <a:endParaRPr lang="ja-JP" altLang="en-US" dirty="0">
              <a:solidFill>
                <a:srgbClr val="000000"/>
              </a:solidFill>
              <a:latin typeface="BIZ UDPゴシック" panose="020B0400000000000000" pitchFamily="50" charset="-128"/>
              <a:ea typeface="BIZ UDPゴシック" panose="020B0400000000000000" pitchFamily="50" charset="-128"/>
            </a:endParaRPr>
          </a:p>
        </p:txBody>
      </p:sp>
      <p:sp>
        <p:nvSpPr>
          <p:cNvPr id="3" name="スライド番号プレースホルダー 2">
            <a:extLst>
              <a:ext uri="{FF2B5EF4-FFF2-40B4-BE49-F238E27FC236}">
                <a16:creationId xmlns:a16="http://schemas.microsoft.com/office/drawing/2014/main" id="{60F2ACE6-E795-4C70-A1D6-2B8F62774D4F}"/>
              </a:ext>
            </a:extLst>
          </p:cNvPr>
          <p:cNvSpPr>
            <a:spLocks noGrp="1"/>
          </p:cNvSpPr>
          <p:nvPr>
            <p:ph type="sldNum" sz="quarter" idx="12"/>
          </p:nvPr>
        </p:nvSpPr>
        <p:spPr/>
        <p:txBody>
          <a:bodyPr/>
          <a:lstStyle/>
          <a:p>
            <a:pPr defTabSz="457200">
              <a:defRPr/>
            </a:pPr>
            <a:fld id="{72D176ED-CEA5-466B-BA16-A0B777FD092A}" type="slidenum">
              <a:rPr lang="ja-JP" altLang="en-US">
                <a:solidFill>
                  <a:prstClr val="black">
                    <a:tint val="75000"/>
                  </a:prstClr>
                </a:solidFill>
                <a:latin typeface="Calibri" panose="020F0502020204030204"/>
                <a:ea typeface="BIZ UDPゴシック" panose="020B0400000000000000" pitchFamily="50" charset="-128"/>
              </a:rPr>
              <a:pPr defTabSz="457200">
                <a:defRPr/>
              </a:pPr>
              <a:t>96</a:t>
            </a:fld>
            <a:endParaRPr lang="ja-JP" altLang="en-US" dirty="0">
              <a:solidFill>
                <a:prstClr val="black">
                  <a:tint val="75000"/>
                </a:prstClr>
              </a:solidFill>
              <a:latin typeface="Calibri" panose="020F0502020204030204"/>
              <a:ea typeface="BIZ UDPゴシック" panose="020B0400000000000000" pitchFamily="50" charset="-128"/>
            </a:endParaRPr>
          </a:p>
        </p:txBody>
      </p:sp>
      <p:sp>
        <p:nvSpPr>
          <p:cNvPr id="4" name="テキスト ボックス 3">
            <a:extLst>
              <a:ext uri="{FF2B5EF4-FFF2-40B4-BE49-F238E27FC236}">
                <a16:creationId xmlns:a16="http://schemas.microsoft.com/office/drawing/2014/main" id="{E24B1F91-7C40-439D-9F5C-CECA11709326}"/>
              </a:ext>
            </a:extLst>
          </p:cNvPr>
          <p:cNvSpPr txBox="1"/>
          <p:nvPr/>
        </p:nvSpPr>
        <p:spPr>
          <a:xfrm>
            <a:off x="1927412" y="1157569"/>
            <a:ext cx="3155576" cy="769441"/>
          </a:xfrm>
          <a:prstGeom prst="rect">
            <a:avLst/>
          </a:prstGeom>
          <a:solidFill>
            <a:schemeClr val="bg1">
              <a:lumMod val="95000"/>
            </a:schemeClr>
          </a:solidFill>
          <a:ln>
            <a:solidFill>
              <a:schemeClr val="tx1"/>
            </a:solidFill>
          </a:ln>
        </p:spPr>
        <p:txBody>
          <a:bodyPr wrap="square" rtlCol="0">
            <a:spAutoFit/>
          </a:bodyPr>
          <a:lstStyle/>
          <a:p>
            <a:pPr algn="ctr" defTabSz="457200">
              <a:defRPr/>
            </a:pPr>
            <a:r>
              <a:rPr lang="ja-JP" altLang="en-US" sz="2400" dirty="0">
                <a:solidFill>
                  <a:prstClr val="black"/>
                </a:solidFill>
                <a:effectLst>
                  <a:outerShdw blurRad="38100" dist="38100" dir="2700000" algn="tl">
                    <a:srgbClr val="000000">
                      <a:alpha val="43137"/>
                    </a:srgbClr>
                  </a:outerShdw>
                </a:effectLst>
                <a:latin typeface="UD デジタル 教科書体 NP-R" panose="02020400000000000000" pitchFamily="18" charset="-128"/>
                <a:ea typeface="UD デジタル 教科書体 NP-R" panose="02020400000000000000" pitchFamily="18" charset="-128"/>
              </a:rPr>
              <a:t>毎月</a:t>
            </a:r>
            <a:r>
              <a:rPr lang="en-US" altLang="ja-JP" sz="2400" dirty="0">
                <a:solidFill>
                  <a:prstClr val="black"/>
                </a:solidFill>
                <a:effectLst>
                  <a:outerShdw blurRad="38100" dist="38100" dir="2700000" algn="tl">
                    <a:srgbClr val="000000">
                      <a:alpha val="43137"/>
                    </a:srgbClr>
                  </a:outerShdw>
                </a:effectLst>
                <a:latin typeface="UD デジタル 教科書体 NP-R" panose="02020400000000000000" pitchFamily="18" charset="-128"/>
                <a:ea typeface="UD デジタル 教科書体 NP-R" panose="02020400000000000000" pitchFamily="18" charset="-128"/>
              </a:rPr>
              <a:t>3</a:t>
            </a:r>
            <a:r>
              <a:rPr lang="ja-JP" altLang="en-US" sz="2400" dirty="0">
                <a:solidFill>
                  <a:prstClr val="black"/>
                </a:solidFill>
                <a:effectLst>
                  <a:outerShdw blurRad="38100" dist="38100" dir="2700000" algn="tl">
                    <a:srgbClr val="000000">
                      <a:alpha val="43137"/>
                    </a:srgbClr>
                  </a:outerShdw>
                </a:effectLst>
                <a:latin typeface="UD デジタル 教科書体 NP-R" panose="02020400000000000000" pitchFamily="18" charset="-128"/>
                <a:ea typeface="UD デジタル 教科書体 NP-R" panose="02020400000000000000" pitchFamily="18" charset="-128"/>
              </a:rPr>
              <a:t>万円</a:t>
            </a:r>
            <a:r>
              <a:rPr lang="ja-JP" altLang="en-US" sz="2000" dirty="0">
                <a:solidFill>
                  <a:prstClr val="black"/>
                </a:solidFill>
                <a:latin typeface="UD デジタル 教科書体 NP-R" panose="02020400000000000000" pitchFamily="18" charset="-128"/>
                <a:ea typeface="UD デジタル 教科書体 NP-R" panose="02020400000000000000" pitchFamily="18" charset="-128"/>
              </a:rPr>
              <a:t>を</a:t>
            </a:r>
            <a:br>
              <a:rPr lang="en-US" altLang="ja-JP" sz="2000" dirty="0">
                <a:solidFill>
                  <a:prstClr val="black"/>
                </a:solidFill>
                <a:latin typeface="UD デジタル 教科書体 NP-R" panose="02020400000000000000" pitchFamily="18" charset="-128"/>
                <a:ea typeface="UD デジタル 教科書体 NP-R" panose="02020400000000000000" pitchFamily="18" charset="-128"/>
              </a:rPr>
            </a:br>
            <a:r>
              <a:rPr lang="en-US" altLang="ja-JP" sz="2000" dirty="0">
                <a:solidFill>
                  <a:prstClr val="black"/>
                </a:solidFill>
                <a:latin typeface="UD デジタル 教科書体 NP-R" panose="02020400000000000000" pitchFamily="18" charset="-128"/>
                <a:ea typeface="UD デジタル 教科書体 NP-R" panose="02020400000000000000" pitchFamily="18" charset="-128"/>
              </a:rPr>
              <a:t>35</a:t>
            </a:r>
            <a:r>
              <a:rPr lang="ja-JP" altLang="en-US" sz="2000" dirty="0">
                <a:solidFill>
                  <a:prstClr val="black"/>
                </a:solidFill>
                <a:latin typeface="UD デジタル 教科書体 NP-R" panose="02020400000000000000" pitchFamily="18" charset="-128"/>
                <a:ea typeface="UD デジタル 教科書体 NP-R" panose="02020400000000000000" pitchFamily="18" charset="-128"/>
              </a:rPr>
              <a:t>年間運用した場合</a:t>
            </a:r>
          </a:p>
        </p:txBody>
      </p:sp>
      <p:sp>
        <p:nvSpPr>
          <p:cNvPr id="161" name="テキスト ボックス 160">
            <a:extLst>
              <a:ext uri="{FF2B5EF4-FFF2-40B4-BE49-F238E27FC236}">
                <a16:creationId xmlns:a16="http://schemas.microsoft.com/office/drawing/2014/main" id="{EE62117B-B4A5-4EE8-8562-422828F1FA9C}"/>
              </a:ext>
            </a:extLst>
          </p:cNvPr>
          <p:cNvSpPr txBox="1"/>
          <p:nvPr/>
        </p:nvSpPr>
        <p:spPr>
          <a:xfrm>
            <a:off x="2680996" y="247450"/>
            <a:ext cx="6052457" cy="646331"/>
          </a:xfrm>
          <a:prstGeom prst="rect">
            <a:avLst/>
          </a:prstGeom>
          <a:noFill/>
        </p:spPr>
        <p:txBody>
          <a:bodyPr wrap="square" rtlCol="0">
            <a:spAutoFit/>
          </a:bodyPr>
          <a:lstStyle/>
          <a:p>
            <a:pPr algn="ctr" defTabSz="457200">
              <a:defRPr/>
            </a:pPr>
            <a:r>
              <a:rPr lang="ja-JP" altLang="en-US" sz="3600" dirty="0">
                <a:solidFill>
                  <a:prstClr val="black"/>
                </a:solidFill>
                <a:effectLst>
                  <a:outerShdw blurRad="38100" dist="38100" dir="2700000" algn="tl">
                    <a:srgbClr val="000000">
                      <a:alpha val="43137"/>
                    </a:srgbClr>
                  </a:outerShdw>
                </a:effectLst>
                <a:latin typeface="UD デジタル 教科書体 NP-R" panose="02020400000000000000" pitchFamily="18" charset="-128"/>
                <a:ea typeface="UD デジタル 教科書体 NP-R" panose="02020400000000000000" pitchFamily="18" charset="-128"/>
                <a:cs typeface="メイリオ" panose="020B0604030504040204" pitchFamily="50" charset="-128"/>
              </a:rPr>
              <a:t>金利の重さの話（運用編）</a:t>
            </a:r>
          </a:p>
        </p:txBody>
      </p:sp>
      <p:sp>
        <p:nvSpPr>
          <p:cNvPr id="2" name="テキスト ボックス 1">
            <a:extLst>
              <a:ext uri="{FF2B5EF4-FFF2-40B4-BE49-F238E27FC236}">
                <a16:creationId xmlns:a16="http://schemas.microsoft.com/office/drawing/2014/main" id="{077220F7-1D4C-20B3-BC8B-FCD5D3B025D5}"/>
              </a:ext>
            </a:extLst>
          </p:cNvPr>
          <p:cNvSpPr txBox="1"/>
          <p:nvPr/>
        </p:nvSpPr>
        <p:spPr>
          <a:xfrm>
            <a:off x="1775012" y="2110578"/>
            <a:ext cx="3693139" cy="861774"/>
          </a:xfrm>
          <a:prstGeom prst="rect">
            <a:avLst/>
          </a:prstGeom>
          <a:solidFill>
            <a:schemeClr val="bg1"/>
          </a:solidFill>
        </p:spPr>
        <p:txBody>
          <a:bodyPr wrap="square" rtlCol="0" anchor="ctr">
            <a:spAutoFit/>
          </a:bodyPr>
          <a:lstStyle/>
          <a:p>
            <a:pPr algn="ctr" defTabSz="457200">
              <a:defRPr/>
            </a:pPr>
            <a:r>
              <a:rPr lang="en-US" altLang="ja-JP" dirty="0">
                <a:solidFill>
                  <a:prstClr val="black"/>
                </a:solidFill>
                <a:effectLst>
                  <a:outerShdw blurRad="38100" dist="38100" dir="2700000" algn="tl">
                    <a:srgbClr val="000000">
                      <a:alpha val="43137"/>
                    </a:srgbClr>
                  </a:outerShdw>
                </a:effectLst>
                <a:latin typeface="UD デジタル 教科書体 NP-R" panose="02020400000000000000" pitchFamily="18" charset="-128"/>
                <a:ea typeface="UD デジタル 教科書体 NP-R" panose="02020400000000000000" pitchFamily="18" charset="-128"/>
              </a:rPr>
              <a:t>3</a:t>
            </a:r>
            <a:r>
              <a:rPr lang="ja-JP" altLang="en-US" dirty="0">
                <a:solidFill>
                  <a:prstClr val="black"/>
                </a:solidFill>
                <a:effectLst>
                  <a:outerShdw blurRad="38100" dist="38100" dir="2700000" algn="tl">
                    <a:srgbClr val="000000">
                      <a:alpha val="43137"/>
                    </a:srgbClr>
                  </a:outerShdw>
                </a:effectLst>
                <a:latin typeface="UD デジタル 教科書体 NP-R" panose="02020400000000000000" pitchFamily="18" charset="-128"/>
                <a:ea typeface="UD デジタル 教科書体 NP-R" panose="02020400000000000000" pitchFamily="18" charset="-128"/>
              </a:rPr>
              <a:t>万円</a:t>
            </a:r>
            <a:r>
              <a:rPr lang="en-US" altLang="ja-JP" dirty="0">
                <a:solidFill>
                  <a:prstClr val="black"/>
                </a:solidFill>
                <a:effectLst>
                  <a:outerShdw blurRad="38100" dist="38100" dir="2700000" algn="tl">
                    <a:srgbClr val="000000">
                      <a:alpha val="43137"/>
                    </a:srgbClr>
                  </a:outerShdw>
                </a:effectLst>
                <a:latin typeface="UD デジタル 教科書体 NP-R" panose="02020400000000000000" pitchFamily="18" charset="-128"/>
                <a:ea typeface="UD デジタル 教科書体 NP-R" panose="02020400000000000000" pitchFamily="18" charset="-128"/>
              </a:rPr>
              <a:t>×12</a:t>
            </a:r>
            <a:r>
              <a:rPr lang="ja-JP" altLang="en-US" dirty="0">
                <a:solidFill>
                  <a:prstClr val="black"/>
                </a:solidFill>
                <a:effectLst>
                  <a:outerShdw blurRad="38100" dist="38100" dir="2700000" algn="tl">
                    <a:srgbClr val="000000">
                      <a:alpha val="43137"/>
                    </a:srgbClr>
                  </a:outerShdw>
                </a:effectLst>
                <a:latin typeface="UD デジタル 教科書体 NP-R" panose="02020400000000000000" pitchFamily="18" charset="-128"/>
                <a:ea typeface="UD デジタル 教科書体 NP-R" panose="02020400000000000000" pitchFamily="18" charset="-128"/>
              </a:rPr>
              <a:t>か月</a:t>
            </a:r>
            <a:r>
              <a:rPr lang="en-US" altLang="ja-JP" dirty="0">
                <a:solidFill>
                  <a:prstClr val="black"/>
                </a:solidFill>
                <a:effectLst>
                  <a:outerShdw blurRad="38100" dist="38100" dir="2700000" algn="tl">
                    <a:srgbClr val="000000">
                      <a:alpha val="43137"/>
                    </a:srgbClr>
                  </a:outerShdw>
                </a:effectLst>
                <a:latin typeface="UD デジタル 教科書体 NP-R" panose="02020400000000000000" pitchFamily="18" charset="-128"/>
                <a:ea typeface="UD デジタル 教科書体 NP-R" panose="02020400000000000000" pitchFamily="18" charset="-128"/>
              </a:rPr>
              <a:t>×35</a:t>
            </a:r>
            <a:r>
              <a:rPr lang="ja-JP" altLang="en-US" dirty="0">
                <a:solidFill>
                  <a:prstClr val="black"/>
                </a:solidFill>
                <a:effectLst>
                  <a:outerShdw blurRad="38100" dist="38100" dir="2700000" algn="tl">
                    <a:srgbClr val="000000">
                      <a:alpha val="43137"/>
                    </a:srgbClr>
                  </a:outerShdw>
                </a:effectLst>
                <a:latin typeface="UD デジタル 教科書体 NP-R" panose="02020400000000000000" pitchFamily="18" charset="-128"/>
                <a:ea typeface="UD デジタル 教科書体 NP-R" panose="02020400000000000000" pitchFamily="18" charset="-128"/>
              </a:rPr>
              <a:t>年</a:t>
            </a:r>
            <a:endParaRPr lang="en-US" altLang="ja-JP" dirty="0">
              <a:solidFill>
                <a:prstClr val="black"/>
              </a:solidFill>
              <a:effectLst>
                <a:outerShdw blurRad="38100" dist="38100" dir="2700000" algn="tl">
                  <a:srgbClr val="000000">
                    <a:alpha val="43137"/>
                  </a:srgbClr>
                </a:outerShdw>
              </a:effectLst>
              <a:latin typeface="UD デジタル 教科書体 NP-R" panose="02020400000000000000" pitchFamily="18" charset="-128"/>
              <a:ea typeface="UD デジタル 教科書体 NP-R" panose="02020400000000000000" pitchFamily="18" charset="-128"/>
            </a:endParaRPr>
          </a:p>
          <a:p>
            <a:pPr algn="ctr" defTabSz="457200">
              <a:defRPr/>
            </a:pPr>
            <a:r>
              <a:rPr lang="ja-JP" altLang="en-US" sz="2400" b="1" dirty="0">
                <a:solidFill>
                  <a:srgbClr val="C00000"/>
                </a:solidFill>
                <a:effectLst>
                  <a:outerShdw blurRad="38100" dist="38100" dir="2700000" algn="tl">
                    <a:srgbClr val="000000">
                      <a:alpha val="43137"/>
                    </a:srgbClr>
                  </a:outerShdw>
                </a:effectLst>
                <a:latin typeface="UD デジタル 教科書体 NP-R" panose="02020400000000000000" pitchFamily="18" charset="-128"/>
                <a:ea typeface="UD デジタル 教科書体 NP-R" panose="02020400000000000000" pitchFamily="18" charset="-128"/>
              </a:rPr>
              <a:t>元本</a:t>
            </a:r>
            <a:r>
              <a:rPr lang="en-US" altLang="ja-JP" sz="3200" b="1" dirty="0">
                <a:solidFill>
                  <a:srgbClr val="C00000"/>
                </a:solidFill>
                <a:effectLst>
                  <a:outerShdw blurRad="38100" dist="38100" dir="2700000" algn="tl">
                    <a:srgbClr val="000000">
                      <a:alpha val="43137"/>
                    </a:srgbClr>
                  </a:outerShdw>
                </a:effectLst>
                <a:latin typeface="UD デジタル 教科書体 NP-R" panose="02020400000000000000" pitchFamily="18" charset="-128"/>
                <a:ea typeface="UD デジタル 教科書体 NP-R" panose="02020400000000000000" pitchFamily="18" charset="-128"/>
              </a:rPr>
              <a:t>1,260</a:t>
            </a:r>
            <a:r>
              <a:rPr lang="ja-JP" altLang="en-US" b="1" dirty="0">
                <a:solidFill>
                  <a:srgbClr val="C00000"/>
                </a:solidFill>
                <a:effectLst>
                  <a:outerShdw blurRad="38100" dist="38100" dir="2700000" algn="tl">
                    <a:srgbClr val="000000">
                      <a:alpha val="43137"/>
                    </a:srgbClr>
                  </a:outerShdw>
                </a:effectLst>
                <a:latin typeface="UD デジタル 教科書体 NP-R" panose="02020400000000000000" pitchFamily="18" charset="-128"/>
                <a:ea typeface="UD デジタル 教科書体 NP-R" panose="02020400000000000000" pitchFamily="18" charset="-128"/>
              </a:rPr>
              <a:t>万円</a:t>
            </a:r>
          </a:p>
        </p:txBody>
      </p:sp>
      <p:sp>
        <p:nvSpPr>
          <p:cNvPr id="6" name="テキスト ボックス 5">
            <a:extLst>
              <a:ext uri="{FF2B5EF4-FFF2-40B4-BE49-F238E27FC236}">
                <a16:creationId xmlns:a16="http://schemas.microsoft.com/office/drawing/2014/main" id="{F74B72EB-CEFA-B7AB-35F9-62E3A67CC1E3}"/>
              </a:ext>
            </a:extLst>
          </p:cNvPr>
          <p:cNvSpPr txBox="1"/>
          <p:nvPr/>
        </p:nvSpPr>
        <p:spPr>
          <a:xfrm>
            <a:off x="3364302" y="5943716"/>
            <a:ext cx="7237961" cy="342862"/>
          </a:xfrm>
          <a:prstGeom prst="rect">
            <a:avLst/>
          </a:prstGeom>
          <a:noFill/>
        </p:spPr>
        <p:txBody>
          <a:bodyPr wrap="square" rtlCol="0">
            <a:spAutoFit/>
          </a:bodyPr>
          <a:lstStyle/>
          <a:p>
            <a:pPr defTabSz="457200">
              <a:defRPr/>
            </a:pPr>
            <a:r>
              <a:rPr lang="ja-JP" altLang="en-US" sz="800" dirty="0">
                <a:solidFill>
                  <a:prstClr val="black"/>
                </a:solidFill>
                <a:latin typeface="UD デジタル 教科書体 NP-R" panose="02020400000000000000" pitchFamily="18" charset="-128"/>
                <a:ea typeface="UD デジタル 教科書体 NP-R" panose="02020400000000000000" pitchFamily="18" charset="-128"/>
              </a:rPr>
              <a:t>＊上記は例示目的のシミュレーションであり、将来の運用成果などを保証するものではありません。</a:t>
            </a:r>
            <a:br>
              <a:rPr lang="en-US" altLang="ja-JP" sz="800" dirty="0">
                <a:solidFill>
                  <a:prstClr val="black"/>
                </a:solidFill>
                <a:latin typeface="UD デジタル 教科書体 NP-R" panose="02020400000000000000" pitchFamily="18" charset="-128"/>
                <a:ea typeface="UD デジタル 教科書体 NP-R" panose="02020400000000000000" pitchFamily="18" charset="-128"/>
              </a:rPr>
            </a:br>
            <a:r>
              <a:rPr lang="ja-JP" altLang="en-US" sz="800" dirty="0">
                <a:solidFill>
                  <a:prstClr val="black"/>
                </a:solidFill>
                <a:latin typeface="UD デジタル 教科書体 NP-R" panose="02020400000000000000" pitchFamily="18" charset="-128"/>
                <a:ea typeface="UD デジタル 教科書体 NP-R" panose="02020400000000000000" pitchFamily="18" charset="-128"/>
              </a:rPr>
              <a:t>＊年一回の複利計算をし、税金や取引にかかる手数料等は一切考慮していません。計算結果は万円未満（一部千円未満）を四捨五入。</a:t>
            </a:r>
          </a:p>
        </p:txBody>
      </p:sp>
    </p:spTree>
    <p:extLst>
      <p:ext uri="{BB962C8B-B14F-4D97-AF65-F5344CB8AC3E}">
        <p14:creationId xmlns:p14="http://schemas.microsoft.com/office/powerpoint/2010/main" val="3157824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Object 3">
            <a:extLst>
              <a:ext uri="{FF2B5EF4-FFF2-40B4-BE49-F238E27FC236}">
                <a16:creationId xmlns:a16="http://schemas.microsoft.com/office/drawing/2014/main" id="{849C8A2C-D4BF-4CC3-F376-24F1D70C489A}"/>
              </a:ext>
            </a:extLst>
          </p:cNvPr>
          <p:cNvGraphicFramePr>
            <a:graphicFrameLocks noChangeAspect="1"/>
          </p:cNvGraphicFramePr>
          <p:nvPr/>
        </p:nvGraphicFramePr>
        <p:xfrm>
          <a:off x="770967" y="827290"/>
          <a:ext cx="9293184" cy="5783260"/>
        </p:xfrm>
        <a:graphic>
          <a:graphicData uri="http://schemas.openxmlformats.org/drawingml/2006/chart">
            <c:chart xmlns:c="http://schemas.openxmlformats.org/drawingml/2006/chart" xmlns:r="http://schemas.openxmlformats.org/officeDocument/2006/relationships" r:id="rId3"/>
          </a:graphicData>
        </a:graphic>
      </p:graphicFrame>
      <p:sp>
        <p:nvSpPr>
          <p:cNvPr id="11" name="AutoShape 5">
            <a:extLst>
              <a:ext uri="{FF2B5EF4-FFF2-40B4-BE49-F238E27FC236}">
                <a16:creationId xmlns:a16="http://schemas.microsoft.com/office/drawing/2014/main" id="{A3CE1834-62BC-4791-BF13-56FCB45D74ED}"/>
              </a:ext>
            </a:extLst>
          </p:cNvPr>
          <p:cNvSpPr>
            <a:spLocks noChangeAspect="1" noChangeArrowheads="1" noTextEdit="1"/>
          </p:cNvSpPr>
          <p:nvPr/>
        </p:nvSpPr>
        <p:spPr bwMode="auto">
          <a:xfrm>
            <a:off x="7794676" y="1310803"/>
            <a:ext cx="2865438" cy="3349625"/>
          </a:xfrm>
          <a:prstGeom prst="rect">
            <a:avLst/>
          </a:prstGeom>
          <a:noFill/>
          <a:ln w="9525">
            <a:noFill/>
            <a:miter lim="800000"/>
            <a:headEnd/>
            <a:tailEnd/>
          </a:ln>
        </p:spPr>
        <p:txBody>
          <a:bodyPr/>
          <a:lstStyle/>
          <a:p>
            <a:pPr fontAlgn="base">
              <a:spcBef>
                <a:spcPct val="0"/>
              </a:spcBef>
              <a:spcAft>
                <a:spcPct val="0"/>
              </a:spcAft>
              <a:defRPr/>
            </a:pPr>
            <a:endParaRPr lang="ja-JP" altLang="en-US" dirty="0">
              <a:solidFill>
                <a:srgbClr val="000000"/>
              </a:solidFill>
              <a:latin typeface="BIZ UDPゴシック" panose="020B0400000000000000" pitchFamily="50" charset="-128"/>
              <a:ea typeface="BIZ UDPゴシック" panose="020B0400000000000000" pitchFamily="50" charset="-128"/>
            </a:endParaRPr>
          </a:p>
        </p:txBody>
      </p:sp>
      <p:sp>
        <p:nvSpPr>
          <p:cNvPr id="3" name="スライド番号プレースホルダー 2">
            <a:extLst>
              <a:ext uri="{FF2B5EF4-FFF2-40B4-BE49-F238E27FC236}">
                <a16:creationId xmlns:a16="http://schemas.microsoft.com/office/drawing/2014/main" id="{60F2ACE6-E795-4C70-A1D6-2B8F62774D4F}"/>
              </a:ext>
            </a:extLst>
          </p:cNvPr>
          <p:cNvSpPr>
            <a:spLocks noGrp="1"/>
          </p:cNvSpPr>
          <p:nvPr>
            <p:ph type="sldNum" sz="quarter" idx="12"/>
          </p:nvPr>
        </p:nvSpPr>
        <p:spPr/>
        <p:txBody>
          <a:bodyPr/>
          <a:lstStyle/>
          <a:p>
            <a:pPr defTabSz="457200">
              <a:defRPr/>
            </a:pPr>
            <a:fld id="{72D176ED-CEA5-466B-BA16-A0B777FD092A}" type="slidenum">
              <a:rPr lang="ja-JP" altLang="en-US">
                <a:solidFill>
                  <a:prstClr val="black">
                    <a:tint val="75000"/>
                  </a:prstClr>
                </a:solidFill>
                <a:latin typeface="Calibri" panose="020F0502020204030204"/>
                <a:ea typeface="BIZ UDPゴシック" panose="020B0400000000000000" pitchFamily="50" charset="-128"/>
              </a:rPr>
              <a:pPr defTabSz="457200">
                <a:defRPr/>
              </a:pPr>
              <a:t>97</a:t>
            </a:fld>
            <a:endParaRPr lang="ja-JP" altLang="en-US" dirty="0">
              <a:solidFill>
                <a:prstClr val="black">
                  <a:tint val="75000"/>
                </a:prstClr>
              </a:solidFill>
              <a:latin typeface="Calibri" panose="020F0502020204030204"/>
              <a:ea typeface="BIZ UDPゴシック" panose="020B0400000000000000" pitchFamily="50" charset="-128"/>
            </a:endParaRPr>
          </a:p>
        </p:txBody>
      </p:sp>
      <p:sp>
        <p:nvSpPr>
          <p:cNvPr id="4" name="テキスト ボックス 3">
            <a:extLst>
              <a:ext uri="{FF2B5EF4-FFF2-40B4-BE49-F238E27FC236}">
                <a16:creationId xmlns:a16="http://schemas.microsoft.com/office/drawing/2014/main" id="{E24B1F91-7C40-439D-9F5C-CECA11709326}"/>
              </a:ext>
            </a:extLst>
          </p:cNvPr>
          <p:cNvSpPr txBox="1"/>
          <p:nvPr/>
        </p:nvSpPr>
        <p:spPr>
          <a:xfrm>
            <a:off x="2052918" y="1249901"/>
            <a:ext cx="3343835" cy="769441"/>
          </a:xfrm>
          <a:prstGeom prst="rect">
            <a:avLst/>
          </a:prstGeom>
          <a:solidFill>
            <a:schemeClr val="bg1">
              <a:lumMod val="95000"/>
            </a:schemeClr>
          </a:solidFill>
          <a:ln>
            <a:solidFill>
              <a:schemeClr val="tx1"/>
            </a:solidFill>
          </a:ln>
        </p:spPr>
        <p:txBody>
          <a:bodyPr wrap="square" rtlCol="0">
            <a:spAutoFit/>
          </a:bodyPr>
          <a:lstStyle/>
          <a:p>
            <a:pPr algn="ctr" defTabSz="457200">
              <a:defRPr/>
            </a:pPr>
            <a:r>
              <a:rPr lang="ja-JP" altLang="en-US" sz="2400" dirty="0">
                <a:solidFill>
                  <a:prstClr val="black"/>
                </a:solidFill>
                <a:effectLst>
                  <a:outerShdw blurRad="38100" dist="38100" dir="2700000" algn="tl">
                    <a:srgbClr val="000000">
                      <a:alpha val="43137"/>
                    </a:srgbClr>
                  </a:outerShdw>
                </a:effectLst>
                <a:latin typeface="UD デジタル 教科書体 NP-R" panose="02020400000000000000" pitchFamily="18" charset="-128"/>
                <a:ea typeface="UD デジタル 教科書体 NP-R" panose="02020400000000000000" pitchFamily="18" charset="-128"/>
              </a:rPr>
              <a:t>毎月</a:t>
            </a:r>
            <a:r>
              <a:rPr lang="en-US" altLang="ja-JP" sz="2400" dirty="0">
                <a:solidFill>
                  <a:prstClr val="black"/>
                </a:solidFill>
                <a:effectLst>
                  <a:outerShdw blurRad="38100" dist="38100" dir="2700000" algn="tl">
                    <a:srgbClr val="000000">
                      <a:alpha val="43137"/>
                    </a:srgbClr>
                  </a:outerShdw>
                </a:effectLst>
                <a:latin typeface="UD デジタル 教科書体 NP-R" panose="02020400000000000000" pitchFamily="18" charset="-128"/>
                <a:ea typeface="UD デジタル 教科書体 NP-R" panose="02020400000000000000" pitchFamily="18" charset="-128"/>
              </a:rPr>
              <a:t>3</a:t>
            </a:r>
            <a:r>
              <a:rPr lang="ja-JP" altLang="en-US" sz="2400" dirty="0">
                <a:solidFill>
                  <a:prstClr val="black"/>
                </a:solidFill>
                <a:effectLst>
                  <a:outerShdw blurRad="38100" dist="38100" dir="2700000" algn="tl">
                    <a:srgbClr val="000000">
                      <a:alpha val="43137"/>
                    </a:srgbClr>
                  </a:outerShdw>
                </a:effectLst>
                <a:latin typeface="UD デジタル 教科書体 NP-R" panose="02020400000000000000" pitchFamily="18" charset="-128"/>
                <a:ea typeface="UD デジタル 教科書体 NP-R" panose="02020400000000000000" pitchFamily="18" charset="-128"/>
              </a:rPr>
              <a:t>万円</a:t>
            </a:r>
            <a:r>
              <a:rPr lang="ja-JP" altLang="en-US" sz="2000" dirty="0">
                <a:solidFill>
                  <a:prstClr val="black"/>
                </a:solidFill>
                <a:latin typeface="UD デジタル 教科書体 NP-R" panose="02020400000000000000" pitchFamily="18" charset="-128"/>
                <a:ea typeface="UD デジタル 教科書体 NP-R" panose="02020400000000000000" pitchFamily="18" charset="-128"/>
              </a:rPr>
              <a:t>を</a:t>
            </a:r>
            <a:br>
              <a:rPr lang="en-US" altLang="ja-JP" sz="2000" dirty="0">
                <a:solidFill>
                  <a:prstClr val="black"/>
                </a:solidFill>
                <a:latin typeface="UD デジタル 教科書体 NP-R" panose="02020400000000000000" pitchFamily="18" charset="-128"/>
                <a:ea typeface="UD デジタル 教科書体 NP-R" panose="02020400000000000000" pitchFamily="18" charset="-128"/>
              </a:rPr>
            </a:br>
            <a:r>
              <a:rPr lang="en-US" altLang="ja-JP" sz="2000" dirty="0">
                <a:solidFill>
                  <a:prstClr val="black"/>
                </a:solidFill>
                <a:latin typeface="UD デジタル 教科書体 NP-R" panose="02020400000000000000" pitchFamily="18" charset="-128"/>
                <a:ea typeface="UD デジタル 教科書体 NP-R" panose="02020400000000000000" pitchFamily="18" charset="-128"/>
              </a:rPr>
              <a:t>35</a:t>
            </a:r>
            <a:r>
              <a:rPr lang="ja-JP" altLang="en-US" sz="2000" dirty="0">
                <a:solidFill>
                  <a:prstClr val="black"/>
                </a:solidFill>
                <a:latin typeface="UD デジタル 教科書体 NP-R" panose="02020400000000000000" pitchFamily="18" charset="-128"/>
                <a:ea typeface="UD デジタル 教科書体 NP-R" panose="02020400000000000000" pitchFamily="18" charset="-128"/>
              </a:rPr>
              <a:t>年間運用した場合</a:t>
            </a:r>
          </a:p>
        </p:txBody>
      </p:sp>
      <p:sp>
        <p:nvSpPr>
          <p:cNvPr id="2" name="テキスト ボックス 1">
            <a:extLst>
              <a:ext uri="{FF2B5EF4-FFF2-40B4-BE49-F238E27FC236}">
                <a16:creationId xmlns:a16="http://schemas.microsoft.com/office/drawing/2014/main" id="{077220F7-1D4C-20B3-BC8B-FCD5D3B025D5}"/>
              </a:ext>
            </a:extLst>
          </p:cNvPr>
          <p:cNvSpPr txBox="1"/>
          <p:nvPr/>
        </p:nvSpPr>
        <p:spPr>
          <a:xfrm>
            <a:off x="2366682" y="2110578"/>
            <a:ext cx="3101469" cy="861774"/>
          </a:xfrm>
          <a:prstGeom prst="rect">
            <a:avLst/>
          </a:prstGeom>
          <a:solidFill>
            <a:schemeClr val="bg1"/>
          </a:solidFill>
        </p:spPr>
        <p:txBody>
          <a:bodyPr wrap="square" rtlCol="0" anchor="ctr">
            <a:spAutoFit/>
          </a:bodyPr>
          <a:lstStyle/>
          <a:p>
            <a:pPr algn="ctr" defTabSz="457200">
              <a:defRPr/>
            </a:pPr>
            <a:r>
              <a:rPr lang="en-US" altLang="ja-JP" dirty="0">
                <a:solidFill>
                  <a:prstClr val="black"/>
                </a:solidFill>
                <a:effectLst>
                  <a:outerShdw blurRad="38100" dist="38100" dir="2700000" algn="tl">
                    <a:srgbClr val="000000">
                      <a:alpha val="43137"/>
                    </a:srgbClr>
                  </a:outerShdw>
                </a:effectLst>
                <a:latin typeface="UD デジタル 教科書体 NP-R" panose="02020400000000000000" pitchFamily="18" charset="-128"/>
                <a:ea typeface="UD デジタル 教科書体 NP-R" panose="02020400000000000000" pitchFamily="18" charset="-128"/>
              </a:rPr>
              <a:t>3</a:t>
            </a:r>
            <a:r>
              <a:rPr lang="ja-JP" altLang="en-US" dirty="0">
                <a:solidFill>
                  <a:prstClr val="black"/>
                </a:solidFill>
                <a:effectLst>
                  <a:outerShdw blurRad="38100" dist="38100" dir="2700000" algn="tl">
                    <a:srgbClr val="000000">
                      <a:alpha val="43137"/>
                    </a:srgbClr>
                  </a:outerShdw>
                </a:effectLst>
                <a:latin typeface="UD デジタル 教科書体 NP-R" panose="02020400000000000000" pitchFamily="18" charset="-128"/>
                <a:ea typeface="UD デジタル 教科書体 NP-R" panose="02020400000000000000" pitchFamily="18" charset="-128"/>
              </a:rPr>
              <a:t>万円</a:t>
            </a:r>
            <a:r>
              <a:rPr lang="en-US" altLang="ja-JP" dirty="0">
                <a:solidFill>
                  <a:prstClr val="black"/>
                </a:solidFill>
                <a:effectLst>
                  <a:outerShdw blurRad="38100" dist="38100" dir="2700000" algn="tl">
                    <a:srgbClr val="000000">
                      <a:alpha val="43137"/>
                    </a:srgbClr>
                  </a:outerShdw>
                </a:effectLst>
                <a:latin typeface="UD デジタル 教科書体 NP-R" panose="02020400000000000000" pitchFamily="18" charset="-128"/>
                <a:ea typeface="UD デジタル 教科書体 NP-R" panose="02020400000000000000" pitchFamily="18" charset="-128"/>
              </a:rPr>
              <a:t>×12</a:t>
            </a:r>
            <a:r>
              <a:rPr lang="ja-JP" altLang="en-US" dirty="0">
                <a:solidFill>
                  <a:prstClr val="black"/>
                </a:solidFill>
                <a:effectLst>
                  <a:outerShdw blurRad="38100" dist="38100" dir="2700000" algn="tl">
                    <a:srgbClr val="000000">
                      <a:alpha val="43137"/>
                    </a:srgbClr>
                  </a:outerShdw>
                </a:effectLst>
                <a:latin typeface="UD デジタル 教科書体 NP-R" panose="02020400000000000000" pitchFamily="18" charset="-128"/>
                <a:ea typeface="UD デジタル 教科書体 NP-R" panose="02020400000000000000" pitchFamily="18" charset="-128"/>
              </a:rPr>
              <a:t>か月</a:t>
            </a:r>
            <a:r>
              <a:rPr lang="en-US" altLang="ja-JP" dirty="0">
                <a:solidFill>
                  <a:prstClr val="black"/>
                </a:solidFill>
                <a:effectLst>
                  <a:outerShdw blurRad="38100" dist="38100" dir="2700000" algn="tl">
                    <a:srgbClr val="000000">
                      <a:alpha val="43137"/>
                    </a:srgbClr>
                  </a:outerShdw>
                </a:effectLst>
                <a:latin typeface="UD デジタル 教科書体 NP-R" panose="02020400000000000000" pitchFamily="18" charset="-128"/>
                <a:ea typeface="UD デジタル 教科書体 NP-R" panose="02020400000000000000" pitchFamily="18" charset="-128"/>
              </a:rPr>
              <a:t>×35</a:t>
            </a:r>
            <a:r>
              <a:rPr lang="ja-JP" altLang="en-US" dirty="0">
                <a:solidFill>
                  <a:prstClr val="black"/>
                </a:solidFill>
                <a:effectLst>
                  <a:outerShdw blurRad="38100" dist="38100" dir="2700000" algn="tl">
                    <a:srgbClr val="000000">
                      <a:alpha val="43137"/>
                    </a:srgbClr>
                  </a:outerShdw>
                </a:effectLst>
                <a:latin typeface="UD デジタル 教科書体 NP-R" panose="02020400000000000000" pitchFamily="18" charset="-128"/>
                <a:ea typeface="UD デジタル 教科書体 NP-R" panose="02020400000000000000" pitchFamily="18" charset="-128"/>
              </a:rPr>
              <a:t>年</a:t>
            </a:r>
            <a:endParaRPr lang="en-US" altLang="ja-JP" dirty="0">
              <a:solidFill>
                <a:prstClr val="black"/>
              </a:solidFill>
              <a:effectLst>
                <a:outerShdw blurRad="38100" dist="38100" dir="2700000" algn="tl">
                  <a:srgbClr val="000000">
                    <a:alpha val="43137"/>
                  </a:srgbClr>
                </a:outerShdw>
              </a:effectLst>
              <a:latin typeface="UD デジタル 教科書体 NP-R" panose="02020400000000000000" pitchFamily="18" charset="-128"/>
              <a:ea typeface="UD デジタル 教科書体 NP-R" panose="02020400000000000000" pitchFamily="18" charset="-128"/>
            </a:endParaRPr>
          </a:p>
          <a:p>
            <a:pPr algn="ctr" defTabSz="457200">
              <a:defRPr/>
            </a:pPr>
            <a:r>
              <a:rPr lang="ja-JP" altLang="en-US" sz="2400" b="1" dirty="0">
                <a:solidFill>
                  <a:srgbClr val="C00000"/>
                </a:solidFill>
                <a:effectLst>
                  <a:outerShdw blurRad="38100" dist="38100" dir="2700000" algn="tl">
                    <a:srgbClr val="000000">
                      <a:alpha val="43137"/>
                    </a:srgbClr>
                  </a:outerShdw>
                </a:effectLst>
                <a:latin typeface="UD デジタル 教科書体 NP-R" panose="02020400000000000000" pitchFamily="18" charset="-128"/>
                <a:ea typeface="UD デジタル 教科書体 NP-R" panose="02020400000000000000" pitchFamily="18" charset="-128"/>
              </a:rPr>
              <a:t>元本</a:t>
            </a:r>
            <a:r>
              <a:rPr lang="en-US" altLang="ja-JP" sz="3200" b="1" dirty="0">
                <a:solidFill>
                  <a:srgbClr val="C00000"/>
                </a:solidFill>
                <a:effectLst>
                  <a:outerShdw blurRad="38100" dist="38100" dir="2700000" algn="tl">
                    <a:srgbClr val="000000">
                      <a:alpha val="43137"/>
                    </a:srgbClr>
                  </a:outerShdw>
                </a:effectLst>
                <a:latin typeface="UD デジタル 教科書体 NP-R" panose="02020400000000000000" pitchFamily="18" charset="-128"/>
                <a:ea typeface="UD デジタル 教科書体 NP-R" panose="02020400000000000000" pitchFamily="18" charset="-128"/>
              </a:rPr>
              <a:t>1,260</a:t>
            </a:r>
            <a:r>
              <a:rPr lang="ja-JP" altLang="en-US" b="1" dirty="0">
                <a:solidFill>
                  <a:srgbClr val="C00000"/>
                </a:solidFill>
                <a:effectLst>
                  <a:outerShdw blurRad="38100" dist="38100" dir="2700000" algn="tl">
                    <a:srgbClr val="000000">
                      <a:alpha val="43137"/>
                    </a:srgbClr>
                  </a:outerShdw>
                </a:effectLst>
                <a:latin typeface="UD デジタル 教科書体 NP-R" panose="02020400000000000000" pitchFamily="18" charset="-128"/>
                <a:ea typeface="UD デジタル 教科書体 NP-R" panose="02020400000000000000" pitchFamily="18" charset="-128"/>
              </a:rPr>
              <a:t>万円</a:t>
            </a:r>
          </a:p>
        </p:txBody>
      </p:sp>
      <p:sp>
        <p:nvSpPr>
          <p:cNvPr id="7" name="テキスト ボックス 6">
            <a:extLst>
              <a:ext uri="{FF2B5EF4-FFF2-40B4-BE49-F238E27FC236}">
                <a16:creationId xmlns:a16="http://schemas.microsoft.com/office/drawing/2014/main" id="{B23F68B2-1735-5DC5-E90E-715A3E2EEC4A}"/>
              </a:ext>
            </a:extLst>
          </p:cNvPr>
          <p:cNvSpPr txBox="1"/>
          <p:nvPr/>
        </p:nvSpPr>
        <p:spPr>
          <a:xfrm>
            <a:off x="10336305" y="4211118"/>
            <a:ext cx="1667435" cy="400110"/>
          </a:xfrm>
          <a:prstGeom prst="rect">
            <a:avLst/>
          </a:prstGeom>
          <a:noFill/>
        </p:spPr>
        <p:txBody>
          <a:bodyPr wrap="square" rtlCol="0" anchor="ctr">
            <a:spAutoFit/>
          </a:bodyPr>
          <a:lstStyle/>
          <a:p>
            <a:pPr defTabSz="457200">
              <a:defRPr/>
            </a:pPr>
            <a:r>
              <a:rPr lang="ja-JP" altLang="en-US" sz="1600" dirty="0">
                <a:solidFill>
                  <a:srgbClr val="C00000"/>
                </a:solidFill>
                <a:effectLst>
                  <a:outerShdw blurRad="38100" dist="38100" dir="2700000" algn="tl">
                    <a:srgbClr val="000000">
                      <a:alpha val="43137"/>
                    </a:srgbClr>
                  </a:outerShdw>
                </a:effectLst>
                <a:latin typeface="UD デジタル 教科書体 NP-R" panose="02020400000000000000" pitchFamily="18" charset="-128"/>
                <a:ea typeface="UD デジタル 教科書体 NP-R" panose="02020400000000000000" pitchFamily="18" charset="-128"/>
              </a:rPr>
              <a:t>元本</a:t>
            </a:r>
            <a:r>
              <a:rPr lang="en-US" altLang="ja-JP" sz="2000" dirty="0">
                <a:solidFill>
                  <a:srgbClr val="C00000"/>
                </a:solidFill>
                <a:effectLst>
                  <a:outerShdw blurRad="38100" dist="38100" dir="2700000" algn="tl">
                    <a:srgbClr val="000000">
                      <a:alpha val="43137"/>
                    </a:srgbClr>
                  </a:outerShdw>
                </a:effectLst>
                <a:latin typeface="UD デジタル 教科書体 NP-R" panose="02020400000000000000" pitchFamily="18" charset="-128"/>
                <a:ea typeface="UD デジタル 教科書体 NP-R" panose="02020400000000000000" pitchFamily="18" charset="-128"/>
              </a:rPr>
              <a:t>1,260</a:t>
            </a:r>
            <a:r>
              <a:rPr lang="ja-JP" altLang="en-US" sz="1200" dirty="0">
                <a:solidFill>
                  <a:srgbClr val="C00000"/>
                </a:solidFill>
                <a:effectLst>
                  <a:outerShdw blurRad="38100" dist="38100" dir="2700000" algn="tl">
                    <a:srgbClr val="000000">
                      <a:alpha val="43137"/>
                    </a:srgbClr>
                  </a:outerShdw>
                </a:effectLst>
                <a:latin typeface="UD デジタル 教科書体 NP-R" panose="02020400000000000000" pitchFamily="18" charset="-128"/>
                <a:ea typeface="UD デジタル 教科書体 NP-R" panose="02020400000000000000" pitchFamily="18" charset="-128"/>
              </a:rPr>
              <a:t>万円</a:t>
            </a:r>
          </a:p>
        </p:txBody>
      </p:sp>
      <p:sp>
        <p:nvSpPr>
          <p:cNvPr id="6" name="テキスト ボックス 5">
            <a:extLst>
              <a:ext uri="{FF2B5EF4-FFF2-40B4-BE49-F238E27FC236}">
                <a16:creationId xmlns:a16="http://schemas.microsoft.com/office/drawing/2014/main" id="{F74B72EB-CEFA-B7AB-35F9-62E3A67CC1E3}"/>
              </a:ext>
            </a:extLst>
          </p:cNvPr>
          <p:cNvSpPr txBox="1"/>
          <p:nvPr/>
        </p:nvSpPr>
        <p:spPr>
          <a:xfrm>
            <a:off x="4267201" y="5948024"/>
            <a:ext cx="6335062" cy="338554"/>
          </a:xfrm>
          <a:prstGeom prst="rect">
            <a:avLst/>
          </a:prstGeom>
          <a:noFill/>
        </p:spPr>
        <p:txBody>
          <a:bodyPr wrap="square" rtlCol="0">
            <a:spAutoFit/>
          </a:bodyPr>
          <a:lstStyle/>
          <a:p>
            <a:pPr defTabSz="457200">
              <a:defRPr/>
            </a:pPr>
            <a:r>
              <a:rPr lang="ja-JP" altLang="en-US" sz="800" dirty="0">
                <a:solidFill>
                  <a:prstClr val="black"/>
                </a:solidFill>
                <a:latin typeface="UD デジタル 教科書体 NP-R" panose="02020400000000000000" pitchFamily="18" charset="-128"/>
                <a:ea typeface="UD デジタル 教科書体 NP-R" panose="02020400000000000000" pitchFamily="18" charset="-128"/>
              </a:rPr>
              <a:t>＊上記は例示目的のシミュレーションであり、将来の運用成果などを保証するものではありません。</a:t>
            </a:r>
            <a:br>
              <a:rPr lang="en-US" altLang="ja-JP" sz="800" dirty="0">
                <a:solidFill>
                  <a:prstClr val="black"/>
                </a:solidFill>
                <a:latin typeface="UD デジタル 教科書体 NP-R" panose="02020400000000000000" pitchFamily="18" charset="-128"/>
                <a:ea typeface="UD デジタル 教科書体 NP-R" panose="02020400000000000000" pitchFamily="18" charset="-128"/>
              </a:rPr>
            </a:br>
            <a:r>
              <a:rPr lang="ja-JP" altLang="en-US" sz="800" dirty="0">
                <a:solidFill>
                  <a:prstClr val="black"/>
                </a:solidFill>
                <a:latin typeface="UD デジタル 教科書体 NP-R" panose="02020400000000000000" pitchFamily="18" charset="-128"/>
                <a:ea typeface="UD デジタル 教科書体 NP-R" panose="02020400000000000000" pitchFamily="18" charset="-128"/>
              </a:rPr>
              <a:t>＊年一回の複利計算をし、税金や取引にかかる手数料等は一切考慮していません。計算結果は万円未満（一部千円未満）を四捨五入。</a:t>
            </a:r>
          </a:p>
        </p:txBody>
      </p:sp>
      <p:sp>
        <p:nvSpPr>
          <p:cNvPr id="10" name="テキスト ボックス 9">
            <a:extLst>
              <a:ext uri="{FF2B5EF4-FFF2-40B4-BE49-F238E27FC236}">
                <a16:creationId xmlns:a16="http://schemas.microsoft.com/office/drawing/2014/main" id="{9E3A447E-5E97-67BC-0D55-D5A448B24AA3}"/>
              </a:ext>
            </a:extLst>
          </p:cNvPr>
          <p:cNvSpPr txBox="1"/>
          <p:nvPr/>
        </p:nvSpPr>
        <p:spPr>
          <a:xfrm>
            <a:off x="2618788" y="4943332"/>
            <a:ext cx="2920482" cy="338554"/>
          </a:xfrm>
          <a:prstGeom prst="rect">
            <a:avLst/>
          </a:prstGeom>
          <a:solidFill>
            <a:schemeClr val="bg1"/>
          </a:solidFill>
        </p:spPr>
        <p:txBody>
          <a:bodyPr wrap="square" lIns="0" rIns="0" rtlCol="0" anchor="ctr">
            <a:spAutoFit/>
          </a:bodyPr>
          <a:lstStyle/>
          <a:p>
            <a:pPr algn="ctr" defTabSz="457200">
              <a:defRPr/>
            </a:pPr>
            <a:r>
              <a:rPr lang="en-US" altLang="ja-JP" sz="1600" b="1" dirty="0">
                <a:solidFill>
                  <a:srgbClr val="00B050"/>
                </a:solidFill>
                <a:latin typeface="UD デジタル 教科書体 NP-R" panose="02020400000000000000" pitchFamily="18" charset="-128"/>
                <a:ea typeface="UD デジタル 教科書体 NP-R" panose="02020400000000000000" pitchFamily="18" charset="-128"/>
              </a:rPr>
              <a:t>A</a:t>
            </a:r>
            <a:r>
              <a:rPr lang="ja-JP" altLang="en-US" sz="1600" b="1" dirty="0">
                <a:solidFill>
                  <a:srgbClr val="00B050"/>
                </a:solidFill>
                <a:latin typeface="UD デジタル 教科書体 NP-R" panose="02020400000000000000" pitchFamily="18" charset="-128"/>
                <a:ea typeface="UD デジタル 教科書体 NP-R" panose="02020400000000000000" pitchFamily="18" charset="-128"/>
              </a:rPr>
              <a:t>さん：</a:t>
            </a:r>
            <a:r>
              <a:rPr lang="en-US" altLang="ja-JP" sz="1600" b="1" dirty="0">
                <a:solidFill>
                  <a:srgbClr val="00B050"/>
                </a:solidFill>
                <a:latin typeface="UD デジタル 教科書体 NP-R" panose="02020400000000000000" pitchFamily="18" charset="-128"/>
                <a:ea typeface="UD デジタル 教科書体 NP-R" panose="02020400000000000000" pitchFamily="18" charset="-128"/>
              </a:rPr>
              <a:t>0.025</a:t>
            </a:r>
            <a:r>
              <a:rPr lang="ja-JP" altLang="en-US" sz="1600" b="1" dirty="0">
                <a:solidFill>
                  <a:srgbClr val="00B050"/>
                </a:solidFill>
                <a:latin typeface="UD デジタル 教科書体 NP-R" panose="02020400000000000000" pitchFamily="18" charset="-128"/>
                <a:ea typeface="UD デジタル 教科書体 NP-R" panose="02020400000000000000" pitchFamily="18" charset="-128"/>
              </a:rPr>
              <a:t>％で運用</a:t>
            </a:r>
            <a:r>
              <a:rPr lang="en-US" altLang="ja-JP" sz="1600" b="1" dirty="0">
                <a:solidFill>
                  <a:srgbClr val="00B050"/>
                </a:solidFill>
                <a:latin typeface="UD デジタル 教科書体 NP-R" panose="02020400000000000000" pitchFamily="18" charset="-128"/>
                <a:ea typeface="UD デジタル 教科書体 NP-R" panose="02020400000000000000" pitchFamily="18" charset="-128"/>
              </a:rPr>
              <a:t>(</a:t>
            </a:r>
            <a:r>
              <a:rPr lang="ja-JP" altLang="en-US" sz="1600" b="1" dirty="0">
                <a:solidFill>
                  <a:srgbClr val="00B050"/>
                </a:solidFill>
                <a:latin typeface="UD デジタル 教科書体 NP-R" panose="02020400000000000000" pitchFamily="18" charset="-128"/>
                <a:ea typeface="UD デジタル 教科書体 NP-R" panose="02020400000000000000" pitchFamily="18" charset="-128"/>
              </a:rPr>
              <a:t>複利）</a:t>
            </a:r>
            <a:endParaRPr lang="ja-JP" altLang="en-US" sz="1200" b="1" dirty="0">
              <a:solidFill>
                <a:srgbClr val="00B050"/>
              </a:solidFill>
              <a:latin typeface="UD デジタル 教科書体 NP-R" panose="02020400000000000000" pitchFamily="18" charset="-128"/>
              <a:ea typeface="UD デジタル 教科書体 NP-R" panose="02020400000000000000" pitchFamily="18" charset="-128"/>
            </a:endParaRPr>
          </a:p>
        </p:txBody>
      </p:sp>
      <p:sp>
        <p:nvSpPr>
          <p:cNvPr id="5" name="テキスト ボックス 4">
            <a:extLst>
              <a:ext uri="{FF2B5EF4-FFF2-40B4-BE49-F238E27FC236}">
                <a16:creationId xmlns:a16="http://schemas.microsoft.com/office/drawing/2014/main" id="{A82278FC-F17D-0682-E726-5462014EA73E}"/>
              </a:ext>
            </a:extLst>
          </p:cNvPr>
          <p:cNvSpPr txBox="1"/>
          <p:nvPr/>
        </p:nvSpPr>
        <p:spPr>
          <a:xfrm>
            <a:off x="2680996" y="247450"/>
            <a:ext cx="6052457" cy="646331"/>
          </a:xfrm>
          <a:prstGeom prst="rect">
            <a:avLst/>
          </a:prstGeom>
          <a:noFill/>
        </p:spPr>
        <p:txBody>
          <a:bodyPr wrap="square" rtlCol="0">
            <a:spAutoFit/>
          </a:bodyPr>
          <a:lstStyle/>
          <a:p>
            <a:pPr algn="ctr" defTabSz="457200">
              <a:defRPr/>
            </a:pPr>
            <a:r>
              <a:rPr lang="ja-JP" altLang="en-US" sz="3600" dirty="0">
                <a:solidFill>
                  <a:prstClr val="black"/>
                </a:solidFill>
                <a:effectLst>
                  <a:outerShdw blurRad="38100" dist="38100" dir="2700000" algn="tl">
                    <a:srgbClr val="000000">
                      <a:alpha val="43137"/>
                    </a:srgbClr>
                  </a:outerShdw>
                </a:effectLst>
                <a:latin typeface="UD デジタル 教科書体 NP-R" panose="02020400000000000000" pitchFamily="18" charset="-128"/>
                <a:ea typeface="UD デジタル 教科書体 NP-R" panose="02020400000000000000" pitchFamily="18" charset="-128"/>
                <a:cs typeface="メイリオ" panose="020B0604030504040204" pitchFamily="50" charset="-128"/>
              </a:rPr>
              <a:t>金利の重さの話（運用編）</a:t>
            </a:r>
          </a:p>
        </p:txBody>
      </p:sp>
    </p:spTree>
    <p:extLst>
      <p:ext uri="{BB962C8B-B14F-4D97-AF65-F5344CB8AC3E}">
        <p14:creationId xmlns:p14="http://schemas.microsoft.com/office/powerpoint/2010/main" val="1851652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Object 3">
            <a:extLst>
              <a:ext uri="{FF2B5EF4-FFF2-40B4-BE49-F238E27FC236}">
                <a16:creationId xmlns:a16="http://schemas.microsoft.com/office/drawing/2014/main" id="{849C8A2C-D4BF-4CC3-F376-24F1D70C489A}"/>
              </a:ext>
            </a:extLst>
          </p:cNvPr>
          <p:cNvGraphicFramePr>
            <a:graphicFrameLocks noChangeAspect="1"/>
          </p:cNvGraphicFramePr>
          <p:nvPr/>
        </p:nvGraphicFramePr>
        <p:xfrm>
          <a:off x="995083" y="827290"/>
          <a:ext cx="9036423" cy="5783260"/>
        </p:xfrm>
        <a:graphic>
          <a:graphicData uri="http://schemas.openxmlformats.org/drawingml/2006/chart">
            <c:chart xmlns:c="http://schemas.openxmlformats.org/drawingml/2006/chart" xmlns:r="http://schemas.openxmlformats.org/officeDocument/2006/relationships" r:id="rId3"/>
          </a:graphicData>
        </a:graphic>
      </p:graphicFrame>
      <p:sp>
        <p:nvSpPr>
          <p:cNvPr id="3" name="スライド番号プレースホルダー 2">
            <a:extLst>
              <a:ext uri="{FF2B5EF4-FFF2-40B4-BE49-F238E27FC236}">
                <a16:creationId xmlns:a16="http://schemas.microsoft.com/office/drawing/2014/main" id="{60F2ACE6-E795-4C70-A1D6-2B8F62774D4F}"/>
              </a:ext>
            </a:extLst>
          </p:cNvPr>
          <p:cNvSpPr>
            <a:spLocks noGrp="1"/>
          </p:cNvSpPr>
          <p:nvPr>
            <p:ph type="sldNum" sz="quarter" idx="12"/>
          </p:nvPr>
        </p:nvSpPr>
        <p:spPr/>
        <p:txBody>
          <a:bodyPr/>
          <a:lstStyle/>
          <a:p>
            <a:pPr defTabSz="457200">
              <a:defRPr/>
            </a:pPr>
            <a:fld id="{72D176ED-CEA5-466B-BA16-A0B777FD092A}" type="slidenum">
              <a:rPr lang="ja-JP" altLang="en-US">
                <a:solidFill>
                  <a:prstClr val="black">
                    <a:tint val="75000"/>
                  </a:prstClr>
                </a:solidFill>
                <a:latin typeface="Calibri" panose="020F0502020204030204"/>
                <a:ea typeface="BIZ UDPゴシック" panose="020B0400000000000000" pitchFamily="50" charset="-128"/>
              </a:rPr>
              <a:pPr defTabSz="457200">
                <a:defRPr/>
              </a:pPr>
              <a:t>98</a:t>
            </a:fld>
            <a:endParaRPr lang="ja-JP" altLang="en-US" dirty="0">
              <a:solidFill>
                <a:prstClr val="black">
                  <a:tint val="75000"/>
                </a:prstClr>
              </a:solidFill>
              <a:latin typeface="Calibri" panose="020F0502020204030204"/>
              <a:ea typeface="BIZ UDPゴシック" panose="020B0400000000000000" pitchFamily="50" charset="-128"/>
            </a:endParaRPr>
          </a:p>
        </p:txBody>
      </p:sp>
      <p:sp>
        <p:nvSpPr>
          <p:cNvPr id="4" name="テキスト ボックス 3">
            <a:extLst>
              <a:ext uri="{FF2B5EF4-FFF2-40B4-BE49-F238E27FC236}">
                <a16:creationId xmlns:a16="http://schemas.microsoft.com/office/drawing/2014/main" id="{E24B1F91-7C40-439D-9F5C-CECA11709326}"/>
              </a:ext>
            </a:extLst>
          </p:cNvPr>
          <p:cNvSpPr txBox="1"/>
          <p:nvPr/>
        </p:nvSpPr>
        <p:spPr>
          <a:xfrm>
            <a:off x="2160494" y="1249901"/>
            <a:ext cx="3200400" cy="769441"/>
          </a:xfrm>
          <a:prstGeom prst="rect">
            <a:avLst/>
          </a:prstGeom>
          <a:solidFill>
            <a:schemeClr val="bg1">
              <a:lumMod val="95000"/>
            </a:schemeClr>
          </a:solidFill>
          <a:ln>
            <a:solidFill>
              <a:schemeClr val="tx1"/>
            </a:solidFill>
          </a:ln>
        </p:spPr>
        <p:txBody>
          <a:bodyPr wrap="square" rtlCol="0">
            <a:spAutoFit/>
          </a:bodyPr>
          <a:lstStyle/>
          <a:p>
            <a:pPr algn="ctr" defTabSz="457200">
              <a:defRPr/>
            </a:pPr>
            <a:r>
              <a:rPr lang="ja-JP" altLang="en-US" sz="2400" dirty="0">
                <a:solidFill>
                  <a:prstClr val="black"/>
                </a:solidFill>
                <a:effectLst>
                  <a:outerShdw blurRad="38100" dist="38100" dir="2700000" algn="tl">
                    <a:srgbClr val="000000">
                      <a:alpha val="43137"/>
                    </a:srgbClr>
                  </a:outerShdw>
                </a:effectLst>
                <a:latin typeface="UD デジタル 教科書体 NP-R" panose="02020400000000000000" pitchFamily="18" charset="-128"/>
                <a:ea typeface="UD デジタル 教科書体 NP-R" panose="02020400000000000000" pitchFamily="18" charset="-128"/>
              </a:rPr>
              <a:t>毎月</a:t>
            </a:r>
            <a:r>
              <a:rPr lang="en-US" altLang="ja-JP" sz="2400" dirty="0">
                <a:solidFill>
                  <a:prstClr val="black"/>
                </a:solidFill>
                <a:effectLst>
                  <a:outerShdw blurRad="38100" dist="38100" dir="2700000" algn="tl">
                    <a:srgbClr val="000000">
                      <a:alpha val="43137"/>
                    </a:srgbClr>
                  </a:outerShdw>
                </a:effectLst>
                <a:latin typeface="UD デジタル 教科書体 NP-R" panose="02020400000000000000" pitchFamily="18" charset="-128"/>
                <a:ea typeface="UD デジタル 教科書体 NP-R" panose="02020400000000000000" pitchFamily="18" charset="-128"/>
              </a:rPr>
              <a:t>3</a:t>
            </a:r>
            <a:r>
              <a:rPr lang="ja-JP" altLang="en-US" sz="2400" dirty="0">
                <a:solidFill>
                  <a:prstClr val="black"/>
                </a:solidFill>
                <a:effectLst>
                  <a:outerShdw blurRad="38100" dist="38100" dir="2700000" algn="tl">
                    <a:srgbClr val="000000">
                      <a:alpha val="43137"/>
                    </a:srgbClr>
                  </a:outerShdw>
                </a:effectLst>
                <a:latin typeface="UD デジタル 教科書体 NP-R" panose="02020400000000000000" pitchFamily="18" charset="-128"/>
                <a:ea typeface="UD デジタル 教科書体 NP-R" panose="02020400000000000000" pitchFamily="18" charset="-128"/>
              </a:rPr>
              <a:t>万円</a:t>
            </a:r>
            <a:r>
              <a:rPr lang="ja-JP" altLang="en-US" sz="2000" dirty="0">
                <a:solidFill>
                  <a:prstClr val="black"/>
                </a:solidFill>
                <a:latin typeface="UD デジタル 教科書体 NP-R" panose="02020400000000000000" pitchFamily="18" charset="-128"/>
                <a:ea typeface="UD デジタル 教科書体 NP-R" panose="02020400000000000000" pitchFamily="18" charset="-128"/>
              </a:rPr>
              <a:t>を</a:t>
            </a:r>
            <a:br>
              <a:rPr lang="en-US" altLang="ja-JP" sz="2000" dirty="0">
                <a:solidFill>
                  <a:prstClr val="black"/>
                </a:solidFill>
                <a:latin typeface="UD デジタル 教科書体 NP-R" panose="02020400000000000000" pitchFamily="18" charset="-128"/>
                <a:ea typeface="UD デジタル 教科書体 NP-R" panose="02020400000000000000" pitchFamily="18" charset="-128"/>
              </a:rPr>
            </a:br>
            <a:r>
              <a:rPr lang="en-US" altLang="ja-JP" sz="2000" dirty="0">
                <a:solidFill>
                  <a:prstClr val="black"/>
                </a:solidFill>
                <a:latin typeface="UD デジタル 教科書体 NP-R" panose="02020400000000000000" pitchFamily="18" charset="-128"/>
                <a:ea typeface="UD デジタル 教科書体 NP-R" panose="02020400000000000000" pitchFamily="18" charset="-128"/>
              </a:rPr>
              <a:t>35</a:t>
            </a:r>
            <a:r>
              <a:rPr lang="ja-JP" altLang="en-US" sz="2000" dirty="0">
                <a:solidFill>
                  <a:prstClr val="black"/>
                </a:solidFill>
                <a:latin typeface="UD デジタル 教科書体 NP-R" panose="02020400000000000000" pitchFamily="18" charset="-128"/>
                <a:ea typeface="UD デジタル 教科書体 NP-R" panose="02020400000000000000" pitchFamily="18" charset="-128"/>
              </a:rPr>
              <a:t>年間運用した場合</a:t>
            </a:r>
          </a:p>
        </p:txBody>
      </p:sp>
      <p:sp>
        <p:nvSpPr>
          <p:cNvPr id="2" name="テキスト ボックス 1">
            <a:extLst>
              <a:ext uri="{FF2B5EF4-FFF2-40B4-BE49-F238E27FC236}">
                <a16:creationId xmlns:a16="http://schemas.microsoft.com/office/drawing/2014/main" id="{077220F7-1D4C-20B3-BC8B-FCD5D3B025D5}"/>
              </a:ext>
            </a:extLst>
          </p:cNvPr>
          <p:cNvSpPr txBox="1"/>
          <p:nvPr/>
        </p:nvSpPr>
        <p:spPr>
          <a:xfrm>
            <a:off x="2394764" y="2110578"/>
            <a:ext cx="3073387" cy="861774"/>
          </a:xfrm>
          <a:prstGeom prst="rect">
            <a:avLst/>
          </a:prstGeom>
          <a:solidFill>
            <a:schemeClr val="bg1"/>
          </a:solidFill>
        </p:spPr>
        <p:txBody>
          <a:bodyPr wrap="square" rtlCol="0" anchor="ctr">
            <a:spAutoFit/>
          </a:bodyPr>
          <a:lstStyle/>
          <a:p>
            <a:pPr algn="ctr" defTabSz="457200">
              <a:defRPr/>
            </a:pPr>
            <a:r>
              <a:rPr lang="en-US" altLang="ja-JP" dirty="0">
                <a:solidFill>
                  <a:prstClr val="black"/>
                </a:solidFill>
                <a:effectLst>
                  <a:outerShdw blurRad="38100" dist="38100" dir="2700000" algn="tl">
                    <a:srgbClr val="000000">
                      <a:alpha val="43137"/>
                    </a:srgbClr>
                  </a:outerShdw>
                </a:effectLst>
                <a:latin typeface="UD デジタル 教科書体 NP-R" panose="02020400000000000000" pitchFamily="18" charset="-128"/>
                <a:ea typeface="UD デジタル 教科書体 NP-R" panose="02020400000000000000" pitchFamily="18" charset="-128"/>
              </a:rPr>
              <a:t>3</a:t>
            </a:r>
            <a:r>
              <a:rPr lang="ja-JP" altLang="en-US" dirty="0">
                <a:solidFill>
                  <a:prstClr val="black"/>
                </a:solidFill>
                <a:effectLst>
                  <a:outerShdw blurRad="38100" dist="38100" dir="2700000" algn="tl">
                    <a:srgbClr val="000000">
                      <a:alpha val="43137"/>
                    </a:srgbClr>
                  </a:outerShdw>
                </a:effectLst>
                <a:latin typeface="UD デジタル 教科書体 NP-R" panose="02020400000000000000" pitchFamily="18" charset="-128"/>
                <a:ea typeface="UD デジタル 教科書体 NP-R" panose="02020400000000000000" pitchFamily="18" charset="-128"/>
              </a:rPr>
              <a:t>万円</a:t>
            </a:r>
            <a:r>
              <a:rPr lang="en-US" altLang="ja-JP" dirty="0">
                <a:solidFill>
                  <a:prstClr val="black"/>
                </a:solidFill>
                <a:effectLst>
                  <a:outerShdw blurRad="38100" dist="38100" dir="2700000" algn="tl">
                    <a:srgbClr val="000000">
                      <a:alpha val="43137"/>
                    </a:srgbClr>
                  </a:outerShdw>
                </a:effectLst>
                <a:latin typeface="UD デジタル 教科書体 NP-R" panose="02020400000000000000" pitchFamily="18" charset="-128"/>
                <a:ea typeface="UD デジタル 教科書体 NP-R" panose="02020400000000000000" pitchFamily="18" charset="-128"/>
              </a:rPr>
              <a:t>×12</a:t>
            </a:r>
            <a:r>
              <a:rPr lang="ja-JP" altLang="en-US" dirty="0">
                <a:solidFill>
                  <a:prstClr val="black"/>
                </a:solidFill>
                <a:effectLst>
                  <a:outerShdw blurRad="38100" dist="38100" dir="2700000" algn="tl">
                    <a:srgbClr val="000000">
                      <a:alpha val="43137"/>
                    </a:srgbClr>
                  </a:outerShdw>
                </a:effectLst>
                <a:latin typeface="UD デジタル 教科書体 NP-R" panose="02020400000000000000" pitchFamily="18" charset="-128"/>
                <a:ea typeface="UD デジタル 教科書体 NP-R" panose="02020400000000000000" pitchFamily="18" charset="-128"/>
              </a:rPr>
              <a:t>か月</a:t>
            </a:r>
            <a:r>
              <a:rPr lang="en-US" altLang="ja-JP" dirty="0">
                <a:solidFill>
                  <a:prstClr val="black"/>
                </a:solidFill>
                <a:effectLst>
                  <a:outerShdw blurRad="38100" dist="38100" dir="2700000" algn="tl">
                    <a:srgbClr val="000000">
                      <a:alpha val="43137"/>
                    </a:srgbClr>
                  </a:outerShdw>
                </a:effectLst>
                <a:latin typeface="UD デジタル 教科書体 NP-R" panose="02020400000000000000" pitchFamily="18" charset="-128"/>
                <a:ea typeface="UD デジタル 教科書体 NP-R" panose="02020400000000000000" pitchFamily="18" charset="-128"/>
              </a:rPr>
              <a:t>×35</a:t>
            </a:r>
            <a:r>
              <a:rPr lang="ja-JP" altLang="en-US" dirty="0">
                <a:solidFill>
                  <a:prstClr val="black"/>
                </a:solidFill>
                <a:effectLst>
                  <a:outerShdw blurRad="38100" dist="38100" dir="2700000" algn="tl">
                    <a:srgbClr val="000000">
                      <a:alpha val="43137"/>
                    </a:srgbClr>
                  </a:outerShdw>
                </a:effectLst>
                <a:latin typeface="UD デジタル 教科書体 NP-R" panose="02020400000000000000" pitchFamily="18" charset="-128"/>
                <a:ea typeface="UD デジタル 教科書体 NP-R" panose="02020400000000000000" pitchFamily="18" charset="-128"/>
              </a:rPr>
              <a:t>年</a:t>
            </a:r>
            <a:endParaRPr lang="en-US" altLang="ja-JP" dirty="0">
              <a:solidFill>
                <a:prstClr val="black"/>
              </a:solidFill>
              <a:effectLst>
                <a:outerShdw blurRad="38100" dist="38100" dir="2700000" algn="tl">
                  <a:srgbClr val="000000">
                    <a:alpha val="43137"/>
                  </a:srgbClr>
                </a:outerShdw>
              </a:effectLst>
              <a:latin typeface="UD デジタル 教科書体 NP-R" panose="02020400000000000000" pitchFamily="18" charset="-128"/>
              <a:ea typeface="UD デジタル 教科書体 NP-R" panose="02020400000000000000" pitchFamily="18" charset="-128"/>
            </a:endParaRPr>
          </a:p>
          <a:p>
            <a:pPr algn="ctr" defTabSz="457200">
              <a:defRPr/>
            </a:pPr>
            <a:r>
              <a:rPr lang="ja-JP" altLang="en-US" sz="2400" b="1" dirty="0">
                <a:solidFill>
                  <a:srgbClr val="C00000"/>
                </a:solidFill>
                <a:effectLst>
                  <a:outerShdw blurRad="38100" dist="38100" dir="2700000" algn="tl">
                    <a:srgbClr val="000000">
                      <a:alpha val="43137"/>
                    </a:srgbClr>
                  </a:outerShdw>
                </a:effectLst>
                <a:latin typeface="UD デジタル 教科書体 NP-R" panose="02020400000000000000" pitchFamily="18" charset="-128"/>
                <a:ea typeface="UD デジタル 教科書体 NP-R" panose="02020400000000000000" pitchFamily="18" charset="-128"/>
              </a:rPr>
              <a:t>元本</a:t>
            </a:r>
            <a:r>
              <a:rPr lang="en-US" altLang="ja-JP" sz="3200" b="1" dirty="0">
                <a:solidFill>
                  <a:srgbClr val="C00000"/>
                </a:solidFill>
                <a:effectLst>
                  <a:outerShdw blurRad="38100" dist="38100" dir="2700000" algn="tl">
                    <a:srgbClr val="000000">
                      <a:alpha val="43137"/>
                    </a:srgbClr>
                  </a:outerShdw>
                </a:effectLst>
                <a:latin typeface="UD デジタル 教科書体 NP-R" panose="02020400000000000000" pitchFamily="18" charset="-128"/>
                <a:ea typeface="UD デジタル 教科書体 NP-R" panose="02020400000000000000" pitchFamily="18" charset="-128"/>
              </a:rPr>
              <a:t>1,260</a:t>
            </a:r>
            <a:r>
              <a:rPr lang="ja-JP" altLang="en-US" b="1" dirty="0">
                <a:solidFill>
                  <a:srgbClr val="C00000"/>
                </a:solidFill>
                <a:effectLst>
                  <a:outerShdw blurRad="38100" dist="38100" dir="2700000" algn="tl">
                    <a:srgbClr val="000000">
                      <a:alpha val="43137"/>
                    </a:srgbClr>
                  </a:outerShdw>
                </a:effectLst>
                <a:latin typeface="UD デジタル 教科書体 NP-R" panose="02020400000000000000" pitchFamily="18" charset="-128"/>
                <a:ea typeface="UD デジタル 教科書体 NP-R" panose="02020400000000000000" pitchFamily="18" charset="-128"/>
              </a:rPr>
              <a:t>万円</a:t>
            </a:r>
          </a:p>
        </p:txBody>
      </p:sp>
      <p:sp>
        <p:nvSpPr>
          <p:cNvPr id="8" name="テキスト ボックス 7">
            <a:extLst>
              <a:ext uri="{FF2B5EF4-FFF2-40B4-BE49-F238E27FC236}">
                <a16:creationId xmlns:a16="http://schemas.microsoft.com/office/drawing/2014/main" id="{A64E84F0-51C0-D2BD-EEC2-F0AC5EFB1632}"/>
              </a:ext>
            </a:extLst>
          </p:cNvPr>
          <p:cNvSpPr txBox="1"/>
          <p:nvPr/>
        </p:nvSpPr>
        <p:spPr>
          <a:xfrm>
            <a:off x="5174686" y="4111356"/>
            <a:ext cx="3073387" cy="338554"/>
          </a:xfrm>
          <a:prstGeom prst="rect">
            <a:avLst/>
          </a:prstGeom>
          <a:noFill/>
        </p:spPr>
        <p:txBody>
          <a:bodyPr wrap="square" rtlCol="0" anchor="ctr">
            <a:spAutoFit/>
          </a:bodyPr>
          <a:lstStyle/>
          <a:p>
            <a:pPr algn="ctr" defTabSz="457200">
              <a:defRPr/>
            </a:pPr>
            <a:r>
              <a:rPr lang="en-US" altLang="ja-JP" sz="1600" b="1" dirty="0">
                <a:solidFill>
                  <a:srgbClr val="0070C0"/>
                </a:solidFill>
                <a:highlight>
                  <a:srgbClr val="FFFFFF"/>
                </a:highlight>
                <a:latin typeface="UD デジタル 教科書体 NP-R" panose="02020400000000000000" pitchFamily="18" charset="-128"/>
                <a:ea typeface="UD デジタル 教科書体 NP-R" panose="02020400000000000000" pitchFamily="18" charset="-128"/>
              </a:rPr>
              <a:t>B</a:t>
            </a:r>
            <a:r>
              <a:rPr lang="ja-JP" altLang="en-US" sz="1600" b="1" dirty="0">
                <a:solidFill>
                  <a:srgbClr val="0070C0"/>
                </a:solidFill>
                <a:highlight>
                  <a:srgbClr val="FFFFFF"/>
                </a:highlight>
                <a:latin typeface="UD デジタル 教科書体 NP-R" panose="02020400000000000000" pitchFamily="18" charset="-128"/>
                <a:ea typeface="UD デジタル 教科書体 NP-R" panose="02020400000000000000" pitchFamily="18" charset="-128"/>
              </a:rPr>
              <a:t>さん：</a:t>
            </a:r>
            <a:r>
              <a:rPr lang="en-US" altLang="ja-JP" sz="1600" b="1" dirty="0">
                <a:solidFill>
                  <a:srgbClr val="0070C0"/>
                </a:solidFill>
                <a:highlight>
                  <a:srgbClr val="FFFFFF"/>
                </a:highlight>
                <a:latin typeface="UD デジタル 教科書体 NP-R" panose="02020400000000000000" pitchFamily="18" charset="-128"/>
                <a:ea typeface="UD デジタル 教科書体 NP-R" panose="02020400000000000000" pitchFamily="18" charset="-128"/>
              </a:rPr>
              <a:t>0.5</a:t>
            </a:r>
            <a:r>
              <a:rPr lang="ja-JP" altLang="en-US" sz="1600" b="1" dirty="0">
                <a:solidFill>
                  <a:srgbClr val="0070C0"/>
                </a:solidFill>
                <a:highlight>
                  <a:srgbClr val="FFFFFF"/>
                </a:highlight>
                <a:latin typeface="UD デジタル 教科書体 NP-R" panose="02020400000000000000" pitchFamily="18" charset="-128"/>
                <a:ea typeface="UD デジタル 教科書体 NP-R" panose="02020400000000000000" pitchFamily="18" charset="-128"/>
              </a:rPr>
              <a:t>％で運用</a:t>
            </a:r>
            <a:r>
              <a:rPr lang="en-US" altLang="ja-JP" sz="1600" b="1" dirty="0">
                <a:solidFill>
                  <a:srgbClr val="0070C0"/>
                </a:solidFill>
                <a:highlight>
                  <a:srgbClr val="FFFFFF"/>
                </a:highlight>
                <a:latin typeface="UD デジタル 教科書体 NP-R" panose="02020400000000000000" pitchFamily="18" charset="-128"/>
                <a:ea typeface="UD デジタル 教科書体 NP-R" panose="02020400000000000000" pitchFamily="18" charset="-128"/>
              </a:rPr>
              <a:t>(</a:t>
            </a:r>
            <a:r>
              <a:rPr lang="ja-JP" altLang="en-US" sz="1600" b="1" dirty="0">
                <a:solidFill>
                  <a:srgbClr val="0070C0"/>
                </a:solidFill>
                <a:highlight>
                  <a:srgbClr val="FFFFFF"/>
                </a:highlight>
                <a:latin typeface="UD デジタル 教科書体 NP-R" panose="02020400000000000000" pitchFamily="18" charset="-128"/>
                <a:ea typeface="UD デジタル 教科書体 NP-R" panose="02020400000000000000" pitchFamily="18" charset="-128"/>
              </a:rPr>
              <a:t>複利</a:t>
            </a:r>
            <a:r>
              <a:rPr lang="en-US" altLang="ja-JP" sz="1600" b="1" dirty="0">
                <a:solidFill>
                  <a:srgbClr val="0070C0"/>
                </a:solidFill>
                <a:highlight>
                  <a:srgbClr val="FFFFFF"/>
                </a:highlight>
                <a:latin typeface="UD デジタル 教科書体 NP-R" panose="02020400000000000000" pitchFamily="18" charset="-128"/>
                <a:ea typeface="UD デジタル 教科書体 NP-R" panose="02020400000000000000" pitchFamily="18" charset="-128"/>
              </a:rPr>
              <a:t>)</a:t>
            </a:r>
            <a:endParaRPr lang="ja-JP" altLang="en-US" sz="1200" b="1" dirty="0">
              <a:solidFill>
                <a:srgbClr val="0070C0"/>
              </a:solidFill>
              <a:highlight>
                <a:srgbClr val="FFFFFF"/>
              </a:highlight>
              <a:latin typeface="UD デジタル 教科書体 NP-R" panose="02020400000000000000" pitchFamily="18" charset="-128"/>
              <a:ea typeface="UD デジタル 教科書体 NP-R" panose="02020400000000000000" pitchFamily="18" charset="-128"/>
            </a:endParaRPr>
          </a:p>
        </p:txBody>
      </p:sp>
      <p:sp>
        <p:nvSpPr>
          <p:cNvPr id="12" name="テキスト ボックス 11">
            <a:extLst>
              <a:ext uri="{FF2B5EF4-FFF2-40B4-BE49-F238E27FC236}">
                <a16:creationId xmlns:a16="http://schemas.microsoft.com/office/drawing/2014/main" id="{CFA2CEA1-B591-075D-F1B5-AE089926C5CD}"/>
              </a:ext>
            </a:extLst>
          </p:cNvPr>
          <p:cNvSpPr txBox="1"/>
          <p:nvPr/>
        </p:nvSpPr>
        <p:spPr>
          <a:xfrm>
            <a:off x="10363199" y="4211118"/>
            <a:ext cx="1891552" cy="400110"/>
          </a:xfrm>
          <a:prstGeom prst="rect">
            <a:avLst/>
          </a:prstGeom>
          <a:noFill/>
        </p:spPr>
        <p:txBody>
          <a:bodyPr wrap="square" rtlCol="0" anchor="ctr">
            <a:spAutoFit/>
          </a:bodyPr>
          <a:lstStyle/>
          <a:p>
            <a:pPr defTabSz="457200">
              <a:defRPr/>
            </a:pPr>
            <a:r>
              <a:rPr lang="ja-JP" altLang="en-US" sz="1600" dirty="0">
                <a:solidFill>
                  <a:srgbClr val="C00000"/>
                </a:solidFill>
                <a:effectLst>
                  <a:outerShdw blurRad="38100" dist="38100" dir="2700000" algn="tl">
                    <a:srgbClr val="000000">
                      <a:alpha val="43137"/>
                    </a:srgbClr>
                  </a:outerShdw>
                </a:effectLst>
                <a:latin typeface="UD デジタル 教科書体 NP-R" panose="02020400000000000000" pitchFamily="18" charset="-128"/>
                <a:ea typeface="UD デジタル 教科書体 NP-R" panose="02020400000000000000" pitchFamily="18" charset="-128"/>
              </a:rPr>
              <a:t>元本</a:t>
            </a:r>
            <a:r>
              <a:rPr lang="en-US" altLang="ja-JP" sz="2000" dirty="0">
                <a:solidFill>
                  <a:srgbClr val="C00000"/>
                </a:solidFill>
                <a:effectLst>
                  <a:outerShdw blurRad="38100" dist="38100" dir="2700000" algn="tl">
                    <a:srgbClr val="000000">
                      <a:alpha val="43137"/>
                    </a:srgbClr>
                  </a:outerShdw>
                </a:effectLst>
                <a:latin typeface="UD デジタル 教科書体 NP-R" panose="02020400000000000000" pitchFamily="18" charset="-128"/>
                <a:ea typeface="UD デジタル 教科書体 NP-R" panose="02020400000000000000" pitchFamily="18" charset="-128"/>
              </a:rPr>
              <a:t>1,260</a:t>
            </a:r>
            <a:r>
              <a:rPr lang="ja-JP" altLang="en-US" sz="1200" dirty="0">
                <a:solidFill>
                  <a:srgbClr val="C00000"/>
                </a:solidFill>
                <a:effectLst>
                  <a:outerShdw blurRad="38100" dist="38100" dir="2700000" algn="tl">
                    <a:srgbClr val="000000">
                      <a:alpha val="43137"/>
                    </a:srgbClr>
                  </a:outerShdw>
                </a:effectLst>
                <a:latin typeface="UD デジタル 教科書体 NP-R" panose="02020400000000000000" pitchFamily="18" charset="-128"/>
                <a:ea typeface="UD デジタル 教科書体 NP-R" panose="02020400000000000000" pitchFamily="18" charset="-128"/>
              </a:rPr>
              <a:t>万円</a:t>
            </a:r>
          </a:p>
        </p:txBody>
      </p:sp>
      <p:sp>
        <p:nvSpPr>
          <p:cNvPr id="16" name="テキスト ボックス 15">
            <a:extLst>
              <a:ext uri="{FF2B5EF4-FFF2-40B4-BE49-F238E27FC236}">
                <a16:creationId xmlns:a16="http://schemas.microsoft.com/office/drawing/2014/main" id="{8B78D88C-7799-9E18-D2ED-16BE7DB7D2F6}"/>
              </a:ext>
            </a:extLst>
          </p:cNvPr>
          <p:cNvSpPr txBox="1"/>
          <p:nvPr/>
        </p:nvSpPr>
        <p:spPr>
          <a:xfrm>
            <a:off x="10228729" y="4201579"/>
            <a:ext cx="1812652" cy="400110"/>
          </a:xfrm>
          <a:prstGeom prst="rect">
            <a:avLst/>
          </a:prstGeom>
          <a:solidFill>
            <a:srgbClr val="92D050"/>
          </a:solidFill>
        </p:spPr>
        <p:txBody>
          <a:bodyPr wrap="square" rtlCol="0" anchor="ctr">
            <a:spAutoFit/>
          </a:bodyPr>
          <a:lstStyle/>
          <a:p>
            <a:pPr algn="ctr" defTabSz="457200">
              <a:defRPr/>
            </a:pPr>
            <a:r>
              <a:rPr lang="en-US" altLang="ja-JP" sz="2000" dirty="0">
                <a:solidFill>
                  <a:prstClr val="white"/>
                </a:solidFill>
                <a:effectLst>
                  <a:outerShdw blurRad="38100" dist="38100" dir="2700000" algn="tl">
                    <a:srgbClr val="000000">
                      <a:alpha val="43137"/>
                    </a:srgbClr>
                  </a:outerShdw>
                </a:effectLst>
                <a:latin typeface="UD デジタル 教科書体 NP-R" panose="02020400000000000000" pitchFamily="18" charset="-128"/>
                <a:ea typeface="UD デジタル 教科書体 NP-R" panose="02020400000000000000" pitchFamily="18" charset="-128"/>
              </a:rPr>
              <a:t>1,265</a:t>
            </a:r>
            <a:r>
              <a:rPr lang="en-US" altLang="ja-JP" dirty="0">
                <a:solidFill>
                  <a:prstClr val="white"/>
                </a:solidFill>
                <a:effectLst>
                  <a:outerShdw blurRad="38100" dist="38100" dir="2700000" algn="tl">
                    <a:srgbClr val="000000">
                      <a:alpha val="43137"/>
                    </a:srgbClr>
                  </a:outerShdw>
                </a:effectLst>
                <a:latin typeface="UD デジタル 教科書体 NP-R" panose="02020400000000000000" pitchFamily="18" charset="-128"/>
                <a:ea typeface="UD デジタル 教科書体 NP-R" panose="02020400000000000000" pitchFamily="18" charset="-128"/>
              </a:rPr>
              <a:t>.5</a:t>
            </a:r>
            <a:r>
              <a:rPr lang="ja-JP" altLang="en-US" sz="1400" dirty="0">
                <a:solidFill>
                  <a:prstClr val="white"/>
                </a:solidFill>
                <a:effectLst>
                  <a:outerShdw blurRad="38100" dist="38100" dir="2700000" algn="tl">
                    <a:srgbClr val="000000">
                      <a:alpha val="43137"/>
                    </a:srgbClr>
                  </a:outerShdw>
                </a:effectLst>
                <a:latin typeface="UD デジタル 教科書体 NP-R" panose="02020400000000000000" pitchFamily="18" charset="-128"/>
                <a:ea typeface="UD デジタル 教科書体 NP-R" panose="02020400000000000000" pitchFamily="18" charset="-128"/>
              </a:rPr>
              <a:t>万円</a:t>
            </a:r>
          </a:p>
        </p:txBody>
      </p:sp>
      <p:sp>
        <p:nvSpPr>
          <p:cNvPr id="7" name="テキスト ボックス 6">
            <a:extLst>
              <a:ext uri="{FF2B5EF4-FFF2-40B4-BE49-F238E27FC236}">
                <a16:creationId xmlns:a16="http://schemas.microsoft.com/office/drawing/2014/main" id="{8C8B5847-A3D7-3CBE-DDFC-FA64BCAECA05}"/>
              </a:ext>
            </a:extLst>
          </p:cNvPr>
          <p:cNvSpPr txBox="1"/>
          <p:nvPr/>
        </p:nvSpPr>
        <p:spPr>
          <a:xfrm>
            <a:off x="3588589" y="5948024"/>
            <a:ext cx="7013674" cy="338554"/>
          </a:xfrm>
          <a:prstGeom prst="rect">
            <a:avLst/>
          </a:prstGeom>
          <a:noFill/>
        </p:spPr>
        <p:txBody>
          <a:bodyPr wrap="square" rtlCol="0">
            <a:spAutoFit/>
          </a:bodyPr>
          <a:lstStyle/>
          <a:p>
            <a:pPr defTabSz="457200">
              <a:defRPr/>
            </a:pPr>
            <a:r>
              <a:rPr lang="ja-JP" altLang="en-US" sz="800" dirty="0">
                <a:solidFill>
                  <a:prstClr val="black"/>
                </a:solidFill>
                <a:latin typeface="UD デジタル 教科書体 NP-R" panose="02020400000000000000" pitchFamily="18" charset="-128"/>
                <a:ea typeface="UD デジタル 教科書体 NP-R" panose="02020400000000000000" pitchFamily="18" charset="-128"/>
              </a:rPr>
              <a:t>＊上記は例示目的のシミュレーションであり、将来の運用成果などを保証するものではありません。</a:t>
            </a:r>
            <a:br>
              <a:rPr lang="en-US" altLang="ja-JP" sz="800" dirty="0">
                <a:solidFill>
                  <a:prstClr val="black"/>
                </a:solidFill>
                <a:latin typeface="UD デジタル 教科書体 NP-R" panose="02020400000000000000" pitchFamily="18" charset="-128"/>
                <a:ea typeface="UD デジタル 教科書体 NP-R" panose="02020400000000000000" pitchFamily="18" charset="-128"/>
              </a:rPr>
            </a:br>
            <a:r>
              <a:rPr lang="ja-JP" altLang="en-US" sz="800" dirty="0">
                <a:solidFill>
                  <a:prstClr val="black"/>
                </a:solidFill>
                <a:latin typeface="UD デジタル 教科書体 NP-R" panose="02020400000000000000" pitchFamily="18" charset="-128"/>
                <a:ea typeface="UD デジタル 教科書体 NP-R" panose="02020400000000000000" pitchFamily="18" charset="-128"/>
              </a:rPr>
              <a:t>＊年一回の複利計算をし、税金や取引にかかる手数料等は一切考慮していません。計算結果は万円未満（一部千円未満）を四捨五入。</a:t>
            </a:r>
          </a:p>
        </p:txBody>
      </p:sp>
      <p:sp>
        <p:nvSpPr>
          <p:cNvPr id="10" name="テキスト ボックス 9">
            <a:extLst>
              <a:ext uri="{FF2B5EF4-FFF2-40B4-BE49-F238E27FC236}">
                <a16:creationId xmlns:a16="http://schemas.microsoft.com/office/drawing/2014/main" id="{4D4A3E84-F7D5-7573-D0CE-2E82341FF457}"/>
              </a:ext>
            </a:extLst>
          </p:cNvPr>
          <p:cNvSpPr txBox="1"/>
          <p:nvPr/>
        </p:nvSpPr>
        <p:spPr>
          <a:xfrm>
            <a:off x="2618788" y="4943332"/>
            <a:ext cx="2920482" cy="338554"/>
          </a:xfrm>
          <a:prstGeom prst="rect">
            <a:avLst/>
          </a:prstGeom>
          <a:solidFill>
            <a:schemeClr val="bg1"/>
          </a:solidFill>
        </p:spPr>
        <p:txBody>
          <a:bodyPr wrap="square" lIns="0" rIns="0" rtlCol="0" anchor="ctr">
            <a:spAutoFit/>
          </a:bodyPr>
          <a:lstStyle/>
          <a:p>
            <a:pPr algn="ctr" defTabSz="457200">
              <a:defRPr/>
            </a:pPr>
            <a:r>
              <a:rPr lang="en-US" altLang="ja-JP" sz="1600" b="1" dirty="0">
                <a:solidFill>
                  <a:srgbClr val="00B050"/>
                </a:solidFill>
                <a:latin typeface="UD デジタル 教科書体 NP-R" panose="02020400000000000000" pitchFamily="18" charset="-128"/>
                <a:ea typeface="UD デジタル 教科書体 NP-R" panose="02020400000000000000" pitchFamily="18" charset="-128"/>
              </a:rPr>
              <a:t>A</a:t>
            </a:r>
            <a:r>
              <a:rPr lang="ja-JP" altLang="en-US" sz="1600" b="1" dirty="0">
                <a:solidFill>
                  <a:srgbClr val="00B050"/>
                </a:solidFill>
                <a:latin typeface="UD デジタル 教科書体 NP-R" panose="02020400000000000000" pitchFamily="18" charset="-128"/>
                <a:ea typeface="UD デジタル 教科書体 NP-R" panose="02020400000000000000" pitchFamily="18" charset="-128"/>
              </a:rPr>
              <a:t>さん：</a:t>
            </a:r>
            <a:r>
              <a:rPr lang="en-US" altLang="ja-JP" sz="1600" b="1" dirty="0">
                <a:solidFill>
                  <a:srgbClr val="00B050"/>
                </a:solidFill>
                <a:latin typeface="UD デジタル 教科書体 NP-R" panose="02020400000000000000" pitchFamily="18" charset="-128"/>
                <a:ea typeface="UD デジタル 教科書体 NP-R" panose="02020400000000000000" pitchFamily="18" charset="-128"/>
              </a:rPr>
              <a:t>0.025</a:t>
            </a:r>
            <a:r>
              <a:rPr lang="ja-JP" altLang="en-US" sz="1600" b="1" dirty="0">
                <a:solidFill>
                  <a:srgbClr val="00B050"/>
                </a:solidFill>
                <a:latin typeface="UD デジタル 教科書体 NP-R" panose="02020400000000000000" pitchFamily="18" charset="-128"/>
                <a:ea typeface="UD デジタル 教科書体 NP-R" panose="02020400000000000000" pitchFamily="18" charset="-128"/>
              </a:rPr>
              <a:t>％で運用</a:t>
            </a:r>
            <a:r>
              <a:rPr lang="en-US" altLang="ja-JP" sz="1600" b="1" dirty="0">
                <a:solidFill>
                  <a:srgbClr val="00B050"/>
                </a:solidFill>
                <a:latin typeface="UD デジタル 教科書体 NP-R" panose="02020400000000000000" pitchFamily="18" charset="-128"/>
                <a:ea typeface="UD デジタル 教科書体 NP-R" panose="02020400000000000000" pitchFamily="18" charset="-128"/>
              </a:rPr>
              <a:t>(</a:t>
            </a:r>
            <a:r>
              <a:rPr lang="ja-JP" altLang="en-US" sz="1600" b="1" dirty="0">
                <a:solidFill>
                  <a:srgbClr val="00B050"/>
                </a:solidFill>
                <a:latin typeface="UD デジタル 教科書体 NP-R" panose="02020400000000000000" pitchFamily="18" charset="-128"/>
                <a:ea typeface="UD デジタル 教科書体 NP-R" panose="02020400000000000000" pitchFamily="18" charset="-128"/>
              </a:rPr>
              <a:t>複利）</a:t>
            </a:r>
            <a:endParaRPr lang="ja-JP" altLang="en-US" sz="1200" b="1" dirty="0">
              <a:solidFill>
                <a:srgbClr val="00B050"/>
              </a:solidFill>
              <a:latin typeface="UD デジタル 教科書体 NP-R" panose="02020400000000000000" pitchFamily="18" charset="-128"/>
              <a:ea typeface="UD デジタル 教科書体 NP-R" panose="02020400000000000000" pitchFamily="18" charset="-128"/>
            </a:endParaRPr>
          </a:p>
        </p:txBody>
      </p:sp>
      <p:sp>
        <p:nvSpPr>
          <p:cNvPr id="6" name="テキスト ボックス 5">
            <a:extLst>
              <a:ext uri="{FF2B5EF4-FFF2-40B4-BE49-F238E27FC236}">
                <a16:creationId xmlns:a16="http://schemas.microsoft.com/office/drawing/2014/main" id="{69C815F9-679D-6804-C3F6-A26202E0882E}"/>
              </a:ext>
            </a:extLst>
          </p:cNvPr>
          <p:cNvSpPr txBox="1"/>
          <p:nvPr/>
        </p:nvSpPr>
        <p:spPr>
          <a:xfrm>
            <a:off x="2680996" y="247450"/>
            <a:ext cx="6052457" cy="646331"/>
          </a:xfrm>
          <a:prstGeom prst="rect">
            <a:avLst/>
          </a:prstGeom>
          <a:noFill/>
        </p:spPr>
        <p:txBody>
          <a:bodyPr wrap="square" rtlCol="0">
            <a:spAutoFit/>
          </a:bodyPr>
          <a:lstStyle/>
          <a:p>
            <a:pPr algn="ctr" defTabSz="457200">
              <a:defRPr/>
            </a:pPr>
            <a:r>
              <a:rPr lang="ja-JP" altLang="en-US" sz="3600">
                <a:solidFill>
                  <a:prstClr val="black"/>
                </a:solidFill>
                <a:effectLst>
                  <a:outerShdw blurRad="38100" dist="38100" dir="2700000" algn="tl">
                    <a:srgbClr val="000000">
                      <a:alpha val="43137"/>
                    </a:srgbClr>
                  </a:outerShdw>
                </a:effectLst>
                <a:latin typeface="UD デジタル 教科書体 NP-R" panose="02020400000000000000" pitchFamily="18" charset="-128"/>
                <a:ea typeface="UD デジタル 教科書体 NP-R" panose="02020400000000000000" pitchFamily="18" charset="-128"/>
                <a:cs typeface="メイリオ" panose="020B0604030504040204" pitchFamily="50" charset="-128"/>
              </a:rPr>
              <a:t>金利の重さ</a:t>
            </a:r>
            <a:r>
              <a:rPr lang="ja-JP" altLang="en-US" sz="3600" dirty="0">
                <a:solidFill>
                  <a:prstClr val="black"/>
                </a:solidFill>
                <a:effectLst>
                  <a:outerShdw blurRad="38100" dist="38100" dir="2700000" algn="tl">
                    <a:srgbClr val="000000">
                      <a:alpha val="43137"/>
                    </a:srgbClr>
                  </a:outerShdw>
                </a:effectLst>
                <a:latin typeface="UD デジタル 教科書体 NP-R" panose="02020400000000000000" pitchFamily="18" charset="-128"/>
                <a:ea typeface="UD デジタル 教科書体 NP-R" panose="02020400000000000000" pitchFamily="18" charset="-128"/>
                <a:cs typeface="メイリオ" panose="020B0604030504040204" pitchFamily="50" charset="-128"/>
              </a:rPr>
              <a:t>の話（運用編）</a:t>
            </a:r>
          </a:p>
        </p:txBody>
      </p:sp>
    </p:spTree>
    <p:extLst>
      <p:ext uri="{BB962C8B-B14F-4D97-AF65-F5344CB8AC3E}">
        <p14:creationId xmlns:p14="http://schemas.microsoft.com/office/powerpoint/2010/main" val="490882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grpId="0" nodeType="withEffect">
                                  <p:stCondLst>
                                    <p:cond delay="0"/>
                                  </p:stCondLst>
                                  <p:childTnLst>
                                    <p:animMotion origin="layout" path="M -0.00195 2.96296E-6 L -0.0026 0.0662 " pathEditMode="relative" rAng="0" ptsTypes="AA">
                                      <p:cBhvr>
                                        <p:cTn id="6" dur="1200" fill="hold"/>
                                        <p:tgtEl>
                                          <p:spTgt spid="12"/>
                                        </p:tgtEl>
                                        <p:attrNameLst>
                                          <p:attrName>ppt_x</p:attrName>
                                          <p:attrName>ppt_y</p:attrName>
                                        </p:attrNameLst>
                                      </p:cBhvr>
                                      <p:rCtr x="-39" y="3310"/>
                                    </p:animMotion>
                                  </p:childTnLst>
                                </p:cTn>
                              </p:par>
                            </p:childTnLst>
                          </p:cTn>
                        </p:par>
                        <p:par>
                          <p:cTn id="7" fill="hold">
                            <p:stCondLst>
                              <p:cond delay="1200"/>
                            </p:stCondLst>
                            <p:childTnLst>
                              <p:par>
                                <p:cTn id="8" presetID="10" presetClass="entr" presetSubtype="0" fill="hold" grpId="0" nodeType="after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P spid="16"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Object 3">
            <a:extLst>
              <a:ext uri="{FF2B5EF4-FFF2-40B4-BE49-F238E27FC236}">
                <a16:creationId xmlns:a16="http://schemas.microsoft.com/office/drawing/2014/main" id="{BB8D8CEC-58BD-9FC6-CC86-3C971D3BCFC6}"/>
              </a:ext>
            </a:extLst>
          </p:cNvPr>
          <p:cNvGraphicFramePr>
            <a:graphicFrameLocks noChangeAspect="1"/>
          </p:cNvGraphicFramePr>
          <p:nvPr/>
        </p:nvGraphicFramePr>
        <p:xfrm>
          <a:off x="838201" y="766808"/>
          <a:ext cx="9087927" cy="5783260"/>
        </p:xfrm>
        <a:graphic>
          <a:graphicData uri="http://schemas.openxmlformats.org/drawingml/2006/chart">
            <c:chart xmlns:c="http://schemas.openxmlformats.org/drawingml/2006/chart" xmlns:r="http://schemas.openxmlformats.org/officeDocument/2006/relationships" r:id="rId3"/>
          </a:graphicData>
        </a:graphic>
      </p:graphicFrame>
      <p:sp>
        <p:nvSpPr>
          <p:cNvPr id="11" name="AutoShape 5">
            <a:extLst>
              <a:ext uri="{FF2B5EF4-FFF2-40B4-BE49-F238E27FC236}">
                <a16:creationId xmlns:a16="http://schemas.microsoft.com/office/drawing/2014/main" id="{A3CE1834-62BC-4791-BF13-56FCB45D74ED}"/>
              </a:ext>
            </a:extLst>
          </p:cNvPr>
          <p:cNvSpPr>
            <a:spLocks noChangeAspect="1" noChangeArrowheads="1" noTextEdit="1"/>
          </p:cNvSpPr>
          <p:nvPr/>
        </p:nvSpPr>
        <p:spPr bwMode="auto">
          <a:xfrm>
            <a:off x="7794676" y="1310803"/>
            <a:ext cx="2865438" cy="3349625"/>
          </a:xfrm>
          <a:prstGeom prst="rect">
            <a:avLst/>
          </a:prstGeom>
          <a:noFill/>
          <a:ln w="9525">
            <a:noFill/>
            <a:miter lim="800000"/>
            <a:headEnd/>
            <a:tailEnd/>
          </a:ln>
        </p:spPr>
        <p:txBody>
          <a:bodyPr/>
          <a:lstStyle/>
          <a:p>
            <a:pPr fontAlgn="base">
              <a:spcBef>
                <a:spcPct val="0"/>
              </a:spcBef>
              <a:spcAft>
                <a:spcPct val="0"/>
              </a:spcAft>
              <a:defRPr/>
            </a:pPr>
            <a:endParaRPr lang="ja-JP" altLang="en-US" dirty="0">
              <a:solidFill>
                <a:srgbClr val="000000"/>
              </a:solidFill>
              <a:latin typeface="BIZ UDPゴシック" panose="020B0400000000000000" pitchFamily="50" charset="-128"/>
              <a:ea typeface="BIZ UDPゴシック" panose="020B0400000000000000" pitchFamily="50" charset="-128"/>
            </a:endParaRPr>
          </a:p>
        </p:txBody>
      </p:sp>
      <p:sp>
        <p:nvSpPr>
          <p:cNvPr id="3" name="スライド番号プレースホルダー 2">
            <a:extLst>
              <a:ext uri="{FF2B5EF4-FFF2-40B4-BE49-F238E27FC236}">
                <a16:creationId xmlns:a16="http://schemas.microsoft.com/office/drawing/2014/main" id="{60F2ACE6-E795-4C70-A1D6-2B8F62774D4F}"/>
              </a:ext>
            </a:extLst>
          </p:cNvPr>
          <p:cNvSpPr>
            <a:spLocks noGrp="1"/>
          </p:cNvSpPr>
          <p:nvPr>
            <p:ph type="sldNum" sz="quarter" idx="12"/>
          </p:nvPr>
        </p:nvSpPr>
        <p:spPr/>
        <p:txBody>
          <a:bodyPr/>
          <a:lstStyle/>
          <a:p>
            <a:pPr defTabSz="457200">
              <a:defRPr/>
            </a:pPr>
            <a:fld id="{72D176ED-CEA5-466B-BA16-A0B777FD092A}" type="slidenum">
              <a:rPr lang="ja-JP" altLang="en-US">
                <a:solidFill>
                  <a:prstClr val="black">
                    <a:tint val="75000"/>
                  </a:prstClr>
                </a:solidFill>
                <a:latin typeface="Calibri" panose="020F0502020204030204"/>
                <a:ea typeface="BIZ UDPゴシック" panose="020B0400000000000000" pitchFamily="50" charset="-128"/>
              </a:rPr>
              <a:pPr defTabSz="457200">
                <a:defRPr/>
              </a:pPr>
              <a:t>99</a:t>
            </a:fld>
            <a:endParaRPr lang="ja-JP" altLang="en-US" dirty="0">
              <a:solidFill>
                <a:prstClr val="black">
                  <a:tint val="75000"/>
                </a:prstClr>
              </a:solidFill>
              <a:latin typeface="Calibri" panose="020F0502020204030204"/>
              <a:ea typeface="BIZ UDPゴシック" panose="020B0400000000000000" pitchFamily="50" charset="-128"/>
            </a:endParaRPr>
          </a:p>
        </p:txBody>
      </p:sp>
      <p:sp>
        <p:nvSpPr>
          <p:cNvPr id="4" name="テキスト ボックス 3">
            <a:extLst>
              <a:ext uri="{FF2B5EF4-FFF2-40B4-BE49-F238E27FC236}">
                <a16:creationId xmlns:a16="http://schemas.microsoft.com/office/drawing/2014/main" id="{E24B1F91-7C40-439D-9F5C-CECA11709326}"/>
              </a:ext>
            </a:extLst>
          </p:cNvPr>
          <p:cNvSpPr txBox="1"/>
          <p:nvPr/>
        </p:nvSpPr>
        <p:spPr>
          <a:xfrm>
            <a:off x="1963271" y="1249901"/>
            <a:ext cx="3456385" cy="769441"/>
          </a:xfrm>
          <a:prstGeom prst="rect">
            <a:avLst/>
          </a:prstGeom>
          <a:solidFill>
            <a:schemeClr val="bg1">
              <a:lumMod val="95000"/>
            </a:schemeClr>
          </a:solidFill>
          <a:ln>
            <a:solidFill>
              <a:schemeClr val="tx1"/>
            </a:solidFill>
          </a:ln>
        </p:spPr>
        <p:txBody>
          <a:bodyPr wrap="square" rtlCol="0">
            <a:spAutoFit/>
          </a:bodyPr>
          <a:lstStyle/>
          <a:p>
            <a:pPr algn="ctr" defTabSz="457200">
              <a:defRPr/>
            </a:pPr>
            <a:r>
              <a:rPr lang="ja-JP" altLang="en-US" sz="2400" dirty="0">
                <a:solidFill>
                  <a:prstClr val="black"/>
                </a:solidFill>
                <a:effectLst>
                  <a:outerShdw blurRad="38100" dist="38100" dir="2700000" algn="tl">
                    <a:srgbClr val="000000">
                      <a:alpha val="43137"/>
                    </a:srgbClr>
                  </a:outerShdw>
                </a:effectLst>
                <a:latin typeface="UD デジタル 教科書体 NP-R" panose="02020400000000000000" pitchFamily="18" charset="-128"/>
                <a:ea typeface="UD デジタル 教科書体 NP-R" panose="02020400000000000000" pitchFamily="18" charset="-128"/>
              </a:rPr>
              <a:t>毎月</a:t>
            </a:r>
            <a:r>
              <a:rPr lang="en-US" altLang="ja-JP" sz="2400" dirty="0">
                <a:solidFill>
                  <a:prstClr val="black"/>
                </a:solidFill>
                <a:effectLst>
                  <a:outerShdw blurRad="38100" dist="38100" dir="2700000" algn="tl">
                    <a:srgbClr val="000000">
                      <a:alpha val="43137"/>
                    </a:srgbClr>
                  </a:outerShdw>
                </a:effectLst>
                <a:latin typeface="UD デジタル 教科書体 NP-R" panose="02020400000000000000" pitchFamily="18" charset="-128"/>
                <a:ea typeface="UD デジタル 教科書体 NP-R" panose="02020400000000000000" pitchFamily="18" charset="-128"/>
              </a:rPr>
              <a:t>3</a:t>
            </a:r>
            <a:r>
              <a:rPr lang="ja-JP" altLang="en-US" sz="2400" dirty="0">
                <a:solidFill>
                  <a:prstClr val="black"/>
                </a:solidFill>
                <a:effectLst>
                  <a:outerShdw blurRad="38100" dist="38100" dir="2700000" algn="tl">
                    <a:srgbClr val="000000">
                      <a:alpha val="43137"/>
                    </a:srgbClr>
                  </a:outerShdw>
                </a:effectLst>
                <a:latin typeface="UD デジタル 教科書体 NP-R" panose="02020400000000000000" pitchFamily="18" charset="-128"/>
                <a:ea typeface="UD デジタル 教科書体 NP-R" panose="02020400000000000000" pitchFamily="18" charset="-128"/>
              </a:rPr>
              <a:t>万円</a:t>
            </a:r>
            <a:r>
              <a:rPr lang="ja-JP" altLang="en-US" sz="2000" dirty="0">
                <a:solidFill>
                  <a:prstClr val="black"/>
                </a:solidFill>
                <a:latin typeface="UD デジタル 教科書体 NP-R" panose="02020400000000000000" pitchFamily="18" charset="-128"/>
                <a:ea typeface="UD デジタル 教科書体 NP-R" panose="02020400000000000000" pitchFamily="18" charset="-128"/>
              </a:rPr>
              <a:t>を</a:t>
            </a:r>
            <a:br>
              <a:rPr lang="en-US" altLang="ja-JP" sz="2000" dirty="0">
                <a:solidFill>
                  <a:prstClr val="black"/>
                </a:solidFill>
                <a:latin typeface="UD デジタル 教科書体 NP-R" panose="02020400000000000000" pitchFamily="18" charset="-128"/>
                <a:ea typeface="UD デジタル 教科書体 NP-R" panose="02020400000000000000" pitchFamily="18" charset="-128"/>
              </a:rPr>
            </a:br>
            <a:r>
              <a:rPr lang="en-US" altLang="ja-JP" sz="2000" dirty="0">
                <a:solidFill>
                  <a:prstClr val="black"/>
                </a:solidFill>
                <a:latin typeface="UD デジタル 教科書体 NP-R" panose="02020400000000000000" pitchFamily="18" charset="-128"/>
                <a:ea typeface="UD デジタル 教科書体 NP-R" panose="02020400000000000000" pitchFamily="18" charset="-128"/>
              </a:rPr>
              <a:t>35</a:t>
            </a:r>
            <a:r>
              <a:rPr lang="ja-JP" altLang="en-US" sz="2000" dirty="0">
                <a:solidFill>
                  <a:prstClr val="black"/>
                </a:solidFill>
                <a:latin typeface="UD デジタル 教科書体 NP-R" panose="02020400000000000000" pitchFamily="18" charset="-128"/>
                <a:ea typeface="UD デジタル 教科書体 NP-R" panose="02020400000000000000" pitchFamily="18" charset="-128"/>
              </a:rPr>
              <a:t>年間運用した場合</a:t>
            </a:r>
          </a:p>
        </p:txBody>
      </p:sp>
      <p:sp>
        <p:nvSpPr>
          <p:cNvPr id="157" name="テキスト ボックス 156">
            <a:extLst>
              <a:ext uri="{FF2B5EF4-FFF2-40B4-BE49-F238E27FC236}">
                <a16:creationId xmlns:a16="http://schemas.microsoft.com/office/drawing/2014/main" id="{13D2C557-7F88-4A3E-B24D-D0E7FC05238A}"/>
              </a:ext>
            </a:extLst>
          </p:cNvPr>
          <p:cNvSpPr txBox="1"/>
          <p:nvPr/>
        </p:nvSpPr>
        <p:spPr>
          <a:xfrm>
            <a:off x="10363196" y="3857526"/>
            <a:ext cx="1712541" cy="400110"/>
          </a:xfrm>
          <a:prstGeom prst="rect">
            <a:avLst/>
          </a:prstGeom>
          <a:solidFill>
            <a:srgbClr val="0070C0"/>
          </a:solidFill>
        </p:spPr>
        <p:txBody>
          <a:bodyPr wrap="square" rtlCol="0" anchor="ctr">
            <a:spAutoFit/>
          </a:bodyPr>
          <a:lstStyle/>
          <a:p>
            <a:pPr algn="ctr" defTabSz="457200">
              <a:defRPr/>
            </a:pPr>
            <a:r>
              <a:rPr lang="en-US" altLang="ja-JP" sz="2000" dirty="0">
                <a:solidFill>
                  <a:prstClr val="white"/>
                </a:solidFill>
                <a:effectLst>
                  <a:outerShdw blurRad="38100" dist="38100" dir="2700000" algn="tl">
                    <a:srgbClr val="000000">
                      <a:alpha val="43137"/>
                    </a:srgbClr>
                  </a:outerShdw>
                </a:effectLst>
                <a:latin typeface="UD デジタル 教科書体 NP-R" panose="02020400000000000000" pitchFamily="18" charset="-128"/>
                <a:ea typeface="UD デジタル 教科書体 NP-R" panose="02020400000000000000" pitchFamily="18" charset="-128"/>
              </a:rPr>
              <a:t>1,376.</a:t>
            </a:r>
            <a:r>
              <a:rPr lang="en-US" altLang="ja-JP" dirty="0">
                <a:solidFill>
                  <a:prstClr val="white"/>
                </a:solidFill>
                <a:effectLst>
                  <a:outerShdw blurRad="38100" dist="38100" dir="2700000" algn="tl">
                    <a:srgbClr val="000000">
                      <a:alpha val="43137"/>
                    </a:srgbClr>
                  </a:outerShdw>
                </a:effectLst>
                <a:latin typeface="UD デジタル 教科書体 NP-R" panose="02020400000000000000" pitchFamily="18" charset="-128"/>
                <a:ea typeface="UD デジタル 教科書体 NP-R" panose="02020400000000000000" pitchFamily="18" charset="-128"/>
              </a:rPr>
              <a:t>7</a:t>
            </a:r>
            <a:r>
              <a:rPr lang="ja-JP" altLang="en-US" sz="1400" dirty="0">
                <a:solidFill>
                  <a:prstClr val="white"/>
                </a:solidFill>
                <a:effectLst>
                  <a:outerShdw blurRad="38100" dist="38100" dir="2700000" algn="tl">
                    <a:srgbClr val="000000">
                      <a:alpha val="43137"/>
                    </a:srgbClr>
                  </a:outerShdw>
                </a:effectLst>
                <a:latin typeface="UD デジタル 教科書体 NP-R" panose="02020400000000000000" pitchFamily="18" charset="-128"/>
                <a:ea typeface="UD デジタル 教科書体 NP-R" panose="02020400000000000000" pitchFamily="18" charset="-128"/>
              </a:rPr>
              <a:t>万円</a:t>
            </a:r>
          </a:p>
        </p:txBody>
      </p:sp>
      <p:sp>
        <p:nvSpPr>
          <p:cNvPr id="7" name="テキスト ボックス 6">
            <a:extLst>
              <a:ext uri="{FF2B5EF4-FFF2-40B4-BE49-F238E27FC236}">
                <a16:creationId xmlns:a16="http://schemas.microsoft.com/office/drawing/2014/main" id="{03E745A3-8203-41F9-8D3B-3EFC5993EBD1}"/>
              </a:ext>
            </a:extLst>
          </p:cNvPr>
          <p:cNvSpPr txBox="1"/>
          <p:nvPr/>
        </p:nvSpPr>
        <p:spPr>
          <a:xfrm>
            <a:off x="10210801" y="3458383"/>
            <a:ext cx="1864936" cy="400110"/>
          </a:xfrm>
          <a:prstGeom prst="rect">
            <a:avLst/>
          </a:prstGeom>
          <a:noFill/>
        </p:spPr>
        <p:txBody>
          <a:bodyPr wrap="square" rtlCol="0">
            <a:spAutoFit/>
          </a:bodyPr>
          <a:lstStyle/>
          <a:p>
            <a:pPr algn="ctr" defTabSz="457200">
              <a:defRPr/>
            </a:pPr>
            <a:r>
              <a:rPr lang="ja-JP" altLang="en-US" sz="2000" dirty="0">
                <a:solidFill>
                  <a:prstClr val="black"/>
                </a:solidFill>
                <a:effectLst>
                  <a:outerShdw blurRad="38100" dist="38100" dir="2700000" algn="tl">
                    <a:srgbClr val="000000">
                      <a:alpha val="43137"/>
                    </a:srgbClr>
                  </a:outerShdw>
                </a:effectLst>
                <a:latin typeface="UD デジタル 教科書体 NP-R" panose="02020400000000000000" pitchFamily="18" charset="-128"/>
                <a:ea typeface="UD デジタル 教科書体 NP-R" panose="02020400000000000000" pitchFamily="18" charset="-128"/>
                <a:cs typeface="メイリオ" panose="020B0604030504040204" pitchFamily="50" charset="-128"/>
              </a:rPr>
              <a:t>働いていない</a:t>
            </a:r>
          </a:p>
        </p:txBody>
      </p:sp>
      <p:sp>
        <p:nvSpPr>
          <p:cNvPr id="25" name="テキスト ボックス 24">
            <a:extLst>
              <a:ext uri="{FF2B5EF4-FFF2-40B4-BE49-F238E27FC236}">
                <a16:creationId xmlns:a16="http://schemas.microsoft.com/office/drawing/2014/main" id="{72700311-81BD-4F33-B705-4CC91EB2A887}"/>
              </a:ext>
            </a:extLst>
          </p:cNvPr>
          <p:cNvSpPr txBox="1"/>
          <p:nvPr/>
        </p:nvSpPr>
        <p:spPr>
          <a:xfrm>
            <a:off x="10363197" y="4292058"/>
            <a:ext cx="1712540" cy="399600"/>
          </a:xfrm>
          <a:prstGeom prst="rect">
            <a:avLst/>
          </a:prstGeom>
          <a:solidFill>
            <a:srgbClr val="92D050"/>
          </a:solidFill>
        </p:spPr>
        <p:txBody>
          <a:bodyPr wrap="square" rtlCol="0" anchor="ctr">
            <a:spAutoFit/>
          </a:bodyPr>
          <a:lstStyle/>
          <a:p>
            <a:pPr algn="ctr" defTabSz="457200">
              <a:defRPr/>
            </a:pPr>
            <a:r>
              <a:rPr lang="en-US" altLang="ja-JP" sz="2000" dirty="0">
                <a:solidFill>
                  <a:prstClr val="white"/>
                </a:solidFill>
                <a:effectLst>
                  <a:outerShdw blurRad="38100" dist="38100" dir="2700000" algn="tl">
                    <a:srgbClr val="000000">
                      <a:alpha val="43137"/>
                    </a:srgbClr>
                  </a:outerShdw>
                </a:effectLst>
                <a:latin typeface="UD デジタル 教科書体 NP-R" panose="02020400000000000000" pitchFamily="18" charset="-128"/>
                <a:ea typeface="UD デジタル 教科書体 NP-R" panose="02020400000000000000" pitchFamily="18" charset="-128"/>
              </a:rPr>
              <a:t>1,265</a:t>
            </a:r>
            <a:r>
              <a:rPr lang="en-US" altLang="ja-JP" dirty="0">
                <a:solidFill>
                  <a:prstClr val="white"/>
                </a:solidFill>
                <a:effectLst>
                  <a:outerShdw blurRad="38100" dist="38100" dir="2700000" algn="tl">
                    <a:srgbClr val="000000">
                      <a:alpha val="43137"/>
                    </a:srgbClr>
                  </a:outerShdw>
                </a:effectLst>
                <a:latin typeface="UD デジタル 教科書体 NP-R" panose="02020400000000000000" pitchFamily="18" charset="-128"/>
                <a:ea typeface="UD デジタル 教科書体 NP-R" panose="02020400000000000000" pitchFamily="18" charset="-128"/>
              </a:rPr>
              <a:t>.5</a:t>
            </a:r>
            <a:r>
              <a:rPr lang="ja-JP" altLang="en-US" sz="1400" dirty="0">
                <a:solidFill>
                  <a:prstClr val="white"/>
                </a:solidFill>
                <a:effectLst>
                  <a:outerShdw blurRad="38100" dist="38100" dir="2700000" algn="tl">
                    <a:srgbClr val="000000">
                      <a:alpha val="43137"/>
                    </a:srgbClr>
                  </a:outerShdw>
                </a:effectLst>
                <a:latin typeface="UD デジタル 教科書体 NP-R" panose="02020400000000000000" pitchFamily="18" charset="-128"/>
                <a:ea typeface="UD デジタル 教科書体 NP-R" panose="02020400000000000000" pitchFamily="18" charset="-128"/>
              </a:rPr>
              <a:t>万円</a:t>
            </a:r>
          </a:p>
        </p:txBody>
      </p:sp>
      <p:sp>
        <p:nvSpPr>
          <p:cNvPr id="2" name="テキスト ボックス 1">
            <a:extLst>
              <a:ext uri="{FF2B5EF4-FFF2-40B4-BE49-F238E27FC236}">
                <a16:creationId xmlns:a16="http://schemas.microsoft.com/office/drawing/2014/main" id="{077220F7-1D4C-20B3-BC8B-FCD5D3B025D5}"/>
              </a:ext>
            </a:extLst>
          </p:cNvPr>
          <p:cNvSpPr txBox="1"/>
          <p:nvPr/>
        </p:nvSpPr>
        <p:spPr>
          <a:xfrm>
            <a:off x="2187388" y="2110578"/>
            <a:ext cx="3280763" cy="861774"/>
          </a:xfrm>
          <a:prstGeom prst="rect">
            <a:avLst/>
          </a:prstGeom>
          <a:solidFill>
            <a:schemeClr val="bg1"/>
          </a:solidFill>
        </p:spPr>
        <p:txBody>
          <a:bodyPr wrap="square" rtlCol="0" anchor="ctr">
            <a:spAutoFit/>
          </a:bodyPr>
          <a:lstStyle/>
          <a:p>
            <a:pPr algn="ctr" defTabSz="457200">
              <a:defRPr/>
            </a:pPr>
            <a:r>
              <a:rPr lang="en-US" altLang="ja-JP" dirty="0">
                <a:solidFill>
                  <a:prstClr val="black"/>
                </a:solidFill>
                <a:effectLst>
                  <a:outerShdw blurRad="38100" dist="38100" dir="2700000" algn="tl">
                    <a:srgbClr val="000000">
                      <a:alpha val="43137"/>
                    </a:srgbClr>
                  </a:outerShdw>
                </a:effectLst>
                <a:latin typeface="UD デジタル 教科書体 NP-R" panose="02020400000000000000" pitchFamily="18" charset="-128"/>
                <a:ea typeface="UD デジタル 教科書体 NP-R" panose="02020400000000000000" pitchFamily="18" charset="-128"/>
              </a:rPr>
              <a:t>3</a:t>
            </a:r>
            <a:r>
              <a:rPr lang="ja-JP" altLang="en-US" dirty="0">
                <a:solidFill>
                  <a:prstClr val="black"/>
                </a:solidFill>
                <a:effectLst>
                  <a:outerShdw blurRad="38100" dist="38100" dir="2700000" algn="tl">
                    <a:srgbClr val="000000">
                      <a:alpha val="43137"/>
                    </a:srgbClr>
                  </a:outerShdw>
                </a:effectLst>
                <a:latin typeface="UD デジタル 教科書体 NP-R" panose="02020400000000000000" pitchFamily="18" charset="-128"/>
                <a:ea typeface="UD デジタル 教科書体 NP-R" panose="02020400000000000000" pitchFamily="18" charset="-128"/>
              </a:rPr>
              <a:t>万円</a:t>
            </a:r>
            <a:r>
              <a:rPr lang="en-US" altLang="ja-JP" dirty="0">
                <a:solidFill>
                  <a:prstClr val="black"/>
                </a:solidFill>
                <a:effectLst>
                  <a:outerShdw blurRad="38100" dist="38100" dir="2700000" algn="tl">
                    <a:srgbClr val="000000">
                      <a:alpha val="43137"/>
                    </a:srgbClr>
                  </a:outerShdw>
                </a:effectLst>
                <a:latin typeface="UD デジタル 教科書体 NP-R" panose="02020400000000000000" pitchFamily="18" charset="-128"/>
                <a:ea typeface="UD デジタル 教科書体 NP-R" panose="02020400000000000000" pitchFamily="18" charset="-128"/>
              </a:rPr>
              <a:t>×12</a:t>
            </a:r>
            <a:r>
              <a:rPr lang="ja-JP" altLang="en-US" dirty="0">
                <a:solidFill>
                  <a:prstClr val="black"/>
                </a:solidFill>
                <a:effectLst>
                  <a:outerShdw blurRad="38100" dist="38100" dir="2700000" algn="tl">
                    <a:srgbClr val="000000">
                      <a:alpha val="43137"/>
                    </a:srgbClr>
                  </a:outerShdw>
                </a:effectLst>
                <a:latin typeface="UD デジタル 教科書体 NP-R" panose="02020400000000000000" pitchFamily="18" charset="-128"/>
                <a:ea typeface="UD デジタル 教科書体 NP-R" panose="02020400000000000000" pitchFamily="18" charset="-128"/>
              </a:rPr>
              <a:t>か月</a:t>
            </a:r>
            <a:r>
              <a:rPr lang="en-US" altLang="ja-JP" dirty="0">
                <a:solidFill>
                  <a:prstClr val="black"/>
                </a:solidFill>
                <a:effectLst>
                  <a:outerShdw blurRad="38100" dist="38100" dir="2700000" algn="tl">
                    <a:srgbClr val="000000">
                      <a:alpha val="43137"/>
                    </a:srgbClr>
                  </a:outerShdw>
                </a:effectLst>
                <a:latin typeface="UD デジタル 教科書体 NP-R" panose="02020400000000000000" pitchFamily="18" charset="-128"/>
                <a:ea typeface="UD デジタル 教科書体 NP-R" panose="02020400000000000000" pitchFamily="18" charset="-128"/>
              </a:rPr>
              <a:t>×35</a:t>
            </a:r>
            <a:r>
              <a:rPr lang="ja-JP" altLang="en-US" dirty="0">
                <a:solidFill>
                  <a:prstClr val="black"/>
                </a:solidFill>
                <a:effectLst>
                  <a:outerShdw blurRad="38100" dist="38100" dir="2700000" algn="tl">
                    <a:srgbClr val="000000">
                      <a:alpha val="43137"/>
                    </a:srgbClr>
                  </a:outerShdw>
                </a:effectLst>
                <a:latin typeface="UD デジタル 教科書体 NP-R" panose="02020400000000000000" pitchFamily="18" charset="-128"/>
                <a:ea typeface="UD デジタル 教科書体 NP-R" panose="02020400000000000000" pitchFamily="18" charset="-128"/>
              </a:rPr>
              <a:t>年</a:t>
            </a:r>
            <a:endParaRPr lang="en-US" altLang="ja-JP" dirty="0">
              <a:solidFill>
                <a:prstClr val="black"/>
              </a:solidFill>
              <a:effectLst>
                <a:outerShdw blurRad="38100" dist="38100" dir="2700000" algn="tl">
                  <a:srgbClr val="000000">
                    <a:alpha val="43137"/>
                  </a:srgbClr>
                </a:outerShdw>
              </a:effectLst>
              <a:latin typeface="UD デジタル 教科書体 NP-R" panose="02020400000000000000" pitchFamily="18" charset="-128"/>
              <a:ea typeface="UD デジタル 教科書体 NP-R" panose="02020400000000000000" pitchFamily="18" charset="-128"/>
            </a:endParaRPr>
          </a:p>
          <a:p>
            <a:pPr algn="ctr" defTabSz="457200">
              <a:defRPr/>
            </a:pPr>
            <a:r>
              <a:rPr lang="ja-JP" altLang="en-US" sz="2400" b="1" dirty="0">
                <a:solidFill>
                  <a:srgbClr val="C00000"/>
                </a:solidFill>
                <a:effectLst>
                  <a:outerShdw blurRad="38100" dist="38100" dir="2700000" algn="tl">
                    <a:srgbClr val="000000">
                      <a:alpha val="43137"/>
                    </a:srgbClr>
                  </a:outerShdw>
                </a:effectLst>
                <a:latin typeface="UD デジタル 教科書体 NP-R" panose="02020400000000000000" pitchFamily="18" charset="-128"/>
                <a:ea typeface="UD デジタル 教科書体 NP-R" panose="02020400000000000000" pitchFamily="18" charset="-128"/>
              </a:rPr>
              <a:t>元本</a:t>
            </a:r>
            <a:r>
              <a:rPr lang="en-US" altLang="ja-JP" sz="3200" b="1" dirty="0">
                <a:solidFill>
                  <a:srgbClr val="C00000"/>
                </a:solidFill>
                <a:effectLst>
                  <a:outerShdw blurRad="38100" dist="38100" dir="2700000" algn="tl">
                    <a:srgbClr val="000000">
                      <a:alpha val="43137"/>
                    </a:srgbClr>
                  </a:outerShdw>
                </a:effectLst>
                <a:latin typeface="UD デジタル 教科書体 NP-R" panose="02020400000000000000" pitchFamily="18" charset="-128"/>
                <a:ea typeface="UD デジタル 教科書体 NP-R" panose="02020400000000000000" pitchFamily="18" charset="-128"/>
              </a:rPr>
              <a:t>1,260</a:t>
            </a:r>
            <a:r>
              <a:rPr lang="ja-JP" altLang="en-US" b="1" dirty="0">
                <a:solidFill>
                  <a:srgbClr val="C00000"/>
                </a:solidFill>
                <a:effectLst>
                  <a:outerShdw blurRad="38100" dist="38100" dir="2700000" algn="tl">
                    <a:srgbClr val="000000">
                      <a:alpha val="43137"/>
                    </a:srgbClr>
                  </a:outerShdw>
                </a:effectLst>
                <a:latin typeface="UD デジタル 教科書体 NP-R" panose="02020400000000000000" pitchFamily="18" charset="-128"/>
                <a:ea typeface="UD デジタル 教科書体 NP-R" panose="02020400000000000000" pitchFamily="18" charset="-128"/>
              </a:rPr>
              <a:t>万円</a:t>
            </a:r>
          </a:p>
        </p:txBody>
      </p:sp>
      <p:sp>
        <p:nvSpPr>
          <p:cNvPr id="10" name="テキスト ボックス 9">
            <a:extLst>
              <a:ext uri="{FF2B5EF4-FFF2-40B4-BE49-F238E27FC236}">
                <a16:creationId xmlns:a16="http://schemas.microsoft.com/office/drawing/2014/main" id="{E581F270-4AD8-AF21-0A6C-E58CA5C53A4D}"/>
              </a:ext>
            </a:extLst>
          </p:cNvPr>
          <p:cNvSpPr txBox="1"/>
          <p:nvPr/>
        </p:nvSpPr>
        <p:spPr>
          <a:xfrm>
            <a:off x="5715887" y="2859764"/>
            <a:ext cx="2865437" cy="338554"/>
          </a:xfrm>
          <a:prstGeom prst="rect">
            <a:avLst/>
          </a:prstGeom>
          <a:noFill/>
        </p:spPr>
        <p:txBody>
          <a:bodyPr wrap="square" lIns="0" rIns="0" rtlCol="0" anchor="ctr">
            <a:spAutoFit/>
          </a:bodyPr>
          <a:lstStyle/>
          <a:p>
            <a:pPr algn="ctr" defTabSz="457200">
              <a:defRPr/>
            </a:pPr>
            <a:r>
              <a:rPr lang="en-US" altLang="ja-JP" sz="1600" b="1" dirty="0">
                <a:solidFill>
                  <a:srgbClr val="FF0000"/>
                </a:solidFill>
                <a:highlight>
                  <a:srgbClr val="FFFFFF"/>
                </a:highlight>
                <a:latin typeface="UD デジタル 教科書体 NP-R" panose="02020400000000000000" pitchFamily="18" charset="-128"/>
                <a:ea typeface="UD デジタル 教科書体 NP-R" panose="02020400000000000000" pitchFamily="18" charset="-128"/>
              </a:rPr>
              <a:t>C</a:t>
            </a:r>
            <a:r>
              <a:rPr lang="ja-JP" altLang="en-US" sz="1600" b="1" dirty="0">
                <a:solidFill>
                  <a:srgbClr val="FF0000"/>
                </a:solidFill>
                <a:highlight>
                  <a:srgbClr val="FFFFFF"/>
                </a:highlight>
                <a:latin typeface="UD デジタル 教科書体 NP-R" panose="02020400000000000000" pitchFamily="18" charset="-128"/>
                <a:ea typeface="UD デジタル 教科書体 NP-R" panose="02020400000000000000" pitchFamily="18" charset="-128"/>
              </a:rPr>
              <a:t>さん：</a:t>
            </a:r>
            <a:r>
              <a:rPr lang="en-US" altLang="ja-JP" sz="1600" b="1" dirty="0">
                <a:solidFill>
                  <a:srgbClr val="FF0000"/>
                </a:solidFill>
                <a:highlight>
                  <a:srgbClr val="FFFFFF"/>
                </a:highlight>
                <a:latin typeface="UD デジタル 教科書体 NP-R" panose="02020400000000000000" pitchFamily="18" charset="-128"/>
                <a:ea typeface="UD デジタル 教科書体 NP-R" panose="02020400000000000000" pitchFamily="18" charset="-128"/>
              </a:rPr>
              <a:t>3</a:t>
            </a:r>
            <a:r>
              <a:rPr lang="ja-JP" altLang="en-US" sz="1600" b="1" dirty="0">
                <a:solidFill>
                  <a:srgbClr val="FF0000"/>
                </a:solidFill>
                <a:highlight>
                  <a:srgbClr val="FFFFFF"/>
                </a:highlight>
                <a:latin typeface="UD デジタル 教科書体 NP-R" panose="02020400000000000000" pitchFamily="18" charset="-128"/>
                <a:ea typeface="UD デジタル 教科書体 NP-R" panose="02020400000000000000" pitchFamily="18" charset="-128"/>
              </a:rPr>
              <a:t>％で運用（複利</a:t>
            </a:r>
            <a:r>
              <a:rPr lang="en-US" altLang="ja-JP" sz="1600" b="1" dirty="0">
                <a:solidFill>
                  <a:srgbClr val="FF0000"/>
                </a:solidFill>
                <a:highlight>
                  <a:srgbClr val="FFFFFF"/>
                </a:highlight>
                <a:latin typeface="UD デジタル 教科書体 NP-R" panose="02020400000000000000" pitchFamily="18" charset="-128"/>
                <a:ea typeface="UD デジタル 教科書体 NP-R" panose="02020400000000000000" pitchFamily="18" charset="-128"/>
              </a:rPr>
              <a:t>)</a:t>
            </a:r>
            <a:endParaRPr lang="ja-JP" altLang="en-US" sz="1200" b="1" dirty="0">
              <a:solidFill>
                <a:srgbClr val="FF0000"/>
              </a:solidFill>
              <a:highlight>
                <a:srgbClr val="FFFFFF"/>
              </a:highlight>
              <a:latin typeface="UD デジタル 教科書体 NP-R" panose="02020400000000000000" pitchFamily="18" charset="-128"/>
              <a:ea typeface="UD デジタル 教科書体 NP-R" panose="02020400000000000000" pitchFamily="18" charset="-128"/>
            </a:endParaRPr>
          </a:p>
        </p:txBody>
      </p:sp>
      <p:sp>
        <p:nvSpPr>
          <p:cNvPr id="12" name="テキスト ボックス 11">
            <a:extLst>
              <a:ext uri="{FF2B5EF4-FFF2-40B4-BE49-F238E27FC236}">
                <a16:creationId xmlns:a16="http://schemas.microsoft.com/office/drawing/2014/main" id="{3B523881-02B7-6ADB-E416-AF4038BAA1A6}"/>
              </a:ext>
            </a:extLst>
          </p:cNvPr>
          <p:cNvSpPr txBox="1"/>
          <p:nvPr/>
        </p:nvSpPr>
        <p:spPr>
          <a:xfrm>
            <a:off x="10443125" y="4667791"/>
            <a:ext cx="1748876" cy="400110"/>
          </a:xfrm>
          <a:prstGeom prst="rect">
            <a:avLst/>
          </a:prstGeom>
          <a:noFill/>
        </p:spPr>
        <p:txBody>
          <a:bodyPr wrap="square" rtlCol="0" anchor="ctr">
            <a:spAutoFit/>
          </a:bodyPr>
          <a:lstStyle/>
          <a:p>
            <a:pPr defTabSz="457200">
              <a:defRPr/>
            </a:pPr>
            <a:r>
              <a:rPr lang="ja-JP" altLang="en-US" sz="1600" dirty="0">
                <a:solidFill>
                  <a:srgbClr val="C00000"/>
                </a:solidFill>
                <a:effectLst>
                  <a:outerShdw blurRad="38100" dist="38100" dir="2700000" algn="tl">
                    <a:srgbClr val="000000">
                      <a:alpha val="43137"/>
                    </a:srgbClr>
                  </a:outerShdw>
                </a:effectLst>
                <a:latin typeface="UD デジタル 教科書体 NP-R" panose="02020400000000000000" pitchFamily="18" charset="-128"/>
                <a:ea typeface="UD デジタル 教科書体 NP-R" panose="02020400000000000000" pitchFamily="18" charset="-128"/>
              </a:rPr>
              <a:t>元本</a:t>
            </a:r>
            <a:r>
              <a:rPr lang="en-US" altLang="ja-JP" sz="2000" dirty="0">
                <a:solidFill>
                  <a:srgbClr val="C00000"/>
                </a:solidFill>
                <a:effectLst>
                  <a:outerShdw blurRad="38100" dist="38100" dir="2700000" algn="tl">
                    <a:srgbClr val="000000">
                      <a:alpha val="43137"/>
                    </a:srgbClr>
                  </a:outerShdw>
                </a:effectLst>
                <a:latin typeface="UD デジタル 教科書体 NP-R" panose="02020400000000000000" pitchFamily="18" charset="-128"/>
                <a:ea typeface="UD デジタル 教科書体 NP-R" panose="02020400000000000000" pitchFamily="18" charset="-128"/>
              </a:rPr>
              <a:t>1,260</a:t>
            </a:r>
            <a:r>
              <a:rPr lang="ja-JP" altLang="en-US" sz="1200" dirty="0">
                <a:solidFill>
                  <a:srgbClr val="C00000"/>
                </a:solidFill>
                <a:effectLst>
                  <a:outerShdw blurRad="38100" dist="38100" dir="2700000" algn="tl">
                    <a:srgbClr val="000000">
                      <a:alpha val="43137"/>
                    </a:srgbClr>
                  </a:outerShdw>
                </a:effectLst>
                <a:latin typeface="UD デジタル 教科書体 NP-R" panose="02020400000000000000" pitchFamily="18" charset="-128"/>
                <a:ea typeface="UD デジタル 教科書体 NP-R" panose="02020400000000000000" pitchFamily="18" charset="-128"/>
              </a:rPr>
              <a:t>万円</a:t>
            </a:r>
          </a:p>
        </p:txBody>
      </p:sp>
      <p:sp>
        <p:nvSpPr>
          <p:cNvPr id="19" name="テキスト ボックス 18">
            <a:extLst>
              <a:ext uri="{FF2B5EF4-FFF2-40B4-BE49-F238E27FC236}">
                <a16:creationId xmlns:a16="http://schemas.microsoft.com/office/drawing/2014/main" id="{94320F2D-7A05-FE51-98FA-46BC6A3FFAA5}"/>
              </a:ext>
            </a:extLst>
          </p:cNvPr>
          <p:cNvSpPr txBox="1"/>
          <p:nvPr/>
        </p:nvSpPr>
        <p:spPr>
          <a:xfrm>
            <a:off x="5174686" y="4111356"/>
            <a:ext cx="3073387" cy="338554"/>
          </a:xfrm>
          <a:prstGeom prst="rect">
            <a:avLst/>
          </a:prstGeom>
          <a:noFill/>
        </p:spPr>
        <p:txBody>
          <a:bodyPr wrap="square" rtlCol="0" anchor="ctr">
            <a:spAutoFit/>
          </a:bodyPr>
          <a:lstStyle/>
          <a:p>
            <a:pPr algn="ctr" defTabSz="457200">
              <a:defRPr/>
            </a:pPr>
            <a:r>
              <a:rPr lang="en-US" altLang="ja-JP" sz="1600" b="1" dirty="0">
                <a:solidFill>
                  <a:srgbClr val="0070C0"/>
                </a:solidFill>
                <a:highlight>
                  <a:srgbClr val="FFFFFF"/>
                </a:highlight>
                <a:latin typeface="UD デジタル 教科書体 NP-R" panose="02020400000000000000" pitchFamily="18" charset="-128"/>
                <a:ea typeface="UD デジタル 教科書体 NP-R" panose="02020400000000000000" pitchFamily="18" charset="-128"/>
              </a:rPr>
              <a:t>B</a:t>
            </a:r>
            <a:r>
              <a:rPr lang="ja-JP" altLang="en-US" sz="1600" b="1" dirty="0">
                <a:solidFill>
                  <a:srgbClr val="0070C0"/>
                </a:solidFill>
                <a:highlight>
                  <a:srgbClr val="FFFFFF"/>
                </a:highlight>
                <a:latin typeface="UD デジタル 教科書体 NP-R" panose="02020400000000000000" pitchFamily="18" charset="-128"/>
                <a:ea typeface="UD デジタル 教科書体 NP-R" panose="02020400000000000000" pitchFamily="18" charset="-128"/>
              </a:rPr>
              <a:t>さん：</a:t>
            </a:r>
            <a:r>
              <a:rPr lang="en-US" altLang="ja-JP" sz="1600" b="1" dirty="0">
                <a:solidFill>
                  <a:srgbClr val="0070C0"/>
                </a:solidFill>
                <a:highlight>
                  <a:srgbClr val="FFFFFF"/>
                </a:highlight>
                <a:latin typeface="UD デジタル 教科書体 NP-R" panose="02020400000000000000" pitchFamily="18" charset="-128"/>
                <a:ea typeface="UD デジタル 教科書体 NP-R" panose="02020400000000000000" pitchFamily="18" charset="-128"/>
              </a:rPr>
              <a:t>0.5</a:t>
            </a:r>
            <a:r>
              <a:rPr lang="ja-JP" altLang="en-US" sz="1600" b="1" dirty="0">
                <a:solidFill>
                  <a:srgbClr val="0070C0"/>
                </a:solidFill>
                <a:highlight>
                  <a:srgbClr val="FFFFFF"/>
                </a:highlight>
                <a:latin typeface="UD デジタル 教科書体 NP-R" panose="02020400000000000000" pitchFamily="18" charset="-128"/>
                <a:ea typeface="UD デジタル 教科書体 NP-R" panose="02020400000000000000" pitchFamily="18" charset="-128"/>
              </a:rPr>
              <a:t>％で運用</a:t>
            </a:r>
            <a:r>
              <a:rPr lang="en-US" altLang="ja-JP" sz="1600" b="1" dirty="0">
                <a:solidFill>
                  <a:srgbClr val="0070C0"/>
                </a:solidFill>
                <a:highlight>
                  <a:srgbClr val="FFFFFF"/>
                </a:highlight>
                <a:latin typeface="UD デジタル 教科書体 NP-R" panose="02020400000000000000" pitchFamily="18" charset="-128"/>
                <a:ea typeface="UD デジタル 教科書体 NP-R" panose="02020400000000000000" pitchFamily="18" charset="-128"/>
              </a:rPr>
              <a:t>(</a:t>
            </a:r>
            <a:r>
              <a:rPr lang="ja-JP" altLang="en-US" sz="1600" b="1" dirty="0">
                <a:solidFill>
                  <a:srgbClr val="0070C0"/>
                </a:solidFill>
                <a:highlight>
                  <a:srgbClr val="FFFFFF"/>
                </a:highlight>
                <a:latin typeface="UD デジタル 教科書体 NP-R" panose="02020400000000000000" pitchFamily="18" charset="-128"/>
                <a:ea typeface="UD デジタル 教科書体 NP-R" panose="02020400000000000000" pitchFamily="18" charset="-128"/>
              </a:rPr>
              <a:t>複利</a:t>
            </a:r>
            <a:r>
              <a:rPr lang="en-US" altLang="ja-JP" sz="1600" b="1" dirty="0">
                <a:solidFill>
                  <a:srgbClr val="0070C0"/>
                </a:solidFill>
                <a:highlight>
                  <a:srgbClr val="FFFFFF"/>
                </a:highlight>
                <a:latin typeface="UD デジタル 教科書体 NP-R" panose="02020400000000000000" pitchFamily="18" charset="-128"/>
                <a:ea typeface="UD デジタル 教科書体 NP-R" panose="02020400000000000000" pitchFamily="18" charset="-128"/>
              </a:rPr>
              <a:t>)</a:t>
            </a:r>
            <a:endParaRPr lang="ja-JP" altLang="en-US" sz="1200" b="1" dirty="0">
              <a:solidFill>
                <a:srgbClr val="0070C0"/>
              </a:solidFill>
              <a:highlight>
                <a:srgbClr val="FFFFFF"/>
              </a:highlight>
              <a:latin typeface="UD デジタル 教科書体 NP-R" panose="02020400000000000000" pitchFamily="18" charset="-128"/>
              <a:ea typeface="UD デジタル 教科書体 NP-R" panose="02020400000000000000" pitchFamily="18" charset="-128"/>
            </a:endParaRPr>
          </a:p>
        </p:txBody>
      </p:sp>
      <p:sp>
        <p:nvSpPr>
          <p:cNvPr id="6" name="テキスト ボックス 5">
            <a:extLst>
              <a:ext uri="{FF2B5EF4-FFF2-40B4-BE49-F238E27FC236}">
                <a16:creationId xmlns:a16="http://schemas.microsoft.com/office/drawing/2014/main" id="{9695C2B3-9726-5D9A-6EEF-E847188CF85D}"/>
              </a:ext>
            </a:extLst>
          </p:cNvPr>
          <p:cNvSpPr txBox="1"/>
          <p:nvPr/>
        </p:nvSpPr>
        <p:spPr>
          <a:xfrm>
            <a:off x="3306792" y="5829473"/>
            <a:ext cx="7295471" cy="338554"/>
          </a:xfrm>
          <a:prstGeom prst="rect">
            <a:avLst/>
          </a:prstGeom>
          <a:noFill/>
        </p:spPr>
        <p:txBody>
          <a:bodyPr wrap="square" rtlCol="0">
            <a:spAutoFit/>
          </a:bodyPr>
          <a:lstStyle/>
          <a:p>
            <a:pPr defTabSz="457200">
              <a:defRPr/>
            </a:pPr>
            <a:r>
              <a:rPr lang="ja-JP" altLang="en-US" sz="800" dirty="0">
                <a:solidFill>
                  <a:prstClr val="black"/>
                </a:solidFill>
                <a:latin typeface="UD デジタル 教科書体 NP-R" panose="02020400000000000000" pitchFamily="18" charset="-128"/>
                <a:ea typeface="UD デジタル 教科書体 NP-R" panose="02020400000000000000" pitchFamily="18" charset="-128"/>
              </a:rPr>
              <a:t>＊上記は例示目的のシミュレーションであり、将来の運用成果などを保証するものではありません。</a:t>
            </a:r>
            <a:br>
              <a:rPr lang="en-US" altLang="ja-JP" sz="800" dirty="0">
                <a:solidFill>
                  <a:prstClr val="black"/>
                </a:solidFill>
                <a:latin typeface="UD デジタル 教科書体 NP-R" panose="02020400000000000000" pitchFamily="18" charset="-128"/>
                <a:ea typeface="UD デジタル 教科書体 NP-R" panose="02020400000000000000" pitchFamily="18" charset="-128"/>
              </a:rPr>
            </a:br>
            <a:r>
              <a:rPr lang="ja-JP" altLang="en-US" sz="800" dirty="0">
                <a:solidFill>
                  <a:prstClr val="black"/>
                </a:solidFill>
                <a:latin typeface="UD デジタル 教科書体 NP-R" panose="02020400000000000000" pitchFamily="18" charset="-128"/>
                <a:ea typeface="UD デジタル 教科書体 NP-R" panose="02020400000000000000" pitchFamily="18" charset="-128"/>
              </a:rPr>
              <a:t>＊年一回の複利計算をし、税金や取引にかかる手数料等は一切考慮していません。計算結果は万円未満（一部千円未満）を四捨五入。</a:t>
            </a:r>
          </a:p>
        </p:txBody>
      </p:sp>
      <p:sp>
        <p:nvSpPr>
          <p:cNvPr id="9" name="テキスト ボックス 8">
            <a:extLst>
              <a:ext uri="{FF2B5EF4-FFF2-40B4-BE49-F238E27FC236}">
                <a16:creationId xmlns:a16="http://schemas.microsoft.com/office/drawing/2014/main" id="{9047757F-2E81-8FA9-FE49-7342211EE503}"/>
              </a:ext>
            </a:extLst>
          </p:cNvPr>
          <p:cNvSpPr txBox="1"/>
          <p:nvPr/>
        </p:nvSpPr>
        <p:spPr>
          <a:xfrm>
            <a:off x="2455653" y="4943332"/>
            <a:ext cx="2921479" cy="338554"/>
          </a:xfrm>
          <a:prstGeom prst="rect">
            <a:avLst/>
          </a:prstGeom>
          <a:solidFill>
            <a:schemeClr val="bg1"/>
          </a:solidFill>
        </p:spPr>
        <p:txBody>
          <a:bodyPr wrap="square" lIns="0" rIns="0" rtlCol="0" anchor="ctr">
            <a:spAutoFit/>
          </a:bodyPr>
          <a:lstStyle/>
          <a:p>
            <a:pPr algn="ctr" defTabSz="457200">
              <a:defRPr/>
            </a:pPr>
            <a:r>
              <a:rPr lang="en-US" altLang="ja-JP" sz="1600" b="1" dirty="0">
                <a:solidFill>
                  <a:srgbClr val="00B050"/>
                </a:solidFill>
                <a:latin typeface="UD デジタル 教科書体 NP-R" panose="02020400000000000000" pitchFamily="18" charset="-128"/>
                <a:ea typeface="UD デジタル 教科書体 NP-R" panose="02020400000000000000" pitchFamily="18" charset="-128"/>
              </a:rPr>
              <a:t>A</a:t>
            </a:r>
            <a:r>
              <a:rPr lang="ja-JP" altLang="en-US" sz="1600" b="1" dirty="0">
                <a:solidFill>
                  <a:srgbClr val="00B050"/>
                </a:solidFill>
                <a:latin typeface="UD デジタル 教科書体 NP-R" panose="02020400000000000000" pitchFamily="18" charset="-128"/>
                <a:ea typeface="UD デジタル 教科書体 NP-R" panose="02020400000000000000" pitchFamily="18" charset="-128"/>
              </a:rPr>
              <a:t>さん：</a:t>
            </a:r>
            <a:r>
              <a:rPr lang="en-US" altLang="ja-JP" sz="1600" b="1" dirty="0">
                <a:solidFill>
                  <a:srgbClr val="00B050"/>
                </a:solidFill>
                <a:latin typeface="UD デジタル 教科書体 NP-R" panose="02020400000000000000" pitchFamily="18" charset="-128"/>
                <a:ea typeface="UD デジタル 教科書体 NP-R" panose="02020400000000000000" pitchFamily="18" charset="-128"/>
              </a:rPr>
              <a:t>0.025</a:t>
            </a:r>
            <a:r>
              <a:rPr lang="ja-JP" altLang="en-US" sz="1600" b="1" dirty="0">
                <a:solidFill>
                  <a:srgbClr val="00B050"/>
                </a:solidFill>
                <a:latin typeface="UD デジタル 教科書体 NP-R" panose="02020400000000000000" pitchFamily="18" charset="-128"/>
                <a:ea typeface="UD デジタル 教科書体 NP-R" panose="02020400000000000000" pitchFamily="18" charset="-128"/>
              </a:rPr>
              <a:t>％で運用</a:t>
            </a:r>
            <a:r>
              <a:rPr lang="en-US" altLang="ja-JP" sz="1600" b="1" dirty="0">
                <a:solidFill>
                  <a:srgbClr val="00B050"/>
                </a:solidFill>
                <a:latin typeface="UD デジタル 教科書体 NP-R" panose="02020400000000000000" pitchFamily="18" charset="-128"/>
                <a:ea typeface="UD デジタル 教科書体 NP-R" panose="02020400000000000000" pitchFamily="18" charset="-128"/>
              </a:rPr>
              <a:t>(</a:t>
            </a:r>
            <a:r>
              <a:rPr lang="ja-JP" altLang="en-US" sz="1600" b="1" dirty="0">
                <a:solidFill>
                  <a:srgbClr val="00B050"/>
                </a:solidFill>
                <a:latin typeface="UD デジタル 教科書体 NP-R" panose="02020400000000000000" pitchFamily="18" charset="-128"/>
                <a:ea typeface="UD デジタル 教科書体 NP-R" panose="02020400000000000000" pitchFamily="18" charset="-128"/>
              </a:rPr>
              <a:t>複利）</a:t>
            </a:r>
            <a:endParaRPr lang="ja-JP" altLang="en-US" sz="1200" b="1" dirty="0">
              <a:solidFill>
                <a:srgbClr val="00B050"/>
              </a:solidFill>
              <a:latin typeface="UD デジタル 教科書体 NP-R" panose="02020400000000000000" pitchFamily="18" charset="-128"/>
              <a:ea typeface="UD デジタル 教科書体 NP-R" panose="02020400000000000000" pitchFamily="18" charset="-128"/>
            </a:endParaRPr>
          </a:p>
        </p:txBody>
      </p:sp>
      <p:sp>
        <p:nvSpPr>
          <p:cNvPr id="13" name="テキスト ボックス 12">
            <a:extLst>
              <a:ext uri="{FF2B5EF4-FFF2-40B4-BE49-F238E27FC236}">
                <a16:creationId xmlns:a16="http://schemas.microsoft.com/office/drawing/2014/main" id="{7FA2EF0E-9A2C-0BCC-E04C-2E155F25835E}"/>
              </a:ext>
            </a:extLst>
          </p:cNvPr>
          <p:cNvSpPr txBox="1"/>
          <p:nvPr/>
        </p:nvSpPr>
        <p:spPr>
          <a:xfrm>
            <a:off x="2680996" y="247450"/>
            <a:ext cx="5853404" cy="646331"/>
          </a:xfrm>
          <a:prstGeom prst="rect">
            <a:avLst/>
          </a:prstGeom>
          <a:noFill/>
        </p:spPr>
        <p:txBody>
          <a:bodyPr wrap="square" rtlCol="0">
            <a:spAutoFit/>
          </a:bodyPr>
          <a:lstStyle/>
          <a:p>
            <a:pPr algn="ctr" defTabSz="457200">
              <a:defRPr/>
            </a:pPr>
            <a:r>
              <a:rPr lang="ja-JP" altLang="en-US" sz="3600" dirty="0">
                <a:solidFill>
                  <a:prstClr val="black"/>
                </a:solidFill>
                <a:effectLst>
                  <a:outerShdw blurRad="38100" dist="38100" dir="2700000" algn="tl">
                    <a:srgbClr val="000000">
                      <a:alpha val="43137"/>
                    </a:srgbClr>
                  </a:outerShdw>
                </a:effectLst>
                <a:latin typeface="UD デジタル 教科書体 NP-R" panose="02020400000000000000" pitchFamily="18" charset="-128"/>
                <a:ea typeface="UD デジタル 教科書体 NP-R" panose="02020400000000000000" pitchFamily="18" charset="-128"/>
                <a:cs typeface="メイリオ" panose="020B0604030504040204" pitchFamily="50" charset="-128"/>
              </a:rPr>
              <a:t>金利の重さの話（運用編）</a:t>
            </a:r>
          </a:p>
        </p:txBody>
      </p:sp>
    </p:spTree>
    <p:extLst>
      <p:ext uri="{BB962C8B-B14F-4D97-AF65-F5344CB8AC3E}">
        <p14:creationId xmlns:p14="http://schemas.microsoft.com/office/powerpoint/2010/main" val="3348165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7"/>
                                        </p:tgtEl>
                                        <p:attrNameLst>
                                          <p:attrName>style.visibility</p:attrName>
                                        </p:attrNameLst>
                                      </p:cBhvr>
                                      <p:to>
                                        <p:strVal val="visible"/>
                                      </p:to>
                                    </p:set>
                                    <p:animEffect transition="in" filter="fade">
                                      <p:cBhvr>
                                        <p:cTn id="7" dur="500"/>
                                        <p:tgtEl>
                                          <p:spTgt spid="15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 grpId="0" animBg="1"/>
      <p:bldP spid="7" grpId="0"/>
      <p:bldP spid="10"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4|0.8|0.9|1|1.4|5.6"/>
</p:tagLst>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12918</TotalTime>
  <Words>8972</Words>
  <Application>Microsoft Office PowerPoint</Application>
  <PresentationFormat>ワイド画面</PresentationFormat>
  <Paragraphs>1535</Paragraphs>
  <Slides>122</Slides>
  <Notes>114</Notes>
  <HiddenSlides>0</HiddenSlides>
  <MMClips>0</MMClips>
  <ScaleCrop>false</ScaleCrop>
  <HeadingPairs>
    <vt:vector size="8" baseType="variant">
      <vt:variant>
        <vt:lpstr>使用されているフォント</vt:lpstr>
      </vt:variant>
      <vt:variant>
        <vt:i4>13</vt:i4>
      </vt:variant>
      <vt:variant>
        <vt:lpstr>テーマ</vt:lpstr>
      </vt:variant>
      <vt:variant>
        <vt:i4>1</vt:i4>
      </vt:variant>
      <vt:variant>
        <vt:lpstr>埋め込まれた OLE サーバー</vt:lpstr>
      </vt:variant>
      <vt:variant>
        <vt:i4>1</vt:i4>
      </vt:variant>
      <vt:variant>
        <vt:lpstr>スライド タイトル</vt:lpstr>
      </vt:variant>
      <vt:variant>
        <vt:i4>122</vt:i4>
      </vt:variant>
    </vt:vector>
  </HeadingPairs>
  <TitlesOfParts>
    <vt:vector size="137" baseType="lpstr">
      <vt:lpstr>BIZ UDPゴシック</vt:lpstr>
      <vt:lpstr>HGP創英角ｺﾞｼｯｸUB</vt:lpstr>
      <vt:lpstr>HGP創英角ﾎﾟｯﾌﾟ体</vt:lpstr>
      <vt:lpstr>HGS創英角ﾎﾟｯﾌﾟ体</vt:lpstr>
      <vt:lpstr>HG丸ｺﾞｼｯｸM-PRO</vt:lpstr>
      <vt:lpstr>HG創英角ﾎﾟｯﾌﾟ体</vt:lpstr>
      <vt:lpstr>ＭＳ Ｐゴシック</vt:lpstr>
      <vt:lpstr>UD デジタル 教科書体 NP-R</vt:lpstr>
      <vt:lpstr>游ゴシック</vt:lpstr>
      <vt:lpstr>游ゴシック Light</vt:lpstr>
      <vt:lpstr>Arial</vt:lpstr>
      <vt:lpstr>Calibri</vt:lpstr>
      <vt:lpstr>Times New Roman</vt:lpstr>
      <vt:lpstr>Office テーマ</vt:lpstr>
      <vt:lpstr>Worksheet</vt:lpstr>
      <vt:lpstr> </vt:lpstr>
      <vt:lpstr>PowerPoint プレゼンテーション</vt:lpstr>
      <vt:lpstr>日経新聞　２０２４年３月１９日</vt:lpstr>
      <vt:lpstr>２０２４年３月１９日</vt:lpstr>
      <vt:lpstr>2024年4月17日</vt:lpstr>
      <vt:lpstr>　住宅ローンの変動金利  　金利が上がると、どのくらい困るのか？  　　</vt:lpstr>
      <vt:lpstr>　</vt:lpstr>
      <vt:lpstr>金利の重さ</vt:lpstr>
      <vt:lpstr>金利の重さ</vt:lpstr>
      <vt:lpstr>金利の重さ</vt:lpstr>
      <vt:lpstr>金利の重さ</vt:lpstr>
      <vt:lpstr>金利の重さ</vt:lpstr>
      <vt:lpstr>金利の重さ</vt:lpstr>
      <vt:lpstr>金利の重さ</vt:lpstr>
      <vt:lpstr>金利の重さ</vt:lpstr>
      <vt:lpstr>PowerPoint プレゼンテーション</vt:lpstr>
      <vt:lpstr>『金利の重さ』をご理解頂けたなら！</vt:lpstr>
      <vt:lpstr>PowerPoint プレゼンテーション</vt:lpstr>
      <vt:lpstr>現在の住宅ローン利用者の実情！</vt:lpstr>
      <vt:lpstr>住宅ローン利用者の選択</vt:lpstr>
      <vt:lpstr>変動金利の選択理由！（実態調査結果）</vt:lpstr>
      <vt:lpstr>PowerPoint プレゼンテーション</vt:lpstr>
      <vt:lpstr>変動金利の選択理由！（実態）</vt:lpstr>
      <vt:lpstr>変動金利神話！（YouTube、ネット情報等）</vt:lpstr>
      <vt:lpstr>変動金利は大人気　本当の理由！</vt:lpstr>
      <vt:lpstr>銀行が変動金利を売りたい理由！</vt:lpstr>
      <vt:lpstr>変動金利　適性診断ツール</vt:lpstr>
      <vt:lpstr>全国1,000万世帯の家計がピンチ！？</vt:lpstr>
      <vt:lpstr>PowerPoint プレゼンテーション</vt:lpstr>
      <vt:lpstr>日本一住宅ローンに詳しい　淡河　範明氏</vt:lpstr>
      <vt:lpstr>人生における3大資金</vt:lpstr>
      <vt:lpstr>PowerPoint プレゼンテーション</vt:lpstr>
      <vt:lpstr>PowerPoint プレゼンテーション</vt:lpstr>
      <vt:lpstr>変動金利の金利リスクに関する理解度！</vt:lpstr>
      <vt:lpstr>PowerPoint プレゼンテーション</vt:lpstr>
      <vt:lpstr>金利上昇に伴う返済額増加への対応力</vt:lpstr>
      <vt:lpstr>変動金利の基本的ルールや未払い利息</vt:lpstr>
      <vt:lpstr>PowerPoint プレゼンテーション</vt:lpstr>
      <vt:lpstr>変動金利の金利リスクに関する理解度</vt:lpstr>
      <vt:lpstr>変動金利の3基本ルール</vt:lpstr>
      <vt:lpstr>変動金利の3基本ルール</vt:lpstr>
      <vt:lpstr>金利の種類と選び方 ～変動金利型の3つのルール～</vt:lpstr>
      <vt:lpstr>未払い利息とは？</vt:lpstr>
      <vt:lpstr>変動金利の金利リスクに関する理解度</vt:lpstr>
      <vt:lpstr>問題です！　未払い利息の計算！</vt:lpstr>
      <vt:lpstr>6か月後に未払い利息が発生する金利は？</vt:lpstr>
      <vt:lpstr>何％になると未払い利息は発生するか？</vt:lpstr>
      <vt:lpstr>未払い利息の恐怖！</vt:lpstr>
      <vt:lpstr>4,000万円　年0.5％　35年返済</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将来の金利予測！</vt:lpstr>
      <vt:lpstr>変動金利推進派の主張！</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変動金利推進派の主張！</vt:lpstr>
      <vt:lpstr>変動金利が上がる可能性について！</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将来の金利予測！</vt:lpstr>
      <vt:lpstr>将来の金利予測！</vt:lpstr>
      <vt:lpstr>変動金利の方がお得？？</vt:lpstr>
      <vt:lpstr>PowerPoint プレゼンテーション</vt:lpstr>
      <vt:lpstr>私の比較　　5,000万円　35年返済</vt:lpstr>
      <vt:lpstr>私の比較　　5,000万円　35年返済</vt:lpstr>
      <vt:lpstr>私の比較　　5,000万円　35年返済</vt:lpstr>
      <vt:lpstr>私の比較　　5,000万円　35年返済</vt:lpstr>
      <vt:lpstr>PowerPoint プレゼンテーション</vt:lpstr>
      <vt:lpstr>変動金利　VS　固定金利</vt:lpstr>
      <vt:lpstr>住宅ローンの金利予測は不可能！</vt:lpstr>
      <vt:lpstr>変動金利　適性診断！</vt:lpstr>
      <vt:lpstr>変動金利の金利上昇リスク対策！</vt:lpstr>
      <vt:lpstr>事　例　</vt:lpstr>
      <vt:lpstr>PowerPoint プレゼンテーション</vt:lpstr>
      <vt:lpstr>変動金利　金利の適正化</vt:lpstr>
      <vt:lpstr>変動金利　年0.95％</vt:lpstr>
      <vt:lpstr>PowerPoint プレゼンテーション</vt:lpstr>
      <vt:lpstr>PowerPoint プレゼンテーション</vt:lpstr>
      <vt:lpstr>変動金利の適正化</vt:lpstr>
      <vt:lpstr>変動金利の適正化＋資産運用</vt:lpstr>
      <vt:lpstr>変動金利の金利上昇リスク対策！</vt:lpstr>
      <vt:lpstr>PowerPoint プレゼンテーション</vt:lpstr>
      <vt:lpstr>資産運用編　（金利と複利）</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GPIFのポートフォリオ（実績＋年3.99％）</vt:lpstr>
      <vt:lpstr>PowerPoint プレゼンテーション</vt:lpstr>
      <vt:lpstr>金利の重さ（運用編）</vt:lpstr>
      <vt:lpstr>PowerPoint プレゼンテーション</vt:lpstr>
      <vt:lpstr>投資の話</vt:lpstr>
      <vt:lpstr>住宅ローンの見直し</vt:lpstr>
      <vt:lpstr>変動金利の金利上昇リスク対策！</vt:lpstr>
      <vt:lpstr>必須、家計の見直し</vt:lpstr>
      <vt:lpstr>生命保険は、何のために加入していますか？</vt:lpstr>
      <vt:lpstr>PowerPoint プレゼンテーション</vt:lpstr>
      <vt:lpstr>PowerPoint プレゼンテーション</vt:lpstr>
      <vt:lpstr>遺族年金（生命保険文化センター）</vt:lpstr>
      <vt:lpstr>シン団信＝特定疾病特約付き団信</vt:lpstr>
      <vt:lpstr>家計の見直し</vt:lpstr>
      <vt:lpstr>資産運用や家計費の見直しのお手伝い</vt:lpstr>
      <vt:lpstr>変動金利利用者救済運動！</vt:lpstr>
      <vt:lpstr>  　 本日の情報が、皆様にとって 　　　　少しでもお役に立つことが 　　　　　　　　　　　　　出来れば幸いです！   　　　　　　　　　　　　　　　ご清聴ありがとうございました。</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変動金利</dc:title>
  <dc:creator>政弘 鴨藤</dc:creator>
  <cp:lastModifiedBy>直樹 栗山</cp:lastModifiedBy>
  <cp:revision>30</cp:revision>
  <cp:lastPrinted>2024-02-07T18:41:03Z</cp:lastPrinted>
  <dcterms:created xsi:type="dcterms:W3CDTF">2023-10-10T11:16:08Z</dcterms:created>
  <dcterms:modified xsi:type="dcterms:W3CDTF">2024-04-19T07:58:03Z</dcterms:modified>
</cp:coreProperties>
</file>