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1562" r:id="rId2"/>
    <p:sldId id="257" r:id="rId3"/>
    <p:sldId id="258" r:id="rId4"/>
    <p:sldId id="1718" r:id="rId5"/>
    <p:sldId id="1719" r:id="rId6"/>
    <p:sldId id="1720" r:id="rId7"/>
    <p:sldId id="262" r:id="rId8"/>
    <p:sldId id="2156" r:id="rId9"/>
    <p:sldId id="263" r:id="rId10"/>
    <p:sldId id="1724" r:id="rId11"/>
    <p:sldId id="2790" r:id="rId12"/>
    <p:sldId id="2791" r:id="rId13"/>
    <p:sldId id="2792" r:id="rId14"/>
    <p:sldId id="2793" r:id="rId15"/>
    <p:sldId id="2794" r:id="rId16"/>
    <p:sldId id="1730" r:id="rId17"/>
    <p:sldId id="1633" r:id="rId18"/>
    <p:sldId id="1634" r:id="rId19"/>
    <p:sldId id="1635" r:id="rId20"/>
    <p:sldId id="1636" r:id="rId21"/>
    <p:sldId id="1637" r:id="rId22"/>
    <p:sldId id="2137" r:id="rId23"/>
    <p:sldId id="527" r:id="rId24"/>
    <p:sldId id="2140" r:id="rId25"/>
    <p:sldId id="2139" r:id="rId26"/>
    <p:sldId id="2141" r:id="rId27"/>
    <p:sldId id="2142" r:id="rId28"/>
    <p:sldId id="1644" r:id="rId29"/>
    <p:sldId id="1645" r:id="rId30"/>
    <p:sldId id="1646" r:id="rId31"/>
    <p:sldId id="1647" r:id="rId32"/>
    <p:sldId id="1648" r:id="rId33"/>
    <p:sldId id="1649" r:id="rId34"/>
    <p:sldId id="1650" r:id="rId35"/>
    <p:sldId id="1651" r:id="rId36"/>
    <p:sldId id="528" r:id="rId37"/>
    <p:sldId id="1653" r:id="rId38"/>
    <p:sldId id="1654" r:id="rId39"/>
    <p:sldId id="1655" r:id="rId40"/>
    <p:sldId id="2795" r:id="rId41"/>
    <p:sldId id="1657" r:id="rId42"/>
    <p:sldId id="1658" r:id="rId43"/>
    <p:sldId id="2796" r:id="rId44"/>
    <p:sldId id="2797" r:id="rId45"/>
    <p:sldId id="523" r:id="rId46"/>
    <p:sldId id="2798" r:id="rId47"/>
    <p:sldId id="2787" r:id="rId48"/>
    <p:sldId id="2788" r:id="rId49"/>
    <p:sldId id="1662" r:id="rId50"/>
    <p:sldId id="1663" r:id="rId51"/>
    <p:sldId id="516" r:id="rId52"/>
    <p:sldId id="1667" r:id="rId53"/>
    <p:sldId id="1668" r:id="rId54"/>
    <p:sldId id="2138" r:id="rId55"/>
    <p:sldId id="1732" r:id="rId56"/>
    <p:sldId id="1669" r:id="rId57"/>
    <p:sldId id="1670" r:id="rId58"/>
    <p:sldId id="1671" r:id="rId59"/>
    <p:sldId id="1672" r:id="rId60"/>
    <p:sldId id="1673" r:id="rId61"/>
    <p:sldId id="1755" r:id="rId62"/>
    <p:sldId id="1679" r:id="rId63"/>
    <p:sldId id="1680" r:id="rId64"/>
    <p:sldId id="1764" r:id="rId65"/>
    <p:sldId id="1681" r:id="rId66"/>
    <p:sldId id="1682" r:id="rId67"/>
    <p:sldId id="1683" r:id="rId68"/>
    <p:sldId id="1684" r:id="rId69"/>
    <p:sldId id="318" r:id="rId70"/>
    <p:sldId id="319" r:id="rId71"/>
    <p:sldId id="320" r:id="rId72"/>
    <p:sldId id="1688" r:id="rId73"/>
    <p:sldId id="1689" r:id="rId74"/>
    <p:sldId id="1690" r:id="rId75"/>
    <p:sldId id="1691" r:id="rId76"/>
    <p:sldId id="1765" r:id="rId77"/>
    <p:sldId id="1766" r:id="rId78"/>
    <p:sldId id="1767" r:id="rId79"/>
    <p:sldId id="1695" r:id="rId80"/>
    <p:sldId id="1696" r:id="rId81"/>
    <p:sldId id="330" r:id="rId82"/>
    <p:sldId id="331" r:id="rId83"/>
    <p:sldId id="1699" r:id="rId84"/>
    <p:sldId id="2153" r:id="rId85"/>
    <p:sldId id="1701" r:id="rId8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鴨藤政弘" initials="鴨藤政弘" lastIdx="4" clrIdx="0">
    <p:extLst>
      <p:ext uri="{19B8F6BF-5375-455C-9EA6-DF929625EA0E}">
        <p15:presenceInfo xmlns:p15="http://schemas.microsoft.com/office/powerpoint/2012/main" userId="673b6c73844354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DFD66-50A8-4CD9-8042-D1889CE55748}" v="17" dt="2022-11-09T12:46:53.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1" autoAdjust="0"/>
    <p:restoredTop sz="82692" autoAdjust="0"/>
  </p:normalViewPr>
  <p:slideViewPr>
    <p:cSldViewPr>
      <p:cViewPr varScale="1">
        <p:scale>
          <a:sx n="92" d="100"/>
          <a:sy n="92" d="100"/>
        </p:scale>
        <p:origin x="2457" y="51"/>
      </p:cViewPr>
      <p:guideLst>
        <p:guide orient="horz" pos="2160"/>
        <p:guide pos="2880"/>
      </p:guideLst>
    </p:cSldViewPr>
  </p:slideViewPr>
  <p:notesTextViewPr>
    <p:cViewPr>
      <p:scale>
        <a:sx n="3" d="2"/>
        <a:sy n="3" d="2"/>
      </p:scale>
      <p:origin x="0" y="0"/>
    </p:cViewPr>
  </p:notesTextViewPr>
  <p:notesViewPr>
    <p:cSldViewPr>
      <p:cViewPr varScale="1">
        <p:scale>
          <a:sx n="65" d="100"/>
          <a:sy n="65" d="100"/>
        </p:scale>
        <p:origin x="-270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uriy\Downloads\&#12475;&#12511;&#12490;&#12540;&#12464;&#12521;&#12501;&#12486;&#12531;&#12503;&#125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uriy\Downloads\&#12475;&#12511;&#12490;&#12540;&#12464;&#12521;&#12501;&#12486;&#12531;&#12503;&#125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d329c962e2eb8d2c/&#12484;&#12490;&#12522;&#12496;&#20445;&#31649;&#24235;/&#12497;&#12527;&#12509;&#30011;&#20687;/&#21332;&#20250;&#38306;&#20418;&#12475;&#12511;&#12490;&#12540;&#32032;&#26448;/&#12475;&#12511;&#12490;&#12540;&#12464;&#12521;&#12501;&#12486;&#12531;&#12503;&#1252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a:t>フラット</a:t>
            </a:r>
            <a:r>
              <a:rPr lang="en-US" altLang="ja-JP"/>
              <a:t>35</a:t>
            </a:r>
            <a:r>
              <a:rPr lang="ja-JP" altLang="en-US"/>
              <a:t>　借入期間</a:t>
            </a:r>
            <a:r>
              <a:rPr lang="en-US" altLang="ja-JP"/>
              <a:t>35</a:t>
            </a:r>
            <a:r>
              <a:rPr lang="ja-JP" altLang="en-US"/>
              <a:t>年　金利推移</a:t>
            </a:r>
            <a:endParaRPr lang="ja-JP"/>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フラット推移02!$C$1</c:f>
              <c:strCache>
                <c:ptCount val="1"/>
                <c:pt idx="0">
                  <c:v>新団信</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フラット推移02!$B$2:$B$167</c:f>
              <c:numCache>
                <c:formatCode>yyyy"年"m"月"</c:formatCode>
                <c:ptCount val="166"/>
                <c:pt idx="0">
                  <c:v>44562</c:v>
                </c:pt>
                <c:pt idx="1">
                  <c:v>44531</c:v>
                </c:pt>
                <c:pt idx="2">
                  <c:v>44501</c:v>
                </c:pt>
                <c:pt idx="3">
                  <c:v>44470</c:v>
                </c:pt>
                <c:pt idx="4">
                  <c:v>44440</c:v>
                </c:pt>
                <c:pt idx="5">
                  <c:v>44409</c:v>
                </c:pt>
                <c:pt idx="6">
                  <c:v>44378</c:v>
                </c:pt>
                <c:pt idx="7">
                  <c:v>44348</c:v>
                </c:pt>
                <c:pt idx="8">
                  <c:v>44317</c:v>
                </c:pt>
                <c:pt idx="9">
                  <c:v>44287</c:v>
                </c:pt>
                <c:pt idx="10">
                  <c:v>44256</c:v>
                </c:pt>
                <c:pt idx="11">
                  <c:v>44228</c:v>
                </c:pt>
                <c:pt idx="12">
                  <c:v>44197</c:v>
                </c:pt>
                <c:pt idx="13">
                  <c:v>44166</c:v>
                </c:pt>
                <c:pt idx="14">
                  <c:v>44136</c:v>
                </c:pt>
                <c:pt idx="15">
                  <c:v>44105</c:v>
                </c:pt>
                <c:pt idx="16">
                  <c:v>44075</c:v>
                </c:pt>
                <c:pt idx="17">
                  <c:v>44044</c:v>
                </c:pt>
                <c:pt idx="18">
                  <c:v>44013</c:v>
                </c:pt>
                <c:pt idx="19">
                  <c:v>43983</c:v>
                </c:pt>
                <c:pt idx="20">
                  <c:v>43952</c:v>
                </c:pt>
                <c:pt idx="21">
                  <c:v>43922</c:v>
                </c:pt>
                <c:pt idx="22">
                  <c:v>43891</c:v>
                </c:pt>
                <c:pt idx="23">
                  <c:v>43862</c:v>
                </c:pt>
                <c:pt idx="24">
                  <c:v>43831</c:v>
                </c:pt>
                <c:pt idx="25">
                  <c:v>43800</c:v>
                </c:pt>
                <c:pt idx="26">
                  <c:v>43770</c:v>
                </c:pt>
                <c:pt idx="27">
                  <c:v>43739</c:v>
                </c:pt>
                <c:pt idx="28">
                  <c:v>43709</c:v>
                </c:pt>
                <c:pt idx="29">
                  <c:v>43678</c:v>
                </c:pt>
                <c:pt idx="30">
                  <c:v>43647</c:v>
                </c:pt>
                <c:pt idx="31">
                  <c:v>43617</c:v>
                </c:pt>
                <c:pt idx="32">
                  <c:v>43586</c:v>
                </c:pt>
                <c:pt idx="33">
                  <c:v>43556</c:v>
                </c:pt>
                <c:pt idx="34">
                  <c:v>43525</c:v>
                </c:pt>
                <c:pt idx="35">
                  <c:v>43497</c:v>
                </c:pt>
                <c:pt idx="36">
                  <c:v>43466</c:v>
                </c:pt>
                <c:pt idx="37">
                  <c:v>43435</c:v>
                </c:pt>
                <c:pt idx="38">
                  <c:v>43405</c:v>
                </c:pt>
                <c:pt idx="39">
                  <c:v>43374</c:v>
                </c:pt>
                <c:pt idx="40">
                  <c:v>43344</c:v>
                </c:pt>
                <c:pt idx="41">
                  <c:v>43313</c:v>
                </c:pt>
                <c:pt idx="42">
                  <c:v>43282</c:v>
                </c:pt>
                <c:pt idx="43">
                  <c:v>43252</c:v>
                </c:pt>
                <c:pt idx="44">
                  <c:v>43221</c:v>
                </c:pt>
                <c:pt idx="45">
                  <c:v>43191</c:v>
                </c:pt>
                <c:pt idx="46">
                  <c:v>43160</c:v>
                </c:pt>
                <c:pt idx="47">
                  <c:v>43132</c:v>
                </c:pt>
                <c:pt idx="48">
                  <c:v>43101</c:v>
                </c:pt>
                <c:pt idx="49">
                  <c:v>43070</c:v>
                </c:pt>
                <c:pt idx="50">
                  <c:v>43040</c:v>
                </c:pt>
                <c:pt idx="51">
                  <c:v>43009</c:v>
                </c:pt>
                <c:pt idx="52">
                  <c:v>42979</c:v>
                </c:pt>
                <c:pt idx="53">
                  <c:v>42948</c:v>
                </c:pt>
                <c:pt idx="54">
                  <c:v>42917</c:v>
                </c:pt>
                <c:pt idx="55">
                  <c:v>42887</c:v>
                </c:pt>
                <c:pt idx="56">
                  <c:v>42856</c:v>
                </c:pt>
                <c:pt idx="57">
                  <c:v>42826</c:v>
                </c:pt>
                <c:pt idx="58">
                  <c:v>42795</c:v>
                </c:pt>
                <c:pt idx="59">
                  <c:v>42767</c:v>
                </c:pt>
                <c:pt idx="60">
                  <c:v>42736</c:v>
                </c:pt>
                <c:pt idx="61">
                  <c:v>42705</c:v>
                </c:pt>
                <c:pt idx="62">
                  <c:v>42675</c:v>
                </c:pt>
                <c:pt idx="63">
                  <c:v>42644</c:v>
                </c:pt>
                <c:pt idx="64">
                  <c:v>42614</c:v>
                </c:pt>
                <c:pt idx="65">
                  <c:v>42583</c:v>
                </c:pt>
                <c:pt idx="66">
                  <c:v>42552</c:v>
                </c:pt>
                <c:pt idx="67">
                  <c:v>42522</c:v>
                </c:pt>
                <c:pt idx="68">
                  <c:v>42491</c:v>
                </c:pt>
                <c:pt idx="69">
                  <c:v>42461</c:v>
                </c:pt>
                <c:pt idx="70">
                  <c:v>42430</c:v>
                </c:pt>
                <c:pt idx="71">
                  <c:v>42401</c:v>
                </c:pt>
                <c:pt idx="72">
                  <c:v>42370</c:v>
                </c:pt>
                <c:pt idx="73">
                  <c:v>42339</c:v>
                </c:pt>
                <c:pt idx="74">
                  <c:v>42309</c:v>
                </c:pt>
                <c:pt idx="75">
                  <c:v>42278</c:v>
                </c:pt>
                <c:pt idx="76">
                  <c:v>42248</c:v>
                </c:pt>
                <c:pt idx="77">
                  <c:v>42217</c:v>
                </c:pt>
                <c:pt idx="78">
                  <c:v>42186</c:v>
                </c:pt>
                <c:pt idx="79">
                  <c:v>42156</c:v>
                </c:pt>
                <c:pt idx="80">
                  <c:v>42125</c:v>
                </c:pt>
                <c:pt idx="81">
                  <c:v>42095</c:v>
                </c:pt>
                <c:pt idx="82">
                  <c:v>42064</c:v>
                </c:pt>
                <c:pt idx="83">
                  <c:v>42036</c:v>
                </c:pt>
                <c:pt idx="84">
                  <c:v>42005</c:v>
                </c:pt>
                <c:pt idx="85">
                  <c:v>41974</c:v>
                </c:pt>
                <c:pt idx="86">
                  <c:v>41944</c:v>
                </c:pt>
                <c:pt idx="87">
                  <c:v>41913</c:v>
                </c:pt>
                <c:pt idx="88">
                  <c:v>41883</c:v>
                </c:pt>
                <c:pt idx="89">
                  <c:v>41852</c:v>
                </c:pt>
                <c:pt idx="90">
                  <c:v>41821</c:v>
                </c:pt>
                <c:pt idx="91">
                  <c:v>41791</c:v>
                </c:pt>
                <c:pt idx="92">
                  <c:v>41760</c:v>
                </c:pt>
                <c:pt idx="93">
                  <c:v>41730</c:v>
                </c:pt>
                <c:pt idx="94">
                  <c:v>41699</c:v>
                </c:pt>
                <c:pt idx="95">
                  <c:v>41671</c:v>
                </c:pt>
                <c:pt idx="96">
                  <c:v>41640</c:v>
                </c:pt>
                <c:pt idx="97">
                  <c:v>41609</c:v>
                </c:pt>
                <c:pt idx="98">
                  <c:v>41579</c:v>
                </c:pt>
                <c:pt idx="99">
                  <c:v>41548</c:v>
                </c:pt>
                <c:pt idx="100">
                  <c:v>41518</c:v>
                </c:pt>
                <c:pt idx="101">
                  <c:v>41487</c:v>
                </c:pt>
                <c:pt idx="102">
                  <c:v>41456</c:v>
                </c:pt>
                <c:pt idx="103">
                  <c:v>41426</c:v>
                </c:pt>
                <c:pt idx="104">
                  <c:v>41395</c:v>
                </c:pt>
                <c:pt idx="105">
                  <c:v>41365</c:v>
                </c:pt>
                <c:pt idx="106">
                  <c:v>41334</c:v>
                </c:pt>
                <c:pt idx="107">
                  <c:v>41306</c:v>
                </c:pt>
                <c:pt idx="108">
                  <c:v>41275</c:v>
                </c:pt>
                <c:pt idx="109">
                  <c:v>41244</c:v>
                </c:pt>
                <c:pt idx="110">
                  <c:v>41214</c:v>
                </c:pt>
                <c:pt idx="111">
                  <c:v>41183</c:v>
                </c:pt>
                <c:pt idx="112">
                  <c:v>41153</c:v>
                </c:pt>
                <c:pt idx="113">
                  <c:v>41122</c:v>
                </c:pt>
                <c:pt idx="114">
                  <c:v>41091</c:v>
                </c:pt>
                <c:pt idx="115">
                  <c:v>41061</c:v>
                </c:pt>
                <c:pt idx="116">
                  <c:v>41030</c:v>
                </c:pt>
                <c:pt idx="117">
                  <c:v>41000</c:v>
                </c:pt>
                <c:pt idx="118">
                  <c:v>40969</c:v>
                </c:pt>
                <c:pt idx="119">
                  <c:v>40940</c:v>
                </c:pt>
                <c:pt idx="120">
                  <c:v>40909</c:v>
                </c:pt>
                <c:pt idx="121">
                  <c:v>40878</c:v>
                </c:pt>
                <c:pt idx="122">
                  <c:v>40848</c:v>
                </c:pt>
                <c:pt idx="123">
                  <c:v>40817</c:v>
                </c:pt>
                <c:pt idx="124">
                  <c:v>40787</c:v>
                </c:pt>
                <c:pt idx="125">
                  <c:v>40756</c:v>
                </c:pt>
                <c:pt idx="126">
                  <c:v>40725</c:v>
                </c:pt>
                <c:pt idx="127">
                  <c:v>40695</c:v>
                </c:pt>
                <c:pt idx="128">
                  <c:v>40664</c:v>
                </c:pt>
                <c:pt idx="129">
                  <c:v>40634</c:v>
                </c:pt>
                <c:pt idx="130">
                  <c:v>40603</c:v>
                </c:pt>
                <c:pt idx="131">
                  <c:v>40575</c:v>
                </c:pt>
                <c:pt idx="132">
                  <c:v>40544</c:v>
                </c:pt>
                <c:pt idx="133">
                  <c:v>40513</c:v>
                </c:pt>
                <c:pt idx="134">
                  <c:v>40483</c:v>
                </c:pt>
                <c:pt idx="135">
                  <c:v>40452</c:v>
                </c:pt>
                <c:pt idx="136">
                  <c:v>40422</c:v>
                </c:pt>
                <c:pt idx="137">
                  <c:v>40391</c:v>
                </c:pt>
                <c:pt idx="138">
                  <c:v>40360</c:v>
                </c:pt>
                <c:pt idx="139">
                  <c:v>40330</c:v>
                </c:pt>
                <c:pt idx="140">
                  <c:v>40299</c:v>
                </c:pt>
                <c:pt idx="141">
                  <c:v>40269</c:v>
                </c:pt>
                <c:pt idx="142">
                  <c:v>40238</c:v>
                </c:pt>
                <c:pt idx="143">
                  <c:v>40210</c:v>
                </c:pt>
                <c:pt idx="144">
                  <c:v>40179</c:v>
                </c:pt>
                <c:pt idx="145">
                  <c:v>40148</c:v>
                </c:pt>
                <c:pt idx="146">
                  <c:v>40118</c:v>
                </c:pt>
                <c:pt idx="147">
                  <c:v>40087</c:v>
                </c:pt>
                <c:pt idx="148">
                  <c:v>40057</c:v>
                </c:pt>
                <c:pt idx="149">
                  <c:v>40026</c:v>
                </c:pt>
                <c:pt idx="150">
                  <c:v>39995</c:v>
                </c:pt>
                <c:pt idx="151">
                  <c:v>39965</c:v>
                </c:pt>
                <c:pt idx="152">
                  <c:v>39934</c:v>
                </c:pt>
                <c:pt idx="153">
                  <c:v>39904</c:v>
                </c:pt>
                <c:pt idx="154">
                  <c:v>39873</c:v>
                </c:pt>
                <c:pt idx="155">
                  <c:v>39845</c:v>
                </c:pt>
                <c:pt idx="156">
                  <c:v>39814</c:v>
                </c:pt>
                <c:pt idx="157">
                  <c:v>39783</c:v>
                </c:pt>
                <c:pt idx="158">
                  <c:v>39753</c:v>
                </c:pt>
                <c:pt idx="159">
                  <c:v>39722</c:v>
                </c:pt>
                <c:pt idx="160">
                  <c:v>39692</c:v>
                </c:pt>
                <c:pt idx="161">
                  <c:v>39661</c:v>
                </c:pt>
                <c:pt idx="162">
                  <c:v>39630</c:v>
                </c:pt>
                <c:pt idx="163">
                  <c:v>39600</c:v>
                </c:pt>
                <c:pt idx="164">
                  <c:v>39569</c:v>
                </c:pt>
                <c:pt idx="165">
                  <c:v>39539</c:v>
                </c:pt>
              </c:numCache>
            </c:numRef>
          </c:cat>
          <c:val>
            <c:numRef>
              <c:f>フラット推移02!$C$2:$C$167</c:f>
              <c:numCache>
                <c:formatCode>General</c:formatCode>
                <c:ptCount val="166"/>
                <c:pt idx="0">
                  <c:v>1.3</c:v>
                </c:pt>
                <c:pt idx="1">
                  <c:v>1.33</c:v>
                </c:pt>
                <c:pt idx="2">
                  <c:v>1.33</c:v>
                </c:pt>
                <c:pt idx="3">
                  <c:v>1.3</c:v>
                </c:pt>
                <c:pt idx="4">
                  <c:v>1.28</c:v>
                </c:pt>
                <c:pt idx="5">
                  <c:v>1.28</c:v>
                </c:pt>
                <c:pt idx="6">
                  <c:v>1.33</c:v>
                </c:pt>
                <c:pt idx="7">
                  <c:v>1.35</c:v>
                </c:pt>
                <c:pt idx="8">
                  <c:v>1.36</c:v>
                </c:pt>
                <c:pt idx="9">
                  <c:v>1.37</c:v>
                </c:pt>
                <c:pt idx="10">
                  <c:v>1.35</c:v>
                </c:pt>
                <c:pt idx="11">
                  <c:v>1.32</c:v>
                </c:pt>
                <c:pt idx="12">
                  <c:v>1.29</c:v>
                </c:pt>
                <c:pt idx="13">
                  <c:v>1.31</c:v>
                </c:pt>
                <c:pt idx="14">
                  <c:v>1.31</c:v>
                </c:pt>
                <c:pt idx="15">
                  <c:v>1.3</c:v>
                </c:pt>
                <c:pt idx="16">
                  <c:v>1.32</c:v>
                </c:pt>
                <c:pt idx="17">
                  <c:v>1.31</c:v>
                </c:pt>
                <c:pt idx="18">
                  <c:v>1.3</c:v>
                </c:pt>
                <c:pt idx="19">
                  <c:v>1.29</c:v>
                </c:pt>
                <c:pt idx="20">
                  <c:v>1.3</c:v>
                </c:pt>
                <c:pt idx="21">
                  <c:v>1.3</c:v>
                </c:pt>
                <c:pt idx="22">
                  <c:v>1.24</c:v>
                </c:pt>
                <c:pt idx="23">
                  <c:v>1.28</c:v>
                </c:pt>
                <c:pt idx="24">
                  <c:v>1.27</c:v>
                </c:pt>
                <c:pt idx="25">
                  <c:v>1.21</c:v>
                </c:pt>
                <c:pt idx="26">
                  <c:v>1.17</c:v>
                </c:pt>
                <c:pt idx="27">
                  <c:v>1.1100000000000001</c:v>
                </c:pt>
                <c:pt idx="28">
                  <c:v>1.1100000000000001</c:v>
                </c:pt>
                <c:pt idx="29">
                  <c:v>1.17</c:v>
                </c:pt>
                <c:pt idx="30">
                  <c:v>1.18</c:v>
                </c:pt>
                <c:pt idx="31">
                  <c:v>1.27</c:v>
                </c:pt>
                <c:pt idx="32">
                  <c:v>1.29</c:v>
                </c:pt>
                <c:pt idx="33">
                  <c:v>1.27</c:v>
                </c:pt>
                <c:pt idx="34">
                  <c:v>1.27</c:v>
                </c:pt>
                <c:pt idx="35">
                  <c:v>1.31</c:v>
                </c:pt>
                <c:pt idx="36">
                  <c:v>1.33</c:v>
                </c:pt>
                <c:pt idx="37">
                  <c:v>1.41</c:v>
                </c:pt>
                <c:pt idx="38">
                  <c:v>1.45</c:v>
                </c:pt>
                <c:pt idx="39">
                  <c:v>1.41</c:v>
                </c:pt>
                <c:pt idx="40">
                  <c:v>1.39</c:v>
                </c:pt>
                <c:pt idx="41">
                  <c:v>1.34</c:v>
                </c:pt>
                <c:pt idx="42">
                  <c:v>1.34</c:v>
                </c:pt>
                <c:pt idx="43">
                  <c:v>1.37</c:v>
                </c:pt>
                <c:pt idx="44">
                  <c:v>1.35</c:v>
                </c:pt>
                <c:pt idx="45">
                  <c:v>1.35</c:v>
                </c:pt>
                <c:pt idx="46">
                  <c:v>1.36</c:v>
                </c:pt>
                <c:pt idx="47">
                  <c:v>1.4</c:v>
                </c:pt>
                <c:pt idx="48">
                  <c:v>1.36</c:v>
                </c:pt>
                <c:pt idx="49">
                  <c:v>1.34</c:v>
                </c:pt>
                <c:pt idx="50">
                  <c:v>1.37</c:v>
                </c:pt>
                <c:pt idx="51">
                  <c:v>1.36</c:v>
                </c:pt>
              </c:numCache>
            </c:numRef>
          </c:val>
          <c:smooth val="0"/>
          <c:extLst>
            <c:ext xmlns:c16="http://schemas.microsoft.com/office/drawing/2014/chart" uri="{C3380CC4-5D6E-409C-BE32-E72D297353CC}">
              <c16:uniqueId val="{00000000-D698-48F4-B213-FE3250350A59}"/>
            </c:ext>
          </c:extLst>
        </c:ser>
        <c:ser>
          <c:idx val="1"/>
          <c:order val="1"/>
          <c:tx>
            <c:strRef>
              <c:f>フラット推移02!$D$1</c:f>
              <c:strCache>
                <c:ptCount val="1"/>
                <c:pt idx="0">
                  <c:v>旧団信</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フラット推移02!$B$2:$B$167</c:f>
              <c:numCache>
                <c:formatCode>yyyy"年"m"月"</c:formatCode>
                <c:ptCount val="166"/>
                <c:pt idx="0">
                  <c:v>44562</c:v>
                </c:pt>
                <c:pt idx="1">
                  <c:v>44531</c:v>
                </c:pt>
                <c:pt idx="2">
                  <c:v>44501</c:v>
                </c:pt>
                <c:pt idx="3">
                  <c:v>44470</c:v>
                </c:pt>
                <c:pt idx="4">
                  <c:v>44440</c:v>
                </c:pt>
                <c:pt idx="5">
                  <c:v>44409</c:v>
                </c:pt>
                <c:pt idx="6">
                  <c:v>44378</c:v>
                </c:pt>
                <c:pt idx="7">
                  <c:v>44348</c:v>
                </c:pt>
                <c:pt idx="8">
                  <c:v>44317</c:v>
                </c:pt>
                <c:pt idx="9">
                  <c:v>44287</c:v>
                </c:pt>
                <c:pt idx="10">
                  <c:v>44256</c:v>
                </c:pt>
                <c:pt idx="11">
                  <c:v>44228</c:v>
                </c:pt>
                <c:pt idx="12">
                  <c:v>44197</c:v>
                </c:pt>
                <c:pt idx="13">
                  <c:v>44166</c:v>
                </c:pt>
                <c:pt idx="14">
                  <c:v>44136</c:v>
                </c:pt>
                <c:pt idx="15">
                  <c:v>44105</c:v>
                </c:pt>
                <c:pt idx="16">
                  <c:v>44075</c:v>
                </c:pt>
                <c:pt idx="17">
                  <c:v>44044</c:v>
                </c:pt>
                <c:pt idx="18">
                  <c:v>44013</c:v>
                </c:pt>
                <c:pt idx="19">
                  <c:v>43983</c:v>
                </c:pt>
                <c:pt idx="20">
                  <c:v>43952</c:v>
                </c:pt>
                <c:pt idx="21">
                  <c:v>43922</c:v>
                </c:pt>
                <c:pt idx="22">
                  <c:v>43891</c:v>
                </c:pt>
                <c:pt idx="23">
                  <c:v>43862</c:v>
                </c:pt>
                <c:pt idx="24">
                  <c:v>43831</c:v>
                </c:pt>
                <c:pt idx="25">
                  <c:v>43800</c:v>
                </c:pt>
                <c:pt idx="26">
                  <c:v>43770</c:v>
                </c:pt>
                <c:pt idx="27">
                  <c:v>43739</c:v>
                </c:pt>
                <c:pt idx="28">
                  <c:v>43709</c:v>
                </c:pt>
                <c:pt idx="29">
                  <c:v>43678</c:v>
                </c:pt>
                <c:pt idx="30">
                  <c:v>43647</c:v>
                </c:pt>
                <c:pt idx="31">
                  <c:v>43617</c:v>
                </c:pt>
                <c:pt idx="32">
                  <c:v>43586</c:v>
                </c:pt>
                <c:pt idx="33">
                  <c:v>43556</c:v>
                </c:pt>
                <c:pt idx="34">
                  <c:v>43525</c:v>
                </c:pt>
                <c:pt idx="35">
                  <c:v>43497</c:v>
                </c:pt>
                <c:pt idx="36">
                  <c:v>43466</c:v>
                </c:pt>
                <c:pt idx="37">
                  <c:v>43435</c:v>
                </c:pt>
                <c:pt idx="38">
                  <c:v>43405</c:v>
                </c:pt>
                <c:pt idx="39">
                  <c:v>43374</c:v>
                </c:pt>
                <c:pt idx="40">
                  <c:v>43344</c:v>
                </c:pt>
                <c:pt idx="41">
                  <c:v>43313</c:v>
                </c:pt>
                <c:pt idx="42">
                  <c:v>43282</c:v>
                </c:pt>
                <c:pt idx="43">
                  <c:v>43252</c:v>
                </c:pt>
                <c:pt idx="44">
                  <c:v>43221</c:v>
                </c:pt>
                <c:pt idx="45">
                  <c:v>43191</c:v>
                </c:pt>
                <c:pt idx="46">
                  <c:v>43160</c:v>
                </c:pt>
                <c:pt idx="47">
                  <c:v>43132</c:v>
                </c:pt>
                <c:pt idx="48">
                  <c:v>43101</c:v>
                </c:pt>
                <c:pt idx="49">
                  <c:v>43070</c:v>
                </c:pt>
                <c:pt idx="50">
                  <c:v>43040</c:v>
                </c:pt>
                <c:pt idx="51">
                  <c:v>43009</c:v>
                </c:pt>
                <c:pt idx="52">
                  <c:v>42979</c:v>
                </c:pt>
                <c:pt idx="53">
                  <c:v>42948</c:v>
                </c:pt>
                <c:pt idx="54">
                  <c:v>42917</c:v>
                </c:pt>
                <c:pt idx="55">
                  <c:v>42887</c:v>
                </c:pt>
                <c:pt idx="56">
                  <c:v>42856</c:v>
                </c:pt>
                <c:pt idx="57">
                  <c:v>42826</c:v>
                </c:pt>
                <c:pt idx="58">
                  <c:v>42795</c:v>
                </c:pt>
                <c:pt idx="59">
                  <c:v>42767</c:v>
                </c:pt>
                <c:pt idx="60">
                  <c:v>42736</c:v>
                </c:pt>
                <c:pt idx="61">
                  <c:v>42705</c:v>
                </c:pt>
                <c:pt idx="62">
                  <c:v>42675</c:v>
                </c:pt>
                <c:pt idx="63">
                  <c:v>42644</c:v>
                </c:pt>
                <c:pt idx="64">
                  <c:v>42614</c:v>
                </c:pt>
                <c:pt idx="65">
                  <c:v>42583</c:v>
                </c:pt>
                <c:pt idx="66">
                  <c:v>42552</c:v>
                </c:pt>
                <c:pt idx="67">
                  <c:v>42522</c:v>
                </c:pt>
                <c:pt idx="68">
                  <c:v>42491</c:v>
                </c:pt>
                <c:pt idx="69">
                  <c:v>42461</c:v>
                </c:pt>
                <c:pt idx="70">
                  <c:v>42430</c:v>
                </c:pt>
                <c:pt idx="71">
                  <c:v>42401</c:v>
                </c:pt>
                <c:pt idx="72">
                  <c:v>42370</c:v>
                </c:pt>
                <c:pt idx="73">
                  <c:v>42339</c:v>
                </c:pt>
                <c:pt idx="74">
                  <c:v>42309</c:v>
                </c:pt>
                <c:pt idx="75">
                  <c:v>42278</c:v>
                </c:pt>
                <c:pt idx="76">
                  <c:v>42248</c:v>
                </c:pt>
                <c:pt idx="77">
                  <c:v>42217</c:v>
                </c:pt>
                <c:pt idx="78">
                  <c:v>42186</c:v>
                </c:pt>
                <c:pt idx="79">
                  <c:v>42156</c:v>
                </c:pt>
                <c:pt idx="80">
                  <c:v>42125</c:v>
                </c:pt>
                <c:pt idx="81">
                  <c:v>42095</c:v>
                </c:pt>
                <c:pt idx="82">
                  <c:v>42064</c:v>
                </c:pt>
                <c:pt idx="83">
                  <c:v>42036</c:v>
                </c:pt>
                <c:pt idx="84">
                  <c:v>42005</c:v>
                </c:pt>
                <c:pt idx="85">
                  <c:v>41974</c:v>
                </c:pt>
                <c:pt idx="86">
                  <c:v>41944</c:v>
                </c:pt>
                <c:pt idx="87">
                  <c:v>41913</c:v>
                </c:pt>
                <c:pt idx="88">
                  <c:v>41883</c:v>
                </c:pt>
                <c:pt idx="89">
                  <c:v>41852</c:v>
                </c:pt>
                <c:pt idx="90">
                  <c:v>41821</c:v>
                </c:pt>
                <c:pt idx="91">
                  <c:v>41791</c:v>
                </c:pt>
                <c:pt idx="92">
                  <c:v>41760</c:v>
                </c:pt>
                <c:pt idx="93">
                  <c:v>41730</c:v>
                </c:pt>
                <c:pt idx="94">
                  <c:v>41699</c:v>
                </c:pt>
                <c:pt idx="95">
                  <c:v>41671</c:v>
                </c:pt>
                <c:pt idx="96">
                  <c:v>41640</c:v>
                </c:pt>
                <c:pt idx="97">
                  <c:v>41609</c:v>
                </c:pt>
                <c:pt idx="98">
                  <c:v>41579</c:v>
                </c:pt>
                <c:pt idx="99">
                  <c:v>41548</c:v>
                </c:pt>
                <c:pt idx="100">
                  <c:v>41518</c:v>
                </c:pt>
                <c:pt idx="101">
                  <c:v>41487</c:v>
                </c:pt>
                <c:pt idx="102">
                  <c:v>41456</c:v>
                </c:pt>
                <c:pt idx="103">
                  <c:v>41426</c:v>
                </c:pt>
                <c:pt idx="104">
                  <c:v>41395</c:v>
                </c:pt>
                <c:pt idx="105">
                  <c:v>41365</c:v>
                </c:pt>
                <c:pt idx="106">
                  <c:v>41334</c:v>
                </c:pt>
                <c:pt idx="107">
                  <c:v>41306</c:v>
                </c:pt>
                <c:pt idx="108">
                  <c:v>41275</c:v>
                </c:pt>
                <c:pt idx="109">
                  <c:v>41244</c:v>
                </c:pt>
                <c:pt idx="110">
                  <c:v>41214</c:v>
                </c:pt>
                <c:pt idx="111">
                  <c:v>41183</c:v>
                </c:pt>
                <c:pt idx="112">
                  <c:v>41153</c:v>
                </c:pt>
                <c:pt idx="113">
                  <c:v>41122</c:v>
                </c:pt>
                <c:pt idx="114">
                  <c:v>41091</c:v>
                </c:pt>
                <c:pt idx="115">
                  <c:v>41061</c:v>
                </c:pt>
                <c:pt idx="116">
                  <c:v>41030</c:v>
                </c:pt>
                <c:pt idx="117">
                  <c:v>41000</c:v>
                </c:pt>
                <c:pt idx="118">
                  <c:v>40969</c:v>
                </c:pt>
                <c:pt idx="119">
                  <c:v>40940</c:v>
                </c:pt>
                <c:pt idx="120">
                  <c:v>40909</c:v>
                </c:pt>
                <c:pt idx="121">
                  <c:v>40878</c:v>
                </c:pt>
                <c:pt idx="122">
                  <c:v>40848</c:v>
                </c:pt>
                <c:pt idx="123">
                  <c:v>40817</c:v>
                </c:pt>
                <c:pt idx="124">
                  <c:v>40787</c:v>
                </c:pt>
                <c:pt idx="125">
                  <c:v>40756</c:v>
                </c:pt>
                <c:pt idx="126">
                  <c:v>40725</c:v>
                </c:pt>
                <c:pt idx="127">
                  <c:v>40695</c:v>
                </c:pt>
                <c:pt idx="128">
                  <c:v>40664</c:v>
                </c:pt>
                <c:pt idx="129">
                  <c:v>40634</c:v>
                </c:pt>
                <c:pt idx="130">
                  <c:v>40603</c:v>
                </c:pt>
                <c:pt idx="131">
                  <c:v>40575</c:v>
                </c:pt>
                <c:pt idx="132">
                  <c:v>40544</c:v>
                </c:pt>
                <c:pt idx="133">
                  <c:v>40513</c:v>
                </c:pt>
                <c:pt idx="134">
                  <c:v>40483</c:v>
                </c:pt>
                <c:pt idx="135">
                  <c:v>40452</c:v>
                </c:pt>
                <c:pt idx="136">
                  <c:v>40422</c:v>
                </c:pt>
                <c:pt idx="137">
                  <c:v>40391</c:v>
                </c:pt>
                <c:pt idx="138">
                  <c:v>40360</c:v>
                </c:pt>
                <c:pt idx="139">
                  <c:v>40330</c:v>
                </c:pt>
                <c:pt idx="140">
                  <c:v>40299</c:v>
                </c:pt>
                <c:pt idx="141">
                  <c:v>40269</c:v>
                </c:pt>
                <c:pt idx="142">
                  <c:v>40238</c:v>
                </c:pt>
                <c:pt idx="143">
                  <c:v>40210</c:v>
                </c:pt>
                <c:pt idx="144">
                  <c:v>40179</c:v>
                </c:pt>
                <c:pt idx="145">
                  <c:v>40148</c:v>
                </c:pt>
                <c:pt idx="146">
                  <c:v>40118</c:v>
                </c:pt>
                <c:pt idx="147">
                  <c:v>40087</c:v>
                </c:pt>
                <c:pt idx="148">
                  <c:v>40057</c:v>
                </c:pt>
                <c:pt idx="149">
                  <c:v>40026</c:v>
                </c:pt>
                <c:pt idx="150">
                  <c:v>39995</c:v>
                </c:pt>
                <c:pt idx="151">
                  <c:v>39965</c:v>
                </c:pt>
                <c:pt idx="152">
                  <c:v>39934</c:v>
                </c:pt>
                <c:pt idx="153">
                  <c:v>39904</c:v>
                </c:pt>
                <c:pt idx="154">
                  <c:v>39873</c:v>
                </c:pt>
                <c:pt idx="155">
                  <c:v>39845</c:v>
                </c:pt>
                <c:pt idx="156">
                  <c:v>39814</c:v>
                </c:pt>
                <c:pt idx="157">
                  <c:v>39783</c:v>
                </c:pt>
                <c:pt idx="158">
                  <c:v>39753</c:v>
                </c:pt>
                <c:pt idx="159">
                  <c:v>39722</c:v>
                </c:pt>
                <c:pt idx="160">
                  <c:v>39692</c:v>
                </c:pt>
                <c:pt idx="161">
                  <c:v>39661</c:v>
                </c:pt>
                <c:pt idx="162">
                  <c:v>39630</c:v>
                </c:pt>
                <c:pt idx="163">
                  <c:v>39600</c:v>
                </c:pt>
                <c:pt idx="164">
                  <c:v>39569</c:v>
                </c:pt>
                <c:pt idx="165">
                  <c:v>39539</c:v>
                </c:pt>
              </c:numCache>
            </c:numRef>
          </c:cat>
          <c:val>
            <c:numRef>
              <c:f>フラット推移02!$D$2:$D$167</c:f>
              <c:numCache>
                <c:formatCode>General</c:formatCode>
                <c:ptCount val="166"/>
                <c:pt idx="10">
                  <c:v>1.06</c:v>
                </c:pt>
                <c:pt idx="11">
                  <c:v>1.03</c:v>
                </c:pt>
                <c:pt idx="12">
                  <c:v>1</c:v>
                </c:pt>
                <c:pt idx="13">
                  <c:v>1.02</c:v>
                </c:pt>
                <c:pt idx="14">
                  <c:v>1.02</c:v>
                </c:pt>
                <c:pt idx="15">
                  <c:v>1.01</c:v>
                </c:pt>
                <c:pt idx="16">
                  <c:v>1.03</c:v>
                </c:pt>
                <c:pt idx="17">
                  <c:v>1.02</c:v>
                </c:pt>
                <c:pt idx="18">
                  <c:v>1.01</c:v>
                </c:pt>
                <c:pt idx="19">
                  <c:v>1</c:v>
                </c:pt>
                <c:pt idx="20">
                  <c:v>1.01</c:v>
                </c:pt>
                <c:pt idx="21">
                  <c:v>1.01</c:v>
                </c:pt>
                <c:pt idx="22">
                  <c:v>0.95</c:v>
                </c:pt>
                <c:pt idx="23">
                  <c:v>0.99</c:v>
                </c:pt>
                <c:pt idx="24">
                  <c:v>0.98</c:v>
                </c:pt>
                <c:pt idx="25">
                  <c:v>0.92</c:v>
                </c:pt>
                <c:pt idx="26">
                  <c:v>0.88</c:v>
                </c:pt>
                <c:pt idx="27">
                  <c:v>0.82</c:v>
                </c:pt>
                <c:pt idx="28">
                  <c:v>0.82</c:v>
                </c:pt>
                <c:pt idx="29">
                  <c:v>0.88</c:v>
                </c:pt>
                <c:pt idx="30">
                  <c:v>0.89</c:v>
                </c:pt>
                <c:pt idx="31">
                  <c:v>0.98</c:v>
                </c:pt>
                <c:pt idx="32">
                  <c:v>1</c:v>
                </c:pt>
                <c:pt idx="33">
                  <c:v>0.98</c:v>
                </c:pt>
                <c:pt idx="34">
                  <c:v>0.99</c:v>
                </c:pt>
                <c:pt idx="35">
                  <c:v>1.03</c:v>
                </c:pt>
                <c:pt idx="36">
                  <c:v>1.05</c:v>
                </c:pt>
                <c:pt idx="37">
                  <c:v>1.1299999999999999</c:v>
                </c:pt>
                <c:pt idx="38">
                  <c:v>1.17</c:v>
                </c:pt>
                <c:pt idx="39">
                  <c:v>1.1299999999999999</c:v>
                </c:pt>
                <c:pt idx="40">
                  <c:v>1.1100000000000001</c:v>
                </c:pt>
                <c:pt idx="41">
                  <c:v>1.06</c:v>
                </c:pt>
                <c:pt idx="42">
                  <c:v>1.06</c:v>
                </c:pt>
                <c:pt idx="43">
                  <c:v>1.0900000000000001</c:v>
                </c:pt>
                <c:pt idx="44">
                  <c:v>1.07</c:v>
                </c:pt>
                <c:pt idx="45">
                  <c:v>1.07</c:v>
                </c:pt>
                <c:pt idx="46">
                  <c:v>1.08</c:v>
                </c:pt>
                <c:pt idx="47">
                  <c:v>1.1200000000000001</c:v>
                </c:pt>
                <c:pt idx="48">
                  <c:v>1.08</c:v>
                </c:pt>
                <c:pt idx="49">
                  <c:v>1.06</c:v>
                </c:pt>
                <c:pt idx="50">
                  <c:v>1.0900000000000001</c:v>
                </c:pt>
                <c:pt idx="51">
                  <c:v>1.08</c:v>
                </c:pt>
                <c:pt idx="52">
                  <c:v>1.08</c:v>
                </c:pt>
                <c:pt idx="53">
                  <c:v>1.1200000000000001</c:v>
                </c:pt>
                <c:pt idx="54">
                  <c:v>1.0900000000000001</c:v>
                </c:pt>
                <c:pt idx="55">
                  <c:v>1.0900000000000001</c:v>
                </c:pt>
                <c:pt idx="56">
                  <c:v>1.06</c:v>
                </c:pt>
                <c:pt idx="57">
                  <c:v>1.1200000000000001</c:v>
                </c:pt>
                <c:pt idx="58">
                  <c:v>1.1200000000000001</c:v>
                </c:pt>
                <c:pt idx="59">
                  <c:v>1.1000000000000001</c:v>
                </c:pt>
                <c:pt idx="60">
                  <c:v>1.1200000000000001</c:v>
                </c:pt>
                <c:pt idx="61">
                  <c:v>1.1000000000000001</c:v>
                </c:pt>
                <c:pt idx="62">
                  <c:v>1.03</c:v>
                </c:pt>
                <c:pt idx="63">
                  <c:v>1.06</c:v>
                </c:pt>
                <c:pt idx="64">
                  <c:v>1.02</c:v>
                </c:pt>
                <c:pt idx="65">
                  <c:v>0.9</c:v>
                </c:pt>
                <c:pt idx="66">
                  <c:v>0.93</c:v>
                </c:pt>
                <c:pt idx="67">
                  <c:v>1.1000000000000001</c:v>
                </c:pt>
                <c:pt idx="68">
                  <c:v>1.08</c:v>
                </c:pt>
                <c:pt idx="69">
                  <c:v>1.19</c:v>
                </c:pt>
                <c:pt idx="70">
                  <c:v>1.25</c:v>
                </c:pt>
                <c:pt idx="71">
                  <c:v>1.48</c:v>
                </c:pt>
                <c:pt idx="72">
                  <c:v>1.54</c:v>
                </c:pt>
                <c:pt idx="73">
                  <c:v>1.55</c:v>
                </c:pt>
                <c:pt idx="74">
                  <c:v>1.55</c:v>
                </c:pt>
                <c:pt idx="75">
                  <c:v>1.59</c:v>
                </c:pt>
                <c:pt idx="76">
                  <c:v>1.54</c:v>
                </c:pt>
                <c:pt idx="77">
                  <c:v>1.58</c:v>
                </c:pt>
                <c:pt idx="78">
                  <c:v>1.61</c:v>
                </c:pt>
                <c:pt idx="79">
                  <c:v>1.54</c:v>
                </c:pt>
                <c:pt idx="80">
                  <c:v>1.46</c:v>
                </c:pt>
                <c:pt idx="81">
                  <c:v>1.54</c:v>
                </c:pt>
                <c:pt idx="82">
                  <c:v>1.47</c:v>
                </c:pt>
                <c:pt idx="83">
                  <c:v>1.37</c:v>
                </c:pt>
                <c:pt idx="84">
                  <c:v>1.47</c:v>
                </c:pt>
                <c:pt idx="85">
                  <c:v>1.56</c:v>
                </c:pt>
                <c:pt idx="86">
                  <c:v>1.61</c:v>
                </c:pt>
                <c:pt idx="87">
                  <c:v>1.65</c:v>
                </c:pt>
                <c:pt idx="88">
                  <c:v>1.66</c:v>
                </c:pt>
                <c:pt idx="89">
                  <c:v>1.69</c:v>
                </c:pt>
                <c:pt idx="90">
                  <c:v>1.73</c:v>
                </c:pt>
                <c:pt idx="91">
                  <c:v>1.73</c:v>
                </c:pt>
                <c:pt idx="92">
                  <c:v>1.73</c:v>
                </c:pt>
                <c:pt idx="93">
                  <c:v>1.75</c:v>
                </c:pt>
                <c:pt idx="94">
                  <c:v>1.74</c:v>
                </c:pt>
                <c:pt idx="95">
                  <c:v>1.79</c:v>
                </c:pt>
                <c:pt idx="96">
                  <c:v>1.8</c:v>
                </c:pt>
                <c:pt idx="97">
                  <c:v>1.8</c:v>
                </c:pt>
                <c:pt idx="98">
                  <c:v>1.81</c:v>
                </c:pt>
                <c:pt idx="99">
                  <c:v>1.93</c:v>
                </c:pt>
                <c:pt idx="100">
                  <c:v>1.94</c:v>
                </c:pt>
                <c:pt idx="101">
                  <c:v>1.99</c:v>
                </c:pt>
                <c:pt idx="102">
                  <c:v>2.0499999999999998</c:v>
                </c:pt>
                <c:pt idx="103">
                  <c:v>2.0299999999999998</c:v>
                </c:pt>
                <c:pt idx="104">
                  <c:v>1.81</c:v>
                </c:pt>
                <c:pt idx="105">
                  <c:v>1.8</c:v>
                </c:pt>
                <c:pt idx="106">
                  <c:v>1.99</c:v>
                </c:pt>
                <c:pt idx="107">
                  <c:v>2.0099999999999998</c:v>
                </c:pt>
                <c:pt idx="108">
                  <c:v>1.99</c:v>
                </c:pt>
                <c:pt idx="109">
                  <c:v>1.81</c:v>
                </c:pt>
                <c:pt idx="110">
                  <c:v>1.85</c:v>
                </c:pt>
                <c:pt idx="111">
                  <c:v>1.88</c:v>
                </c:pt>
                <c:pt idx="112">
                  <c:v>1.89</c:v>
                </c:pt>
                <c:pt idx="113">
                  <c:v>1.84</c:v>
                </c:pt>
                <c:pt idx="114">
                  <c:v>1.94</c:v>
                </c:pt>
                <c:pt idx="115">
                  <c:v>2.0099999999999998</c:v>
                </c:pt>
                <c:pt idx="116">
                  <c:v>2.0699999999999998</c:v>
                </c:pt>
                <c:pt idx="117">
                  <c:v>2.16</c:v>
                </c:pt>
                <c:pt idx="118">
                  <c:v>2.13</c:v>
                </c:pt>
                <c:pt idx="119">
                  <c:v>2.1800000000000002</c:v>
                </c:pt>
                <c:pt idx="120">
                  <c:v>2.14</c:v>
                </c:pt>
                <c:pt idx="121">
                  <c:v>2.21</c:v>
                </c:pt>
                <c:pt idx="122">
                  <c:v>2.2000000000000002</c:v>
                </c:pt>
                <c:pt idx="123">
                  <c:v>2.1800000000000002</c:v>
                </c:pt>
                <c:pt idx="124">
                  <c:v>2.2599999999999998</c:v>
                </c:pt>
                <c:pt idx="125">
                  <c:v>2.35</c:v>
                </c:pt>
                <c:pt idx="126">
                  <c:v>2.39</c:v>
                </c:pt>
                <c:pt idx="127">
                  <c:v>2.4900000000000002</c:v>
                </c:pt>
                <c:pt idx="128">
                  <c:v>2.63</c:v>
                </c:pt>
                <c:pt idx="129">
                  <c:v>2.63</c:v>
                </c:pt>
                <c:pt idx="130">
                  <c:v>2.54</c:v>
                </c:pt>
                <c:pt idx="131">
                  <c:v>2.5499999999999998</c:v>
                </c:pt>
                <c:pt idx="132">
                  <c:v>2.41</c:v>
                </c:pt>
                <c:pt idx="133">
                  <c:v>2.4</c:v>
                </c:pt>
                <c:pt idx="134">
                  <c:v>2.15</c:v>
                </c:pt>
                <c:pt idx="135">
                  <c:v>2.16</c:v>
                </c:pt>
                <c:pt idx="136">
                  <c:v>2.06</c:v>
                </c:pt>
                <c:pt idx="137">
                  <c:v>2.23</c:v>
                </c:pt>
                <c:pt idx="138">
                  <c:v>2.3199999999999998</c:v>
                </c:pt>
                <c:pt idx="139">
                  <c:v>2.41</c:v>
                </c:pt>
                <c:pt idx="140">
                  <c:v>2.5099999999999998</c:v>
                </c:pt>
                <c:pt idx="141">
                  <c:v>2.59</c:v>
                </c:pt>
                <c:pt idx="142">
                  <c:v>2.5499999999999998</c:v>
                </c:pt>
                <c:pt idx="143">
                  <c:v>2.6</c:v>
                </c:pt>
                <c:pt idx="144">
                  <c:v>2.57</c:v>
                </c:pt>
                <c:pt idx="145">
                  <c:v>2.6</c:v>
                </c:pt>
                <c:pt idx="146">
                  <c:v>2.69</c:v>
                </c:pt>
                <c:pt idx="147">
                  <c:v>2.64</c:v>
                </c:pt>
                <c:pt idx="148">
                  <c:v>2.69</c:v>
                </c:pt>
                <c:pt idx="149">
                  <c:v>2.76</c:v>
                </c:pt>
                <c:pt idx="150">
                  <c:v>2.82</c:v>
                </c:pt>
                <c:pt idx="151">
                  <c:v>2.99</c:v>
                </c:pt>
                <c:pt idx="152">
                  <c:v>3.07</c:v>
                </c:pt>
                <c:pt idx="153">
                  <c:v>2.95</c:v>
                </c:pt>
                <c:pt idx="154">
                  <c:v>2.98</c:v>
                </c:pt>
                <c:pt idx="155">
                  <c:v>3.02</c:v>
                </c:pt>
                <c:pt idx="156">
                  <c:v>2.88</c:v>
                </c:pt>
                <c:pt idx="157">
                  <c:v>2.88</c:v>
                </c:pt>
                <c:pt idx="158">
                  <c:v>2.89</c:v>
                </c:pt>
                <c:pt idx="159">
                  <c:v>2.77</c:v>
                </c:pt>
                <c:pt idx="160">
                  <c:v>2.76</c:v>
                </c:pt>
                <c:pt idx="161">
                  <c:v>2.92</c:v>
                </c:pt>
                <c:pt idx="162">
                  <c:v>2.98</c:v>
                </c:pt>
                <c:pt idx="163">
                  <c:v>3.05</c:v>
                </c:pt>
                <c:pt idx="164">
                  <c:v>2.95</c:v>
                </c:pt>
                <c:pt idx="165">
                  <c:v>2.64</c:v>
                </c:pt>
              </c:numCache>
            </c:numRef>
          </c:val>
          <c:smooth val="0"/>
          <c:extLst>
            <c:ext xmlns:c16="http://schemas.microsoft.com/office/drawing/2014/chart" uri="{C3380CC4-5D6E-409C-BE32-E72D297353CC}">
              <c16:uniqueId val="{00000001-D698-48F4-B213-FE3250350A59}"/>
            </c:ext>
          </c:extLst>
        </c:ser>
        <c:dLbls>
          <c:showLegendKey val="0"/>
          <c:showVal val="0"/>
          <c:showCatName val="0"/>
          <c:showSerName val="0"/>
          <c:showPercent val="0"/>
          <c:showBubbleSize val="0"/>
        </c:dLbls>
        <c:smooth val="0"/>
        <c:axId val="2120925776"/>
        <c:axId val="2120951152"/>
      </c:lineChart>
      <c:dateAx>
        <c:axId val="2120925776"/>
        <c:scaling>
          <c:orientation val="minMax"/>
        </c:scaling>
        <c:delete val="0"/>
        <c:axPos val="b"/>
        <c:numFmt formatCode="yyyy&quot;年&quot;m&quot;月&quot;"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20951152"/>
        <c:crosses val="autoZero"/>
        <c:auto val="1"/>
        <c:lblOffset val="100"/>
        <c:baseTimeUnit val="months"/>
      </c:dateAx>
      <c:valAx>
        <c:axId val="212095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2092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a:t>フラット</a:t>
            </a:r>
            <a:r>
              <a:rPr lang="en-US" altLang="ja-JP"/>
              <a:t>35</a:t>
            </a:r>
            <a:r>
              <a:rPr lang="ja-JP" altLang="en-US"/>
              <a:t>　借入期間</a:t>
            </a:r>
            <a:r>
              <a:rPr lang="en-US" altLang="ja-JP"/>
              <a:t>35</a:t>
            </a:r>
            <a:r>
              <a:rPr lang="ja-JP" altLang="en-US"/>
              <a:t>年　金利推移</a:t>
            </a:r>
            <a:endParaRPr lang="ja-JP"/>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フラット推移02!$C$1</c:f>
              <c:strCache>
                <c:ptCount val="1"/>
                <c:pt idx="0">
                  <c:v>新団信</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フラット推移02!$B$2:$B$167</c:f>
              <c:numCache>
                <c:formatCode>yyyy"年"m"月"</c:formatCode>
                <c:ptCount val="166"/>
                <c:pt idx="0">
                  <c:v>44562</c:v>
                </c:pt>
                <c:pt idx="1">
                  <c:v>44531</c:v>
                </c:pt>
                <c:pt idx="2">
                  <c:v>44501</c:v>
                </c:pt>
                <c:pt idx="3">
                  <c:v>44470</c:v>
                </c:pt>
                <c:pt idx="4">
                  <c:v>44440</c:v>
                </c:pt>
                <c:pt idx="5">
                  <c:v>44409</c:v>
                </c:pt>
                <c:pt idx="6">
                  <c:v>44378</c:v>
                </c:pt>
                <c:pt idx="7">
                  <c:v>44348</c:v>
                </c:pt>
                <c:pt idx="8">
                  <c:v>44317</c:v>
                </c:pt>
                <c:pt idx="9">
                  <c:v>44287</c:v>
                </c:pt>
                <c:pt idx="10">
                  <c:v>44256</c:v>
                </c:pt>
                <c:pt idx="11">
                  <c:v>44228</c:v>
                </c:pt>
                <c:pt idx="12">
                  <c:v>44197</c:v>
                </c:pt>
                <c:pt idx="13">
                  <c:v>44166</c:v>
                </c:pt>
                <c:pt idx="14">
                  <c:v>44136</c:v>
                </c:pt>
                <c:pt idx="15">
                  <c:v>44105</c:v>
                </c:pt>
                <c:pt idx="16">
                  <c:v>44075</c:v>
                </c:pt>
                <c:pt idx="17">
                  <c:v>44044</c:v>
                </c:pt>
                <c:pt idx="18">
                  <c:v>44013</c:v>
                </c:pt>
                <c:pt idx="19">
                  <c:v>43983</c:v>
                </c:pt>
                <c:pt idx="20">
                  <c:v>43952</c:v>
                </c:pt>
                <c:pt idx="21">
                  <c:v>43922</c:v>
                </c:pt>
                <c:pt idx="22">
                  <c:v>43891</c:v>
                </c:pt>
                <c:pt idx="23">
                  <c:v>43862</c:v>
                </c:pt>
                <c:pt idx="24">
                  <c:v>43831</c:v>
                </c:pt>
                <c:pt idx="25">
                  <c:v>43800</c:v>
                </c:pt>
                <c:pt idx="26">
                  <c:v>43770</c:v>
                </c:pt>
                <c:pt idx="27">
                  <c:v>43739</c:v>
                </c:pt>
                <c:pt idx="28">
                  <c:v>43709</c:v>
                </c:pt>
                <c:pt idx="29">
                  <c:v>43678</c:v>
                </c:pt>
                <c:pt idx="30">
                  <c:v>43647</c:v>
                </c:pt>
                <c:pt idx="31">
                  <c:v>43617</c:v>
                </c:pt>
                <c:pt idx="32">
                  <c:v>43586</c:v>
                </c:pt>
                <c:pt idx="33">
                  <c:v>43556</c:v>
                </c:pt>
                <c:pt idx="34">
                  <c:v>43525</c:v>
                </c:pt>
                <c:pt idx="35">
                  <c:v>43497</c:v>
                </c:pt>
                <c:pt idx="36">
                  <c:v>43466</c:v>
                </c:pt>
                <c:pt idx="37">
                  <c:v>43435</c:v>
                </c:pt>
                <c:pt idx="38">
                  <c:v>43405</c:v>
                </c:pt>
                <c:pt idx="39">
                  <c:v>43374</c:v>
                </c:pt>
                <c:pt idx="40">
                  <c:v>43344</c:v>
                </c:pt>
                <c:pt idx="41">
                  <c:v>43313</c:v>
                </c:pt>
                <c:pt idx="42">
                  <c:v>43282</c:v>
                </c:pt>
                <c:pt idx="43">
                  <c:v>43252</c:v>
                </c:pt>
                <c:pt idx="44">
                  <c:v>43221</c:v>
                </c:pt>
                <c:pt idx="45">
                  <c:v>43191</c:v>
                </c:pt>
                <c:pt idx="46">
                  <c:v>43160</c:v>
                </c:pt>
                <c:pt idx="47">
                  <c:v>43132</c:v>
                </c:pt>
                <c:pt idx="48">
                  <c:v>43101</c:v>
                </c:pt>
                <c:pt idx="49">
                  <c:v>43070</c:v>
                </c:pt>
                <c:pt idx="50">
                  <c:v>43040</c:v>
                </c:pt>
                <c:pt idx="51">
                  <c:v>43009</c:v>
                </c:pt>
                <c:pt idx="52">
                  <c:v>42979</c:v>
                </c:pt>
                <c:pt idx="53">
                  <c:v>42948</c:v>
                </c:pt>
                <c:pt idx="54">
                  <c:v>42917</c:v>
                </c:pt>
                <c:pt idx="55">
                  <c:v>42887</c:v>
                </c:pt>
                <c:pt idx="56">
                  <c:v>42856</c:v>
                </c:pt>
                <c:pt idx="57">
                  <c:v>42826</c:v>
                </c:pt>
                <c:pt idx="58">
                  <c:v>42795</c:v>
                </c:pt>
                <c:pt idx="59">
                  <c:v>42767</c:v>
                </c:pt>
                <c:pt idx="60">
                  <c:v>42736</c:v>
                </c:pt>
                <c:pt idx="61">
                  <c:v>42705</c:v>
                </c:pt>
                <c:pt idx="62">
                  <c:v>42675</c:v>
                </c:pt>
                <c:pt idx="63">
                  <c:v>42644</c:v>
                </c:pt>
                <c:pt idx="64">
                  <c:v>42614</c:v>
                </c:pt>
                <c:pt idx="65">
                  <c:v>42583</c:v>
                </c:pt>
                <c:pt idx="66">
                  <c:v>42552</c:v>
                </c:pt>
                <c:pt idx="67">
                  <c:v>42522</c:v>
                </c:pt>
                <c:pt idx="68">
                  <c:v>42491</c:v>
                </c:pt>
                <c:pt idx="69">
                  <c:v>42461</c:v>
                </c:pt>
                <c:pt idx="70">
                  <c:v>42430</c:v>
                </c:pt>
                <c:pt idx="71">
                  <c:v>42401</c:v>
                </c:pt>
                <c:pt idx="72">
                  <c:v>42370</c:v>
                </c:pt>
                <c:pt idx="73">
                  <c:v>42339</c:v>
                </c:pt>
                <c:pt idx="74">
                  <c:v>42309</c:v>
                </c:pt>
                <c:pt idx="75">
                  <c:v>42278</c:v>
                </c:pt>
                <c:pt idx="76">
                  <c:v>42248</c:v>
                </c:pt>
                <c:pt idx="77">
                  <c:v>42217</c:v>
                </c:pt>
                <c:pt idx="78">
                  <c:v>42186</c:v>
                </c:pt>
                <c:pt idx="79">
                  <c:v>42156</c:v>
                </c:pt>
                <c:pt idx="80">
                  <c:v>42125</c:v>
                </c:pt>
                <c:pt idx="81">
                  <c:v>42095</c:v>
                </c:pt>
                <c:pt idx="82">
                  <c:v>42064</c:v>
                </c:pt>
                <c:pt idx="83">
                  <c:v>42036</c:v>
                </c:pt>
                <c:pt idx="84">
                  <c:v>42005</c:v>
                </c:pt>
                <c:pt idx="85">
                  <c:v>41974</c:v>
                </c:pt>
                <c:pt idx="86">
                  <c:v>41944</c:v>
                </c:pt>
                <c:pt idx="87">
                  <c:v>41913</c:v>
                </c:pt>
                <c:pt idx="88">
                  <c:v>41883</c:v>
                </c:pt>
                <c:pt idx="89">
                  <c:v>41852</c:v>
                </c:pt>
                <c:pt idx="90">
                  <c:v>41821</c:v>
                </c:pt>
                <c:pt idx="91">
                  <c:v>41791</c:v>
                </c:pt>
                <c:pt idx="92">
                  <c:v>41760</c:v>
                </c:pt>
                <c:pt idx="93">
                  <c:v>41730</c:v>
                </c:pt>
                <c:pt idx="94">
                  <c:v>41699</c:v>
                </c:pt>
                <c:pt idx="95">
                  <c:v>41671</c:v>
                </c:pt>
                <c:pt idx="96">
                  <c:v>41640</c:v>
                </c:pt>
                <c:pt idx="97">
                  <c:v>41609</c:v>
                </c:pt>
                <c:pt idx="98">
                  <c:v>41579</c:v>
                </c:pt>
                <c:pt idx="99">
                  <c:v>41548</c:v>
                </c:pt>
                <c:pt idx="100">
                  <c:v>41518</c:v>
                </c:pt>
                <c:pt idx="101">
                  <c:v>41487</c:v>
                </c:pt>
                <c:pt idx="102">
                  <c:v>41456</c:v>
                </c:pt>
                <c:pt idx="103">
                  <c:v>41426</c:v>
                </c:pt>
                <c:pt idx="104">
                  <c:v>41395</c:v>
                </c:pt>
                <c:pt idx="105">
                  <c:v>41365</c:v>
                </c:pt>
                <c:pt idx="106">
                  <c:v>41334</c:v>
                </c:pt>
                <c:pt idx="107">
                  <c:v>41306</c:v>
                </c:pt>
                <c:pt idx="108">
                  <c:v>41275</c:v>
                </c:pt>
                <c:pt idx="109">
                  <c:v>41244</c:v>
                </c:pt>
                <c:pt idx="110">
                  <c:v>41214</c:v>
                </c:pt>
                <c:pt idx="111">
                  <c:v>41183</c:v>
                </c:pt>
                <c:pt idx="112">
                  <c:v>41153</c:v>
                </c:pt>
                <c:pt idx="113">
                  <c:v>41122</c:v>
                </c:pt>
                <c:pt idx="114">
                  <c:v>41091</c:v>
                </c:pt>
                <c:pt idx="115">
                  <c:v>41061</c:v>
                </c:pt>
                <c:pt idx="116">
                  <c:v>41030</c:v>
                </c:pt>
                <c:pt idx="117">
                  <c:v>41000</c:v>
                </c:pt>
                <c:pt idx="118">
                  <c:v>40969</c:v>
                </c:pt>
                <c:pt idx="119">
                  <c:v>40940</c:v>
                </c:pt>
                <c:pt idx="120">
                  <c:v>40909</c:v>
                </c:pt>
                <c:pt idx="121">
                  <c:v>40878</c:v>
                </c:pt>
                <c:pt idx="122">
                  <c:v>40848</c:v>
                </c:pt>
                <c:pt idx="123">
                  <c:v>40817</c:v>
                </c:pt>
                <c:pt idx="124">
                  <c:v>40787</c:v>
                </c:pt>
                <c:pt idx="125">
                  <c:v>40756</c:v>
                </c:pt>
                <c:pt idx="126">
                  <c:v>40725</c:v>
                </c:pt>
                <c:pt idx="127">
                  <c:v>40695</c:v>
                </c:pt>
                <c:pt idx="128">
                  <c:v>40664</c:v>
                </c:pt>
                <c:pt idx="129">
                  <c:v>40634</c:v>
                </c:pt>
                <c:pt idx="130">
                  <c:v>40603</c:v>
                </c:pt>
                <c:pt idx="131">
                  <c:v>40575</c:v>
                </c:pt>
                <c:pt idx="132">
                  <c:v>40544</c:v>
                </c:pt>
                <c:pt idx="133">
                  <c:v>40513</c:v>
                </c:pt>
                <c:pt idx="134">
                  <c:v>40483</c:v>
                </c:pt>
                <c:pt idx="135">
                  <c:v>40452</c:v>
                </c:pt>
                <c:pt idx="136">
                  <c:v>40422</c:v>
                </c:pt>
                <c:pt idx="137">
                  <c:v>40391</c:v>
                </c:pt>
                <c:pt idx="138">
                  <c:v>40360</c:v>
                </c:pt>
                <c:pt idx="139">
                  <c:v>40330</c:v>
                </c:pt>
                <c:pt idx="140">
                  <c:v>40299</c:v>
                </c:pt>
                <c:pt idx="141">
                  <c:v>40269</c:v>
                </c:pt>
                <c:pt idx="142">
                  <c:v>40238</c:v>
                </c:pt>
                <c:pt idx="143">
                  <c:v>40210</c:v>
                </c:pt>
                <c:pt idx="144">
                  <c:v>40179</c:v>
                </c:pt>
                <c:pt idx="145">
                  <c:v>40148</c:v>
                </c:pt>
                <c:pt idx="146">
                  <c:v>40118</c:v>
                </c:pt>
                <c:pt idx="147">
                  <c:v>40087</c:v>
                </c:pt>
                <c:pt idx="148">
                  <c:v>40057</c:v>
                </c:pt>
                <c:pt idx="149">
                  <c:v>40026</c:v>
                </c:pt>
                <c:pt idx="150">
                  <c:v>39995</c:v>
                </c:pt>
                <c:pt idx="151">
                  <c:v>39965</c:v>
                </c:pt>
                <c:pt idx="152">
                  <c:v>39934</c:v>
                </c:pt>
                <c:pt idx="153">
                  <c:v>39904</c:v>
                </c:pt>
                <c:pt idx="154">
                  <c:v>39873</c:v>
                </c:pt>
                <c:pt idx="155">
                  <c:v>39845</c:v>
                </c:pt>
                <c:pt idx="156">
                  <c:v>39814</c:v>
                </c:pt>
                <c:pt idx="157">
                  <c:v>39783</c:v>
                </c:pt>
                <c:pt idx="158">
                  <c:v>39753</c:v>
                </c:pt>
                <c:pt idx="159">
                  <c:v>39722</c:v>
                </c:pt>
                <c:pt idx="160">
                  <c:v>39692</c:v>
                </c:pt>
                <c:pt idx="161">
                  <c:v>39661</c:v>
                </c:pt>
                <c:pt idx="162">
                  <c:v>39630</c:v>
                </c:pt>
                <c:pt idx="163">
                  <c:v>39600</c:v>
                </c:pt>
                <c:pt idx="164">
                  <c:v>39569</c:v>
                </c:pt>
                <c:pt idx="165">
                  <c:v>39539</c:v>
                </c:pt>
              </c:numCache>
            </c:numRef>
          </c:cat>
          <c:val>
            <c:numRef>
              <c:f>フラット推移02!$C$2:$C$167</c:f>
              <c:numCache>
                <c:formatCode>General</c:formatCode>
                <c:ptCount val="166"/>
                <c:pt idx="0">
                  <c:v>1.3</c:v>
                </c:pt>
                <c:pt idx="1">
                  <c:v>1.33</c:v>
                </c:pt>
                <c:pt idx="2">
                  <c:v>1.33</c:v>
                </c:pt>
                <c:pt idx="3">
                  <c:v>1.3</c:v>
                </c:pt>
                <c:pt idx="4">
                  <c:v>1.28</c:v>
                </c:pt>
                <c:pt idx="5">
                  <c:v>1.28</c:v>
                </c:pt>
                <c:pt idx="6">
                  <c:v>1.33</c:v>
                </c:pt>
                <c:pt idx="7">
                  <c:v>1.35</c:v>
                </c:pt>
                <c:pt idx="8">
                  <c:v>1.36</c:v>
                </c:pt>
                <c:pt idx="9">
                  <c:v>1.37</c:v>
                </c:pt>
                <c:pt idx="10">
                  <c:v>1.35</c:v>
                </c:pt>
                <c:pt idx="11">
                  <c:v>1.32</c:v>
                </c:pt>
                <c:pt idx="12">
                  <c:v>1.29</c:v>
                </c:pt>
                <c:pt idx="13">
                  <c:v>1.31</c:v>
                </c:pt>
                <c:pt idx="14">
                  <c:v>1.31</c:v>
                </c:pt>
                <c:pt idx="15">
                  <c:v>1.3</c:v>
                </c:pt>
                <c:pt idx="16">
                  <c:v>1.32</c:v>
                </c:pt>
                <c:pt idx="17">
                  <c:v>1.31</c:v>
                </c:pt>
                <c:pt idx="18">
                  <c:v>1.3</c:v>
                </c:pt>
                <c:pt idx="19">
                  <c:v>1.29</c:v>
                </c:pt>
                <c:pt idx="20">
                  <c:v>1.3</c:v>
                </c:pt>
                <c:pt idx="21">
                  <c:v>1.3</c:v>
                </c:pt>
                <c:pt idx="22">
                  <c:v>1.24</c:v>
                </c:pt>
                <c:pt idx="23">
                  <c:v>1.28</c:v>
                </c:pt>
                <c:pt idx="24">
                  <c:v>1.27</c:v>
                </c:pt>
                <c:pt idx="25">
                  <c:v>1.21</c:v>
                </c:pt>
                <c:pt idx="26">
                  <c:v>1.17</c:v>
                </c:pt>
                <c:pt idx="27">
                  <c:v>1.1100000000000001</c:v>
                </c:pt>
                <c:pt idx="28">
                  <c:v>1.1100000000000001</c:v>
                </c:pt>
                <c:pt idx="29">
                  <c:v>1.17</c:v>
                </c:pt>
                <c:pt idx="30">
                  <c:v>1.18</c:v>
                </c:pt>
                <c:pt idx="31">
                  <c:v>1.27</c:v>
                </c:pt>
                <c:pt idx="32">
                  <c:v>1.29</c:v>
                </c:pt>
                <c:pt idx="33">
                  <c:v>1.27</c:v>
                </c:pt>
                <c:pt idx="34">
                  <c:v>1.27</c:v>
                </c:pt>
                <c:pt idx="35">
                  <c:v>1.31</c:v>
                </c:pt>
                <c:pt idx="36">
                  <c:v>1.33</c:v>
                </c:pt>
                <c:pt idx="37">
                  <c:v>1.41</c:v>
                </c:pt>
                <c:pt idx="38">
                  <c:v>1.45</c:v>
                </c:pt>
                <c:pt idx="39">
                  <c:v>1.41</c:v>
                </c:pt>
                <c:pt idx="40">
                  <c:v>1.39</c:v>
                </c:pt>
                <c:pt idx="41">
                  <c:v>1.34</c:v>
                </c:pt>
                <c:pt idx="42">
                  <c:v>1.34</c:v>
                </c:pt>
                <c:pt idx="43">
                  <c:v>1.37</c:v>
                </c:pt>
                <c:pt idx="44">
                  <c:v>1.35</c:v>
                </c:pt>
                <c:pt idx="45">
                  <c:v>1.35</c:v>
                </c:pt>
                <c:pt idx="46">
                  <c:v>1.36</c:v>
                </c:pt>
                <c:pt idx="47">
                  <c:v>1.4</c:v>
                </c:pt>
                <c:pt idx="48">
                  <c:v>1.36</c:v>
                </c:pt>
                <c:pt idx="49">
                  <c:v>1.34</c:v>
                </c:pt>
                <c:pt idx="50">
                  <c:v>1.37</c:v>
                </c:pt>
                <c:pt idx="51">
                  <c:v>1.36</c:v>
                </c:pt>
              </c:numCache>
            </c:numRef>
          </c:val>
          <c:smooth val="0"/>
          <c:extLst>
            <c:ext xmlns:c16="http://schemas.microsoft.com/office/drawing/2014/chart" uri="{C3380CC4-5D6E-409C-BE32-E72D297353CC}">
              <c16:uniqueId val="{00000000-D698-48F4-B213-FE3250350A59}"/>
            </c:ext>
          </c:extLst>
        </c:ser>
        <c:ser>
          <c:idx val="1"/>
          <c:order val="1"/>
          <c:tx>
            <c:strRef>
              <c:f>フラット推移02!$D$1</c:f>
              <c:strCache>
                <c:ptCount val="1"/>
                <c:pt idx="0">
                  <c:v>旧団信</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フラット推移02!$B$2:$B$167</c:f>
              <c:numCache>
                <c:formatCode>yyyy"年"m"月"</c:formatCode>
                <c:ptCount val="166"/>
                <c:pt idx="0">
                  <c:v>44562</c:v>
                </c:pt>
                <c:pt idx="1">
                  <c:v>44531</c:v>
                </c:pt>
                <c:pt idx="2">
                  <c:v>44501</c:v>
                </c:pt>
                <c:pt idx="3">
                  <c:v>44470</c:v>
                </c:pt>
                <c:pt idx="4">
                  <c:v>44440</c:v>
                </c:pt>
                <c:pt idx="5">
                  <c:v>44409</c:v>
                </c:pt>
                <c:pt idx="6">
                  <c:v>44378</c:v>
                </c:pt>
                <c:pt idx="7">
                  <c:v>44348</c:v>
                </c:pt>
                <c:pt idx="8">
                  <c:v>44317</c:v>
                </c:pt>
                <c:pt idx="9">
                  <c:v>44287</c:v>
                </c:pt>
                <c:pt idx="10">
                  <c:v>44256</c:v>
                </c:pt>
                <c:pt idx="11">
                  <c:v>44228</c:v>
                </c:pt>
                <c:pt idx="12">
                  <c:v>44197</c:v>
                </c:pt>
                <c:pt idx="13">
                  <c:v>44166</c:v>
                </c:pt>
                <c:pt idx="14">
                  <c:v>44136</c:v>
                </c:pt>
                <c:pt idx="15">
                  <c:v>44105</c:v>
                </c:pt>
                <c:pt idx="16">
                  <c:v>44075</c:v>
                </c:pt>
                <c:pt idx="17">
                  <c:v>44044</c:v>
                </c:pt>
                <c:pt idx="18">
                  <c:v>44013</c:v>
                </c:pt>
                <c:pt idx="19">
                  <c:v>43983</c:v>
                </c:pt>
                <c:pt idx="20">
                  <c:v>43952</c:v>
                </c:pt>
                <c:pt idx="21">
                  <c:v>43922</c:v>
                </c:pt>
                <c:pt idx="22">
                  <c:v>43891</c:v>
                </c:pt>
                <c:pt idx="23">
                  <c:v>43862</c:v>
                </c:pt>
                <c:pt idx="24">
                  <c:v>43831</c:v>
                </c:pt>
                <c:pt idx="25">
                  <c:v>43800</c:v>
                </c:pt>
                <c:pt idx="26">
                  <c:v>43770</c:v>
                </c:pt>
                <c:pt idx="27">
                  <c:v>43739</c:v>
                </c:pt>
                <c:pt idx="28">
                  <c:v>43709</c:v>
                </c:pt>
                <c:pt idx="29">
                  <c:v>43678</c:v>
                </c:pt>
                <c:pt idx="30">
                  <c:v>43647</c:v>
                </c:pt>
                <c:pt idx="31">
                  <c:v>43617</c:v>
                </c:pt>
                <c:pt idx="32">
                  <c:v>43586</c:v>
                </c:pt>
                <c:pt idx="33">
                  <c:v>43556</c:v>
                </c:pt>
                <c:pt idx="34">
                  <c:v>43525</c:v>
                </c:pt>
                <c:pt idx="35">
                  <c:v>43497</c:v>
                </c:pt>
                <c:pt idx="36">
                  <c:v>43466</c:v>
                </c:pt>
                <c:pt idx="37">
                  <c:v>43435</c:v>
                </c:pt>
                <c:pt idx="38">
                  <c:v>43405</c:v>
                </c:pt>
                <c:pt idx="39">
                  <c:v>43374</c:v>
                </c:pt>
                <c:pt idx="40">
                  <c:v>43344</c:v>
                </c:pt>
                <c:pt idx="41">
                  <c:v>43313</c:v>
                </c:pt>
                <c:pt idx="42">
                  <c:v>43282</c:v>
                </c:pt>
                <c:pt idx="43">
                  <c:v>43252</c:v>
                </c:pt>
                <c:pt idx="44">
                  <c:v>43221</c:v>
                </c:pt>
                <c:pt idx="45">
                  <c:v>43191</c:v>
                </c:pt>
                <c:pt idx="46">
                  <c:v>43160</c:v>
                </c:pt>
                <c:pt idx="47">
                  <c:v>43132</c:v>
                </c:pt>
                <c:pt idx="48">
                  <c:v>43101</c:v>
                </c:pt>
                <c:pt idx="49">
                  <c:v>43070</c:v>
                </c:pt>
                <c:pt idx="50">
                  <c:v>43040</c:v>
                </c:pt>
                <c:pt idx="51">
                  <c:v>43009</c:v>
                </c:pt>
                <c:pt idx="52">
                  <c:v>42979</c:v>
                </c:pt>
                <c:pt idx="53">
                  <c:v>42948</c:v>
                </c:pt>
                <c:pt idx="54">
                  <c:v>42917</c:v>
                </c:pt>
                <c:pt idx="55">
                  <c:v>42887</c:v>
                </c:pt>
                <c:pt idx="56">
                  <c:v>42856</c:v>
                </c:pt>
                <c:pt idx="57">
                  <c:v>42826</c:v>
                </c:pt>
                <c:pt idx="58">
                  <c:v>42795</c:v>
                </c:pt>
                <c:pt idx="59">
                  <c:v>42767</c:v>
                </c:pt>
                <c:pt idx="60">
                  <c:v>42736</c:v>
                </c:pt>
                <c:pt idx="61">
                  <c:v>42705</c:v>
                </c:pt>
                <c:pt idx="62">
                  <c:v>42675</c:v>
                </c:pt>
                <c:pt idx="63">
                  <c:v>42644</c:v>
                </c:pt>
                <c:pt idx="64">
                  <c:v>42614</c:v>
                </c:pt>
                <c:pt idx="65">
                  <c:v>42583</c:v>
                </c:pt>
                <c:pt idx="66">
                  <c:v>42552</c:v>
                </c:pt>
                <c:pt idx="67">
                  <c:v>42522</c:v>
                </c:pt>
                <c:pt idx="68">
                  <c:v>42491</c:v>
                </c:pt>
                <c:pt idx="69">
                  <c:v>42461</c:v>
                </c:pt>
                <c:pt idx="70">
                  <c:v>42430</c:v>
                </c:pt>
                <c:pt idx="71">
                  <c:v>42401</c:v>
                </c:pt>
                <c:pt idx="72">
                  <c:v>42370</c:v>
                </c:pt>
                <c:pt idx="73">
                  <c:v>42339</c:v>
                </c:pt>
                <c:pt idx="74">
                  <c:v>42309</c:v>
                </c:pt>
                <c:pt idx="75">
                  <c:v>42278</c:v>
                </c:pt>
                <c:pt idx="76">
                  <c:v>42248</c:v>
                </c:pt>
                <c:pt idx="77">
                  <c:v>42217</c:v>
                </c:pt>
                <c:pt idx="78">
                  <c:v>42186</c:v>
                </c:pt>
                <c:pt idx="79">
                  <c:v>42156</c:v>
                </c:pt>
                <c:pt idx="80">
                  <c:v>42125</c:v>
                </c:pt>
                <c:pt idx="81">
                  <c:v>42095</c:v>
                </c:pt>
                <c:pt idx="82">
                  <c:v>42064</c:v>
                </c:pt>
                <c:pt idx="83">
                  <c:v>42036</c:v>
                </c:pt>
                <c:pt idx="84">
                  <c:v>42005</c:v>
                </c:pt>
                <c:pt idx="85">
                  <c:v>41974</c:v>
                </c:pt>
                <c:pt idx="86">
                  <c:v>41944</c:v>
                </c:pt>
                <c:pt idx="87">
                  <c:v>41913</c:v>
                </c:pt>
                <c:pt idx="88">
                  <c:v>41883</c:v>
                </c:pt>
                <c:pt idx="89">
                  <c:v>41852</c:v>
                </c:pt>
                <c:pt idx="90">
                  <c:v>41821</c:v>
                </c:pt>
                <c:pt idx="91">
                  <c:v>41791</c:v>
                </c:pt>
                <c:pt idx="92">
                  <c:v>41760</c:v>
                </c:pt>
                <c:pt idx="93">
                  <c:v>41730</c:v>
                </c:pt>
                <c:pt idx="94">
                  <c:v>41699</c:v>
                </c:pt>
                <c:pt idx="95">
                  <c:v>41671</c:v>
                </c:pt>
                <c:pt idx="96">
                  <c:v>41640</c:v>
                </c:pt>
                <c:pt idx="97">
                  <c:v>41609</c:v>
                </c:pt>
                <c:pt idx="98">
                  <c:v>41579</c:v>
                </c:pt>
                <c:pt idx="99">
                  <c:v>41548</c:v>
                </c:pt>
                <c:pt idx="100">
                  <c:v>41518</c:v>
                </c:pt>
                <c:pt idx="101">
                  <c:v>41487</c:v>
                </c:pt>
                <c:pt idx="102">
                  <c:v>41456</c:v>
                </c:pt>
                <c:pt idx="103">
                  <c:v>41426</c:v>
                </c:pt>
                <c:pt idx="104">
                  <c:v>41395</c:v>
                </c:pt>
                <c:pt idx="105">
                  <c:v>41365</c:v>
                </c:pt>
                <c:pt idx="106">
                  <c:v>41334</c:v>
                </c:pt>
                <c:pt idx="107">
                  <c:v>41306</c:v>
                </c:pt>
                <c:pt idx="108">
                  <c:v>41275</c:v>
                </c:pt>
                <c:pt idx="109">
                  <c:v>41244</c:v>
                </c:pt>
                <c:pt idx="110">
                  <c:v>41214</c:v>
                </c:pt>
                <c:pt idx="111">
                  <c:v>41183</c:v>
                </c:pt>
                <c:pt idx="112">
                  <c:v>41153</c:v>
                </c:pt>
                <c:pt idx="113">
                  <c:v>41122</c:v>
                </c:pt>
                <c:pt idx="114">
                  <c:v>41091</c:v>
                </c:pt>
                <c:pt idx="115">
                  <c:v>41061</c:v>
                </c:pt>
                <c:pt idx="116">
                  <c:v>41030</c:v>
                </c:pt>
                <c:pt idx="117">
                  <c:v>41000</c:v>
                </c:pt>
                <c:pt idx="118">
                  <c:v>40969</c:v>
                </c:pt>
                <c:pt idx="119">
                  <c:v>40940</c:v>
                </c:pt>
                <c:pt idx="120">
                  <c:v>40909</c:v>
                </c:pt>
                <c:pt idx="121">
                  <c:v>40878</c:v>
                </c:pt>
                <c:pt idx="122">
                  <c:v>40848</c:v>
                </c:pt>
                <c:pt idx="123">
                  <c:v>40817</c:v>
                </c:pt>
                <c:pt idx="124">
                  <c:v>40787</c:v>
                </c:pt>
                <c:pt idx="125">
                  <c:v>40756</c:v>
                </c:pt>
                <c:pt idx="126">
                  <c:v>40725</c:v>
                </c:pt>
                <c:pt idx="127">
                  <c:v>40695</c:v>
                </c:pt>
                <c:pt idx="128">
                  <c:v>40664</c:v>
                </c:pt>
                <c:pt idx="129">
                  <c:v>40634</c:v>
                </c:pt>
                <c:pt idx="130">
                  <c:v>40603</c:v>
                </c:pt>
                <c:pt idx="131">
                  <c:v>40575</c:v>
                </c:pt>
                <c:pt idx="132">
                  <c:v>40544</c:v>
                </c:pt>
                <c:pt idx="133">
                  <c:v>40513</c:v>
                </c:pt>
                <c:pt idx="134">
                  <c:v>40483</c:v>
                </c:pt>
                <c:pt idx="135">
                  <c:v>40452</c:v>
                </c:pt>
                <c:pt idx="136">
                  <c:v>40422</c:v>
                </c:pt>
                <c:pt idx="137">
                  <c:v>40391</c:v>
                </c:pt>
                <c:pt idx="138">
                  <c:v>40360</c:v>
                </c:pt>
                <c:pt idx="139">
                  <c:v>40330</c:v>
                </c:pt>
                <c:pt idx="140">
                  <c:v>40299</c:v>
                </c:pt>
                <c:pt idx="141">
                  <c:v>40269</c:v>
                </c:pt>
                <c:pt idx="142">
                  <c:v>40238</c:v>
                </c:pt>
                <c:pt idx="143">
                  <c:v>40210</c:v>
                </c:pt>
                <c:pt idx="144">
                  <c:v>40179</c:v>
                </c:pt>
                <c:pt idx="145">
                  <c:v>40148</c:v>
                </c:pt>
                <c:pt idx="146">
                  <c:v>40118</c:v>
                </c:pt>
                <c:pt idx="147">
                  <c:v>40087</c:v>
                </c:pt>
                <c:pt idx="148">
                  <c:v>40057</c:v>
                </c:pt>
                <c:pt idx="149">
                  <c:v>40026</c:v>
                </c:pt>
                <c:pt idx="150">
                  <c:v>39995</c:v>
                </c:pt>
                <c:pt idx="151">
                  <c:v>39965</c:v>
                </c:pt>
                <c:pt idx="152">
                  <c:v>39934</c:v>
                </c:pt>
                <c:pt idx="153">
                  <c:v>39904</c:v>
                </c:pt>
                <c:pt idx="154">
                  <c:v>39873</c:v>
                </c:pt>
                <c:pt idx="155">
                  <c:v>39845</c:v>
                </c:pt>
                <c:pt idx="156">
                  <c:v>39814</c:v>
                </c:pt>
                <c:pt idx="157">
                  <c:v>39783</c:v>
                </c:pt>
                <c:pt idx="158">
                  <c:v>39753</c:v>
                </c:pt>
                <c:pt idx="159">
                  <c:v>39722</c:v>
                </c:pt>
                <c:pt idx="160">
                  <c:v>39692</c:v>
                </c:pt>
                <c:pt idx="161">
                  <c:v>39661</c:v>
                </c:pt>
                <c:pt idx="162">
                  <c:v>39630</c:v>
                </c:pt>
                <c:pt idx="163">
                  <c:v>39600</c:v>
                </c:pt>
                <c:pt idx="164">
                  <c:v>39569</c:v>
                </c:pt>
                <c:pt idx="165">
                  <c:v>39539</c:v>
                </c:pt>
              </c:numCache>
            </c:numRef>
          </c:cat>
          <c:val>
            <c:numRef>
              <c:f>フラット推移02!$D$2:$D$167</c:f>
              <c:numCache>
                <c:formatCode>General</c:formatCode>
                <c:ptCount val="166"/>
                <c:pt idx="10">
                  <c:v>1.06</c:v>
                </c:pt>
                <c:pt idx="11">
                  <c:v>1.03</c:v>
                </c:pt>
                <c:pt idx="12">
                  <c:v>1</c:v>
                </c:pt>
                <c:pt idx="13">
                  <c:v>1.02</c:v>
                </c:pt>
                <c:pt idx="14">
                  <c:v>1.02</c:v>
                </c:pt>
                <c:pt idx="15">
                  <c:v>1.01</c:v>
                </c:pt>
                <c:pt idx="16">
                  <c:v>1.03</c:v>
                </c:pt>
                <c:pt idx="17">
                  <c:v>1.02</c:v>
                </c:pt>
                <c:pt idx="18">
                  <c:v>1.01</c:v>
                </c:pt>
                <c:pt idx="19">
                  <c:v>1</c:v>
                </c:pt>
                <c:pt idx="20">
                  <c:v>1.01</c:v>
                </c:pt>
                <c:pt idx="21">
                  <c:v>1.01</c:v>
                </c:pt>
                <c:pt idx="22">
                  <c:v>0.95</c:v>
                </c:pt>
                <c:pt idx="23">
                  <c:v>0.99</c:v>
                </c:pt>
                <c:pt idx="24">
                  <c:v>0.98</c:v>
                </c:pt>
                <c:pt idx="25">
                  <c:v>0.92</c:v>
                </c:pt>
                <c:pt idx="26">
                  <c:v>0.88</c:v>
                </c:pt>
                <c:pt idx="27">
                  <c:v>0.82</c:v>
                </c:pt>
                <c:pt idx="28">
                  <c:v>0.82</c:v>
                </c:pt>
                <c:pt idx="29">
                  <c:v>0.88</c:v>
                </c:pt>
                <c:pt idx="30">
                  <c:v>0.89</c:v>
                </c:pt>
                <c:pt idx="31">
                  <c:v>0.98</c:v>
                </c:pt>
                <c:pt idx="32">
                  <c:v>1</c:v>
                </c:pt>
                <c:pt idx="33">
                  <c:v>0.98</c:v>
                </c:pt>
                <c:pt idx="34">
                  <c:v>0.99</c:v>
                </c:pt>
                <c:pt idx="35">
                  <c:v>1.03</c:v>
                </c:pt>
                <c:pt idx="36">
                  <c:v>1.05</c:v>
                </c:pt>
                <c:pt idx="37">
                  <c:v>1.1299999999999999</c:v>
                </c:pt>
                <c:pt idx="38">
                  <c:v>1.17</c:v>
                </c:pt>
                <c:pt idx="39">
                  <c:v>1.1299999999999999</c:v>
                </c:pt>
                <c:pt idx="40">
                  <c:v>1.1100000000000001</c:v>
                </c:pt>
                <c:pt idx="41">
                  <c:v>1.06</c:v>
                </c:pt>
                <c:pt idx="42">
                  <c:v>1.06</c:v>
                </c:pt>
                <c:pt idx="43">
                  <c:v>1.0900000000000001</c:v>
                </c:pt>
                <c:pt idx="44">
                  <c:v>1.07</c:v>
                </c:pt>
                <c:pt idx="45">
                  <c:v>1.07</c:v>
                </c:pt>
                <c:pt idx="46">
                  <c:v>1.08</c:v>
                </c:pt>
                <c:pt idx="47">
                  <c:v>1.1200000000000001</c:v>
                </c:pt>
                <c:pt idx="48">
                  <c:v>1.08</c:v>
                </c:pt>
                <c:pt idx="49">
                  <c:v>1.06</c:v>
                </c:pt>
                <c:pt idx="50">
                  <c:v>1.0900000000000001</c:v>
                </c:pt>
                <c:pt idx="51">
                  <c:v>1.08</c:v>
                </c:pt>
                <c:pt idx="52">
                  <c:v>1.08</c:v>
                </c:pt>
                <c:pt idx="53">
                  <c:v>1.1200000000000001</c:v>
                </c:pt>
                <c:pt idx="54">
                  <c:v>1.0900000000000001</c:v>
                </c:pt>
                <c:pt idx="55">
                  <c:v>1.0900000000000001</c:v>
                </c:pt>
                <c:pt idx="56">
                  <c:v>1.06</c:v>
                </c:pt>
                <c:pt idx="57">
                  <c:v>1.1200000000000001</c:v>
                </c:pt>
                <c:pt idx="58">
                  <c:v>1.1200000000000001</c:v>
                </c:pt>
                <c:pt idx="59">
                  <c:v>1.1000000000000001</c:v>
                </c:pt>
                <c:pt idx="60">
                  <c:v>1.1200000000000001</c:v>
                </c:pt>
                <c:pt idx="61">
                  <c:v>1.1000000000000001</c:v>
                </c:pt>
                <c:pt idx="62">
                  <c:v>1.03</c:v>
                </c:pt>
                <c:pt idx="63">
                  <c:v>1.06</c:v>
                </c:pt>
                <c:pt idx="64">
                  <c:v>1.02</c:v>
                </c:pt>
                <c:pt idx="65">
                  <c:v>0.9</c:v>
                </c:pt>
                <c:pt idx="66">
                  <c:v>0.93</c:v>
                </c:pt>
                <c:pt idx="67">
                  <c:v>1.1000000000000001</c:v>
                </c:pt>
                <c:pt idx="68">
                  <c:v>1.08</c:v>
                </c:pt>
                <c:pt idx="69">
                  <c:v>1.19</c:v>
                </c:pt>
                <c:pt idx="70">
                  <c:v>1.25</c:v>
                </c:pt>
                <c:pt idx="71">
                  <c:v>1.48</c:v>
                </c:pt>
                <c:pt idx="72">
                  <c:v>1.54</c:v>
                </c:pt>
                <c:pt idx="73">
                  <c:v>1.55</c:v>
                </c:pt>
                <c:pt idx="74">
                  <c:v>1.55</c:v>
                </c:pt>
                <c:pt idx="75">
                  <c:v>1.59</c:v>
                </c:pt>
                <c:pt idx="76">
                  <c:v>1.54</c:v>
                </c:pt>
                <c:pt idx="77">
                  <c:v>1.58</c:v>
                </c:pt>
                <c:pt idx="78">
                  <c:v>1.61</c:v>
                </c:pt>
                <c:pt idx="79">
                  <c:v>1.54</c:v>
                </c:pt>
                <c:pt idx="80">
                  <c:v>1.46</c:v>
                </c:pt>
                <c:pt idx="81">
                  <c:v>1.54</c:v>
                </c:pt>
                <c:pt idx="82">
                  <c:v>1.47</c:v>
                </c:pt>
                <c:pt idx="83">
                  <c:v>1.37</c:v>
                </c:pt>
                <c:pt idx="84">
                  <c:v>1.47</c:v>
                </c:pt>
                <c:pt idx="85">
                  <c:v>1.56</c:v>
                </c:pt>
                <c:pt idx="86">
                  <c:v>1.61</c:v>
                </c:pt>
                <c:pt idx="87">
                  <c:v>1.65</c:v>
                </c:pt>
                <c:pt idx="88">
                  <c:v>1.66</c:v>
                </c:pt>
                <c:pt idx="89">
                  <c:v>1.69</c:v>
                </c:pt>
                <c:pt idx="90">
                  <c:v>1.73</c:v>
                </c:pt>
                <c:pt idx="91">
                  <c:v>1.73</c:v>
                </c:pt>
                <c:pt idx="92">
                  <c:v>1.73</c:v>
                </c:pt>
                <c:pt idx="93">
                  <c:v>1.75</c:v>
                </c:pt>
                <c:pt idx="94">
                  <c:v>1.74</c:v>
                </c:pt>
                <c:pt idx="95">
                  <c:v>1.79</c:v>
                </c:pt>
                <c:pt idx="96">
                  <c:v>1.8</c:v>
                </c:pt>
                <c:pt idx="97">
                  <c:v>1.8</c:v>
                </c:pt>
                <c:pt idx="98">
                  <c:v>1.81</c:v>
                </c:pt>
                <c:pt idx="99">
                  <c:v>1.93</c:v>
                </c:pt>
                <c:pt idx="100">
                  <c:v>1.94</c:v>
                </c:pt>
                <c:pt idx="101">
                  <c:v>1.99</c:v>
                </c:pt>
                <c:pt idx="102">
                  <c:v>2.0499999999999998</c:v>
                </c:pt>
                <c:pt idx="103">
                  <c:v>2.0299999999999998</c:v>
                </c:pt>
                <c:pt idx="104">
                  <c:v>1.81</c:v>
                </c:pt>
                <c:pt idx="105">
                  <c:v>1.8</c:v>
                </c:pt>
                <c:pt idx="106">
                  <c:v>1.99</c:v>
                </c:pt>
                <c:pt idx="107">
                  <c:v>2.0099999999999998</c:v>
                </c:pt>
                <c:pt idx="108">
                  <c:v>1.99</c:v>
                </c:pt>
                <c:pt idx="109">
                  <c:v>1.81</c:v>
                </c:pt>
                <c:pt idx="110">
                  <c:v>1.85</c:v>
                </c:pt>
                <c:pt idx="111">
                  <c:v>1.88</c:v>
                </c:pt>
                <c:pt idx="112">
                  <c:v>1.89</c:v>
                </c:pt>
                <c:pt idx="113">
                  <c:v>1.84</c:v>
                </c:pt>
                <c:pt idx="114">
                  <c:v>1.94</c:v>
                </c:pt>
                <c:pt idx="115">
                  <c:v>2.0099999999999998</c:v>
                </c:pt>
                <c:pt idx="116">
                  <c:v>2.0699999999999998</c:v>
                </c:pt>
                <c:pt idx="117">
                  <c:v>2.16</c:v>
                </c:pt>
                <c:pt idx="118">
                  <c:v>2.13</c:v>
                </c:pt>
                <c:pt idx="119">
                  <c:v>2.1800000000000002</c:v>
                </c:pt>
                <c:pt idx="120">
                  <c:v>2.14</c:v>
                </c:pt>
                <c:pt idx="121">
                  <c:v>2.21</c:v>
                </c:pt>
                <c:pt idx="122">
                  <c:v>2.2000000000000002</c:v>
                </c:pt>
                <c:pt idx="123">
                  <c:v>2.1800000000000002</c:v>
                </c:pt>
                <c:pt idx="124">
                  <c:v>2.2599999999999998</c:v>
                </c:pt>
                <c:pt idx="125">
                  <c:v>2.35</c:v>
                </c:pt>
                <c:pt idx="126">
                  <c:v>2.39</c:v>
                </c:pt>
                <c:pt idx="127">
                  <c:v>2.4900000000000002</c:v>
                </c:pt>
                <c:pt idx="128">
                  <c:v>2.63</c:v>
                </c:pt>
                <c:pt idx="129">
                  <c:v>2.63</c:v>
                </c:pt>
                <c:pt idx="130">
                  <c:v>2.54</c:v>
                </c:pt>
                <c:pt idx="131">
                  <c:v>2.5499999999999998</c:v>
                </c:pt>
                <c:pt idx="132">
                  <c:v>2.41</c:v>
                </c:pt>
                <c:pt idx="133">
                  <c:v>2.4</c:v>
                </c:pt>
                <c:pt idx="134">
                  <c:v>2.15</c:v>
                </c:pt>
                <c:pt idx="135">
                  <c:v>2.16</c:v>
                </c:pt>
                <c:pt idx="136">
                  <c:v>2.06</c:v>
                </c:pt>
                <c:pt idx="137">
                  <c:v>2.23</c:v>
                </c:pt>
                <c:pt idx="138">
                  <c:v>2.3199999999999998</c:v>
                </c:pt>
                <c:pt idx="139">
                  <c:v>2.41</c:v>
                </c:pt>
                <c:pt idx="140">
                  <c:v>2.5099999999999998</c:v>
                </c:pt>
                <c:pt idx="141">
                  <c:v>2.59</c:v>
                </c:pt>
                <c:pt idx="142">
                  <c:v>2.5499999999999998</c:v>
                </c:pt>
                <c:pt idx="143">
                  <c:v>2.6</c:v>
                </c:pt>
                <c:pt idx="144">
                  <c:v>2.57</c:v>
                </c:pt>
                <c:pt idx="145">
                  <c:v>2.6</c:v>
                </c:pt>
                <c:pt idx="146">
                  <c:v>2.69</c:v>
                </c:pt>
                <c:pt idx="147">
                  <c:v>2.64</c:v>
                </c:pt>
                <c:pt idx="148">
                  <c:v>2.69</c:v>
                </c:pt>
                <c:pt idx="149">
                  <c:v>2.76</c:v>
                </c:pt>
                <c:pt idx="150">
                  <c:v>2.82</c:v>
                </c:pt>
                <c:pt idx="151">
                  <c:v>2.99</c:v>
                </c:pt>
                <c:pt idx="152">
                  <c:v>3.07</c:v>
                </c:pt>
                <c:pt idx="153">
                  <c:v>2.95</c:v>
                </c:pt>
                <c:pt idx="154">
                  <c:v>2.98</c:v>
                </c:pt>
                <c:pt idx="155">
                  <c:v>3.02</c:v>
                </c:pt>
                <c:pt idx="156">
                  <c:v>2.88</c:v>
                </c:pt>
                <c:pt idx="157">
                  <c:v>2.88</c:v>
                </c:pt>
                <c:pt idx="158">
                  <c:v>2.89</c:v>
                </c:pt>
                <c:pt idx="159">
                  <c:v>2.77</c:v>
                </c:pt>
                <c:pt idx="160">
                  <c:v>2.76</c:v>
                </c:pt>
                <c:pt idx="161">
                  <c:v>2.92</c:v>
                </c:pt>
                <c:pt idx="162">
                  <c:v>2.98</c:v>
                </c:pt>
                <c:pt idx="163">
                  <c:v>3.05</c:v>
                </c:pt>
                <c:pt idx="164">
                  <c:v>2.95</c:v>
                </c:pt>
                <c:pt idx="165">
                  <c:v>2.64</c:v>
                </c:pt>
              </c:numCache>
            </c:numRef>
          </c:val>
          <c:smooth val="0"/>
          <c:extLst>
            <c:ext xmlns:c16="http://schemas.microsoft.com/office/drawing/2014/chart" uri="{C3380CC4-5D6E-409C-BE32-E72D297353CC}">
              <c16:uniqueId val="{00000001-D698-48F4-B213-FE3250350A59}"/>
            </c:ext>
          </c:extLst>
        </c:ser>
        <c:dLbls>
          <c:showLegendKey val="0"/>
          <c:showVal val="0"/>
          <c:showCatName val="0"/>
          <c:showSerName val="0"/>
          <c:showPercent val="0"/>
          <c:showBubbleSize val="0"/>
        </c:dLbls>
        <c:smooth val="0"/>
        <c:axId val="2120925776"/>
        <c:axId val="2120951152"/>
      </c:lineChart>
      <c:dateAx>
        <c:axId val="2120925776"/>
        <c:scaling>
          <c:orientation val="minMax"/>
        </c:scaling>
        <c:delete val="0"/>
        <c:axPos val="b"/>
        <c:numFmt formatCode="yyyy&quot;年&quot;m&quot;月&quot;"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20951152"/>
        <c:crosses val="autoZero"/>
        <c:auto val="1"/>
        <c:lblOffset val="100"/>
        <c:baseTimeUnit val="months"/>
      </c:dateAx>
      <c:valAx>
        <c:axId val="212095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2092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t>住宅ローン金利推移</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フラット変動推移!$F$46</c:f>
              <c:strCache>
                <c:ptCount val="1"/>
                <c:pt idx="0">
                  <c:v>変動金利基準金利</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フラット変動推移!$E$47:$E$73</c:f>
              <c:numCache>
                <c:formatCode>yyyy"年"m"月"</c:formatCode>
                <c:ptCount val="27"/>
                <c:pt idx="0">
                  <c:v>39539</c:v>
                </c:pt>
                <c:pt idx="1">
                  <c:v>39722</c:v>
                </c:pt>
                <c:pt idx="2">
                  <c:v>39904</c:v>
                </c:pt>
                <c:pt idx="3">
                  <c:v>40057</c:v>
                </c:pt>
                <c:pt idx="4">
                  <c:v>40269</c:v>
                </c:pt>
                <c:pt idx="5">
                  <c:v>40452</c:v>
                </c:pt>
                <c:pt idx="6">
                  <c:v>40634</c:v>
                </c:pt>
                <c:pt idx="7">
                  <c:v>40817</c:v>
                </c:pt>
                <c:pt idx="8">
                  <c:v>41000</c:v>
                </c:pt>
                <c:pt idx="9">
                  <c:v>41183</c:v>
                </c:pt>
                <c:pt idx="10">
                  <c:v>41365</c:v>
                </c:pt>
                <c:pt idx="11">
                  <c:v>41548</c:v>
                </c:pt>
                <c:pt idx="12">
                  <c:v>41730</c:v>
                </c:pt>
                <c:pt idx="13">
                  <c:v>41913</c:v>
                </c:pt>
                <c:pt idx="14">
                  <c:v>42095</c:v>
                </c:pt>
                <c:pt idx="15">
                  <c:v>42278</c:v>
                </c:pt>
                <c:pt idx="16">
                  <c:v>42461</c:v>
                </c:pt>
                <c:pt idx="17">
                  <c:v>42644</c:v>
                </c:pt>
                <c:pt idx="18">
                  <c:v>42826</c:v>
                </c:pt>
                <c:pt idx="19">
                  <c:v>43009</c:v>
                </c:pt>
                <c:pt idx="20">
                  <c:v>43191</c:v>
                </c:pt>
                <c:pt idx="21">
                  <c:v>43374</c:v>
                </c:pt>
                <c:pt idx="22">
                  <c:v>43556</c:v>
                </c:pt>
                <c:pt idx="23">
                  <c:v>43739</c:v>
                </c:pt>
                <c:pt idx="24">
                  <c:v>43922</c:v>
                </c:pt>
                <c:pt idx="25">
                  <c:v>44105</c:v>
                </c:pt>
                <c:pt idx="26">
                  <c:v>44287</c:v>
                </c:pt>
              </c:numCache>
            </c:numRef>
          </c:cat>
          <c:val>
            <c:numRef>
              <c:f>フラット変動推移!$F$47:$F$73</c:f>
              <c:numCache>
                <c:formatCode>General</c:formatCode>
                <c:ptCount val="27"/>
                <c:pt idx="0">
                  <c:v>2.875</c:v>
                </c:pt>
                <c:pt idx="1">
                  <c:v>2.875</c:v>
                </c:pt>
                <c:pt idx="2">
                  <c:v>2.4750000000000001</c:v>
                </c:pt>
                <c:pt idx="3">
                  <c:v>2.4750000000000001</c:v>
                </c:pt>
                <c:pt idx="4">
                  <c:v>2.4750000000000001</c:v>
                </c:pt>
                <c:pt idx="5">
                  <c:v>2.4750000000000001</c:v>
                </c:pt>
                <c:pt idx="6">
                  <c:v>2.4750000000000001</c:v>
                </c:pt>
                <c:pt idx="7">
                  <c:v>2.4750000000000001</c:v>
                </c:pt>
                <c:pt idx="8">
                  <c:v>2.4750000000000001</c:v>
                </c:pt>
                <c:pt idx="9">
                  <c:v>2.4750000000000001</c:v>
                </c:pt>
                <c:pt idx="10">
                  <c:v>2.4750000000000001</c:v>
                </c:pt>
                <c:pt idx="11">
                  <c:v>2.4750000000000001</c:v>
                </c:pt>
                <c:pt idx="12">
                  <c:v>2.4750000000000001</c:v>
                </c:pt>
                <c:pt idx="13">
                  <c:v>2.4750000000000001</c:v>
                </c:pt>
                <c:pt idx="14">
                  <c:v>2.4750000000000001</c:v>
                </c:pt>
                <c:pt idx="15">
                  <c:v>2.4750000000000001</c:v>
                </c:pt>
                <c:pt idx="16">
                  <c:v>2.4750000000000001</c:v>
                </c:pt>
                <c:pt idx="17">
                  <c:v>2.4750000000000001</c:v>
                </c:pt>
                <c:pt idx="18">
                  <c:v>2.4750000000000001</c:v>
                </c:pt>
                <c:pt idx="19">
                  <c:v>2.4750000000000001</c:v>
                </c:pt>
                <c:pt idx="20">
                  <c:v>2.4750000000000001</c:v>
                </c:pt>
                <c:pt idx="21">
                  <c:v>2.4750000000000001</c:v>
                </c:pt>
                <c:pt idx="22">
                  <c:v>2.4750000000000001</c:v>
                </c:pt>
                <c:pt idx="23">
                  <c:v>2.4750000000000001</c:v>
                </c:pt>
                <c:pt idx="24">
                  <c:v>2.4750000000000001</c:v>
                </c:pt>
                <c:pt idx="25">
                  <c:v>2.4750000000000001</c:v>
                </c:pt>
                <c:pt idx="26">
                  <c:v>2.4750000000000001</c:v>
                </c:pt>
              </c:numCache>
            </c:numRef>
          </c:val>
          <c:smooth val="0"/>
          <c:extLst>
            <c:ext xmlns:c16="http://schemas.microsoft.com/office/drawing/2014/chart" uri="{C3380CC4-5D6E-409C-BE32-E72D297353CC}">
              <c16:uniqueId val="{00000000-0DAA-4E2C-9E17-2B9CA6A5F82A}"/>
            </c:ext>
          </c:extLst>
        </c:ser>
        <c:ser>
          <c:idx val="1"/>
          <c:order val="1"/>
          <c:tx>
            <c:strRef>
              <c:f>フラット変動推移!$G$46</c:f>
              <c:strCache>
                <c:ptCount val="1"/>
                <c:pt idx="0">
                  <c:v>フラット35新団信</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フラット変動推移!$E$47:$E$73</c:f>
              <c:numCache>
                <c:formatCode>yyyy"年"m"月"</c:formatCode>
                <c:ptCount val="27"/>
                <c:pt idx="0">
                  <c:v>39539</c:v>
                </c:pt>
                <c:pt idx="1">
                  <c:v>39722</c:v>
                </c:pt>
                <c:pt idx="2">
                  <c:v>39904</c:v>
                </c:pt>
                <c:pt idx="3">
                  <c:v>40057</c:v>
                </c:pt>
                <c:pt idx="4">
                  <c:v>40269</c:v>
                </c:pt>
                <c:pt idx="5">
                  <c:v>40452</c:v>
                </c:pt>
                <c:pt idx="6">
                  <c:v>40634</c:v>
                </c:pt>
                <c:pt idx="7">
                  <c:v>40817</c:v>
                </c:pt>
                <c:pt idx="8">
                  <c:v>41000</c:v>
                </c:pt>
                <c:pt idx="9">
                  <c:v>41183</c:v>
                </c:pt>
                <c:pt idx="10">
                  <c:v>41365</c:v>
                </c:pt>
                <c:pt idx="11">
                  <c:v>41548</c:v>
                </c:pt>
                <c:pt idx="12">
                  <c:v>41730</c:v>
                </c:pt>
                <c:pt idx="13">
                  <c:v>41913</c:v>
                </c:pt>
                <c:pt idx="14">
                  <c:v>42095</c:v>
                </c:pt>
                <c:pt idx="15">
                  <c:v>42278</c:v>
                </c:pt>
                <c:pt idx="16">
                  <c:v>42461</c:v>
                </c:pt>
                <c:pt idx="17">
                  <c:v>42644</c:v>
                </c:pt>
                <c:pt idx="18">
                  <c:v>42826</c:v>
                </c:pt>
                <c:pt idx="19">
                  <c:v>43009</c:v>
                </c:pt>
                <c:pt idx="20">
                  <c:v>43191</c:v>
                </c:pt>
                <c:pt idx="21">
                  <c:v>43374</c:v>
                </c:pt>
                <c:pt idx="22">
                  <c:v>43556</c:v>
                </c:pt>
                <c:pt idx="23">
                  <c:v>43739</c:v>
                </c:pt>
                <c:pt idx="24">
                  <c:v>43922</c:v>
                </c:pt>
                <c:pt idx="25">
                  <c:v>44105</c:v>
                </c:pt>
                <c:pt idx="26">
                  <c:v>44287</c:v>
                </c:pt>
              </c:numCache>
            </c:numRef>
          </c:cat>
          <c:val>
            <c:numRef>
              <c:f>フラット変動推移!$G$47:$G$73</c:f>
              <c:numCache>
                <c:formatCode>General</c:formatCode>
                <c:ptCount val="27"/>
                <c:pt idx="19">
                  <c:v>1.36</c:v>
                </c:pt>
                <c:pt idx="20">
                  <c:v>1.35</c:v>
                </c:pt>
                <c:pt idx="21">
                  <c:v>1.41</c:v>
                </c:pt>
                <c:pt idx="22">
                  <c:v>1.27</c:v>
                </c:pt>
                <c:pt idx="23">
                  <c:v>1.1100000000000001</c:v>
                </c:pt>
                <c:pt idx="24">
                  <c:v>1.3</c:v>
                </c:pt>
                <c:pt idx="25">
                  <c:v>1.3</c:v>
                </c:pt>
                <c:pt idx="26">
                  <c:v>1.37</c:v>
                </c:pt>
              </c:numCache>
            </c:numRef>
          </c:val>
          <c:smooth val="0"/>
          <c:extLst>
            <c:ext xmlns:c16="http://schemas.microsoft.com/office/drawing/2014/chart" uri="{C3380CC4-5D6E-409C-BE32-E72D297353CC}">
              <c16:uniqueId val="{00000001-0DAA-4E2C-9E17-2B9CA6A5F82A}"/>
            </c:ext>
          </c:extLst>
        </c:ser>
        <c:ser>
          <c:idx val="2"/>
          <c:order val="2"/>
          <c:tx>
            <c:strRef>
              <c:f>フラット変動推移!$H$46</c:f>
              <c:strCache>
                <c:ptCount val="1"/>
                <c:pt idx="0">
                  <c:v>フラット35旧団信</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フラット変動推移!$E$47:$E$73</c:f>
              <c:numCache>
                <c:formatCode>yyyy"年"m"月"</c:formatCode>
                <c:ptCount val="27"/>
                <c:pt idx="0">
                  <c:v>39539</c:v>
                </c:pt>
                <c:pt idx="1">
                  <c:v>39722</c:v>
                </c:pt>
                <c:pt idx="2">
                  <c:v>39904</c:v>
                </c:pt>
                <c:pt idx="3">
                  <c:v>40057</c:v>
                </c:pt>
                <c:pt idx="4">
                  <c:v>40269</c:v>
                </c:pt>
                <c:pt idx="5">
                  <c:v>40452</c:v>
                </c:pt>
                <c:pt idx="6">
                  <c:v>40634</c:v>
                </c:pt>
                <c:pt idx="7">
                  <c:v>40817</c:v>
                </c:pt>
                <c:pt idx="8">
                  <c:v>41000</c:v>
                </c:pt>
                <c:pt idx="9">
                  <c:v>41183</c:v>
                </c:pt>
                <c:pt idx="10">
                  <c:v>41365</c:v>
                </c:pt>
                <c:pt idx="11">
                  <c:v>41548</c:v>
                </c:pt>
                <c:pt idx="12">
                  <c:v>41730</c:v>
                </c:pt>
                <c:pt idx="13">
                  <c:v>41913</c:v>
                </c:pt>
                <c:pt idx="14">
                  <c:v>42095</c:v>
                </c:pt>
                <c:pt idx="15">
                  <c:v>42278</c:v>
                </c:pt>
                <c:pt idx="16">
                  <c:v>42461</c:v>
                </c:pt>
                <c:pt idx="17">
                  <c:v>42644</c:v>
                </c:pt>
                <c:pt idx="18">
                  <c:v>42826</c:v>
                </c:pt>
                <c:pt idx="19">
                  <c:v>43009</c:v>
                </c:pt>
                <c:pt idx="20">
                  <c:v>43191</c:v>
                </c:pt>
                <c:pt idx="21">
                  <c:v>43374</c:v>
                </c:pt>
                <c:pt idx="22">
                  <c:v>43556</c:v>
                </c:pt>
                <c:pt idx="23">
                  <c:v>43739</c:v>
                </c:pt>
                <c:pt idx="24">
                  <c:v>43922</c:v>
                </c:pt>
                <c:pt idx="25">
                  <c:v>44105</c:v>
                </c:pt>
                <c:pt idx="26">
                  <c:v>44287</c:v>
                </c:pt>
              </c:numCache>
            </c:numRef>
          </c:cat>
          <c:val>
            <c:numRef>
              <c:f>フラット変動推移!$H$47:$H$73</c:f>
              <c:numCache>
                <c:formatCode>General</c:formatCode>
                <c:ptCount val="27"/>
                <c:pt idx="0">
                  <c:v>2.64</c:v>
                </c:pt>
                <c:pt idx="1">
                  <c:v>2.77</c:v>
                </c:pt>
                <c:pt idx="2">
                  <c:v>2.95</c:v>
                </c:pt>
                <c:pt idx="3">
                  <c:v>2.69</c:v>
                </c:pt>
                <c:pt idx="4">
                  <c:v>2.59</c:v>
                </c:pt>
                <c:pt idx="5">
                  <c:v>2.16</c:v>
                </c:pt>
                <c:pt idx="6">
                  <c:v>2.63</c:v>
                </c:pt>
                <c:pt idx="7">
                  <c:v>2.1800000000000002</c:v>
                </c:pt>
                <c:pt idx="8">
                  <c:v>2.16</c:v>
                </c:pt>
                <c:pt idx="9">
                  <c:v>1.88</c:v>
                </c:pt>
                <c:pt idx="10">
                  <c:v>1.8</c:v>
                </c:pt>
                <c:pt idx="11">
                  <c:v>1.93</c:v>
                </c:pt>
                <c:pt idx="12">
                  <c:v>1.75</c:v>
                </c:pt>
                <c:pt idx="13">
                  <c:v>1.65</c:v>
                </c:pt>
                <c:pt idx="14">
                  <c:v>1.54</c:v>
                </c:pt>
                <c:pt idx="15">
                  <c:v>1.59</c:v>
                </c:pt>
                <c:pt idx="16">
                  <c:v>1.19</c:v>
                </c:pt>
                <c:pt idx="17">
                  <c:v>1.06</c:v>
                </c:pt>
                <c:pt idx="18">
                  <c:v>1.1200000000000001</c:v>
                </c:pt>
                <c:pt idx="19">
                  <c:v>1.08</c:v>
                </c:pt>
                <c:pt idx="20">
                  <c:v>1.07</c:v>
                </c:pt>
                <c:pt idx="21">
                  <c:v>1.1299999999999999</c:v>
                </c:pt>
                <c:pt idx="22">
                  <c:v>0.98</c:v>
                </c:pt>
                <c:pt idx="23">
                  <c:v>0.82</c:v>
                </c:pt>
                <c:pt idx="24">
                  <c:v>1.01</c:v>
                </c:pt>
                <c:pt idx="25">
                  <c:v>1.01</c:v>
                </c:pt>
              </c:numCache>
            </c:numRef>
          </c:val>
          <c:smooth val="0"/>
          <c:extLst>
            <c:ext xmlns:c16="http://schemas.microsoft.com/office/drawing/2014/chart" uri="{C3380CC4-5D6E-409C-BE32-E72D297353CC}">
              <c16:uniqueId val="{00000002-0DAA-4E2C-9E17-2B9CA6A5F82A}"/>
            </c:ext>
          </c:extLst>
        </c:ser>
        <c:dLbls>
          <c:showLegendKey val="0"/>
          <c:showVal val="0"/>
          <c:showCatName val="0"/>
          <c:showSerName val="0"/>
          <c:showPercent val="0"/>
          <c:showBubbleSize val="0"/>
        </c:dLbls>
        <c:smooth val="0"/>
        <c:axId val="1840711519"/>
        <c:axId val="1840721919"/>
      </c:lineChart>
      <c:dateAx>
        <c:axId val="1840711519"/>
        <c:scaling>
          <c:orientation val="minMax"/>
        </c:scaling>
        <c:delete val="0"/>
        <c:axPos val="b"/>
        <c:numFmt formatCode="yyyy&quot;年&quot;m&quot;月&quot;"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40721919"/>
        <c:crosses val="autoZero"/>
        <c:auto val="1"/>
        <c:lblOffset val="100"/>
        <c:baseTimeUnit val="months"/>
      </c:dateAx>
      <c:valAx>
        <c:axId val="1840721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40711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0.5825</cdr:x>
      <cdr:y>0.26625</cdr:y>
    </cdr:from>
    <cdr:to>
      <cdr:x>0.68727</cdr:x>
      <cdr:y>0.44085</cdr:y>
    </cdr:to>
    <cdr:sp macro="" textlink="">
      <cdr:nvSpPr>
        <cdr:cNvPr id="2" name="テキスト ボックス 1">
          <a:extLst xmlns:a="http://schemas.openxmlformats.org/drawingml/2006/main">
            <a:ext uri="{FF2B5EF4-FFF2-40B4-BE49-F238E27FC236}">
              <a16:creationId xmlns:a16="http://schemas.microsoft.com/office/drawing/2014/main" id="{D29B121C-80A9-4A9B-8DBD-F2E63FECB8BB}"/>
            </a:ext>
          </a:extLst>
        </cdr:cNvPr>
        <cdr:cNvSpPr txBox="1"/>
      </cdr:nvSpPr>
      <cdr:spPr>
        <a:xfrm xmlns:a="http://schemas.openxmlformats.org/drawingml/2006/main">
          <a:off x="5084118" y="13942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b="1" dirty="0">
              <a:latin typeface="+mn-ea"/>
              <a:ea typeface="+mn-ea"/>
            </a:rPr>
            <a:t>過去</a:t>
          </a:r>
          <a:r>
            <a:rPr lang="en-US" altLang="ja-JP" sz="1100" b="1" dirty="0">
              <a:latin typeface="+mn-ea"/>
              <a:ea typeface="+mn-ea"/>
            </a:rPr>
            <a:t>10</a:t>
          </a:r>
          <a:r>
            <a:rPr lang="ja-JP" altLang="en-US" sz="1100" b="1" dirty="0">
              <a:latin typeface="+mn-ea"/>
              <a:ea typeface="+mn-ea"/>
            </a:rPr>
            <a:t>年以上</a:t>
          </a:r>
          <a:r>
            <a:rPr lang="ja-JP" altLang="en-US" sz="1100" b="1" dirty="0">
              <a:solidFill>
                <a:srgbClr val="FF0000"/>
              </a:solidFill>
              <a:latin typeface="+mn-ea"/>
              <a:ea typeface="+mn-ea"/>
            </a:rPr>
            <a:t>変動金利の基準金利</a:t>
          </a:r>
          <a:r>
            <a:rPr lang="ja-JP" altLang="en-US" sz="1100" b="1" dirty="0">
              <a:latin typeface="+mn-ea"/>
              <a:ea typeface="+mn-ea"/>
            </a:rPr>
            <a:t>は変わっていない！</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3316"/>
          </a:xfrm>
          <a:prstGeom prst="rect">
            <a:avLst/>
          </a:prstGeom>
        </p:spPr>
        <p:txBody>
          <a:bodyPr vert="horz" lIns="94884" tIns="47443" rIns="94884" bIns="474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84" tIns="47443" rIns="94884" bIns="47443" rtlCol="0"/>
          <a:lstStyle>
            <a:lvl1pPr algn="r">
              <a:defRPr sz="1200"/>
            </a:lvl1pPr>
          </a:lstStyle>
          <a:p>
            <a:r>
              <a:rPr kumimoji="1" lang="en-US" altLang="ja-JP"/>
              <a:t>2019/7/13</a:t>
            </a:r>
            <a:endParaRPr kumimoji="1" lang="ja-JP" altLang="en-US"/>
          </a:p>
        </p:txBody>
      </p:sp>
      <p:sp>
        <p:nvSpPr>
          <p:cNvPr id="4" name="フッター プレースホルダー 3"/>
          <p:cNvSpPr>
            <a:spLocks noGrp="1"/>
          </p:cNvSpPr>
          <p:nvPr>
            <p:ph type="ftr" sz="quarter" idx="2"/>
          </p:nvPr>
        </p:nvSpPr>
        <p:spPr>
          <a:xfrm>
            <a:off x="2" y="9371286"/>
            <a:ext cx="2918830" cy="493316"/>
          </a:xfrm>
          <a:prstGeom prst="rect">
            <a:avLst/>
          </a:prstGeom>
        </p:spPr>
        <p:txBody>
          <a:bodyPr vert="horz" lIns="94884" tIns="47443" rIns="94884" bIns="474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84" tIns="47443" rIns="94884" bIns="47443" rtlCol="0" anchor="b"/>
          <a:lstStyle>
            <a:lvl1pPr algn="r">
              <a:defRPr sz="1200"/>
            </a:lvl1pPr>
          </a:lstStyle>
          <a:p>
            <a:fld id="{D16B2F2A-B500-46BF-8474-2BDC11B10DB1}" type="slidenum">
              <a:rPr kumimoji="1" lang="ja-JP" altLang="en-US" smtClean="0"/>
              <a:t>‹#›</a:t>
            </a:fld>
            <a:endParaRPr kumimoji="1" lang="ja-JP" altLang="en-US"/>
          </a:p>
        </p:txBody>
      </p:sp>
    </p:spTree>
    <p:extLst>
      <p:ext uri="{BB962C8B-B14F-4D97-AF65-F5344CB8AC3E}">
        <p14:creationId xmlns:p14="http://schemas.microsoft.com/office/powerpoint/2010/main" val="27923664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3316"/>
          </a:xfrm>
          <a:prstGeom prst="rect">
            <a:avLst/>
          </a:prstGeom>
        </p:spPr>
        <p:txBody>
          <a:bodyPr vert="horz" lIns="94884" tIns="47443" rIns="94884" bIns="474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84" tIns="47443" rIns="94884" bIns="47443" rtlCol="0"/>
          <a:lstStyle>
            <a:lvl1pPr algn="r">
              <a:defRPr sz="1200"/>
            </a:lvl1pPr>
          </a:lstStyle>
          <a:p>
            <a:r>
              <a:rPr kumimoji="1" lang="en-US" altLang="ja-JP"/>
              <a:t>2019/7/13</a:t>
            </a:r>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84" tIns="47443" rIns="94884" bIns="47443"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84" tIns="47443" rIns="94884" bIns="474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0" cy="493316"/>
          </a:xfrm>
          <a:prstGeom prst="rect">
            <a:avLst/>
          </a:prstGeom>
        </p:spPr>
        <p:txBody>
          <a:bodyPr vert="horz" lIns="94884" tIns="47443" rIns="94884" bIns="474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84" tIns="47443" rIns="94884" bIns="47443" rtlCol="0" anchor="b"/>
          <a:lstStyle>
            <a:lvl1pPr algn="r">
              <a:defRPr sz="1200"/>
            </a:lvl1pPr>
          </a:lstStyle>
          <a:p>
            <a:fld id="{7DFF2FCA-2231-40C0-9724-5DA3ACF5C378}" type="slidenum">
              <a:rPr kumimoji="1" lang="ja-JP" altLang="en-US" smtClean="0"/>
              <a:t>‹#›</a:t>
            </a:fld>
            <a:endParaRPr kumimoji="1" lang="ja-JP" altLang="en-US"/>
          </a:p>
        </p:txBody>
      </p:sp>
    </p:spTree>
    <p:extLst>
      <p:ext uri="{BB962C8B-B14F-4D97-AF65-F5344CB8AC3E}">
        <p14:creationId xmlns:p14="http://schemas.microsoft.com/office/powerpoint/2010/main" val="264678817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FF2FCA-2231-40C0-9724-5DA3ACF5C378}"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en-US" altLang="ja-JP"/>
              <a:t>2016/8/30</a:t>
            </a:r>
            <a:endParaRPr kumimoji="1" lang="ja-JP" altLang="en-US"/>
          </a:p>
        </p:txBody>
      </p:sp>
    </p:spTree>
    <p:extLst>
      <p:ext uri="{BB962C8B-B14F-4D97-AF65-F5344CB8AC3E}">
        <p14:creationId xmlns:p14="http://schemas.microsoft.com/office/powerpoint/2010/main" val="189334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fld id="{FA3282C7-93CA-47D1-BA4D-DD01F433B0D5}" type="datetime1">
              <a:rPr kumimoji="1" lang="ja-JP" altLang="en-US" smtClean="0"/>
              <a:t>2022/11/13</a:t>
            </a:fld>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47</a:t>
            </a:fld>
            <a:endParaRPr kumimoji="1" lang="ja-JP" altLang="en-US"/>
          </a:p>
        </p:txBody>
      </p:sp>
    </p:spTree>
    <p:extLst>
      <p:ext uri="{BB962C8B-B14F-4D97-AF65-F5344CB8AC3E}">
        <p14:creationId xmlns:p14="http://schemas.microsoft.com/office/powerpoint/2010/main" val="160729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設備投資等の前向きな資金需要</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65</a:t>
            </a:fld>
            <a:endParaRPr kumimoji="1" lang="ja-JP" altLang="en-US"/>
          </a:p>
        </p:txBody>
      </p:sp>
    </p:spTree>
    <p:extLst>
      <p:ext uri="{BB962C8B-B14F-4D97-AF65-F5344CB8AC3E}">
        <p14:creationId xmlns:p14="http://schemas.microsoft.com/office/powerpoint/2010/main" val="282758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a:t>
            </a:r>
            <a:r>
              <a:rPr kumimoji="1" lang="ja-JP" altLang="en-US" dirty="0"/>
              <a:t>倍</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67</a:t>
            </a:fld>
            <a:endParaRPr kumimoji="1" lang="ja-JP" altLang="en-US"/>
          </a:p>
        </p:txBody>
      </p:sp>
    </p:spTree>
    <p:extLst>
      <p:ext uri="{BB962C8B-B14F-4D97-AF65-F5344CB8AC3E}">
        <p14:creationId xmlns:p14="http://schemas.microsoft.com/office/powerpoint/2010/main" val="62726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63: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63:notes"/>
          <p:cNvSpPr txBox="1">
            <a:spLocks noGrp="1"/>
          </p:cNvSpPr>
          <p:nvPr>
            <p:ph type="body" idx="1"/>
          </p:nvPr>
        </p:nvSpPr>
        <p:spPr>
          <a:xfrm>
            <a:off x="673577" y="4686499"/>
            <a:ext cx="5388610" cy="4439841"/>
          </a:xfrm>
          <a:prstGeom prst="rect">
            <a:avLst/>
          </a:prstGeom>
          <a:noFill/>
          <a:ln>
            <a:noFill/>
          </a:ln>
        </p:spPr>
        <p:txBody>
          <a:bodyPr spcFirstLastPara="1" wrap="square" lIns="94875" tIns="47425" rIns="94875" bIns="47425" anchor="t" anchorCtr="0">
            <a:noAutofit/>
          </a:bodyPr>
          <a:lstStyle/>
          <a:p>
            <a:pPr marL="0" lvl="0" indent="0" algn="l" rtl="0">
              <a:spcBef>
                <a:spcPts val="0"/>
              </a:spcBef>
              <a:spcAft>
                <a:spcPts val="0"/>
              </a:spcAft>
              <a:buNone/>
            </a:pPr>
            <a:endParaRPr/>
          </a:p>
        </p:txBody>
      </p:sp>
      <p:sp>
        <p:nvSpPr>
          <p:cNvPr id="632" name="Google Shape;632;p63:notes"/>
          <p:cNvSpPr txBox="1">
            <a:spLocks noGrp="1"/>
          </p:cNvSpPr>
          <p:nvPr>
            <p:ph type="dt" idx="10"/>
          </p:nvPr>
        </p:nvSpPr>
        <p:spPr>
          <a:xfrm>
            <a:off x="3815375" y="1"/>
            <a:ext cx="2918830" cy="493316"/>
          </a:xfrm>
          <a:prstGeom prst="rect">
            <a:avLst/>
          </a:prstGeom>
          <a:noFill/>
          <a:ln>
            <a:noFill/>
          </a:ln>
        </p:spPr>
        <p:txBody>
          <a:bodyPr spcFirstLastPara="1" wrap="square" lIns="94875" tIns="47425" rIns="94875" bIns="47425" anchor="t" anchorCtr="0">
            <a:noAutofit/>
          </a:bodyPr>
          <a:lstStyle/>
          <a:p>
            <a:pPr marL="0" lvl="0" indent="0" algn="r" rtl="0">
              <a:spcBef>
                <a:spcPts val="0"/>
              </a:spcBef>
              <a:spcAft>
                <a:spcPts val="0"/>
              </a:spcAft>
              <a:buNone/>
            </a:pPr>
            <a:r>
              <a:rPr lang="ja-JP"/>
              <a:t>2019/7/13</a:t>
            </a:r>
            <a:endParaRPr/>
          </a:p>
        </p:txBody>
      </p:sp>
      <p:sp>
        <p:nvSpPr>
          <p:cNvPr id="633" name="Google Shape;633;p63:notes"/>
          <p:cNvSpPr txBox="1">
            <a:spLocks noGrp="1"/>
          </p:cNvSpPr>
          <p:nvPr>
            <p:ph type="sldNum" idx="12"/>
          </p:nvPr>
        </p:nvSpPr>
        <p:spPr>
          <a:xfrm>
            <a:off x="3815375" y="9371286"/>
            <a:ext cx="2918830" cy="493316"/>
          </a:xfrm>
          <a:prstGeom prst="rect">
            <a:avLst/>
          </a:prstGeom>
          <a:noFill/>
          <a:ln>
            <a:noFill/>
          </a:ln>
        </p:spPr>
        <p:txBody>
          <a:bodyPr spcFirstLastPara="1" wrap="square" lIns="94875" tIns="47425" rIns="94875" bIns="47425" anchor="b" anchorCtr="0">
            <a:noAutofit/>
          </a:bodyPr>
          <a:lstStyle/>
          <a:p>
            <a:pPr marL="0" lvl="0" indent="0" algn="r" rtl="0">
              <a:spcBef>
                <a:spcPts val="0"/>
              </a:spcBef>
              <a:spcAft>
                <a:spcPts val="0"/>
              </a:spcAft>
              <a:buNone/>
            </a:pPr>
            <a:fld id="{00000000-1234-1234-1234-123412341234}" type="slidenum">
              <a:rPr lang="en-US" altLang="ja-JP"/>
              <a:t>69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4:notes"/>
          <p:cNvSpPr txBox="1">
            <a:spLocks noGrp="1"/>
          </p:cNvSpPr>
          <p:nvPr>
            <p:ph type="body" idx="1"/>
          </p:nvPr>
        </p:nvSpPr>
        <p:spPr>
          <a:xfrm>
            <a:off x="673577" y="4686499"/>
            <a:ext cx="5388610" cy="4439841"/>
          </a:xfrm>
          <a:prstGeom prst="rect">
            <a:avLst/>
          </a:prstGeom>
        </p:spPr>
        <p:txBody>
          <a:bodyPr spcFirstLastPara="1" wrap="square" lIns="94875" tIns="47425" rIns="94875" bIns="47425" anchor="t" anchorCtr="0">
            <a:noAutofit/>
          </a:bodyPr>
          <a:lstStyle/>
          <a:p>
            <a:pPr marL="0" lvl="0" indent="0" algn="l" rtl="0">
              <a:spcBef>
                <a:spcPts val="0"/>
              </a:spcBef>
              <a:spcAft>
                <a:spcPts val="0"/>
              </a:spcAft>
              <a:buNone/>
            </a:pPr>
            <a:endParaRPr/>
          </a:p>
        </p:txBody>
      </p:sp>
      <p:sp>
        <p:nvSpPr>
          <p:cNvPr id="646" name="Google Shape;646;p64: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5:notes"/>
          <p:cNvSpPr txBox="1">
            <a:spLocks noGrp="1"/>
          </p:cNvSpPr>
          <p:nvPr>
            <p:ph type="body" idx="1"/>
          </p:nvPr>
        </p:nvSpPr>
        <p:spPr>
          <a:xfrm>
            <a:off x="673577" y="4686499"/>
            <a:ext cx="5388610" cy="4439841"/>
          </a:xfrm>
          <a:prstGeom prst="rect">
            <a:avLst/>
          </a:prstGeom>
        </p:spPr>
        <p:txBody>
          <a:bodyPr spcFirstLastPara="1" wrap="square" lIns="94875" tIns="47425" rIns="94875" bIns="47425" anchor="t" anchorCtr="0">
            <a:noAutofit/>
          </a:bodyPr>
          <a:lstStyle/>
          <a:p>
            <a:pPr marL="0" lvl="0" indent="0" algn="l" rtl="0">
              <a:spcBef>
                <a:spcPts val="0"/>
              </a:spcBef>
              <a:spcAft>
                <a:spcPts val="0"/>
              </a:spcAft>
              <a:buNone/>
            </a:pPr>
            <a:endParaRPr/>
          </a:p>
        </p:txBody>
      </p:sp>
      <p:sp>
        <p:nvSpPr>
          <p:cNvPr id="656" name="Google Shape;656;p65: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年収</a:t>
            </a:r>
            <a:r>
              <a:rPr kumimoji="1" lang="en-US" altLang="ja-JP" dirty="0"/>
              <a:t>500</a:t>
            </a:r>
            <a:r>
              <a:rPr kumimoji="1" lang="ja-JP" altLang="en-US" dirty="0"/>
              <a:t>万円　審査金利３％＝</a:t>
            </a:r>
            <a:r>
              <a:rPr kumimoji="1" lang="en-US" altLang="ja-JP" dirty="0"/>
              <a:t>3,789</a:t>
            </a:r>
            <a:r>
              <a:rPr kumimoji="1" lang="ja-JP" altLang="en-US" dirty="0"/>
              <a:t>万円　</a:t>
            </a:r>
            <a:r>
              <a:rPr kumimoji="1" lang="en-US" altLang="ja-JP" dirty="0"/>
              <a:t>7.57</a:t>
            </a:r>
            <a:r>
              <a:rPr kumimoji="1" lang="ja-JP" altLang="en-US" dirty="0"/>
              <a:t>倍　　</a:t>
            </a:r>
            <a:r>
              <a:rPr kumimoji="1" lang="en-US" altLang="ja-JP" dirty="0"/>
              <a:t>1.53</a:t>
            </a:r>
            <a:r>
              <a:rPr kumimoji="1" lang="ja-JP" altLang="en-US" dirty="0"/>
              <a:t>％なら　</a:t>
            </a:r>
            <a:r>
              <a:rPr kumimoji="1" lang="en-US" altLang="ja-JP" dirty="0"/>
              <a:t>4,740</a:t>
            </a:r>
            <a:r>
              <a:rPr kumimoji="1" lang="ja-JP" altLang="en-US" dirty="0"/>
              <a:t>万円　</a:t>
            </a:r>
            <a:r>
              <a:rPr kumimoji="1" lang="en-US" altLang="ja-JP" dirty="0"/>
              <a:t>9.74</a:t>
            </a:r>
            <a:r>
              <a:rPr kumimoji="1" lang="ja-JP" altLang="en-US" dirty="0"/>
              <a:t>倍</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72</a:t>
            </a:fld>
            <a:endParaRPr kumimoji="1" lang="ja-JP" altLang="en-US"/>
          </a:p>
        </p:txBody>
      </p:sp>
    </p:spTree>
    <p:extLst>
      <p:ext uri="{BB962C8B-B14F-4D97-AF65-F5344CB8AC3E}">
        <p14:creationId xmlns:p14="http://schemas.microsoft.com/office/powerpoint/2010/main" val="375770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73</a:t>
            </a:fld>
            <a:endParaRPr kumimoji="1" lang="ja-JP" altLang="en-US"/>
          </a:p>
        </p:txBody>
      </p:sp>
    </p:spTree>
    <p:extLst>
      <p:ext uri="{BB962C8B-B14F-4D97-AF65-F5344CB8AC3E}">
        <p14:creationId xmlns:p14="http://schemas.microsoft.com/office/powerpoint/2010/main" val="237571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奥様の正社員化第</a:t>
            </a:r>
            <a:r>
              <a:rPr kumimoji="1" lang="en-US" altLang="ja-JP" dirty="0"/>
              <a:t>2</a:t>
            </a:r>
            <a:r>
              <a:rPr kumimoji="1" lang="ja-JP" altLang="en-US" dirty="0"/>
              <a:t>子小学校　</a:t>
            </a:r>
            <a:r>
              <a:rPr kumimoji="1" lang="en-US" altLang="ja-JP" dirty="0"/>
              <a:t>120</a:t>
            </a:r>
            <a:r>
              <a:rPr kumimoji="1" lang="ja-JP" altLang="en-US" dirty="0"/>
              <a:t>万円　→　２６０万円　生活費－</a:t>
            </a:r>
            <a:r>
              <a:rPr kumimoji="1" lang="en-US" altLang="ja-JP" dirty="0"/>
              <a:t>1</a:t>
            </a:r>
            <a:r>
              <a:rPr kumimoji="1" lang="ja-JP" altLang="en-US" dirty="0"/>
              <a:t>万円　車予算</a:t>
            </a:r>
            <a:r>
              <a:rPr kumimoji="1" lang="en-US" altLang="ja-JP" dirty="0"/>
              <a:t>300</a:t>
            </a:r>
            <a:r>
              <a:rPr kumimoji="1" lang="ja-JP" altLang="en-US" dirty="0"/>
              <a:t>万円→</a:t>
            </a:r>
            <a:r>
              <a:rPr kumimoji="1" lang="en-US" altLang="ja-JP" dirty="0"/>
              <a:t>250</a:t>
            </a:r>
            <a:r>
              <a:rPr kumimoji="1" lang="ja-JP" altLang="en-US" dirty="0"/>
              <a:t>万円　アクティブシニア</a:t>
            </a:r>
            <a:r>
              <a:rPr kumimoji="1" lang="en-US" altLang="ja-JP" dirty="0"/>
              <a:t>80</a:t>
            </a:r>
            <a:r>
              <a:rPr kumimoji="1" lang="ja-JP" altLang="en-US" dirty="0"/>
              <a:t>万円→</a:t>
            </a:r>
            <a:r>
              <a:rPr kumimoji="1" lang="en-US" altLang="ja-JP" dirty="0"/>
              <a:t>60</a:t>
            </a:r>
            <a:r>
              <a:rPr kumimoji="1" lang="ja-JP" altLang="en-US" dirty="0"/>
              <a:t>万円</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79</a:t>
            </a:fld>
            <a:endParaRPr kumimoji="1" lang="ja-JP" altLang="en-US"/>
          </a:p>
        </p:txBody>
      </p:sp>
    </p:spTree>
    <p:extLst>
      <p:ext uri="{BB962C8B-B14F-4D97-AF65-F5344CB8AC3E}">
        <p14:creationId xmlns:p14="http://schemas.microsoft.com/office/powerpoint/2010/main" val="1349512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5: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5:notes"/>
          <p:cNvSpPr txBox="1">
            <a:spLocks noGrp="1"/>
          </p:cNvSpPr>
          <p:nvPr>
            <p:ph type="body" idx="1"/>
          </p:nvPr>
        </p:nvSpPr>
        <p:spPr>
          <a:xfrm>
            <a:off x="673577" y="4686499"/>
            <a:ext cx="5388610" cy="4439841"/>
          </a:xfrm>
          <a:prstGeom prst="rect">
            <a:avLst/>
          </a:prstGeom>
          <a:noFill/>
          <a:ln>
            <a:noFill/>
          </a:ln>
        </p:spPr>
        <p:txBody>
          <a:bodyPr spcFirstLastPara="1" wrap="square" lIns="94875" tIns="47425" rIns="94875" bIns="47425" anchor="t" anchorCtr="0">
            <a:noAutofit/>
          </a:bodyPr>
          <a:lstStyle/>
          <a:p>
            <a:pPr marL="0" lvl="0" indent="0" algn="l" rtl="0">
              <a:spcBef>
                <a:spcPts val="0"/>
              </a:spcBef>
              <a:spcAft>
                <a:spcPts val="0"/>
              </a:spcAft>
              <a:buNone/>
            </a:pPr>
            <a:r>
              <a:rPr lang="ja-JP"/>
              <a:t>初夏　空気のおいしい森林にて　天気も良くてよかったね！　のんびり川下りを楽しんでいました！</a:t>
            </a:r>
            <a:endParaRPr/>
          </a:p>
        </p:txBody>
      </p:sp>
      <p:sp>
        <p:nvSpPr>
          <p:cNvPr id="733" name="Google Shape;733;p75:notes"/>
          <p:cNvSpPr txBox="1">
            <a:spLocks noGrp="1"/>
          </p:cNvSpPr>
          <p:nvPr>
            <p:ph type="dt" idx="10"/>
          </p:nvPr>
        </p:nvSpPr>
        <p:spPr>
          <a:xfrm>
            <a:off x="3815375" y="1"/>
            <a:ext cx="2918830" cy="493316"/>
          </a:xfrm>
          <a:prstGeom prst="rect">
            <a:avLst/>
          </a:prstGeom>
          <a:noFill/>
          <a:ln>
            <a:noFill/>
          </a:ln>
        </p:spPr>
        <p:txBody>
          <a:bodyPr spcFirstLastPara="1" wrap="square" lIns="94875" tIns="47425" rIns="94875" bIns="47425" anchor="t" anchorCtr="0">
            <a:noAutofit/>
          </a:bodyPr>
          <a:lstStyle/>
          <a:p>
            <a:pPr marL="0" lvl="0" indent="0" algn="r" rtl="0">
              <a:spcBef>
                <a:spcPts val="0"/>
              </a:spcBef>
              <a:spcAft>
                <a:spcPts val="0"/>
              </a:spcAft>
              <a:buNone/>
            </a:pPr>
            <a:r>
              <a:rPr lang="ja-JP"/>
              <a:t>2019/7/13</a:t>
            </a:r>
            <a:endParaRPr/>
          </a:p>
        </p:txBody>
      </p:sp>
      <p:sp>
        <p:nvSpPr>
          <p:cNvPr id="734" name="Google Shape;734;p75:notes"/>
          <p:cNvSpPr txBox="1">
            <a:spLocks noGrp="1"/>
          </p:cNvSpPr>
          <p:nvPr>
            <p:ph type="sldNum" idx="12"/>
          </p:nvPr>
        </p:nvSpPr>
        <p:spPr>
          <a:xfrm>
            <a:off x="3815375" y="9371286"/>
            <a:ext cx="2918830" cy="493316"/>
          </a:xfrm>
          <a:prstGeom prst="rect">
            <a:avLst/>
          </a:prstGeom>
          <a:noFill/>
          <a:ln>
            <a:noFill/>
          </a:ln>
        </p:spPr>
        <p:txBody>
          <a:bodyPr spcFirstLastPara="1" wrap="square" lIns="94875" tIns="47425" rIns="94875" bIns="47425" anchor="b" anchorCtr="0">
            <a:noAutofit/>
          </a:bodyPr>
          <a:lstStyle/>
          <a:p>
            <a:pPr marL="0" lvl="0" indent="0" algn="r" rtl="0">
              <a:spcBef>
                <a:spcPts val="0"/>
              </a:spcBef>
              <a:spcAft>
                <a:spcPts val="0"/>
              </a:spcAft>
              <a:buNone/>
            </a:pPr>
            <a:fld id="{00000000-1234-1234-1234-123412341234}" type="slidenum">
              <a:rPr lang="en-US" altLang="ja-JP"/>
              <a:t>81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sldNum" idx="12"/>
          </p:nvPr>
        </p:nvSpPr>
        <p:spPr>
          <a:xfrm>
            <a:off x="3815375" y="9371286"/>
            <a:ext cx="2918830" cy="493316"/>
          </a:xfrm>
          <a:prstGeom prst="rect">
            <a:avLst/>
          </a:prstGeom>
          <a:noFill/>
          <a:ln>
            <a:noFill/>
          </a:ln>
        </p:spPr>
        <p:txBody>
          <a:bodyPr spcFirstLastPara="1" wrap="square" lIns="94875" tIns="47425" rIns="94875" bIns="47425" anchor="b" anchorCtr="0">
            <a:noAutofit/>
          </a:bodyPr>
          <a:lstStyle/>
          <a:p>
            <a:pPr marL="0" marR="0" lvl="0" indent="0" algn="r" rtl="0">
              <a:spcBef>
                <a:spcPts val="0"/>
              </a:spcBef>
              <a:spcAft>
                <a:spcPts val="0"/>
              </a:spcAft>
              <a:buNone/>
            </a:pPr>
            <a:fld id="{00000000-1234-1234-1234-123412341234}" type="slidenum">
              <a:rPr lang="en-US" altLang="ja-JP" sz="1300">
                <a:solidFill>
                  <a:schemeClr val="dk1"/>
                </a:solidFill>
                <a:latin typeface="Times New Roman"/>
                <a:ea typeface="Times New Roman"/>
                <a:cs typeface="Times New Roman"/>
                <a:sym typeface="Times New Roman"/>
              </a:rPr>
              <a:t>2</a:t>
            </a:fld>
            <a:endParaRPr sz="1300">
              <a:solidFill>
                <a:schemeClr val="dk1"/>
              </a:solidFill>
              <a:latin typeface="Times New Roman"/>
              <a:ea typeface="Times New Roman"/>
              <a:cs typeface="Times New Roman"/>
              <a:sym typeface="Times New Roman"/>
            </a:endParaRPr>
          </a:p>
        </p:txBody>
      </p:sp>
      <p:sp>
        <p:nvSpPr>
          <p:cNvPr id="96" name="Google Shape;96;p2:notes"/>
          <p:cNvSpPr txBox="1"/>
          <p:nvPr/>
        </p:nvSpPr>
        <p:spPr>
          <a:xfrm>
            <a:off x="4017304" y="9722471"/>
            <a:ext cx="3008377" cy="43474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500"/>
              <a:buFont typeface="Times New Roman"/>
              <a:buNone/>
            </a:pPr>
            <a:fld id="{00000000-1234-1234-1234-123412341234}" type="slidenum">
              <a:rPr lang="en-US" altLang="ja-JP" sz="1500">
                <a:solidFill>
                  <a:srgbClr val="000000"/>
                </a:solidFill>
                <a:latin typeface="Times New Roman"/>
                <a:ea typeface="Times New Roman"/>
                <a:cs typeface="Times New Roman"/>
                <a:sym typeface="Times New Roman"/>
              </a:rPr>
              <a:t>2</a:t>
            </a:fld>
            <a:endParaRPr sz="1500">
              <a:solidFill>
                <a:srgbClr val="000000"/>
              </a:solidFill>
              <a:latin typeface="Times New Roman"/>
              <a:ea typeface="Times New Roman"/>
              <a:cs typeface="Times New Roman"/>
              <a:sym typeface="Times New Roman"/>
            </a:endParaRPr>
          </a:p>
        </p:txBody>
      </p:sp>
      <p:sp>
        <p:nvSpPr>
          <p:cNvPr id="97" name="Google Shape;97;p2:notes"/>
          <p:cNvSpPr txBox="1"/>
          <p:nvPr/>
        </p:nvSpPr>
        <p:spPr>
          <a:xfrm>
            <a:off x="1184612" y="778920"/>
            <a:ext cx="4731751" cy="38369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8175" tIns="49075" rIns="98175" bIns="49075" anchor="ctr" anchorCtr="0">
            <a:noAutofit/>
          </a:bodyPr>
          <a:lstStyle/>
          <a:p>
            <a:pPr marL="0" marR="0" lvl="0" indent="0" algn="l" rtl="0">
              <a:spcBef>
                <a:spcPts val="0"/>
              </a:spcBef>
              <a:spcAft>
                <a:spcPts val="0"/>
              </a:spcAft>
              <a:buClr>
                <a:srgbClr val="000000"/>
              </a:buClr>
              <a:buSzPts val="1600"/>
              <a:buFont typeface="Times New Roman"/>
              <a:buNone/>
            </a:pPr>
            <a:endParaRPr sz="1600">
              <a:solidFill>
                <a:schemeClr val="lt1"/>
              </a:solidFill>
              <a:latin typeface="Tahoma"/>
              <a:ea typeface="Tahoma"/>
              <a:cs typeface="Tahoma"/>
              <a:sym typeface="Tahoma"/>
            </a:endParaRPr>
          </a:p>
        </p:txBody>
      </p:sp>
      <p:sp>
        <p:nvSpPr>
          <p:cNvPr id="98" name="Google Shape;98;p2:notes"/>
          <p:cNvSpPr txBox="1">
            <a:spLocks noGrp="1"/>
          </p:cNvSpPr>
          <p:nvPr>
            <p:ph type="body" idx="1"/>
          </p:nvPr>
        </p:nvSpPr>
        <p:spPr>
          <a:xfrm>
            <a:off x="711102" y="4861236"/>
            <a:ext cx="5610170" cy="453353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hdr" idx="2"/>
          </p:nvPr>
        </p:nvSpPr>
        <p:spPr>
          <a:xfrm>
            <a:off x="2" y="1"/>
            <a:ext cx="2918830" cy="493316"/>
          </a:xfrm>
          <a:prstGeom prst="rect">
            <a:avLst/>
          </a:prstGeom>
          <a:noFill/>
          <a:ln>
            <a:noFill/>
          </a:ln>
        </p:spPr>
        <p:txBody>
          <a:bodyPr spcFirstLastPara="1" wrap="square" lIns="94875" tIns="47425" rIns="94875" bIns="47425" anchor="t" anchorCtr="0">
            <a:noAutofit/>
          </a:bodyPr>
          <a:lstStyle/>
          <a:p>
            <a:pPr marL="0" marR="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p:txBody>
      </p:sp>
      <p:sp>
        <p:nvSpPr>
          <p:cNvPr id="100" name="Google Shape;100;p2:notes"/>
          <p:cNvSpPr txBox="1">
            <a:spLocks noGrp="1"/>
          </p:cNvSpPr>
          <p:nvPr>
            <p:ph type="dt" idx="10"/>
          </p:nvPr>
        </p:nvSpPr>
        <p:spPr>
          <a:xfrm>
            <a:off x="3815375" y="1"/>
            <a:ext cx="2918830" cy="493316"/>
          </a:xfrm>
          <a:prstGeom prst="rect">
            <a:avLst/>
          </a:prstGeom>
          <a:noFill/>
          <a:ln>
            <a:noFill/>
          </a:ln>
        </p:spPr>
        <p:txBody>
          <a:bodyPr spcFirstLastPara="1" wrap="square" lIns="94875" tIns="47425" rIns="94875" bIns="47425" anchor="t" anchorCtr="0">
            <a:noAutofit/>
          </a:bodyPr>
          <a:lstStyle/>
          <a:p>
            <a:pPr marL="0" lvl="0" indent="0" algn="r" rtl="0">
              <a:spcBef>
                <a:spcPts val="0"/>
              </a:spcBef>
              <a:spcAft>
                <a:spcPts val="0"/>
              </a:spcAft>
              <a:buNone/>
            </a:pPr>
            <a:r>
              <a:rPr lang="ja-JP"/>
              <a:t>2016/8/30</a:t>
            </a:r>
            <a:endParaRPr/>
          </a:p>
        </p:txBody>
      </p:sp>
      <p:sp>
        <p:nvSpPr>
          <p:cNvPr id="101" name="Google Shape;101;p2:notes"/>
          <p:cNvSpPr>
            <a:spLocks noGrp="1" noRot="1" noChangeAspect="1"/>
          </p:cNvSpPr>
          <p:nvPr>
            <p:ph type="sldImg" idx="3"/>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6:notes"/>
          <p:cNvSpPr txBox="1">
            <a:spLocks noGrp="1"/>
          </p:cNvSpPr>
          <p:nvPr>
            <p:ph type="body" idx="1"/>
          </p:nvPr>
        </p:nvSpPr>
        <p:spPr>
          <a:xfrm>
            <a:off x="673577" y="4686499"/>
            <a:ext cx="5388610" cy="4439841"/>
          </a:xfrm>
          <a:prstGeom prst="rect">
            <a:avLst/>
          </a:prstGeom>
        </p:spPr>
        <p:txBody>
          <a:bodyPr spcFirstLastPara="1" wrap="square" lIns="94875" tIns="47425" rIns="94875" bIns="47425" anchor="t" anchorCtr="0">
            <a:noAutofit/>
          </a:bodyPr>
          <a:lstStyle/>
          <a:p>
            <a:pPr marL="0" lvl="0" indent="0" algn="l" rtl="0">
              <a:spcBef>
                <a:spcPts val="0"/>
              </a:spcBef>
              <a:spcAft>
                <a:spcPts val="0"/>
              </a:spcAft>
              <a:buNone/>
            </a:pPr>
            <a:endParaRPr/>
          </a:p>
        </p:txBody>
      </p:sp>
      <p:sp>
        <p:nvSpPr>
          <p:cNvPr id="741" name="Google Shape;741;p76: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絵心がなくてすみません！</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83</a:t>
            </a:fld>
            <a:endParaRPr kumimoji="1" lang="ja-JP" altLang="en-US"/>
          </a:p>
        </p:txBody>
      </p:sp>
    </p:spTree>
    <p:extLst>
      <p:ext uri="{BB962C8B-B14F-4D97-AF65-F5344CB8AC3E}">
        <p14:creationId xmlns:p14="http://schemas.microsoft.com/office/powerpoint/2010/main" val="281417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73577" y="4686499"/>
            <a:ext cx="5388610" cy="4439841"/>
          </a:xfrm>
          <a:prstGeom prst="rect">
            <a:avLst/>
          </a:prstGeom>
        </p:spPr>
        <p:txBody>
          <a:bodyPr spcFirstLastPara="1" wrap="square" lIns="94875" tIns="47425" rIns="94875" bIns="47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73577" y="4686499"/>
            <a:ext cx="5388610" cy="4439841"/>
          </a:xfrm>
          <a:prstGeom prst="rect">
            <a:avLst/>
          </a:prstGeom>
        </p:spPr>
        <p:txBody>
          <a:bodyPr spcFirstLastPara="1" wrap="square" lIns="94875" tIns="47425" rIns="94875" bIns="47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まとめると</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8</a:t>
            </a:fld>
            <a:endParaRPr kumimoji="1" lang="ja-JP" altLang="en-US"/>
          </a:p>
        </p:txBody>
      </p:sp>
    </p:spTree>
    <p:extLst>
      <p:ext uri="{BB962C8B-B14F-4D97-AF65-F5344CB8AC3E}">
        <p14:creationId xmlns:p14="http://schemas.microsoft.com/office/powerpoint/2010/main" val="246660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73577" y="4686499"/>
            <a:ext cx="5388610" cy="4439841"/>
          </a:xfrm>
          <a:prstGeom prst="rect">
            <a:avLst/>
          </a:prstGeom>
        </p:spPr>
        <p:txBody>
          <a:bodyPr spcFirstLastPara="1" wrap="square" lIns="94875" tIns="47425" rIns="94875" bIns="47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903288" y="741363"/>
            <a:ext cx="4929187"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前後</a:t>
            </a:r>
            <a:r>
              <a:rPr kumimoji="1" lang="en-US" altLang="ja-JP" dirty="0"/>
              <a:t>2</a:t>
            </a:r>
            <a:r>
              <a:rPr kumimoji="1" lang="ja-JP" altLang="en-US" dirty="0"/>
              <a:t>年間　買い替え特例　　</a:t>
            </a:r>
            <a:r>
              <a:rPr kumimoji="1" lang="en-US" altLang="ja-JP" dirty="0"/>
              <a:t>3,000</a:t>
            </a:r>
            <a:r>
              <a:rPr kumimoji="1" lang="ja-JP" altLang="en-US" dirty="0"/>
              <a:t>万円特例利用者は不可</a:t>
            </a:r>
          </a:p>
        </p:txBody>
      </p:sp>
      <p:sp>
        <p:nvSpPr>
          <p:cNvPr id="4" name="スライド番号プレースホルダー 3"/>
          <p:cNvSpPr>
            <a:spLocks noGrp="1"/>
          </p:cNvSpPr>
          <p:nvPr>
            <p:ph type="sldNum" sz="quarter" idx="10"/>
          </p:nvPr>
        </p:nvSpPr>
        <p:spPr/>
        <p:txBody>
          <a:bodyPr/>
          <a:lstStyle/>
          <a:p>
            <a:fld id="{DAEE8048-43C4-416D-A854-F7337305C66E}" type="slidenum">
              <a:rPr kumimoji="1" lang="ja-JP" altLang="en-US" smtClean="0"/>
              <a:t>10</a:t>
            </a:fld>
            <a:endParaRPr kumimoji="1" lang="ja-JP" altLang="en-US"/>
          </a:p>
        </p:txBody>
      </p:sp>
      <p:sp>
        <p:nvSpPr>
          <p:cNvPr id="5" name="日付プレースホルダー 4"/>
          <p:cNvSpPr>
            <a:spLocks noGrp="1"/>
          </p:cNvSpPr>
          <p:nvPr>
            <p:ph type="dt" idx="11"/>
          </p:nvPr>
        </p:nvSpPr>
        <p:spPr/>
        <p:txBody>
          <a:bodyPr/>
          <a:lstStyle/>
          <a:p>
            <a:r>
              <a:rPr kumimoji="1" lang="en-US" altLang="ja-JP"/>
              <a:t>2016/8/30</a:t>
            </a:r>
            <a:endParaRPr kumimoji="1" lang="ja-JP" altLang="en-US"/>
          </a:p>
        </p:txBody>
      </p:sp>
    </p:spTree>
    <p:extLst>
      <p:ext uri="{BB962C8B-B14F-4D97-AF65-F5344CB8AC3E}">
        <p14:creationId xmlns:p14="http://schemas.microsoft.com/office/powerpoint/2010/main" val="277064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8920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a:t>
            </a:r>
            <a:r>
              <a:rPr kumimoji="1" lang="ja-JP" altLang="en-US" dirty="0"/>
              <a:t>万円の</a:t>
            </a:r>
            <a:r>
              <a:rPr kumimoji="1" lang="en-US" altLang="ja-JP" dirty="0"/>
              <a:t>1</a:t>
            </a:r>
            <a:r>
              <a:rPr kumimoji="1" lang="ja-JP" altLang="en-US" dirty="0"/>
              <a:t>年分の利息う</a:t>
            </a:r>
            <a:r>
              <a:rPr kumimoji="1" lang="en-US" altLang="ja-JP" dirty="0"/>
              <a:t>20</a:t>
            </a:r>
            <a:r>
              <a:rPr kumimoji="1" lang="ja-JP" altLang="en-US" dirty="0"/>
              <a:t>円　税引き</a:t>
            </a:r>
            <a:r>
              <a:rPr kumimoji="1" lang="en-US" altLang="ja-JP" dirty="0"/>
              <a:t>16</a:t>
            </a:r>
            <a:r>
              <a:rPr kumimoji="1" lang="ja-JP" altLang="en-US" dirty="0"/>
              <a:t>円</a:t>
            </a:r>
          </a:p>
        </p:txBody>
      </p:sp>
      <p:sp>
        <p:nvSpPr>
          <p:cNvPr id="4" name="日付プレースホルダー 3"/>
          <p:cNvSpPr>
            <a:spLocks noGrp="1"/>
          </p:cNvSpPr>
          <p:nvPr>
            <p:ph type="dt" idx="1"/>
          </p:nvPr>
        </p:nvSpPr>
        <p:spPr/>
        <p:txBody>
          <a:bodyPr/>
          <a:lstStyle/>
          <a:p>
            <a:r>
              <a:rPr kumimoji="1" lang="en-US" altLang="ja-JP"/>
              <a:t>2019/7/13</a:t>
            </a:r>
            <a:endParaRPr kumimoji="1" lang="ja-JP" altLang="en-US"/>
          </a:p>
        </p:txBody>
      </p:sp>
      <p:sp>
        <p:nvSpPr>
          <p:cNvPr id="5" name="スライド番号プレースホルダー 4"/>
          <p:cNvSpPr>
            <a:spLocks noGrp="1"/>
          </p:cNvSpPr>
          <p:nvPr>
            <p:ph type="sldNum" sz="quarter" idx="5"/>
          </p:nvPr>
        </p:nvSpPr>
        <p:spPr/>
        <p:txBody>
          <a:bodyPr/>
          <a:lstStyle/>
          <a:p>
            <a:fld id="{7DFF2FCA-2231-40C0-9724-5DA3ACF5C378}" type="slidenum">
              <a:rPr kumimoji="1" lang="ja-JP" altLang="en-US" smtClean="0"/>
              <a:t>32</a:t>
            </a:fld>
            <a:endParaRPr kumimoji="1" lang="ja-JP" altLang="en-US"/>
          </a:p>
        </p:txBody>
      </p:sp>
    </p:spTree>
    <p:extLst>
      <p:ext uri="{BB962C8B-B14F-4D97-AF65-F5344CB8AC3E}">
        <p14:creationId xmlns:p14="http://schemas.microsoft.com/office/powerpoint/2010/main" val="52388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40B78C2-DE30-41EC-A49A-2A4CDDAF05F8}" type="datetime1">
              <a:rPr kumimoji="1" lang="ja-JP" altLang="en-US" smtClean="0"/>
              <a:t>2022/11/13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413634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E086E0-E602-4FCF-B6BA-3775CC98A3DB}" type="datetime1">
              <a:rPr kumimoji="1" lang="ja-JP" altLang="en-US" smtClean="0"/>
              <a:t>2022/11/13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86877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CF06F6-3C74-422B-95EE-B965402EF23B}" type="datetime1">
              <a:rPr kumimoji="1" lang="ja-JP" altLang="en-US" smtClean="0"/>
              <a:t>2022/11/13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341472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24DB53-D8CD-4637-B26B-6060E03F1635}" type="datetime1">
              <a:rPr kumimoji="1" lang="ja-JP" altLang="en-US" smtClean="0"/>
              <a:t>2022/11/13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88418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EE6AD18-5221-4644-BC80-8EF3C3B2F993}" type="datetime1">
              <a:rPr kumimoji="1" lang="ja-JP" altLang="en-US" smtClean="0"/>
              <a:t>2022/11/13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37515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705793E-2218-405C-8F0C-AF3BB89A2987}" type="datetime1">
              <a:rPr kumimoji="1" lang="ja-JP" altLang="en-US" smtClean="0"/>
              <a:t>2022/11/13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86212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673DE0F-D36E-4F67-A693-EC60AE4CFDB9}" type="datetime1">
              <a:rPr kumimoji="1" lang="ja-JP" altLang="en-US" smtClean="0"/>
              <a:t>2022/11/13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78718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6016A7-404E-4768-A08A-B334A440A181}" type="datetime1">
              <a:rPr kumimoji="1" lang="ja-JP" altLang="en-US" smtClean="0"/>
              <a:t>2022/11/13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14864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8D4A81-B4C1-47D0-BEF4-A59AC5D5F2E9}" type="datetime1">
              <a:rPr kumimoji="1" lang="ja-JP" altLang="en-US" smtClean="0"/>
              <a:t>2022/11/13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13110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24E3B7-A4B9-48F0-B39D-7AB53CDC9018}" type="datetime1">
              <a:rPr kumimoji="1" lang="ja-JP" altLang="en-US" smtClean="0"/>
              <a:t>2022/11/13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269499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33A01A-1071-48DA-AB75-A53E005A6372}" type="datetime1">
              <a:rPr kumimoji="1" lang="ja-JP" altLang="en-US" smtClean="0"/>
              <a:t>2022/11/13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65901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7A591-C73F-4089-BEBF-267CCFFD1C82}" type="datetime1">
              <a:rPr kumimoji="1" lang="ja-JP" altLang="en-US" smtClean="0"/>
              <a:t>2022/11/13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159FB-B171-47E6-97FF-94E4E8E0D996}" type="slidenum">
              <a:rPr kumimoji="1" lang="ja-JP" altLang="en-US" smtClean="0"/>
              <a:t>‹#›</a:t>
            </a:fld>
            <a:endParaRPr kumimoji="1" lang="ja-JP" altLang="en-US"/>
          </a:p>
        </p:txBody>
      </p:sp>
    </p:spTree>
    <p:extLst>
      <p:ext uri="{BB962C8B-B14F-4D97-AF65-F5344CB8AC3E}">
        <p14:creationId xmlns:p14="http://schemas.microsoft.com/office/powerpoint/2010/main" val="47491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340768"/>
            <a:ext cx="7772400" cy="338437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kumimoji="1" lang="ja-JP" altLang="en-US" sz="4800" dirty="0">
                <a:latin typeface="HGP創英角ﾎﾟｯﾌﾟ体" pitchFamily="50" charset="-128"/>
                <a:ea typeface="HGP創英角ﾎﾟｯﾌﾟ体" pitchFamily="50" charset="-128"/>
              </a:rPr>
              <a:t>住宅ローンセミナー</a:t>
            </a:r>
            <a:br>
              <a:rPr lang="en-US" altLang="ja-JP" sz="4800" dirty="0">
                <a:latin typeface="HGP創英角ﾎﾟｯﾌﾟ体" pitchFamily="50" charset="-128"/>
                <a:ea typeface="HGP創英角ﾎﾟｯﾌﾟ体" pitchFamily="50" charset="-128"/>
              </a:rPr>
            </a:br>
            <a:r>
              <a:rPr lang="ja-JP" altLang="en-US" sz="2400" dirty="0">
                <a:solidFill>
                  <a:srgbClr val="FF0000"/>
                </a:solidFill>
                <a:latin typeface="HGP創英角ﾎﾟｯﾌﾟ体" pitchFamily="50" charset="-128"/>
                <a:ea typeface="HGP創英角ﾎﾟｯﾌﾟ体" pitchFamily="50" charset="-128"/>
              </a:rPr>
              <a:t>銀行では絶対に教えてくれない</a:t>
            </a:r>
            <a:br>
              <a:rPr lang="en-US" altLang="ja-JP" sz="2400" dirty="0">
                <a:solidFill>
                  <a:srgbClr val="FF0000"/>
                </a:solidFill>
                <a:latin typeface="HGP創英角ﾎﾟｯﾌﾟ体" pitchFamily="50" charset="-128"/>
                <a:ea typeface="HGP創英角ﾎﾟｯﾌﾟ体" pitchFamily="50" charset="-128"/>
              </a:rPr>
            </a:br>
            <a:r>
              <a:rPr lang="ja-JP" altLang="en-US" sz="2400" dirty="0">
                <a:solidFill>
                  <a:srgbClr val="FF0000"/>
                </a:solidFill>
                <a:latin typeface="HGP創英角ﾎﾟｯﾌﾟ体" pitchFamily="50" charset="-128"/>
                <a:ea typeface="HGP創英角ﾎﾟｯﾌﾟ体" pitchFamily="50" charset="-128"/>
              </a:rPr>
              <a:t>　　　　　　　　　　　　　　　住宅ローンの選び方</a:t>
            </a:r>
            <a:endParaRPr kumimoji="1" lang="ja-JP" altLang="en-US" sz="2400" dirty="0">
              <a:solidFill>
                <a:srgbClr val="FF0000"/>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a:t>
            </a:fld>
            <a:endParaRPr kumimoji="1" lang="ja-JP" altLang="en-US"/>
          </a:p>
        </p:txBody>
      </p:sp>
      <p:sp>
        <p:nvSpPr>
          <p:cNvPr id="8" name="テキスト ボックス 7">
            <a:extLst>
              <a:ext uri="{FF2B5EF4-FFF2-40B4-BE49-F238E27FC236}">
                <a16:creationId xmlns:a16="http://schemas.microsoft.com/office/drawing/2014/main" id="{5FAA52FF-3692-F1D5-B3DE-9D225CBCB873}"/>
              </a:ext>
            </a:extLst>
          </p:cNvPr>
          <p:cNvSpPr txBox="1"/>
          <p:nvPr/>
        </p:nvSpPr>
        <p:spPr>
          <a:xfrm>
            <a:off x="6847994" y="5445224"/>
            <a:ext cx="1544012" cy="646331"/>
          </a:xfrm>
          <a:prstGeom prst="rect">
            <a:avLst/>
          </a:prstGeom>
          <a:noFill/>
        </p:spPr>
        <p:txBody>
          <a:bodyPr wrap="none" rtlCol="0">
            <a:spAutoFit/>
          </a:bodyPr>
          <a:lstStyle/>
          <a:p>
            <a:r>
              <a:rPr kumimoji="1" lang="ja-JP" altLang="en-US" sz="3600" dirty="0"/>
              <a:t>お名前</a:t>
            </a:r>
          </a:p>
        </p:txBody>
      </p:sp>
    </p:spTree>
    <p:extLst>
      <p:ext uri="{BB962C8B-B14F-4D97-AF65-F5344CB8AC3E}">
        <p14:creationId xmlns:p14="http://schemas.microsoft.com/office/powerpoint/2010/main" val="98542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③住宅ローン</a:t>
            </a:r>
            <a:r>
              <a:rPr lang="ja-JP" altLang="en-US" dirty="0">
                <a:latin typeface="HGP創英角ﾎﾟｯﾌﾟ体" panose="040B0A00000000000000" pitchFamily="50" charset="-128"/>
                <a:ea typeface="HGP創英角ﾎﾟｯﾌﾟ体" panose="040B0A00000000000000" pitchFamily="50" charset="-128"/>
              </a:rPr>
              <a:t>減税（改正）</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7"/>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ja-JP" altLang="en-US" dirty="0">
                <a:latin typeface="HGP創英角ﾎﾟｯﾌﾟ体" panose="040B0A00000000000000" pitchFamily="50" charset="-128"/>
                <a:ea typeface="HGP創英角ﾎﾟｯﾌﾟ体" panose="040B0A00000000000000" pitchFamily="50" charset="-128"/>
              </a:rPr>
              <a:t>　住宅ローン減税期限　</a:t>
            </a:r>
            <a:r>
              <a:rPr lang="ja-JP" altLang="en-US" sz="2200" dirty="0">
                <a:solidFill>
                  <a:srgbClr val="002060"/>
                </a:solidFill>
                <a:latin typeface="HGP創英角ﾎﾟｯﾌﾟ体" panose="040B0A00000000000000" pitchFamily="50" charset="-128"/>
                <a:ea typeface="HGP創英角ﾎﾟｯﾌﾟ体" panose="040B0A00000000000000" pitchFamily="50" charset="-128"/>
              </a:rPr>
              <a:t>（２０２５年</a:t>
            </a:r>
            <a:r>
              <a:rPr lang="en-US" altLang="ja-JP" sz="2200" dirty="0">
                <a:solidFill>
                  <a:srgbClr val="002060"/>
                </a:solidFill>
                <a:latin typeface="HGP創英角ﾎﾟｯﾌﾟ体" panose="040B0A00000000000000" pitchFamily="50" charset="-128"/>
                <a:ea typeface="HGP創英角ﾎﾟｯﾌﾟ体" panose="040B0A00000000000000" pitchFamily="50" charset="-128"/>
              </a:rPr>
              <a:t>12</a:t>
            </a:r>
            <a:r>
              <a:rPr lang="ja-JP" altLang="en-US" sz="2200" dirty="0">
                <a:solidFill>
                  <a:srgbClr val="002060"/>
                </a:solidFill>
                <a:latin typeface="HGP創英角ﾎﾟｯﾌﾟ体" panose="040B0A00000000000000" pitchFamily="50" charset="-128"/>
                <a:ea typeface="HGP創英角ﾎﾟｯﾌﾟ体" panose="040B0A00000000000000" pitchFamily="50" charset="-128"/>
              </a:rPr>
              <a:t>月）　　</a:t>
            </a:r>
            <a:r>
              <a:rPr lang="en-US" altLang="ja-JP" sz="2200" dirty="0">
                <a:solidFill>
                  <a:schemeClr val="accent5"/>
                </a:solidFill>
                <a:latin typeface="HGP創英角ﾎﾟｯﾌﾟ体" panose="040B0A00000000000000" pitchFamily="50" charset="-128"/>
                <a:ea typeface="HGP創英角ﾎﾟｯﾌﾟ体" panose="040B0A00000000000000" pitchFamily="50" charset="-128"/>
              </a:rPr>
              <a:t>4</a:t>
            </a:r>
            <a:r>
              <a:rPr lang="ja-JP" altLang="en-US" sz="2200" dirty="0">
                <a:solidFill>
                  <a:schemeClr val="accent5"/>
                </a:solidFill>
                <a:latin typeface="HGP創英角ﾎﾟｯﾌﾟ体" panose="040B0A00000000000000" pitchFamily="50" charset="-128"/>
                <a:ea typeface="HGP創英角ﾎﾟｯﾌﾟ体" panose="040B0A00000000000000" pitchFamily="50" charset="-128"/>
              </a:rPr>
              <a:t>年延長</a:t>
            </a:r>
            <a:endParaRPr lang="en-US" altLang="ja-JP" sz="2200" dirty="0">
              <a:solidFill>
                <a:schemeClr val="accent5"/>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3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住宅ローン残高</a:t>
            </a:r>
            <a:endParaRPr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sz="3000" dirty="0">
                <a:latin typeface="HGP創英角ﾎﾟｯﾌﾟ体" panose="040B0A00000000000000" pitchFamily="50" charset="-128"/>
                <a:ea typeface="HGP創英角ﾎﾟｯﾌﾟ体" panose="040B0A00000000000000" pitchFamily="50" charset="-128"/>
              </a:rPr>
              <a:t>２</a:t>
            </a:r>
            <a:r>
              <a:rPr lang="en-US" altLang="ja-JP" sz="3000" dirty="0">
                <a:latin typeface="HGP創英角ﾎﾟｯﾌﾟ体" panose="040B0A00000000000000" pitchFamily="50" charset="-128"/>
                <a:ea typeface="HGP創英角ﾎﾟｯﾌﾟ体" panose="040B0A00000000000000" pitchFamily="50" charset="-128"/>
              </a:rPr>
              <a:t>,</a:t>
            </a:r>
            <a:r>
              <a:rPr lang="ja-JP" altLang="en-US" sz="3000" dirty="0">
                <a:latin typeface="HGP創英角ﾎﾟｯﾌﾟ体" panose="040B0A00000000000000" pitchFamily="50" charset="-128"/>
                <a:ea typeface="HGP創英角ﾎﾟｯﾌﾟ体" panose="040B0A00000000000000" pitchFamily="50" charset="-128"/>
              </a:rPr>
              <a:t>０００万円　→　</a:t>
            </a:r>
            <a:r>
              <a:rPr lang="ja-JP" altLang="en-US" sz="3000" dirty="0">
                <a:solidFill>
                  <a:schemeClr val="tx2"/>
                </a:solidFill>
                <a:latin typeface="HGP創英角ﾎﾟｯﾌﾟ体" panose="040B0A00000000000000" pitchFamily="50" charset="-128"/>
                <a:ea typeface="HGP創英角ﾎﾟｯﾌﾟ体" panose="040B0A00000000000000" pitchFamily="50" charset="-128"/>
              </a:rPr>
              <a:t>４</a:t>
            </a:r>
            <a:r>
              <a:rPr lang="en-US" altLang="ja-JP" sz="30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3000" dirty="0">
                <a:solidFill>
                  <a:schemeClr val="tx2"/>
                </a:solidFill>
                <a:latin typeface="HGP創英角ﾎﾟｯﾌﾟ体" panose="040B0A00000000000000" pitchFamily="50" charset="-128"/>
                <a:ea typeface="HGP創英角ﾎﾟｯﾌﾟ体" panose="040B0A00000000000000" pitchFamily="50" charset="-128"/>
              </a:rPr>
              <a:t>０００万円　</a:t>
            </a:r>
            <a:r>
              <a:rPr lang="ja-JP" altLang="en-US" sz="3000" dirty="0">
                <a:solidFill>
                  <a:srgbClr val="FF0000"/>
                </a:solidFill>
                <a:latin typeface="HGP創英角ﾎﾟｯﾌﾟ体" panose="040B0A00000000000000" pitchFamily="50" charset="-128"/>
                <a:ea typeface="HGP創英角ﾎﾟｯﾌﾟ体" panose="040B0A00000000000000" pitchFamily="50" charset="-128"/>
              </a:rPr>
              <a:t>→　３</a:t>
            </a:r>
            <a:r>
              <a:rPr lang="en-US" altLang="ja-JP" sz="30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3000" dirty="0">
                <a:solidFill>
                  <a:srgbClr val="FF0000"/>
                </a:solidFill>
                <a:latin typeface="HGP創英角ﾎﾟｯﾌﾟ体" panose="040B0A00000000000000" pitchFamily="50" charset="-128"/>
                <a:ea typeface="HGP創英角ﾎﾟｯﾌﾟ体" panose="040B0A00000000000000" pitchFamily="50" charset="-128"/>
              </a:rPr>
              <a:t>０００万円</a:t>
            </a:r>
            <a:endParaRPr lang="en-US" altLang="ja-JP" sz="30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30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2600" dirty="0">
                <a:solidFill>
                  <a:srgbClr val="FF0000"/>
                </a:solidFill>
                <a:latin typeface="HGP創英角ﾎﾟｯﾌﾟ体" panose="040B0A00000000000000" pitchFamily="50" charset="-128"/>
                <a:ea typeface="HGP創英角ﾎﾟｯﾌﾟ体" panose="040B0A00000000000000" pitchFamily="50" charset="-128"/>
              </a:rPr>
              <a:t>年末残高の</a:t>
            </a:r>
            <a:r>
              <a:rPr lang="ja-JP" altLang="en-US" sz="2600" dirty="0">
                <a:solidFill>
                  <a:schemeClr val="tx2"/>
                </a:solidFill>
                <a:latin typeface="HGP創英角ﾎﾟｯﾌﾟ体" panose="040B0A00000000000000" pitchFamily="50" charset="-128"/>
                <a:ea typeface="HGP創英角ﾎﾟｯﾌﾟ体" panose="040B0A00000000000000" pitchFamily="50" charset="-128"/>
              </a:rPr>
              <a:t>１％が　</a:t>
            </a:r>
            <a:r>
              <a:rPr lang="ja-JP" altLang="en-US" sz="2600" u="sng" dirty="0">
                <a:solidFill>
                  <a:schemeClr val="tx2"/>
                </a:solidFill>
                <a:latin typeface="HGP創英角ﾎﾟｯﾌﾟ体" panose="040B0A00000000000000" pitchFamily="50" charset="-128"/>
                <a:ea typeface="HGP創英角ﾎﾟｯﾌﾟ体" panose="040B0A00000000000000" pitchFamily="50" charset="-128"/>
              </a:rPr>
              <a:t>１０年間　</a:t>
            </a:r>
            <a:r>
              <a:rPr lang="ja-JP" altLang="en-US" sz="2600" dirty="0">
                <a:solidFill>
                  <a:srgbClr val="FF0000"/>
                </a:solidFill>
                <a:latin typeface="HGP創英角ﾎﾟｯﾌﾟ体" panose="040B0A00000000000000" pitchFamily="50" charset="-128"/>
                <a:ea typeface="HGP創英角ﾎﾟｯﾌﾟ体" panose="040B0A00000000000000" pitchFamily="50" charset="-128"/>
              </a:rPr>
              <a:t>→　</a:t>
            </a:r>
            <a:r>
              <a:rPr lang="en-US" altLang="ja-JP" sz="2600" dirty="0">
                <a:solidFill>
                  <a:srgbClr val="FF0000"/>
                </a:solidFill>
                <a:latin typeface="HGP創英角ﾎﾟｯﾌﾟ体" panose="040B0A00000000000000" pitchFamily="50" charset="-128"/>
                <a:ea typeface="HGP創英角ﾎﾟｯﾌﾟ体" panose="040B0A00000000000000" pitchFamily="50" charset="-128"/>
              </a:rPr>
              <a:t>0.7</a:t>
            </a:r>
            <a:r>
              <a:rPr lang="ja-JP" altLang="en-US" sz="2600" dirty="0">
                <a:solidFill>
                  <a:srgbClr val="FF0000"/>
                </a:solidFill>
                <a:latin typeface="HGP創英角ﾎﾟｯﾌﾟ体" panose="040B0A00000000000000" pitchFamily="50" charset="-128"/>
                <a:ea typeface="HGP創英角ﾎﾟｯﾌﾟ体" panose="040B0A00000000000000" pitchFamily="50" charset="-128"/>
              </a:rPr>
              <a:t>％が　</a:t>
            </a:r>
            <a:r>
              <a:rPr lang="en-US" altLang="ja-JP" sz="2600" dirty="0">
                <a:solidFill>
                  <a:srgbClr val="FF0000"/>
                </a:solidFill>
                <a:latin typeface="HGP創英角ﾎﾟｯﾌﾟ体" panose="040B0A00000000000000" pitchFamily="50" charset="-128"/>
                <a:ea typeface="HGP創英角ﾎﾟｯﾌﾟ体" panose="040B0A00000000000000" pitchFamily="50" charset="-128"/>
              </a:rPr>
              <a:t>13</a:t>
            </a:r>
            <a:r>
              <a:rPr lang="ja-JP" altLang="en-US" sz="2600" dirty="0">
                <a:solidFill>
                  <a:srgbClr val="FF0000"/>
                </a:solidFill>
                <a:latin typeface="HGP創英角ﾎﾟｯﾌﾟ体" panose="040B0A00000000000000" pitchFamily="50" charset="-128"/>
                <a:ea typeface="HGP創英角ﾎﾟｯﾌﾟ体" panose="040B0A00000000000000" pitchFamily="50" charset="-128"/>
              </a:rPr>
              <a:t>年間</a:t>
            </a:r>
            <a:endParaRPr lang="en-US" altLang="ja-JP" sz="2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1000" dirty="0"/>
          </a:p>
          <a:p>
            <a:pPr marL="0" indent="0">
              <a:buNone/>
            </a:pPr>
            <a:endParaRPr lang="en-US" altLang="ja-JP" sz="1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200" dirty="0">
                <a:solidFill>
                  <a:srgbClr val="002060"/>
                </a:solidFill>
                <a:latin typeface="HGP創英角ﾎﾟｯﾌﾟ体" panose="040B0A00000000000000" pitchFamily="50" charset="-128"/>
                <a:ea typeface="HGP創英角ﾎﾟｯﾌﾟ体" panose="040B0A00000000000000" pitchFamily="50" charset="-128"/>
              </a:rPr>
              <a:t>住民税からの控除上限額　</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　</a:t>
            </a:r>
            <a:endParaRPr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a:latin typeface="HGP創英角ﾎﾟｯﾌﾟ体" panose="040B0A00000000000000" pitchFamily="50" charset="-128"/>
                <a:ea typeface="HGP創英角ﾎﾟｯﾌﾟ体" panose="040B0A00000000000000" pitchFamily="50" charset="-128"/>
              </a:rPr>
              <a:t>　　　　　　</a:t>
            </a:r>
            <a:r>
              <a:rPr lang="en-US" altLang="ja-JP" sz="2600" dirty="0">
                <a:latin typeface="HGP創英角ﾎﾟｯﾌﾟ体" panose="040B0A00000000000000" pitchFamily="50" charset="-128"/>
                <a:ea typeface="HGP創英角ﾎﾟｯﾌﾟ体" panose="040B0A00000000000000" pitchFamily="50" charset="-128"/>
              </a:rPr>
              <a:t>97,500</a:t>
            </a:r>
            <a:r>
              <a:rPr lang="ja-JP" altLang="en-US" sz="2600" dirty="0">
                <a:latin typeface="HGP創英角ﾎﾟｯﾌﾟ体" panose="040B0A00000000000000" pitchFamily="50" charset="-128"/>
                <a:ea typeface="HGP創英角ﾎﾟｯﾌﾟ体" panose="040B0A00000000000000" pitchFamily="50" charset="-128"/>
              </a:rPr>
              <a:t>円　　　→　　</a:t>
            </a:r>
            <a:r>
              <a:rPr lang="en-US" altLang="ja-JP" sz="2600" dirty="0">
                <a:solidFill>
                  <a:schemeClr val="tx2"/>
                </a:solidFill>
                <a:latin typeface="HGP創英角ﾎﾟｯﾌﾟ体" panose="040B0A00000000000000" pitchFamily="50" charset="-128"/>
                <a:ea typeface="HGP創英角ﾎﾟｯﾌﾟ体" panose="040B0A00000000000000" pitchFamily="50" charset="-128"/>
              </a:rPr>
              <a:t>136,500</a:t>
            </a:r>
            <a:r>
              <a:rPr lang="ja-JP" altLang="en-US" sz="2600" dirty="0">
                <a:solidFill>
                  <a:schemeClr val="tx2"/>
                </a:solidFill>
                <a:latin typeface="HGP創英角ﾎﾟｯﾌﾟ体" panose="040B0A00000000000000" pitchFamily="50" charset="-128"/>
                <a:ea typeface="HGP創英角ﾎﾟｯﾌﾟ体" panose="040B0A00000000000000" pitchFamily="50" charset="-128"/>
              </a:rPr>
              <a:t>円　　</a:t>
            </a:r>
            <a:r>
              <a:rPr lang="ja-JP" altLang="en-US" sz="2600" dirty="0">
                <a:solidFill>
                  <a:srgbClr val="FF0000"/>
                </a:solidFill>
                <a:latin typeface="HGP創英角ﾎﾟｯﾌﾟ体" panose="040B0A00000000000000" pitchFamily="50" charset="-128"/>
                <a:ea typeface="HGP創英角ﾎﾟｯﾌﾟ体" panose="040B0A00000000000000" pitchFamily="50" charset="-128"/>
              </a:rPr>
              <a:t>→　</a:t>
            </a:r>
            <a:r>
              <a:rPr lang="en-US" altLang="ja-JP" sz="2600" dirty="0">
                <a:solidFill>
                  <a:srgbClr val="FF0000"/>
                </a:solidFill>
                <a:latin typeface="HGP創英角ﾎﾟｯﾌﾟ体" panose="040B0A00000000000000" pitchFamily="50" charset="-128"/>
                <a:ea typeface="HGP創英角ﾎﾟｯﾌﾟ体" panose="040B0A00000000000000" pitchFamily="50" charset="-128"/>
              </a:rPr>
              <a:t>97,500</a:t>
            </a:r>
            <a:r>
              <a:rPr lang="ja-JP" altLang="en-US" sz="2600" dirty="0">
                <a:solidFill>
                  <a:srgbClr val="FF0000"/>
                </a:solidFill>
                <a:latin typeface="HGP創英角ﾎﾟｯﾌﾟ体" panose="040B0A00000000000000" pitchFamily="50" charset="-128"/>
                <a:ea typeface="HGP創英角ﾎﾟｯﾌﾟ体" panose="040B0A00000000000000" pitchFamily="50" charset="-128"/>
              </a:rPr>
              <a:t>円</a:t>
            </a:r>
            <a:endParaRPr lang="en-US" altLang="ja-JP" sz="2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1100" dirty="0">
                <a:latin typeface="HGP創英角ﾎﾟｯﾌﾟ体" panose="040B0A00000000000000" pitchFamily="50" charset="-128"/>
                <a:ea typeface="HGP創英角ﾎﾟｯﾌﾟ体" panose="040B0A00000000000000" pitchFamily="50" charset="-128"/>
              </a:rPr>
              <a:t>　　　　　　　　　　　　</a:t>
            </a:r>
            <a:r>
              <a:rPr kumimoji="1" lang="ja-JP" altLang="en-US" sz="1600" dirty="0">
                <a:latin typeface="HGP創英角ﾎﾟｯﾌﾟ体" panose="040B0A00000000000000" pitchFamily="50" charset="-128"/>
                <a:ea typeface="HGP創英角ﾎﾟｯﾌﾟ体" panose="040B0A00000000000000" pitchFamily="50" charset="-128"/>
              </a:rPr>
              <a:t>（前年課税所得</a:t>
            </a:r>
            <a:r>
              <a:rPr kumimoji="1" lang="en-US" altLang="ja-JP" sz="1600" dirty="0">
                <a:latin typeface="HGP創英角ﾎﾟｯﾌﾟ体" panose="040B0A00000000000000" pitchFamily="50" charset="-128"/>
                <a:ea typeface="HGP創英角ﾎﾟｯﾌﾟ体" panose="040B0A00000000000000" pitchFamily="50" charset="-128"/>
              </a:rPr>
              <a:t>×</a:t>
            </a:r>
            <a:r>
              <a:rPr lang="ja-JP" altLang="en-US" sz="1600" dirty="0">
                <a:latin typeface="HGP創英角ﾎﾟｯﾌﾟ体" panose="040B0A00000000000000" pitchFamily="50" charset="-128"/>
                <a:ea typeface="HGP創英角ﾎﾟｯﾌﾟ体" panose="040B0A00000000000000" pitchFamily="50" charset="-128"/>
              </a:rPr>
              <a:t>５％）　　　　　　</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（前年課税所得</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７％）　　　　</a:t>
            </a: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（前年課税所得</a:t>
            </a:r>
            <a:r>
              <a:rPr lang="en-US" altLang="ja-JP" sz="16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５％）</a:t>
            </a:r>
          </a:p>
          <a:p>
            <a:pPr marL="0" indent="0">
              <a:buNone/>
            </a:pPr>
            <a:endParaRPr lang="en-US" altLang="ja-JP" sz="10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ja-JP" altLang="en-US"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4300" dirty="0">
              <a:latin typeface="HGP創英角ﾎﾟｯﾌﾟ体" panose="040B0A00000000000000" pitchFamily="50" charset="-128"/>
              <a:ea typeface="HGP創英角ﾎﾟｯﾌﾟ体" panose="040B0A00000000000000" pitchFamily="50" charset="-128"/>
            </a:endParaRP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10</a:t>
            </a:fld>
            <a:endParaRPr kumimoji="1" lang="ja-JP" altLang="en-US"/>
          </a:p>
        </p:txBody>
      </p:sp>
    </p:spTree>
    <p:extLst>
      <p:ext uri="{BB962C8B-B14F-4D97-AF65-F5344CB8AC3E}">
        <p14:creationId xmlns:p14="http://schemas.microsoft.com/office/powerpoint/2010/main" val="83459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F43EB27A-8E90-468E-B934-3AA48228BA59}"/>
              </a:ext>
            </a:extLst>
          </p:cNvPr>
          <p:cNvSpPr>
            <a:spLocks noGrp="1"/>
          </p:cNvSpPr>
          <p:nvPr>
            <p:ph type="dt" sz="half" idx="10"/>
          </p:nvPr>
        </p:nvSpPr>
        <p:spPr/>
        <p:txBody>
          <a:bodyPr/>
          <a:lstStyle/>
          <a:p>
            <a:fld id="{334ED36C-2D16-43B5-BCBD-A52AF6060ECB}" type="datetime1">
              <a:rPr kumimoji="1" lang="ja-JP" altLang="en-US" smtClean="0"/>
              <a:t>2022/11/13</a:t>
            </a:fld>
            <a:endParaRPr kumimoji="1" lang="ja-JP" altLang="en-US"/>
          </a:p>
        </p:txBody>
      </p:sp>
      <p:sp>
        <p:nvSpPr>
          <p:cNvPr id="5" name="スライド番号プレースホルダー 4">
            <a:extLst>
              <a:ext uri="{FF2B5EF4-FFF2-40B4-BE49-F238E27FC236}">
                <a16:creationId xmlns:a16="http://schemas.microsoft.com/office/drawing/2014/main" id="{E9080852-53C8-4564-B31D-15C5605C59C6}"/>
              </a:ext>
            </a:extLst>
          </p:cNvPr>
          <p:cNvSpPr>
            <a:spLocks noGrp="1"/>
          </p:cNvSpPr>
          <p:nvPr>
            <p:ph type="sldNum" sz="quarter" idx="12"/>
          </p:nvPr>
        </p:nvSpPr>
        <p:spPr/>
        <p:txBody>
          <a:bodyPr/>
          <a:lstStyle/>
          <a:p>
            <a:fld id="{428159FB-B171-47E6-97FF-94E4E8E0D996}" type="slidenum">
              <a:rPr kumimoji="1" lang="ja-JP" altLang="en-US" smtClean="0"/>
              <a:t>11</a:t>
            </a:fld>
            <a:endParaRPr kumimoji="1" lang="ja-JP" altLang="en-US"/>
          </a:p>
        </p:txBody>
      </p:sp>
      <p:pic>
        <p:nvPicPr>
          <p:cNvPr id="8" name="図 7" descr="テーブル&#10;&#10;自動的に生成された説明">
            <a:extLst>
              <a:ext uri="{FF2B5EF4-FFF2-40B4-BE49-F238E27FC236}">
                <a16:creationId xmlns:a16="http://schemas.microsoft.com/office/drawing/2014/main" id="{A996BA8A-760A-4A39-B04D-8D4644D2BF97}"/>
              </a:ext>
            </a:extLst>
          </p:cNvPr>
          <p:cNvPicPr>
            <a:picLocks noChangeAspect="1"/>
          </p:cNvPicPr>
          <p:nvPr/>
        </p:nvPicPr>
        <p:blipFill>
          <a:blip r:embed="rId2"/>
          <a:stretch>
            <a:fillRect/>
          </a:stretch>
        </p:blipFill>
        <p:spPr>
          <a:xfrm>
            <a:off x="467544" y="764704"/>
            <a:ext cx="8257334" cy="5040560"/>
          </a:xfrm>
          <a:prstGeom prst="rect">
            <a:avLst/>
          </a:prstGeom>
        </p:spPr>
      </p:pic>
    </p:spTree>
    <p:extLst>
      <p:ext uri="{BB962C8B-B14F-4D97-AF65-F5344CB8AC3E}">
        <p14:creationId xmlns:p14="http://schemas.microsoft.com/office/powerpoint/2010/main" val="272319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6457D-1AF4-4048-8811-37EC6D3FDC16}"/>
              </a:ext>
            </a:extLst>
          </p:cNvPr>
          <p:cNvSpPr>
            <a:spLocks noGrp="1"/>
          </p:cNvSpPr>
          <p:nvPr>
            <p:ph type="title"/>
          </p:nvPr>
        </p:nvSpPr>
        <p:spPr/>
        <p:txBody>
          <a:bodyPr>
            <a:normAutofit/>
          </a:bodyPr>
          <a:lstStyle/>
          <a:p>
            <a:r>
              <a:rPr kumimoji="1" lang="ja-JP" altLang="en-US" dirty="0"/>
              <a:t>④こどもみらい住宅支援事業</a:t>
            </a:r>
          </a:p>
        </p:txBody>
      </p:sp>
      <p:pic>
        <p:nvPicPr>
          <p:cNvPr id="6" name="コンテンツ プレースホルダー 5">
            <a:extLst>
              <a:ext uri="{FF2B5EF4-FFF2-40B4-BE49-F238E27FC236}">
                <a16:creationId xmlns:a16="http://schemas.microsoft.com/office/drawing/2014/main" id="{63765F69-DFE5-497F-BE5F-624D49D3B216}"/>
              </a:ext>
            </a:extLst>
          </p:cNvPr>
          <p:cNvPicPr>
            <a:picLocks noGrp="1" noChangeAspect="1"/>
          </p:cNvPicPr>
          <p:nvPr>
            <p:ph idx="1"/>
          </p:nvPr>
        </p:nvPicPr>
        <p:blipFill>
          <a:blip r:embed="rId2"/>
          <a:stretch>
            <a:fillRect/>
          </a:stretch>
        </p:blipFill>
        <p:spPr>
          <a:xfrm>
            <a:off x="628650" y="1208067"/>
            <a:ext cx="7886700" cy="4176464"/>
          </a:xfrm>
          <a:prstGeom prst="rect">
            <a:avLst/>
          </a:prstGeom>
        </p:spPr>
      </p:pic>
      <p:sp>
        <p:nvSpPr>
          <p:cNvPr id="4" name="日付プレースホルダー 3">
            <a:extLst>
              <a:ext uri="{FF2B5EF4-FFF2-40B4-BE49-F238E27FC236}">
                <a16:creationId xmlns:a16="http://schemas.microsoft.com/office/drawing/2014/main" id="{F355B7E9-D0E8-42F3-BFCC-E2950ACA8D0F}"/>
              </a:ext>
            </a:extLst>
          </p:cNvPr>
          <p:cNvSpPr>
            <a:spLocks noGrp="1"/>
          </p:cNvSpPr>
          <p:nvPr>
            <p:ph type="dt" sz="half" idx="10"/>
          </p:nvPr>
        </p:nvSpPr>
        <p:spPr/>
        <p:txBody>
          <a:bodyPr/>
          <a:lstStyle/>
          <a:p>
            <a:fld id="{71451A80-B001-43C4-B570-CD01FC29B9D3}" type="datetime1">
              <a:rPr kumimoji="1" lang="ja-JP" altLang="en-US" smtClean="0"/>
              <a:t>2022/11/13</a:t>
            </a:fld>
            <a:endParaRPr kumimoji="1" lang="ja-JP" altLang="en-US"/>
          </a:p>
        </p:txBody>
      </p:sp>
      <p:sp>
        <p:nvSpPr>
          <p:cNvPr id="5" name="スライド番号プレースホルダー 4">
            <a:extLst>
              <a:ext uri="{FF2B5EF4-FFF2-40B4-BE49-F238E27FC236}">
                <a16:creationId xmlns:a16="http://schemas.microsoft.com/office/drawing/2014/main" id="{8DF9FAF4-E4A4-485E-AFE0-C6FBA2291592}"/>
              </a:ext>
            </a:extLst>
          </p:cNvPr>
          <p:cNvSpPr>
            <a:spLocks noGrp="1"/>
          </p:cNvSpPr>
          <p:nvPr>
            <p:ph type="sldNum" sz="quarter" idx="12"/>
          </p:nvPr>
        </p:nvSpPr>
        <p:spPr/>
        <p:txBody>
          <a:bodyPr/>
          <a:lstStyle/>
          <a:p>
            <a:fld id="{428159FB-B171-47E6-97FF-94E4E8E0D996}" type="slidenum">
              <a:rPr kumimoji="1" lang="ja-JP" altLang="en-US" smtClean="0"/>
              <a:t>12</a:t>
            </a:fld>
            <a:endParaRPr kumimoji="1" lang="ja-JP" altLang="en-US"/>
          </a:p>
        </p:txBody>
      </p:sp>
      <p:pic>
        <p:nvPicPr>
          <p:cNvPr id="7" name="図 6">
            <a:extLst>
              <a:ext uri="{FF2B5EF4-FFF2-40B4-BE49-F238E27FC236}">
                <a16:creationId xmlns:a16="http://schemas.microsoft.com/office/drawing/2014/main" id="{114D6D49-56B7-40F3-B1CE-6CC9E3169FB4}"/>
              </a:ext>
            </a:extLst>
          </p:cNvPr>
          <p:cNvPicPr>
            <a:picLocks noChangeAspect="1"/>
          </p:cNvPicPr>
          <p:nvPr/>
        </p:nvPicPr>
        <p:blipFill>
          <a:blip r:embed="rId3"/>
          <a:stretch>
            <a:fillRect/>
          </a:stretch>
        </p:blipFill>
        <p:spPr>
          <a:xfrm>
            <a:off x="334716" y="5384531"/>
            <a:ext cx="6210690" cy="585771"/>
          </a:xfrm>
          <a:prstGeom prst="rect">
            <a:avLst/>
          </a:prstGeom>
        </p:spPr>
      </p:pic>
      <p:sp>
        <p:nvSpPr>
          <p:cNvPr id="3" name="正方形/長方形 2">
            <a:extLst>
              <a:ext uri="{FF2B5EF4-FFF2-40B4-BE49-F238E27FC236}">
                <a16:creationId xmlns:a16="http://schemas.microsoft.com/office/drawing/2014/main" id="{D90338EE-3CF3-4207-AA37-CCF699C23F36}"/>
              </a:ext>
            </a:extLst>
          </p:cNvPr>
          <p:cNvSpPr/>
          <p:nvPr/>
        </p:nvSpPr>
        <p:spPr>
          <a:xfrm>
            <a:off x="827584" y="2959374"/>
            <a:ext cx="3672408" cy="1405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29C02DB-269E-4E3C-99D3-48B7ED811FEF}"/>
              </a:ext>
            </a:extLst>
          </p:cNvPr>
          <p:cNvSpPr txBox="1"/>
          <p:nvPr/>
        </p:nvSpPr>
        <p:spPr>
          <a:xfrm>
            <a:off x="1691680" y="6009437"/>
            <a:ext cx="7136569" cy="307777"/>
          </a:xfrm>
          <a:prstGeom prst="rect">
            <a:avLst/>
          </a:prstGeom>
          <a:noFill/>
        </p:spPr>
        <p:txBody>
          <a:bodyPr wrap="none" rtlCol="0">
            <a:spAutoFit/>
          </a:bodyPr>
          <a:lstStyle/>
          <a:p>
            <a:r>
              <a:rPr kumimoji="1" lang="ja-JP" altLang="en-US" sz="1400" dirty="0"/>
              <a:t>出典：国土交通省</a:t>
            </a:r>
            <a:r>
              <a:rPr kumimoji="1" lang="en-US" altLang="ja-JP" sz="1400" dirty="0"/>
              <a:t>HP</a:t>
            </a:r>
            <a:r>
              <a:rPr kumimoji="1" lang="ja-JP" altLang="en-US" sz="1400" dirty="0"/>
              <a:t>（</a:t>
            </a:r>
            <a:r>
              <a:rPr kumimoji="1" lang="en-US" altLang="ja-JP" sz="1400" dirty="0"/>
              <a:t>https://www.mlit.go.jp/jutakukentiku/house/content/001447741.pdf</a:t>
            </a:r>
            <a:r>
              <a:rPr kumimoji="1" lang="ja-JP" altLang="en-US" sz="1400" dirty="0"/>
              <a:t>）</a:t>
            </a:r>
          </a:p>
        </p:txBody>
      </p:sp>
    </p:spTree>
    <p:extLst>
      <p:ext uri="{BB962C8B-B14F-4D97-AF65-F5344CB8AC3E}">
        <p14:creationId xmlns:p14="http://schemas.microsoft.com/office/powerpoint/2010/main" val="215035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BBD00-DFCA-4908-A4A6-BE33852F8E77}"/>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661CDE82-CD62-47FE-B062-5A9E32A2E1E8}"/>
              </a:ext>
            </a:extLst>
          </p:cNvPr>
          <p:cNvPicPr>
            <a:picLocks noGrp="1" noChangeAspect="1"/>
          </p:cNvPicPr>
          <p:nvPr>
            <p:ph idx="1"/>
          </p:nvPr>
        </p:nvPicPr>
        <p:blipFill>
          <a:blip r:embed="rId2"/>
          <a:stretch>
            <a:fillRect/>
          </a:stretch>
        </p:blipFill>
        <p:spPr>
          <a:xfrm>
            <a:off x="238046" y="274638"/>
            <a:ext cx="8435280" cy="5890666"/>
          </a:xfrm>
          <a:prstGeom prst="rect">
            <a:avLst/>
          </a:prstGeom>
        </p:spPr>
      </p:pic>
      <p:sp>
        <p:nvSpPr>
          <p:cNvPr id="4" name="スライド番号プレースホルダー 3">
            <a:extLst>
              <a:ext uri="{FF2B5EF4-FFF2-40B4-BE49-F238E27FC236}">
                <a16:creationId xmlns:a16="http://schemas.microsoft.com/office/drawing/2014/main" id="{FA492547-159E-4067-BE8E-BF54DB499BAD}"/>
              </a:ext>
            </a:extLst>
          </p:cNvPr>
          <p:cNvSpPr>
            <a:spLocks noGrp="1"/>
          </p:cNvSpPr>
          <p:nvPr>
            <p:ph type="sldNum" sz="quarter" idx="12"/>
          </p:nvPr>
        </p:nvSpPr>
        <p:spPr/>
        <p:txBody>
          <a:bodyPr/>
          <a:lstStyle/>
          <a:p>
            <a:fld id="{428159FB-B171-47E6-97FF-94E4E8E0D996}" type="slidenum">
              <a:rPr kumimoji="1" lang="ja-JP" altLang="en-US" smtClean="0"/>
              <a:t>13</a:t>
            </a:fld>
            <a:endParaRPr kumimoji="1" lang="ja-JP" altLang="en-US"/>
          </a:p>
        </p:txBody>
      </p:sp>
      <p:sp>
        <p:nvSpPr>
          <p:cNvPr id="6" name="正方形/長方形 5">
            <a:extLst>
              <a:ext uri="{FF2B5EF4-FFF2-40B4-BE49-F238E27FC236}">
                <a16:creationId xmlns:a16="http://schemas.microsoft.com/office/drawing/2014/main" id="{238C4338-021E-45AE-9BD6-1866C29D8065}"/>
              </a:ext>
            </a:extLst>
          </p:cNvPr>
          <p:cNvSpPr/>
          <p:nvPr/>
        </p:nvSpPr>
        <p:spPr>
          <a:xfrm>
            <a:off x="2267744" y="2276872"/>
            <a:ext cx="40324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DB5694C-943B-4132-8D18-744F0E71D480}"/>
              </a:ext>
            </a:extLst>
          </p:cNvPr>
          <p:cNvSpPr txBox="1"/>
          <p:nvPr/>
        </p:nvSpPr>
        <p:spPr>
          <a:xfrm>
            <a:off x="107504" y="6370283"/>
            <a:ext cx="8413842" cy="307777"/>
          </a:xfrm>
          <a:prstGeom prst="rect">
            <a:avLst/>
          </a:prstGeom>
          <a:noFill/>
        </p:spPr>
        <p:txBody>
          <a:bodyPr wrap="none" rtlCol="0">
            <a:spAutoFit/>
          </a:bodyPr>
          <a:lstStyle/>
          <a:p>
            <a:r>
              <a:rPr kumimoji="1" lang="ja-JP" altLang="en-US" sz="1400" dirty="0"/>
              <a:t>出典：国土交通省こどもみらい住宅支援事業</a:t>
            </a:r>
            <a:r>
              <a:rPr kumimoji="1" lang="en-US" altLang="ja-JP" sz="1400" dirty="0"/>
              <a:t>HP</a:t>
            </a:r>
            <a:r>
              <a:rPr kumimoji="1" lang="ja-JP" altLang="en-US" sz="1400" dirty="0"/>
              <a:t>を加工して作成（</a:t>
            </a:r>
            <a:r>
              <a:rPr kumimoji="1" lang="en-US" altLang="ja-JP" sz="1400" dirty="0"/>
              <a:t>https://kodomo-mirai.mlit.go.jp/about/</a:t>
            </a:r>
            <a:r>
              <a:rPr kumimoji="1" lang="ja-JP" altLang="en-US" sz="1400" dirty="0"/>
              <a:t>）</a:t>
            </a:r>
          </a:p>
        </p:txBody>
      </p:sp>
    </p:spTree>
    <p:extLst>
      <p:ext uri="{BB962C8B-B14F-4D97-AF65-F5344CB8AC3E}">
        <p14:creationId xmlns:p14="http://schemas.microsoft.com/office/powerpoint/2010/main" val="290246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B7042-848D-4A10-97C1-25200CBA48A0}"/>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D74395AC-CE92-4217-A7D9-98F597765EE2}"/>
              </a:ext>
            </a:extLst>
          </p:cNvPr>
          <p:cNvPicPr>
            <a:picLocks noGrp="1" noChangeAspect="1"/>
          </p:cNvPicPr>
          <p:nvPr>
            <p:ph idx="1"/>
          </p:nvPr>
        </p:nvPicPr>
        <p:blipFill>
          <a:blip r:embed="rId2"/>
          <a:stretch>
            <a:fillRect/>
          </a:stretch>
        </p:blipFill>
        <p:spPr>
          <a:xfrm>
            <a:off x="457200" y="274638"/>
            <a:ext cx="8229600" cy="6034682"/>
          </a:xfrm>
          <a:prstGeom prst="rect">
            <a:avLst/>
          </a:prstGeom>
        </p:spPr>
      </p:pic>
      <p:sp>
        <p:nvSpPr>
          <p:cNvPr id="4" name="スライド番号プレースホルダー 3">
            <a:extLst>
              <a:ext uri="{FF2B5EF4-FFF2-40B4-BE49-F238E27FC236}">
                <a16:creationId xmlns:a16="http://schemas.microsoft.com/office/drawing/2014/main" id="{D6FCC306-391E-4839-902C-81B47705BC9E}"/>
              </a:ext>
            </a:extLst>
          </p:cNvPr>
          <p:cNvSpPr>
            <a:spLocks noGrp="1"/>
          </p:cNvSpPr>
          <p:nvPr>
            <p:ph type="sldNum" sz="quarter" idx="12"/>
          </p:nvPr>
        </p:nvSpPr>
        <p:spPr/>
        <p:txBody>
          <a:bodyPr/>
          <a:lstStyle/>
          <a:p>
            <a:fld id="{428159FB-B171-47E6-97FF-94E4E8E0D996}" type="slidenum">
              <a:rPr kumimoji="1" lang="ja-JP" altLang="en-US" smtClean="0"/>
              <a:t>14</a:t>
            </a:fld>
            <a:endParaRPr kumimoji="1" lang="ja-JP" altLang="en-US"/>
          </a:p>
        </p:txBody>
      </p:sp>
      <p:sp>
        <p:nvSpPr>
          <p:cNvPr id="7" name="テキスト ボックス 6">
            <a:extLst>
              <a:ext uri="{FF2B5EF4-FFF2-40B4-BE49-F238E27FC236}">
                <a16:creationId xmlns:a16="http://schemas.microsoft.com/office/drawing/2014/main" id="{0EC207F9-9B91-4B29-B963-D4B51A8AFB52}"/>
              </a:ext>
            </a:extLst>
          </p:cNvPr>
          <p:cNvSpPr txBox="1"/>
          <p:nvPr/>
        </p:nvSpPr>
        <p:spPr>
          <a:xfrm>
            <a:off x="156989" y="6275585"/>
            <a:ext cx="8738867" cy="307777"/>
          </a:xfrm>
          <a:prstGeom prst="rect">
            <a:avLst/>
          </a:prstGeom>
          <a:noFill/>
        </p:spPr>
        <p:txBody>
          <a:bodyPr wrap="none" rtlCol="0">
            <a:spAutoFit/>
          </a:bodyPr>
          <a:lstStyle/>
          <a:p>
            <a:r>
              <a:rPr kumimoji="1" lang="ja-JP" altLang="en-US" sz="1400" dirty="0"/>
              <a:t>出典：国土交通省こどもみらい住宅支援事業</a:t>
            </a:r>
            <a:r>
              <a:rPr kumimoji="1" lang="en-US" altLang="ja-JP" sz="1400" dirty="0"/>
              <a:t>HP</a:t>
            </a:r>
            <a:r>
              <a:rPr kumimoji="1" lang="ja-JP" altLang="en-US" sz="1400" dirty="0"/>
              <a:t>を加工して作成（</a:t>
            </a:r>
            <a:r>
              <a:rPr kumimoji="1" lang="en-US" altLang="ja-JP" sz="1400" dirty="0"/>
              <a:t>https://kodomo-mirai.mlit.go.jp/new-house/</a:t>
            </a:r>
            <a:r>
              <a:rPr kumimoji="1" lang="ja-JP" altLang="en-US" sz="1400" dirty="0"/>
              <a:t>）</a:t>
            </a:r>
          </a:p>
        </p:txBody>
      </p:sp>
    </p:spTree>
    <p:extLst>
      <p:ext uri="{BB962C8B-B14F-4D97-AF65-F5344CB8AC3E}">
        <p14:creationId xmlns:p14="http://schemas.microsoft.com/office/powerpoint/2010/main" val="178364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37189B-FA44-459B-99DF-891869ED5F2D}"/>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03182E02-7622-4D22-AF8D-856B8E97DB0D}"/>
              </a:ext>
            </a:extLst>
          </p:cNvPr>
          <p:cNvPicPr>
            <a:picLocks noGrp="1" noChangeAspect="1"/>
          </p:cNvPicPr>
          <p:nvPr>
            <p:ph idx="1"/>
          </p:nvPr>
        </p:nvPicPr>
        <p:blipFill>
          <a:blip r:embed="rId2"/>
          <a:stretch>
            <a:fillRect/>
          </a:stretch>
        </p:blipFill>
        <p:spPr>
          <a:xfrm>
            <a:off x="395536" y="255214"/>
            <a:ext cx="8291264" cy="6034682"/>
          </a:xfrm>
          <a:prstGeom prst="rect">
            <a:avLst/>
          </a:prstGeom>
        </p:spPr>
      </p:pic>
      <p:sp>
        <p:nvSpPr>
          <p:cNvPr id="4" name="スライド番号プレースホルダー 3">
            <a:extLst>
              <a:ext uri="{FF2B5EF4-FFF2-40B4-BE49-F238E27FC236}">
                <a16:creationId xmlns:a16="http://schemas.microsoft.com/office/drawing/2014/main" id="{8668BA8F-8A67-4E4C-9CD0-76B48666A1AB}"/>
              </a:ext>
            </a:extLst>
          </p:cNvPr>
          <p:cNvSpPr>
            <a:spLocks noGrp="1"/>
          </p:cNvSpPr>
          <p:nvPr>
            <p:ph type="sldNum" sz="quarter" idx="12"/>
          </p:nvPr>
        </p:nvSpPr>
        <p:spPr/>
        <p:txBody>
          <a:bodyPr/>
          <a:lstStyle/>
          <a:p>
            <a:fld id="{428159FB-B171-47E6-97FF-94E4E8E0D996}" type="slidenum">
              <a:rPr kumimoji="1" lang="ja-JP" altLang="en-US" smtClean="0"/>
              <a:t>15</a:t>
            </a:fld>
            <a:endParaRPr kumimoji="1" lang="ja-JP" altLang="en-US"/>
          </a:p>
        </p:txBody>
      </p:sp>
      <p:sp>
        <p:nvSpPr>
          <p:cNvPr id="7" name="正方形/長方形 6">
            <a:extLst>
              <a:ext uri="{FF2B5EF4-FFF2-40B4-BE49-F238E27FC236}">
                <a16:creationId xmlns:a16="http://schemas.microsoft.com/office/drawing/2014/main" id="{8EB362BC-3638-458F-9D8E-CF5C891FC56D}"/>
              </a:ext>
            </a:extLst>
          </p:cNvPr>
          <p:cNvSpPr/>
          <p:nvPr/>
        </p:nvSpPr>
        <p:spPr>
          <a:xfrm>
            <a:off x="2195736" y="3068960"/>
            <a:ext cx="597666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9AFADBC3-4D9B-4D5D-9A38-25B92CC8D665}"/>
              </a:ext>
            </a:extLst>
          </p:cNvPr>
          <p:cNvCxnSpPr/>
          <p:nvPr/>
        </p:nvCxnSpPr>
        <p:spPr>
          <a:xfrm>
            <a:off x="3419872" y="908720"/>
            <a:ext cx="24482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696E1E6-B6C3-4D9B-8B07-CD40CFAE8AB5}"/>
              </a:ext>
            </a:extLst>
          </p:cNvPr>
          <p:cNvCxnSpPr/>
          <p:nvPr/>
        </p:nvCxnSpPr>
        <p:spPr>
          <a:xfrm>
            <a:off x="3419872" y="1844824"/>
            <a:ext cx="2376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BC4359A6-8C06-4E4E-B27D-69E0862E79E2}"/>
              </a:ext>
            </a:extLst>
          </p:cNvPr>
          <p:cNvSpPr txBox="1"/>
          <p:nvPr/>
        </p:nvSpPr>
        <p:spPr>
          <a:xfrm>
            <a:off x="5652120" y="1052736"/>
            <a:ext cx="3240360" cy="400110"/>
          </a:xfrm>
          <a:prstGeom prst="rect">
            <a:avLst/>
          </a:prstGeom>
          <a:noFill/>
        </p:spPr>
        <p:txBody>
          <a:bodyPr wrap="square" rtlCol="0">
            <a:spAutoFit/>
          </a:bodyPr>
          <a:lstStyle/>
          <a:p>
            <a:r>
              <a:rPr kumimoji="1" lang="en-US" altLang="ja-JP" sz="2000" dirty="0">
                <a:solidFill>
                  <a:srgbClr val="FF0000"/>
                </a:solidFill>
                <a:latin typeface="HGS創英角ﾎﾟｯﾌﾟ体" panose="040B0A00000000000000" pitchFamily="50" charset="-128"/>
                <a:ea typeface="HGS創英角ﾎﾟｯﾌﾟ体" panose="040B0A00000000000000" pitchFamily="50" charset="-128"/>
              </a:rPr>
              <a:t>2022</a:t>
            </a:r>
            <a:r>
              <a:rPr kumimoji="1" lang="ja-JP" altLang="en-US" sz="2000" dirty="0">
                <a:solidFill>
                  <a:srgbClr val="FF0000"/>
                </a:solidFill>
                <a:latin typeface="HGS創英角ﾎﾟｯﾌﾟ体" panose="040B0A00000000000000" pitchFamily="50" charset="-128"/>
                <a:ea typeface="HGS創英角ﾎﾟｯﾌﾟ体" panose="040B0A00000000000000" pitchFamily="50" charset="-128"/>
              </a:rPr>
              <a:t>年</a:t>
            </a:r>
            <a:r>
              <a:rPr kumimoji="1" lang="en-US" altLang="ja-JP" sz="2000" dirty="0">
                <a:solidFill>
                  <a:srgbClr val="FF0000"/>
                </a:solidFill>
                <a:latin typeface="HGS創英角ﾎﾟｯﾌﾟ体" panose="040B0A00000000000000" pitchFamily="50" charset="-128"/>
                <a:ea typeface="HGS創英角ﾎﾟｯﾌﾟ体" panose="040B0A00000000000000" pitchFamily="50" charset="-128"/>
              </a:rPr>
              <a:t>10</a:t>
            </a:r>
            <a:r>
              <a:rPr kumimoji="1" lang="ja-JP" altLang="en-US" sz="2000" dirty="0">
                <a:solidFill>
                  <a:srgbClr val="FF0000"/>
                </a:solidFill>
                <a:latin typeface="HGS創英角ﾎﾟｯﾌﾟ体" panose="040B0A00000000000000" pitchFamily="50" charset="-128"/>
                <a:ea typeface="HGS創英角ﾎﾟｯﾌﾟ体" panose="040B0A00000000000000" pitchFamily="50" charset="-128"/>
              </a:rPr>
              <a:t>月</a:t>
            </a:r>
            <a:r>
              <a:rPr kumimoji="1" lang="en-US" altLang="ja-JP" sz="2000" dirty="0">
                <a:solidFill>
                  <a:srgbClr val="FF0000"/>
                </a:solidFill>
                <a:latin typeface="HGS創英角ﾎﾟｯﾌﾟ体" panose="040B0A00000000000000" pitchFamily="50" charset="-128"/>
                <a:ea typeface="HGS創英角ﾎﾟｯﾌﾟ体" panose="040B0A00000000000000" pitchFamily="50" charset="-128"/>
              </a:rPr>
              <a:t>31</a:t>
            </a:r>
            <a:r>
              <a:rPr kumimoji="1" lang="ja-JP" altLang="en-US" sz="2000" dirty="0">
                <a:solidFill>
                  <a:srgbClr val="FF0000"/>
                </a:solidFill>
                <a:latin typeface="HGS創英角ﾎﾟｯﾌﾟ体" panose="040B0A00000000000000" pitchFamily="50" charset="-128"/>
                <a:ea typeface="HGS創英角ﾎﾟｯﾌﾟ体" panose="040B0A00000000000000" pitchFamily="50" charset="-128"/>
              </a:rPr>
              <a:t>日まで</a:t>
            </a:r>
          </a:p>
        </p:txBody>
      </p:sp>
      <p:sp>
        <p:nvSpPr>
          <p:cNvPr id="10" name="テキスト ボックス 9">
            <a:extLst>
              <a:ext uri="{FF2B5EF4-FFF2-40B4-BE49-F238E27FC236}">
                <a16:creationId xmlns:a16="http://schemas.microsoft.com/office/drawing/2014/main" id="{5517F196-403A-45A2-BC0F-01BECED4E4E5}"/>
              </a:ext>
            </a:extLst>
          </p:cNvPr>
          <p:cNvSpPr txBox="1"/>
          <p:nvPr/>
        </p:nvSpPr>
        <p:spPr>
          <a:xfrm>
            <a:off x="156989" y="6275585"/>
            <a:ext cx="8738867" cy="307777"/>
          </a:xfrm>
          <a:prstGeom prst="rect">
            <a:avLst/>
          </a:prstGeom>
          <a:noFill/>
        </p:spPr>
        <p:txBody>
          <a:bodyPr wrap="none" rtlCol="0">
            <a:spAutoFit/>
          </a:bodyPr>
          <a:lstStyle/>
          <a:p>
            <a:r>
              <a:rPr kumimoji="1" lang="ja-JP" altLang="en-US" sz="1400" dirty="0"/>
              <a:t>出典：国土交通省こどもみらい住宅支援事業</a:t>
            </a:r>
            <a:r>
              <a:rPr kumimoji="1" lang="en-US" altLang="ja-JP" sz="1400" dirty="0"/>
              <a:t>HP</a:t>
            </a:r>
            <a:r>
              <a:rPr kumimoji="1" lang="ja-JP" altLang="en-US" sz="1400" dirty="0"/>
              <a:t>を加工して作成（</a:t>
            </a:r>
            <a:r>
              <a:rPr kumimoji="1" lang="en-US" altLang="ja-JP" sz="1400" dirty="0"/>
              <a:t>https://kodomo-mirai.mlit.go.jp/new-house/</a:t>
            </a:r>
            <a:r>
              <a:rPr kumimoji="1" lang="ja-JP" altLang="en-US" sz="1400" dirty="0"/>
              <a:t>）</a:t>
            </a:r>
          </a:p>
        </p:txBody>
      </p:sp>
    </p:spTree>
    <p:extLst>
      <p:ext uri="{BB962C8B-B14F-4D97-AF65-F5344CB8AC3E}">
        <p14:creationId xmlns:p14="http://schemas.microsoft.com/office/powerpoint/2010/main" val="146137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皆さんはどう考えますか？</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①フラット３５</a:t>
            </a:r>
            <a:r>
              <a:rPr kumimoji="1" lang="en-US" altLang="ja-JP" sz="3600" dirty="0">
                <a:solidFill>
                  <a:srgbClr val="FF0000"/>
                </a:solidFill>
                <a:latin typeface="HGP創英角ﾎﾟｯﾌﾟ体" panose="040B0A00000000000000" pitchFamily="50" charset="-128"/>
                <a:ea typeface="HGP創英角ﾎﾟｯﾌﾟ体" panose="040B0A00000000000000" pitchFamily="50" charset="-128"/>
              </a:rPr>
              <a:t>S</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の金利優遇（－</a:t>
            </a:r>
            <a:r>
              <a:rPr kumimoji="1" lang="en-US" altLang="ja-JP" sz="3600" dirty="0">
                <a:solidFill>
                  <a:srgbClr val="FF0000"/>
                </a:solidFill>
                <a:latin typeface="HGP創英角ﾎﾟｯﾌﾟ体" panose="040B0A00000000000000" pitchFamily="50" charset="-128"/>
                <a:ea typeface="HGP創英角ﾎﾟｯﾌﾟ体" panose="040B0A00000000000000" pitchFamily="50" charset="-128"/>
              </a:rPr>
              <a:t>0.5</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a:t>
            </a:r>
            <a:endParaRPr lang="en-US" altLang="ja-JP" sz="3600" dirty="0">
              <a:solidFill>
                <a:schemeClr val="bg1">
                  <a:lumMod val="75000"/>
                </a:schemeClr>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②住宅に関わる贈与税、非課税枠</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③</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住宅ローン減税</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　</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0.7</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　</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13</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年</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④こどもみらい住宅支援事業　</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　　　　　　　　　　　　　（</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60</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80</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100</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万円）</a:t>
            </a:r>
            <a:endParaRPr kumimoji="1" lang="en-US" altLang="ja-JP" sz="3600" dirty="0">
              <a:solidFill>
                <a:srgbClr val="FFC000"/>
              </a:solidFill>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18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latin typeface="HGP創英角ﾎﾟｯﾌﾟ体" panose="040B0A00000000000000" pitchFamily="50" charset="-128"/>
                <a:ea typeface="HGP創英角ﾎﾟｯﾌﾟ体" panose="040B0A00000000000000" pitchFamily="50" charset="-128"/>
              </a:rPr>
              <a:t>　　　　　　</a:t>
            </a:r>
            <a:endParaRPr lang="en-US" altLang="ja-JP" sz="36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0070C0"/>
                </a:solidFill>
                <a:latin typeface="HGP創英角ﾎﾟｯﾌﾟ体" panose="040B0A00000000000000" pitchFamily="50" charset="-128"/>
                <a:ea typeface="HGP創英角ﾎﾟｯﾌﾟ体" panose="040B0A00000000000000" pitchFamily="50" charset="-128"/>
              </a:rPr>
              <a:t>　　　　　国策を上手に利用しませんか？</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　</a:t>
            </a:r>
            <a:endParaRPr kumimoji="1" lang="ja-JP" altLang="en-US" sz="3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16</a:t>
            </a:fld>
            <a:endParaRPr kumimoji="1" lang="ja-JP" altLang="en-US"/>
          </a:p>
        </p:txBody>
      </p:sp>
    </p:spTree>
    <p:extLst>
      <p:ext uri="{BB962C8B-B14F-4D97-AF65-F5344CB8AC3E}">
        <p14:creationId xmlns:p14="http://schemas.microsoft.com/office/powerpoint/2010/main" val="40829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24744"/>
            <a:ext cx="8229600" cy="47525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a:r>
              <a:rPr kumimoji="1" lang="ja-JP" altLang="en-US" dirty="0">
                <a:latin typeface="HGP創英角ﾎﾟｯﾌﾟ体" pitchFamily="50" charset="-128"/>
                <a:ea typeface="HGP創英角ﾎﾟｯﾌﾟ体" pitchFamily="50" charset="-128"/>
              </a:rPr>
              <a:t>　　　本日、</a:t>
            </a:r>
            <a:r>
              <a:rPr lang="ja-JP" altLang="en-US" dirty="0">
                <a:latin typeface="HGP創英角ﾎﾟｯﾌﾟ体" pitchFamily="50" charset="-128"/>
                <a:ea typeface="HGP創英角ﾎﾟｯﾌﾟ体" pitchFamily="50" charset="-128"/>
              </a:rPr>
              <a:t>皆さん</a:t>
            </a:r>
            <a:r>
              <a:rPr kumimoji="1" lang="ja-JP" altLang="en-US" dirty="0">
                <a:latin typeface="HGP創英角ﾎﾟｯﾌﾟ体" pitchFamily="50" charset="-128"/>
                <a:ea typeface="HGP創英角ﾎﾟｯﾌﾟ体" pitchFamily="50" charset="-128"/>
              </a:rPr>
              <a:t>に</a:t>
            </a:r>
            <a:br>
              <a:rPr kumimoji="1" lang="en-US" altLang="ja-JP" dirty="0">
                <a:latin typeface="HGP創英角ﾎﾟｯﾌﾟ体" pitchFamily="50" charset="-128"/>
                <a:ea typeface="HGP創英角ﾎﾟｯﾌﾟ体" pitchFamily="50" charset="-128"/>
              </a:rPr>
            </a:br>
            <a:r>
              <a:rPr kumimoji="1" lang="ja-JP" altLang="en-US" dirty="0">
                <a:latin typeface="HGP創英角ﾎﾟｯﾌﾟ体" pitchFamily="50" charset="-128"/>
                <a:ea typeface="HGP創英角ﾎﾟｯﾌﾟ体" pitchFamily="50" charset="-128"/>
              </a:rPr>
              <a:t>　　　　　　　お伝えしたいこと！</a:t>
            </a: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17</a:t>
            </a:fld>
            <a:endParaRPr kumimoji="1" lang="ja-JP" altLang="en-US"/>
          </a:p>
        </p:txBody>
      </p:sp>
    </p:spTree>
    <p:extLst>
      <p:ext uri="{BB962C8B-B14F-4D97-AF65-F5344CB8AC3E}">
        <p14:creationId xmlns:p14="http://schemas.microsoft.com/office/powerpoint/2010/main" val="88043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p>
        </p:txBody>
      </p:sp>
      <p:sp>
        <p:nvSpPr>
          <p:cNvPr id="3" name="コンテンツ プレースホルダー 2"/>
          <p:cNvSpPr>
            <a:spLocks noGrp="1"/>
          </p:cNvSpPr>
          <p:nvPr>
            <p:ph idx="1"/>
          </p:nvPr>
        </p:nvSpPr>
        <p:spPr>
          <a:xfrm>
            <a:off x="467544" y="1052735"/>
            <a:ext cx="8208912" cy="4824537"/>
          </a:xfrm>
          <a:solidFill>
            <a:schemeClr val="accent1">
              <a:lumMod val="40000"/>
              <a:lumOff val="60000"/>
            </a:schemeClr>
          </a:solidFill>
          <a:ln>
            <a:solidFill>
              <a:schemeClr val="bg1"/>
            </a:solidFill>
          </a:ln>
        </p:spPr>
        <p:txBody>
          <a:bodyPr/>
          <a:lstStyle/>
          <a:p>
            <a:pPr marL="0" indent="0">
              <a:buNone/>
            </a:pPr>
            <a:r>
              <a:rPr kumimoji="1" lang="ja-JP" altLang="en-US" dirty="0">
                <a:latin typeface="HGP創英角ﾎﾟｯﾌﾟ体" pitchFamily="50" charset="-128"/>
                <a:ea typeface="HGP創英角ﾎﾟｯﾌﾟ体" pitchFamily="50" charset="-128"/>
              </a:rPr>
              <a:t>　</a:t>
            </a:r>
            <a:endParaRPr kumimoji="1" lang="en-US" altLang="ja-JP" sz="4400" dirty="0">
              <a:solidFill>
                <a:schemeClr val="accent6">
                  <a:lumMod val="60000"/>
                  <a:lumOff val="40000"/>
                </a:schemeClr>
              </a:solidFill>
              <a:latin typeface="HGP創英角ﾎﾟｯﾌﾟ体" pitchFamily="50" charset="-128"/>
              <a:ea typeface="HGP創英角ﾎﾟｯﾌﾟ体" pitchFamily="50" charset="-128"/>
            </a:endParaRPr>
          </a:p>
          <a:p>
            <a:pPr marL="0" indent="0">
              <a:buNone/>
            </a:pPr>
            <a:r>
              <a:rPr lang="ja-JP" altLang="en-US" sz="4400" dirty="0">
                <a:latin typeface="HGP創英角ﾎﾟｯﾌﾟ体" pitchFamily="50" charset="-128"/>
                <a:ea typeface="HGP創英角ﾎﾟｯﾌﾟ体" pitchFamily="50" charset="-128"/>
              </a:rPr>
              <a:t>　それは</a:t>
            </a:r>
            <a:endParaRPr lang="en-US" altLang="ja-JP" sz="4400" dirty="0">
              <a:latin typeface="HGP創英角ﾎﾟｯﾌﾟ体" pitchFamily="50" charset="-128"/>
              <a:ea typeface="HGP創英角ﾎﾟｯﾌﾟ体" pitchFamily="50" charset="-128"/>
            </a:endParaRPr>
          </a:p>
          <a:p>
            <a:pPr marL="0" indent="0">
              <a:buNone/>
            </a:pPr>
            <a:endParaRPr lang="en-US" altLang="ja-JP" sz="2000" dirty="0">
              <a:latin typeface="HGP創英角ﾎﾟｯﾌﾟ体" pitchFamily="50" charset="-128"/>
              <a:ea typeface="HGP創英角ﾎﾟｯﾌﾟ体" pitchFamily="50" charset="-128"/>
            </a:endParaRPr>
          </a:p>
          <a:p>
            <a:pPr marL="0" indent="0">
              <a:buNone/>
            </a:pPr>
            <a:r>
              <a:rPr kumimoji="1" lang="ja-JP" altLang="en-US" sz="4400" dirty="0">
                <a:solidFill>
                  <a:schemeClr val="accent6">
                    <a:lumMod val="60000"/>
                    <a:lumOff val="40000"/>
                  </a:schemeClr>
                </a:solidFill>
                <a:latin typeface="HGP創英角ﾎﾟｯﾌﾟ体" pitchFamily="50" charset="-128"/>
                <a:ea typeface="HGP創英角ﾎﾟｯﾌﾟ体" pitchFamily="50" charset="-128"/>
              </a:rPr>
              <a:t>　</a:t>
            </a:r>
            <a:r>
              <a:rPr kumimoji="1" lang="en-US" altLang="ja-JP" sz="4000" dirty="0">
                <a:solidFill>
                  <a:srgbClr val="FF0000"/>
                </a:solidFill>
                <a:latin typeface="HGP創英角ﾎﾟｯﾌﾟ体" pitchFamily="50" charset="-128"/>
                <a:ea typeface="HGP創英角ﾎﾟｯﾌﾟ体" pitchFamily="50" charset="-128"/>
              </a:rPr>
              <a:t>『</a:t>
            </a:r>
            <a:r>
              <a:rPr kumimoji="1" lang="ja-JP" altLang="en-US" sz="4000" dirty="0">
                <a:solidFill>
                  <a:srgbClr val="FF0000"/>
                </a:solidFill>
                <a:latin typeface="HGP創英角ﾎﾟｯﾌﾟ体" pitchFamily="50" charset="-128"/>
                <a:ea typeface="HGP創英角ﾎﾟｯﾌﾟ体" pitchFamily="50" charset="-128"/>
              </a:rPr>
              <a:t>金利の重さ</a:t>
            </a:r>
            <a:r>
              <a:rPr kumimoji="1" lang="en-US" altLang="ja-JP" sz="4000" dirty="0">
                <a:solidFill>
                  <a:srgbClr val="FF0000"/>
                </a:solidFill>
                <a:latin typeface="HGP創英角ﾎﾟｯﾌﾟ体" pitchFamily="50" charset="-128"/>
                <a:ea typeface="HGP創英角ﾎﾟｯﾌﾟ体" pitchFamily="50" charset="-128"/>
              </a:rPr>
              <a:t>』</a:t>
            </a:r>
            <a:r>
              <a:rPr kumimoji="1" lang="ja-JP" altLang="en-US" sz="4000" dirty="0">
                <a:solidFill>
                  <a:srgbClr val="FF0000"/>
                </a:solidFill>
                <a:latin typeface="HGP創英角ﾎﾟｯﾌﾟ体" pitchFamily="50" charset="-128"/>
                <a:ea typeface="HGP創英角ﾎﾟｯﾌﾟ体" pitchFamily="50" charset="-128"/>
              </a:rPr>
              <a:t>を知ってください！</a:t>
            </a:r>
            <a:endParaRPr kumimoji="1" lang="en-US" altLang="ja-JP" sz="4000" dirty="0">
              <a:solidFill>
                <a:srgbClr val="FF0000"/>
              </a:solidFill>
              <a:latin typeface="HGP創英角ﾎﾟｯﾌﾟ体" pitchFamily="50" charset="-128"/>
              <a:ea typeface="HGP創英角ﾎﾟｯﾌﾟ体" pitchFamily="50" charset="-128"/>
            </a:endParaRPr>
          </a:p>
          <a:p>
            <a:pPr marL="0" indent="0">
              <a:buNone/>
            </a:pPr>
            <a:endParaRPr lang="en-US" altLang="ja-JP" sz="4000" dirty="0">
              <a:solidFill>
                <a:schemeClr val="accent2"/>
              </a:solidFill>
              <a:latin typeface="HGP創英角ﾎﾟｯﾌﾟ体" pitchFamily="50" charset="-128"/>
              <a:ea typeface="HGP創英角ﾎﾟｯﾌﾟ体" pitchFamily="50" charset="-128"/>
            </a:endParaRPr>
          </a:p>
          <a:p>
            <a:pPr marL="0" indent="0">
              <a:buNone/>
            </a:pPr>
            <a:r>
              <a:rPr kumimoji="1" lang="ja-JP" altLang="en-US" sz="3600" dirty="0">
                <a:latin typeface="HGP創英角ﾎﾟｯﾌﾟ体" pitchFamily="50" charset="-128"/>
                <a:ea typeface="HGP創英角ﾎﾟｯﾌﾟ体" pitchFamily="50" charset="-128"/>
              </a:rPr>
              <a:t>　　　　　　　　　　　　　　　ということです！</a:t>
            </a:r>
            <a:endParaRPr kumimoji="1" lang="en-US" altLang="ja-JP" sz="3600" dirty="0">
              <a:latin typeface="HGP創英角ﾎﾟｯﾌﾟ体" pitchFamily="50" charset="-128"/>
              <a:ea typeface="HGP創英角ﾎﾟｯﾌﾟ体" pitchFamily="50" charset="-128"/>
            </a:endParaRPr>
          </a:p>
          <a:p>
            <a:pPr marL="0" indent="0">
              <a:buNone/>
            </a:pPr>
            <a:endParaRPr kumimoji="1" lang="ja-JP" altLang="en-US" sz="4400" dirty="0">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18</a:t>
            </a:fld>
            <a:endParaRPr kumimoji="1" lang="ja-JP" altLang="en-US"/>
          </a:p>
        </p:txBody>
      </p:sp>
    </p:spTree>
    <p:extLst>
      <p:ext uri="{BB962C8B-B14F-4D97-AF65-F5344CB8AC3E}">
        <p14:creationId xmlns:p14="http://schemas.microsoft.com/office/powerpoint/2010/main" val="28282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ja-JP" altLang="en-US" dirty="0">
                <a:latin typeface="HGP創英角ﾎﾟｯﾌﾟ体" pitchFamily="50" charset="-128"/>
                <a:ea typeface="HGP創英角ﾎﾟｯﾌﾟ体" pitchFamily="50" charset="-128"/>
              </a:rPr>
              <a:t>　３</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０００万円　</a:t>
            </a:r>
            <a:r>
              <a:rPr kumimoji="1" lang="ja-JP" altLang="en-US" u="sng" dirty="0">
                <a:latin typeface="HGP創英角ﾎﾟｯﾌﾟ体" pitchFamily="50" charset="-128"/>
                <a:ea typeface="HGP創英角ﾎﾟｯﾌﾟ体" pitchFamily="50" charset="-128"/>
              </a:rPr>
              <a:t>金利　％</a:t>
            </a:r>
            <a:r>
              <a:rPr kumimoji="1" lang="ja-JP" altLang="en-US" dirty="0">
                <a:latin typeface="HGP創英角ﾎﾟｯﾌﾟ体" pitchFamily="50" charset="-128"/>
                <a:ea typeface="HGP創英角ﾎﾟｯﾌﾟ体" pitchFamily="50" charset="-128"/>
              </a:rPr>
              <a:t>　３５年＝総返済額は？</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19</a:t>
            </a:fld>
            <a:endParaRPr kumimoji="1" lang="ja-JP" altLang="en-US"/>
          </a:p>
        </p:txBody>
      </p:sp>
    </p:spTree>
    <p:extLst>
      <p:ext uri="{BB962C8B-B14F-4D97-AF65-F5344CB8AC3E}">
        <p14:creationId xmlns:p14="http://schemas.microsoft.com/office/powerpoint/2010/main" val="17535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p:nvPr/>
        </p:nvSpPr>
        <p:spPr>
          <a:xfrm>
            <a:off x="752475" y="1060450"/>
            <a:ext cx="8010525" cy="393700"/>
          </a:xfrm>
          <a:prstGeom prst="rect">
            <a:avLst/>
          </a:prstGeom>
          <a:noFill/>
          <a:ln>
            <a:noFill/>
          </a:ln>
        </p:spPr>
        <p:txBody>
          <a:bodyPr spcFirstLastPara="1" wrap="square" lIns="83975" tIns="41975" rIns="83975" bIns="41975" anchor="ctr" anchorCtr="0">
            <a:noAutofit/>
          </a:bodyPr>
          <a:lstStyle/>
          <a:p>
            <a:pPr marL="0" marR="0" lvl="0" indent="0" algn="l" rtl="0">
              <a:spcBef>
                <a:spcPts val="0"/>
              </a:spcBef>
              <a:spcAft>
                <a:spcPts val="0"/>
              </a:spcAft>
              <a:buClr>
                <a:srgbClr val="000000"/>
              </a:buClr>
              <a:buSzPts val="1700"/>
              <a:buFont typeface="Times New Roman"/>
              <a:buNone/>
            </a:pPr>
            <a:endParaRPr sz="1700">
              <a:solidFill>
                <a:schemeClr val="lt1"/>
              </a:solidFill>
              <a:latin typeface="Arial"/>
              <a:ea typeface="Arial"/>
              <a:cs typeface="Arial"/>
              <a:sym typeface="Arial"/>
            </a:endParaRPr>
          </a:p>
        </p:txBody>
      </p:sp>
      <p:sp>
        <p:nvSpPr>
          <p:cNvPr id="104" name="Google Shape;104;p2"/>
          <p:cNvSpPr txBox="1"/>
          <p:nvPr/>
        </p:nvSpPr>
        <p:spPr>
          <a:xfrm>
            <a:off x="752475" y="1060450"/>
            <a:ext cx="8010525" cy="393700"/>
          </a:xfrm>
          <a:prstGeom prst="rect">
            <a:avLst/>
          </a:prstGeom>
          <a:noFill/>
          <a:ln>
            <a:noFill/>
          </a:ln>
        </p:spPr>
        <p:txBody>
          <a:bodyPr spcFirstLastPara="1" wrap="square" lIns="83975" tIns="41975" rIns="83975" bIns="41975" anchor="ctr" anchorCtr="0">
            <a:noAutofit/>
          </a:bodyPr>
          <a:lstStyle/>
          <a:p>
            <a:pPr marL="0" marR="0" lvl="0" indent="0" algn="l" rtl="0">
              <a:spcBef>
                <a:spcPts val="0"/>
              </a:spcBef>
              <a:spcAft>
                <a:spcPts val="0"/>
              </a:spcAft>
              <a:buClr>
                <a:srgbClr val="000000"/>
              </a:buClr>
              <a:buSzPts val="1700"/>
              <a:buFont typeface="Times New Roman"/>
              <a:buNone/>
            </a:pPr>
            <a:endParaRPr sz="1700">
              <a:solidFill>
                <a:schemeClr val="lt1"/>
              </a:solidFill>
              <a:latin typeface="Arial"/>
              <a:ea typeface="Arial"/>
              <a:cs typeface="Arial"/>
              <a:sym typeface="Arial"/>
            </a:endParaRPr>
          </a:p>
        </p:txBody>
      </p:sp>
      <p:sp>
        <p:nvSpPr>
          <p:cNvPr id="105" name="Google Shape;105;p2"/>
          <p:cNvSpPr txBox="1"/>
          <p:nvPr/>
        </p:nvSpPr>
        <p:spPr>
          <a:xfrm>
            <a:off x="752475" y="1060450"/>
            <a:ext cx="8010525" cy="393700"/>
          </a:xfrm>
          <a:prstGeom prst="rect">
            <a:avLst/>
          </a:prstGeom>
          <a:noFill/>
          <a:ln>
            <a:noFill/>
          </a:ln>
        </p:spPr>
        <p:txBody>
          <a:bodyPr spcFirstLastPara="1" wrap="square" lIns="83975" tIns="41975" rIns="83975" bIns="41975" anchor="ctr" anchorCtr="0">
            <a:noAutofit/>
          </a:bodyPr>
          <a:lstStyle/>
          <a:p>
            <a:pPr marL="0" marR="0" lvl="0" indent="0" algn="l" rtl="0">
              <a:spcBef>
                <a:spcPts val="0"/>
              </a:spcBef>
              <a:spcAft>
                <a:spcPts val="0"/>
              </a:spcAft>
              <a:buClr>
                <a:srgbClr val="000000"/>
              </a:buClr>
              <a:buSzPts val="1700"/>
              <a:buFont typeface="Times New Roman"/>
              <a:buNone/>
            </a:pPr>
            <a:endParaRPr sz="1700">
              <a:solidFill>
                <a:schemeClr val="lt1"/>
              </a:solidFill>
              <a:latin typeface="Arial"/>
              <a:ea typeface="Arial"/>
              <a:cs typeface="Arial"/>
              <a:sym typeface="Arial"/>
            </a:endParaRPr>
          </a:p>
        </p:txBody>
      </p:sp>
      <p:sp>
        <p:nvSpPr>
          <p:cNvPr id="106" name="Google Shape;106;p2"/>
          <p:cNvSpPr txBox="1"/>
          <p:nvPr/>
        </p:nvSpPr>
        <p:spPr>
          <a:xfrm>
            <a:off x="899592" y="1032866"/>
            <a:ext cx="2595389" cy="393700"/>
          </a:xfrm>
          <a:prstGeom prst="rect">
            <a:avLst/>
          </a:prstGeom>
          <a:noFill/>
          <a:ln>
            <a:noFill/>
          </a:ln>
        </p:spPr>
        <p:txBody>
          <a:bodyPr spcFirstLastPara="1" wrap="square" lIns="83975" tIns="41975" rIns="83975" bIns="41975" anchor="ctr" anchorCtr="0">
            <a:noAutofit/>
          </a:bodyPr>
          <a:lstStyle/>
          <a:p>
            <a:pPr marL="0" marR="0" lvl="0" indent="0" algn="l" rtl="0">
              <a:spcBef>
                <a:spcPts val="0"/>
              </a:spcBef>
              <a:spcAft>
                <a:spcPts val="0"/>
              </a:spcAft>
              <a:buClr>
                <a:srgbClr val="000000"/>
              </a:buClr>
              <a:buSzPts val="1700"/>
              <a:buFont typeface="Times New Roman"/>
              <a:buNone/>
            </a:pPr>
            <a:endParaRPr sz="1700">
              <a:solidFill>
                <a:schemeClr val="lt1"/>
              </a:solidFill>
              <a:latin typeface="Arial"/>
              <a:ea typeface="Arial"/>
              <a:cs typeface="Arial"/>
              <a:sym typeface="Arial"/>
            </a:endParaRPr>
          </a:p>
        </p:txBody>
      </p:sp>
      <p:sp>
        <p:nvSpPr>
          <p:cNvPr id="107" name="Google Shape;107;p2"/>
          <p:cNvSpPr txBox="1"/>
          <p:nvPr/>
        </p:nvSpPr>
        <p:spPr>
          <a:xfrm>
            <a:off x="-1095375" y="1529898"/>
            <a:ext cx="8010525" cy="393700"/>
          </a:xfrm>
          <a:prstGeom prst="rect">
            <a:avLst/>
          </a:prstGeom>
          <a:noFill/>
          <a:ln>
            <a:noFill/>
          </a:ln>
        </p:spPr>
        <p:txBody>
          <a:bodyPr spcFirstLastPara="1" wrap="square" lIns="83975" tIns="41975" rIns="83975" bIns="41975" anchor="ctr" anchorCtr="0">
            <a:noAutofit/>
          </a:bodyPr>
          <a:lstStyle/>
          <a:p>
            <a:pPr marL="0" marR="0" lvl="0" indent="0" algn="l" rtl="0">
              <a:spcBef>
                <a:spcPts val="0"/>
              </a:spcBef>
              <a:spcAft>
                <a:spcPts val="0"/>
              </a:spcAft>
              <a:buClr>
                <a:srgbClr val="000000"/>
              </a:buClr>
              <a:buSzPts val="1700"/>
              <a:buFont typeface="Times New Roman"/>
              <a:buNone/>
            </a:pPr>
            <a:endParaRPr sz="1700">
              <a:solidFill>
                <a:schemeClr val="lt1"/>
              </a:solidFill>
              <a:latin typeface="Arial"/>
              <a:ea typeface="Arial"/>
              <a:cs typeface="Arial"/>
              <a:sym typeface="Arial"/>
            </a:endParaRPr>
          </a:p>
        </p:txBody>
      </p:sp>
      <p:sp>
        <p:nvSpPr>
          <p:cNvPr id="108" name="Google Shape;108;p2"/>
          <p:cNvSpPr txBox="1"/>
          <p:nvPr/>
        </p:nvSpPr>
        <p:spPr>
          <a:xfrm>
            <a:off x="2636155" y="3429000"/>
            <a:ext cx="3871689" cy="576064"/>
          </a:xfrm>
          <a:prstGeom prst="rect">
            <a:avLst/>
          </a:prstGeom>
          <a:noFill/>
          <a:ln>
            <a:noFill/>
          </a:ln>
        </p:spPr>
        <p:txBody>
          <a:bodyPr spcFirstLastPara="1" wrap="square" lIns="82650" tIns="42975" rIns="82650" bIns="42975" anchor="b" anchorCtr="0">
            <a:noAutofit/>
          </a:bodyPr>
          <a:lstStyle/>
          <a:p>
            <a:pPr marL="0" marR="0" lvl="0" indent="0" algn="just" rtl="0">
              <a:spcBef>
                <a:spcPts val="0"/>
              </a:spcBef>
              <a:spcAft>
                <a:spcPts val="0"/>
              </a:spcAft>
              <a:buClr>
                <a:srgbClr val="000000"/>
              </a:buClr>
              <a:buSzPts val="3200"/>
              <a:buFont typeface="Times New Roman"/>
              <a:buNone/>
            </a:pPr>
            <a:r>
              <a:rPr lang="ja-JP" sz="3200" b="1">
                <a:solidFill>
                  <a:srgbClr val="000000"/>
                </a:solidFill>
                <a:latin typeface="Meiryo"/>
                <a:ea typeface="Meiryo"/>
                <a:cs typeface="Meiryo"/>
                <a:sym typeface="Meiryo"/>
              </a:rPr>
              <a:t>プロフィール</a:t>
            </a:r>
            <a:endParaRPr sz="3200" b="1">
              <a:solidFill>
                <a:srgbClr val="000000"/>
              </a:solidFill>
              <a:latin typeface="Meiryo"/>
              <a:ea typeface="Meiryo"/>
              <a:cs typeface="Meiryo"/>
              <a:sym typeface="Meiryo"/>
            </a:endParaRPr>
          </a:p>
          <a:p>
            <a:pPr marL="0" marR="0" lvl="0" indent="0" algn="just" rtl="0">
              <a:spcBef>
                <a:spcPts val="0"/>
              </a:spcBef>
              <a:spcAft>
                <a:spcPts val="0"/>
              </a:spcAft>
              <a:buClr>
                <a:srgbClr val="000000"/>
              </a:buClr>
              <a:buSzPts val="3200"/>
              <a:buFont typeface="Times New Roman"/>
              <a:buNone/>
            </a:pPr>
            <a:r>
              <a:rPr lang="ja-JP" sz="3200" b="1">
                <a:solidFill>
                  <a:srgbClr val="000000"/>
                </a:solidFill>
                <a:latin typeface="Meiryo"/>
                <a:ea typeface="Meiryo"/>
                <a:cs typeface="Meiryo"/>
                <a:sym typeface="Meiryo"/>
              </a:rPr>
              <a:t>写真を忘れずに</a:t>
            </a:r>
            <a:endParaRPr sz="3200" b="1">
              <a:solidFill>
                <a:srgbClr val="000000"/>
              </a:solidFill>
              <a:latin typeface="Meiryo"/>
              <a:ea typeface="Meiryo"/>
              <a:cs typeface="Meiryo"/>
              <a:sym typeface="Meiryo"/>
            </a:endParaRPr>
          </a:p>
        </p:txBody>
      </p:sp>
      <p:sp>
        <p:nvSpPr>
          <p:cNvPr id="109" name="Google Shape;109;p2"/>
          <p:cNvSpPr txBox="1">
            <a:spLocks noGrp="1"/>
          </p:cNvSpPr>
          <p:nvPr>
            <p:ph type="sldNum" idx="12"/>
          </p:nvPr>
        </p:nvSpPr>
        <p:spPr>
          <a:xfrm>
            <a:off x="6228184" y="6309320"/>
            <a:ext cx="244827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ja-JP" altLang="en-US" dirty="0">
                <a:latin typeface="HGP創英角ﾎﾟｯﾌﾟ体" pitchFamily="50" charset="-128"/>
                <a:ea typeface="HGP創英角ﾎﾟｯﾌﾟ体" pitchFamily="50" charset="-128"/>
              </a:rPr>
              <a:t>　３</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０００万円　</a:t>
            </a:r>
            <a:r>
              <a:rPr kumimoji="1" lang="ja-JP" altLang="en-US" u="sng" dirty="0">
                <a:latin typeface="HGP創英角ﾎﾟｯﾌﾟ体" pitchFamily="50" charset="-128"/>
                <a:ea typeface="HGP創英角ﾎﾟｯﾌﾟ体" pitchFamily="50" charset="-128"/>
              </a:rPr>
              <a:t>金利　％</a:t>
            </a:r>
            <a:r>
              <a:rPr kumimoji="1" lang="ja-JP" altLang="en-US" dirty="0">
                <a:latin typeface="HGP創英角ﾎﾟｯﾌﾟ体" pitchFamily="50" charset="-128"/>
                <a:ea typeface="HGP創英角ﾎﾟｯﾌﾟ体" pitchFamily="50" charset="-128"/>
              </a:rPr>
              <a:t>　３５年＝総返済額は？</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p>
          <a:p>
            <a:pPr marL="0" indent="0">
              <a:buNone/>
            </a:pPr>
            <a:endParaRPr lang="en-US" altLang="ja-JP" dirty="0"/>
          </a:p>
          <a:p>
            <a:pPr marL="0" indent="0">
              <a:buNone/>
            </a:pPr>
            <a:r>
              <a:rPr kumimoji="1" lang="ja-JP" altLang="en-US" dirty="0">
                <a:solidFill>
                  <a:schemeClr val="accent6">
                    <a:lumMod val="75000"/>
                  </a:schemeClr>
                </a:solidFill>
                <a:latin typeface="HGP創英角ﾎﾟｯﾌﾟ体" pitchFamily="50" charset="-128"/>
                <a:ea typeface="HGP創英角ﾎﾟｯﾌﾟ体" pitchFamily="50" charset="-128"/>
              </a:rPr>
              <a:t>　</a:t>
            </a:r>
            <a:r>
              <a:rPr lang="ja-JP" altLang="en-US" sz="2800" dirty="0">
                <a:solidFill>
                  <a:schemeClr val="accent6">
                    <a:lumMod val="75000"/>
                  </a:schemeClr>
                </a:solidFill>
                <a:latin typeface="HGP創英角ﾎﾟｯﾌﾟ体" pitchFamily="50" charset="-128"/>
                <a:ea typeface="HGP創英角ﾎﾟｯﾌﾟ体" pitchFamily="50" charset="-128"/>
              </a:rPr>
              <a:t>現在　全期間固定金利で借りた場合の金利は？</a:t>
            </a:r>
            <a:endParaRPr kumimoji="1" lang="en-US" altLang="ja-JP" sz="2800" dirty="0">
              <a:solidFill>
                <a:schemeClr val="accent6">
                  <a:lumMod val="75000"/>
                </a:schemeClr>
              </a:solidFill>
              <a:latin typeface="HGP創英角ﾎﾟｯﾌﾟ体" pitchFamily="50" charset="-128"/>
              <a:ea typeface="HGP創英角ﾎﾟｯﾌﾟ体" pitchFamily="50" charset="-128"/>
            </a:endParaRPr>
          </a:p>
          <a:p>
            <a:pPr marL="0" indent="0">
              <a:buNone/>
            </a:pPr>
            <a:endParaRPr kumimoji="1" lang="ja-JP" altLang="en-US" dirty="0"/>
          </a:p>
        </p:txBody>
      </p:sp>
      <p:sp>
        <p:nvSpPr>
          <p:cNvPr id="4" name="上矢印 3"/>
          <p:cNvSpPr/>
          <p:nvPr/>
        </p:nvSpPr>
        <p:spPr>
          <a:xfrm>
            <a:off x="3923928" y="3392997"/>
            <a:ext cx="38633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20</a:t>
            </a:fld>
            <a:endParaRPr kumimoji="1" lang="ja-JP" altLang="en-US" dirty="0"/>
          </a:p>
        </p:txBody>
      </p:sp>
    </p:spTree>
    <p:extLst>
      <p:ext uri="{BB962C8B-B14F-4D97-AF65-F5344CB8AC3E}">
        <p14:creationId xmlns:p14="http://schemas.microsoft.com/office/powerpoint/2010/main" val="425079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ja-JP" altLang="en-US" dirty="0">
                <a:latin typeface="HGP創英角ﾎﾟｯﾌﾟ体" pitchFamily="50" charset="-128"/>
                <a:ea typeface="HGP創英角ﾎﾟｯﾌﾟ体" pitchFamily="50" charset="-128"/>
              </a:rPr>
              <a:t>　３</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０００万円　</a:t>
            </a:r>
            <a:r>
              <a:rPr kumimoji="1" lang="ja-JP" altLang="en-US" u="sng" dirty="0">
                <a:latin typeface="HGP創英角ﾎﾟｯﾌﾟ体" pitchFamily="50" charset="-128"/>
                <a:ea typeface="HGP創英角ﾎﾟｯﾌﾟ体" pitchFamily="50" charset="-128"/>
              </a:rPr>
              <a:t>金利　％</a:t>
            </a:r>
            <a:r>
              <a:rPr kumimoji="1" lang="ja-JP" altLang="en-US" dirty="0">
                <a:latin typeface="HGP創英角ﾎﾟｯﾌﾟ体" pitchFamily="50" charset="-128"/>
                <a:ea typeface="HGP創英角ﾎﾟｯﾌﾟ体" pitchFamily="50" charset="-128"/>
              </a:rPr>
              <a:t>　３５年＝総返済額は？</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21</a:t>
            </a:fld>
            <a:endParaRPr kumimoji="1" lang="ja-JP" altLang="en-US"/>
          </a:p>
        </p:txBody>
      </p:sp>
    </p:spTree>
    <p:extLst>
      <p:ext uri="{BB962C8B-B14F-4D97-AF65-F5344CB8AC3E}">
        <p14:creationId xmlns:p14="http://schemas.microsoft.com/office/powerpoint/2010/main" val="227515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ja-JP" altLang="en-US" dirty="0">
                <a:latin typeface="HGP創英角ﾎﾟｯﾌﾟ体" pitchFamily="50" charset="-128"/>
                <a:ea typeface="HGP創英角ﾎﾟｯﾌﾟ体" pitchFamily="50" charset="-128"/>
              </a:rPr>
              <a:t>３</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０００万円　</a:t>
            </a:r>
            <a:r>
              <a:rPr kumimoji="1" lang="ja-JP" altLang="en-US" u="sng" dirty="0">
                <a:latin typeface="HGP創英角ﾎﾟｯﾌﾟ体" pitchFamily="50" charset="-128"/>
                <a:ea typeface="HGP創英角ﾎﾟｯﾌﾟ体" pitchFamily="50" charset="-128"/>
              </a:rPr>
              <a:t>金利</a:t>
            </a:r>
            <a:r>
              <a:rPr lang="en-US" altLang="ja-JP" u="sng" dirty="0">
                <a:latin typeface="HGP創英角ﾎﾟｯﾌﾟ体" pitchFamily="50" charset="-128"/>
                <a:ea typeface="HGP創英角ﾎﾟｯﾌﾟ体" pitchFamily="50" charset="-128"/>
              </a:rPr>
              <a:t>1.54</a:t>
            </a:r>
            <a:r>
              <a:rPr kumimoji="1" lang="ja-JP" altLang="en-US" u="sng"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３５年＝総返済額は？</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p>
          <a:p>
            <a:pPr marL="0" indent="0">
              <a:buNone/>
            </a:pPr>
            <a:endParaRPr lang="en-US" altLang="ja-JP" dirty="0"/>
          </a:p>
          <a:p>
            <a:pPr marL="0" indent="0">
              <a:buNone/>
            </a:pPr>
            <a:r>
              <a:rPr kumimoji="1" lang="ja-JP" altLang="en-US" dirty="0">
                <a:solidFill>
                  <a:schemeClr val="accent6">
                    <a:lumMod val="75000"/>
                  </a:schemeClr>
                </a:solidFill>
                <a:latin typeface="HGP創英角ﾎﾟｯﾌﾟ体" pitchFamily="50" charset="-128"/>
                <a:ea typeface="HGP創英角ﾎﾟｯﾌﾟ体" pitchFamily="50" charset="-128"/>
              </a:rPr>
              <a:t>　　　　　</a:t>
            </a:r>
            <a:r>
              <a:rPr lang="ja-JP" altLang="en-US" dirty="0">
                <a:solidFill>
                  <a:schemeClr val="accent6">
                    <a:lumMod val="75000"/>
                  </a:schemeClr>
                </a:solidFill>
                <a:latin typeface="HGP創英角ﾎﾟｯﾌﾟ体" pitchFamily="50" charset="-128"/>
                <a:ea typeface="HGP創英角ﾎﾟｯﾌﾟ体" pitchFamily="50" charset="-128"/>
              </a:rPr>
              <a:t>フラット</a:t>
            </a:r>
            <a:r>
              <a:rPr lang="en-US" altLang="ja-JP" dirty="0">
                <a:solidFill>
                  <a:schemeClr val="accent6">
                    <a:lumMod val="75000"/>
                  </a:schemeClr>
                </a:solidFill>
                <a:latin typeface="HGP創英角ﾎﾟｯﾌﾟ体" pitchFamily="50" charset="-128"/>
                <a:ea typeface="HGP創英角ﾎﾟｯﾌﾟ体" pitchFamily="50" charset="-128"/>
              </a:rPr>
              <a:t>35</a:t>
            </a:r>
            <a:r>
              <a:rPr lang="ja-JP" altLang="en-US" dirty="0">
                <a:solidFill>
                  <a:schemeClr val="accent6">
                    <a:lumMod val="75000"/>
                  </a:schemeClr>
                </a:solidFill>
                <a:latin typeface="HGP創英角ﾎﾟｯﾌﾟ体" pitchFamily="50" charset="-128"/>
                <a:ea typeface="HGP創英角ﾎﾟｯﾌﾟ体" pitchFamily="50" charset="-128"/>
              </a:rPr>
              <a:t>　</a:t>
            </a:r>
            <a:r>
              <a:rPr lang="en-US" altLang="ja-JP" sz="2400" dirty="0">
                <a:solidFill>
                  <a:schemeClr val="accent6">
                    <a:lumMod val="75000"/>
                  </a:schemeClr>
                </a:solidFill>
                <a:latin typeface="HGP創英角ﾎﾟｯﾌﾟ体" pitchFamily="50" charset="-128"/>
                <a:ea typeface="HGP創英角ﾎﾟｯﾌﾟ体" pitchFamily="50" charset="-128"/>
              </a:rPr>
              <a:t>2022</a:t>
            </a:r>
            <a:r>
              <a:rPr lang="ja-JP" altLang="en-US" sz="2400" dirty="0">
                <a:solidFill>
                  <a:schemeClr val="accent6">
                    <a:lumMod val="75000"/>
                  </a:schemeClr>
                </a:solidFill>
                <a:latin typeface="HGP創英角ﾎﾟｯﾌﾟ体" pitchFamily="50" charset="-128"/>
                <a:ea typeface="HGP創英角ﾎﾟｯﾌﾟ体" pitchFamily="50" charset="-128"/>
              </a:rPr>
              <a:t>年</a:t>
            </a:r>
            <a:r>
              <a:rPr lang="en-US" altLang="ja-JP" sz="2400" dirty="0">
                <a:solidFill>
                  <a:schemeClr val="accent6">
                    <a:lumMod val="75000"/>
                  </a:schemeClr>
                </a:solidFill>
                <a:latin typeface="HGP創英角ﾎﾟｯﾌﾟ体" pitchFamily="50" charset="-128"/>
                <a:ea typeface="HGP創英角ﾎﾟｯﾌﾟ体" pitchFamily="50" charset="-128"/>
              </a:rPr>
              <a:t>11</a:t>
            </a:r>
            <a:r>
              <a:rPr lang="ja-JP" altLang="en-US" sz="2400" dirty="0">
                <a:solidFill>
                  <a:schemeClr val="accent6">
                    <a:lumMod val="75000"/>
                  </a:schemeClr>
                </a:solidFill>
                <a:latin typeface="HGP創英角ﾎﾟｯﾌﾟ体" pitchFamily="50" charset="-128"/>
                <a:ea typeface="HGP創英角ﾎﾟｯﾌﾟ体" pitchFamily="50" charset="-128"/>
              </a:rPr>
              <a:t>月現在</a:t>
            </a:r>
            <a:endParaRPr kumimoji="1" lang="en-US" altLang="ja-JP" sz="2400" dirty="0">
              <a:solidFill>
                <a:schemeClr val="accent6">
                  <a:lumMod val="75000"/>
                </a:schemeClr>
              </a:solidFill>
              <a:latin typeface="HGP創英角ﾎﾟｯﾌﾟ体" pitchFamily="50" charset="-128"/>
              <a:ea typeface="HGP創英角ﾎﾟｯﾌﾟ体" pitchFamily="50" charset="-128"/>
            </a:endParaRPr>
          </a:p>
          <a:p>
            <a:pPr marL="0" indent="0">
              <a:buNone/>
            </a:pPr>
            <a:endParaRPr kumimoji="1" lang="ja-JP" altLang="en-US" dirty="0"/>
          </a:p>
        </p:txBody>
      </p:sp>
      <p:sp>
        <p:nvSpPr>
          <p:cNvPr id="4" name="上矢印 3"/>
          <p:cNvSpPr/>
          <p:nvPr/>
        </p:nvSpPr>
        <p:spPr>
          <a:xfrm>
            <a:off x="3779912" y="3284984"/>
            <a:ext cx="38633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22</a:t>
            </a:fld>
            <a:endParaRPr kumimoji="1" lang="ja-JP" altLang="en-US" dirty="0"/>
          </a:p>
        </p:txBody>
      </p:sp>
    </p:spTree>
    <p:extLst>
      <p:ext uri="{BB962C8B-B14F-4D97-AF65-F5344CB8AC3E}">
        <p14:creationId xmlns:p14="http://schemas.microsoft.com/office/powerpoint/2010/main" val="2594017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17FDC97-44B0-4D82-9565-2387A08665D1}"/>
              </a:ext>
            </a:extLst>
          </p:cNvPr>
          <p:cNvSpPr>
            <a:spLocks noGrp="1"/>
          </p:cNvSpPr>
          <p:nvPr>
            <p:ph type="sldNum" sz="quarter" idx="12"/>
          </p:nvPr>
        </p:nvSpPr>
        <p:spPr/>
        <p:txBody>
          <a:bodyPr/>
          <a:lstStyle/>
          <a:p>
            <a:fld id="{A02F7301-A056-40AF-BF7B-5C8068B5D362}" type="slidenum">
              <a:rPr kumimoji="1" lang="ja-JP" altLang="en-US" smtClean="0"/>
              <a:t>23</a:t>
            </a:fld>
            <a:endParaRPr kumimoji="1" lang="ja-JP" altLang="en-US"/>
          </a:p>
        </p:txBody>
      </p:sp>
      <p:sp>
        <p:nvSpPr>
          <p:cNvPr id="5" name="四角形: 角を丸くする 4">
            <a:extLst>
              <a:ext uri="{FF2B5EF4-FFF2-40B4-BE49-F238E27FC236}">
                <a16:creationId xmlns:a16="http://schemas.microsoft.com/office/drawing/2014/main" id="{04EE17B7-7EFC-4B76-87BC-6F2680E89D59}"/>
              </a:ext>
            </a:extLst>
          </p:cNvPr>
          <p:cNvSpPr/>
          <p:nvPr/>
        </p:nvSpPr>
        <p:spPr>
          <a:xfrm>
            <a:off x="233096" y="404663"/>
            <a:ext cx="8515368" cy="1281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メイリオ" panose="020B0604030504040204" pitchFamily="50" charset="-128"/>
                <a:ea typeface="メイリオ" panose="020B0604030504040204" pitchFamily="50" charset="-128"/>
              </a:rPr>
              <a:t>2022</a:t>
            </a:r>
            <a:r>
              <a:rPr kumimoji="1" lang="ja-JP" altLang="en-US" sz="3200" dirty="0">
                <a:latin typeface="メイリオ" panose="020B0604030504040204" pitchFamily="50" charset="-128"/>
                <a:ea typeface="メイリオ" panose="020B0604030504040204" pitchFamily="50" charset="-128"/>
              </a:rPr>
              <a:t>年</a:t>
            </a:r>
            <a:r>
              <a:rPr kumimoji="1" lang="en-US" altLang="ja-JP" sz="3200" dirty="0">
                <a:latin typeface="メイリオ" panose="020B0604030504040204" pitchFamily="50" charset="-128"/>
                <a:ea typeface="メイリオ" panose="020B0604030504040204" pitchFamily="50" charset="-128"/>
              </a:rPr>
              <a:t>11</a:t>
            </a:r>
            <a:r>
              <a:rPr kumimoji="1" lang="ja-JP" altLang="en-US" sz="3200" dirty="0">
                <a:latin typeface="メイリオ" panose="020B0604030504040204" pitchFamily="50" charset="-128"/>
                <a:ea typeface="メイリオ" panose="020B0604030504040204" pitchFamily="50" charset="-128"/>
              </a:rPr>
              <a:t>月フラット</a:t>
            </a:r>
            <a:r>
              <a:rPr kumimoji="1" lang="en-US" altLang="ja-JP" sz="3200" dirty="0">
                <a:latin typeface="メイリオ" panose="020B0604030504040204" pitchFamily="50" charset="-128"/>
                <a:ea typeface="メイリオ" panose="020B0604030504040204" pitchFamily="50" charset="-128"/>
              </a:rPr>
              <a:t>35</a:t>
            </a:r>
            <a:r>
              <a:rPr kumimoji="1" lang="ja-JP" altLang="en-US" sz="3200" dirty="0">
                <a:latin typeface="メイリオ" panose="020B0604030504040204" pitchFamily="50" charset="-128"/>
                <a:ea typeface="メイリオ" panose="020B0604030504040204" pitchFamily="50" charset="-128"/>
              </a:rPr>
              <a:t>金利</a:t>
            </a:r>
            <a:endParaRPr kumimoji="1" lang="en-US" altLang="ja-JP" sz="3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（新機構団信付き</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フラット</a:t>
            </a:r>
            <a:r>
              <a:rPr lang="en-US" altLang="ja-JP" sz="3200" dirty="0">
                <a:latin typeface="メイリオ" panose="020B0604030504040204" pitchFamily="50" charset="-128"/>
                <a:ea typeface="メイリオ" panose="020B0604030504040204" pitchFamily="50" charset="-128"/>
              </a:rPr>
              <a:t>35】</a:t>
            </a:r>
            <a:r>
              <a:rPr lang="ja-JP" altLang="en-US" sz="3200" dirty="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CDF99459-58F6-47C9-9139-1EC63712461D}"/>
              </a:ext>
            </a:extLst>
          </p:cNvPr>
          <p:cNvSpPr/>
          <p:nvPr/>
        </p:nvSpPr>
        <p:spPr>
          <a:xfrm>
            <a:off x="463108" y="2348880"/>
            <a:ext cx="3692503" cy="3240360"/>
          </a:xfrm>
          <a:prstGeom prst="roundRect">
            <a:avLst/>
          </a:prstGeom>
          <a:solidFill>
            <a:srgbClr val="009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0919027-8136-45CF-8A13-87B0673BBACD}"/>
              </a:ext>
            </a:extLst>
          </p:cNvPr>
          <p:cNvSpPr txBox="1"/>
          <p:nvPr/>
        </p:nvSpPr>
        <p:spPr>
          <a:xfrm>
            <a:off x="1346744" y="2532720"/>
            <a:ext cx="2103999" cy="400110"/>
          </a:xfrm>
          <a:prstGeom prst="rect">
            <a:avLst/>
          </a:prstGeom>
          <a:noFill/>
        </p:spPr>
        <p:txBody>
          <a:bodyPr wrap="square" rtlCol="0">
            <a:spAutoFit/>
          </a:bodyPr>
          <a:lstStyle/>
          <a:p>
            <a:pPr algn="ctr"/>
            <a:r>
              <a:rPr kumimoji="1" lang="ja-JP" altLang="en-US" sz="2000" dirty="0">
                <a:solidFill>
                  <a:schemeClr val="bg1"/>
                </a:solidFill>
              </a:rPr>
              <a:t>融資率</a:t>
            </a:r>
            <a:r>
              <a:rPr kumimoji="1" lang="en-US" altLang="ja-JP" sz="2000" dirty="0">
                <a:solidFill>
                  <a:schemeClr val="bg1"/>
                </a:solidFill>
              </a:rPr>
              <a:t>(9</a:t>
            </a:r>
            <a:r>
              <a:rPr kumimoji="1" lang="ja-JP" altLang="en-US" sz="2000" dirty="0">
                <a:solidFill>
                  <a:schemeClr val="bg1"/>
                </a:solidFill>
              </a:rPr>
              <a:t>割以下</a:t>
            </a:r>
            <a:r>
              <a:rPr kumimoji="1" lang="en-US" altLang="ja-JP" sz="2000" dirty="0">
                <a:solidFill>
                  <a:schemeClr val="bg1"/>
                </a:solidFill>
              </a:rPr>
              <a:t>)</a:t>
            </a:r>
            <a:endParaRPr kumimoji="1" lang="ja-JP" altLang="en-US" sz="2000" dirty="0">
              <a:solidFill>
                <a:schemeClr val="bg1"/>
              </a:solidFill>
            </a:endParaRPr>
          </a:p>
        </p:txBody>
      </p:sp>
      <p:sp>
        <p:nvSpPr>
          <p:cNvPr id="11" name="テキスト ボックス 10">
            <a:extLst>
              <a:ext uri="{FF2B5EF4-FFF2-40B4-BE49-F238E27FC236}">
                <a16:creationId xmlns:a16="http://schemas.microsoft.com/office/drawing/2014/main" id="{72960ABF-7A74-4CD9-B3A8-620558720BA2}"/>
              </a:ext>
            </a:extLst>
          </p:cNvPr>
          <p:cNvSpPr txBox="1"/>
          <p:nvPr/>
        </p:nvSpPr>
        <p:spPr>
          <a:xfrm>
            <a:off x="1165631" y="2996952"/>
            <a:ext cx="2347245" cy="400110"/>
          </a:xfrm>
          <a:prstGeom prst="rect">
            <a:avLst/>
          </a:prstGeom>
          <a:noFill/>
        </p:spPr>
        <p:txBody>
          <a:bodyPr wrap="square" rtlCol="0">
            <a:spAutoFit/>
          </a:bodyPr>
          <a:lstStyle/>
          <a:p>
            <a:pPr algn="ctr"/>
            <a:r>
              <a:rPr kumimoji="1" lang="ja-JP" altLang="en-US" sz="2000" dirty="0">
                <a:solidFill>
                  <a:schemeClr val="bg1"/>
                </a:solidFill>
              </a:rPr>
              <a:t>返済期間</a:t>
            </a:r>
            <a:r>
              <a:rPr kumimoji="1" lang="en-US" altLang="ja-JP" sz="2000" dirty="0">
                <a:solidFill>
                  <a:schemeClr val="bg1"/>
                </a:solidFill>
              </a:rPr>
              <a:t>15</a:t>
            </a:r>
            <a:r>
              <a:rPr kumimoji="1" lang="ja-JP" altLang="en-US" sz="2000" dirty="0">
                <a:solidFill>
                  <a:schemeClr val="bg1"/>
                </a:solidFill>
              </a:rPr>
              <a:t>～</a:t>
            </a:r>
            <a:r>
              <a:rPr kumimoji="1" lang="en-US" altLang="ja-JP" sz="2000" dirty="0">
                <a:solidFill>
                  <a:schemeClr val="bg1"/>
                </a:solidFill>
              </a:rPr>
              <a:t>20</a:t>
            </a:r>
            <a:r>
              <a:rPr kumimoji="1" lang="ja-JP" altLang="en-US" sz="2000" dirty="0">
                <a:solidFill>
                  <a:schemeClr val="bg1"/>
                </a:solidFill>
              </a:rPr>
              <a:t>年</a:t>
            </a:r>
          </a:p>
        </p:txBody>
      </p:sp>
      <p:sp>
        <p:nvSpPr>
          <p:cNvPr id="12" name="テキスト ボックス 11">
            <a:extLst>
              <a:ext uri="{FF2B5EF4-FFF2-40B4-BE49-F238E27FC236}">
                <a16:creationId xmlns:a16="http://schemas.microsoft.com/office/drawing/2014/main" id="{98D761C9-631C-4B4F-BA48-E4CA7A083F9F}"/>
              </a:ext>
            </a:extLst>
          </p:cNvPr>
          <p:cNvSpPr txBox="1"/>
          <p:nvPr/>
        </p:nvSpPr>
        <p:spPr>
          <a:xfrm>
            <a:off x="597157" y="4293096"/>
            <a:ext cx="676393" cy="369332"/>
          </a:xfrm>
          <a:prstGeom prst="rect">
            <a:avLst/>
          </a:prstGeom>
          <a:noFill/>
        </p:spPr>
        <p:txBody>
          <a:bodyPr wrap="square" rtlCol="0">
            <a:spAutoFit/>
          </a:bodyPr>
          <a:lstStyle/>
          <a:p>
            <a:r>
              <a:rPr kumimoji="1" lang="ja-JP" altLang="en-US" dirty="0">
                <a:solidFill>
                  <a:schemeClr val="bg1"/>
                </a:solidFill>
              </a:rPr>
              <a:t>年率</a:t>
            </a:r>
          </a:p>
        </p:txBody>
      </p:sp>
      <p:sp>
        <p:nvSpPr>
          <p:cNvPr id="13" name="テキスト ボックス 12">
            <a:extLst>
              <a:ext uri="{FF2B5EF4-FFF2-40B4-BE49-F238E27FC236}">
                <a16:creationId xmlns:a16="http://schemas.microsoft.com/office/drawing/2014/main" id="{7CC2756D-BE29-430C-8730-A34DE1F5187F}"/>
              </a:ext>
            </a:extLst>
          </p:cNvPr>
          <p:cNvSpPr txBox="1"/>
          <p:nvPr/>
        </p:nvSpPr>
        <p:spPr>
          <a:xfrm>
            <a:off x="1031100" y="3574069"/>
            <a:ext cx="3764783" cy="1323439"/>
          </a:xfrm>
          <a:prstGeom prst="rect">
            <a:avLst/>
          </a:prstGeom>
          <a:noFill/>
        </p:spPr>
        <p:txBody>
          <a:bodyPr wrap="square" rtlCol="0">
            <a:spAutoFit/>
          </a:bodyPr>
          <a:lstStyle/>
          <a:p>
            <a:r>
              <a:rPr kumimoji="1" lang="en-US" altLang="ja-JP" sz="8000" b="1" dirty="0">
                <a:solidFill>
                  <a:schemeClr val="bg1"/>
                </a:solidFill>
              </a:rPr>
              <a:t>1.38</a:t>
            </a:r>
            <a:r>
              <a:rPr kumimoji="1" lang="ja-JP" altLang="en-US" sz="7200" b="1" dirty="0">
                <a:solidFill>
                  <a:schemeClr val="bg1"/>
                </a:solidFill>
              </a:rPr>
              <a:t>％</a:t>
            </a:r>
          </a:p>
        </p:txBody>
      </p:sp>
      <p:sp>
        <p:nvSpPr>
          <p:cNvPr id="14" name="テキスト ボックス 13">
            <a:extLst>
              <a:ext uri="{FF2B5EF4-FFF2-40B4-BE49-F238E27FC236}">
                <a16:creationId xmlns:a16="http://schemas.microsoft.com/office/drawing/2014/main" id="{81D28E39-D37A-491D-AD0F-35DD6FA8472E}"/>
              </a:ext>
            </a:extLst>
          </p:cNvPr>
          <p:cNvSpPr txBox="1"/>
          <p:nvPr/>
        </p:nvSpPr>
        <p:spPr>
          <a:xfrm>
            <a:off x="1288282" y="4727077"/>
            <a:ext cx="2112383" cy="369332"/>
          </a:xfrm>
          <a:prstGeom prst="rect">
            <a:avLst/>
          </a:prstGeom>
          <a:noFill/>
        </p:spPr>
        <p:txBody>
          <a:bodyPr wrap="square" rtlCol="0">
            <a:spAutoFit/>
          </a:bodyPr>
          <a:lstStyle/>
          <a:p>
            <a:r>
              <a:rPr kumimoji="1" lang="ja-JP" altLang="en-US" dirty="0">
                <a:solidFill>
                  <a:schemeClr val="bg1"/>
                </a:solidFill>
              </a:rPr>
              <a:t>実質年率　</a:t>
            </a:r>
            <a:r>
              <a:rPr kumimoji="1" lang="en-US" altLang="ja-JP" dirty="0">
                <a:solidFill>
                  <a:schemeClr val="bg1"/>
                </a:solidFill>
              </a:rPr>
              <a:t>1.613</a:t>
            </a:r>
            <a:r>
              <a:rPr kumimoji="1" lang="ja-JP" altLang="en-US" dirty="0">
                <a:solidFill>
                  <a:schemeClr val="bg1"/>
                </a:solidFill>
              </a:rPr>
              <a:t>％</a:t>
            </a:r>
          </a:p>
        </p:txBody>
      </p:sp>
      <p:sp>
        <p:nvSpPr>
          <p:cNvPr id="15" name="四角形: 角を丸くする 14">
            <a:extLst>
              <a:ext uri="{FF2B5EF4-FFF2-40B4-BE49-F238E27FC236}">
                <a16:creationId xmlns:a16="http://schemas.microsoft.com/office/drawing/2014/main" id="{E6D01387-A113-4DE3-92B9-285AF0942D6B}"/>
              </a:ext>
            </a:extLst>
          </p:cNvPr>
          <p:cNvSpPr/>
          <p:nvPr/>
        </p:nvSpPr>
        <p:spPr>
          <a:xfrm>
            <a:off x="4911945" y="2348880"/>
            <a:ext cx="3692503" cy="3240360"/>
          </a:xfrm>
          <a:prstGeom prst="roundRect">
            <a:avLst/>
          </a:prstGeom>
          <a:solidFill>
            <a:srgbClr val="009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3CE41E75-E743-4199-B387-A8F3CB926FB9}"/>
              </a:ext>
            </a:extLst>
          </p:cNvPr>
          <p:cNvSpPr txBox="1"/>
          <p:nvPr/>
        </p:nvSpPr>
        <p:spPr>
          <a:xfrm>
            <a:off x="5795581" y="2532720"/>
            <a:ext cx="2103999" cy="400110"/>
          </a:xfrm>
          <a:prstGeom prst="rect">
            <a:avLst/>
          </a:prstGeom>
          <a:noFill/>
        </p:spPr>
        <p:txBody>
          <a:bodyPr wrap="square" rtlCol="0">
            <a:spAutoFit/>
          </a:bodyPr>
          <a:lstStyle/>
          <a:p>
            <a:pPr algn="ctr"/>
            <a:r>
              <a:rPr kumimoji="1" lang="ja-JP" altLang="en-US" sz="2000" dirty="0">
                <a:solidFill>
                  <a:schemeClr val="bg1"/>
                </a:solidFill>
              </a:rPr>
              <a:t>融資率</a:t>
            </a:r>
            <a:r>
              <a:rPr kumimoji="1" lang="en-US" altLang="ja-JP" sz="2000" dirty="0">
                <a:solidFill>
                  <a:schemeClr val="bg1"/>
                </a:solidFill>
              </a:rPr>
              <a:t>(9</a:t>
            </a:r>
            <a:r>
              <a:rPr kumimoji="1" lang="ja-JP" altLang="en-US" sz="2000" dirty="0">
                <a:solidFill>
                  <a:schemeClr val="bg1"/>
                </a:solidFill>
              </a:rPr>
              <a:t>割以下</a:t>
            </a:r>
            <a:r>
              <a:rPr kumimoji="1" lang="en-US" altLang="ja-JP" sz="2000" dirty="0">
                <a:solidFill>
                  <a:schemeClr val="bg1"/>
                </a:solidFill>
              </a:rPr>
              <a:t>)</a:t>
            </a:r>
            <a:endParaRPr kumimoji="1" lang="ja-JP" altLang="en-US" sz="2000" dirty="0">
              <a:solidFill>
                <a:schemeClr val="bg1"/>
              </a:solidFill>
            </a:endParaRPr>
          </a:p>
        </p:txBody>
      </p:sp>
      <p:sp>
        <p:nvSpPr>
          <p:cNvPr id="17" name="テキスト ボックス 16">
            <a:extLst>
              <a:ext uri="{FF2B5EF4-FFF2-40B4-BE49-F238E27FC236}">
                <a16:creationId xmlns:a16="http://schemas.microsoft.com/office/drawing/2014/main" id="{D43A4A20-FE17-43D1-910A-6006FBB80D0D}"/>
              </a:ext>
            </a:extLst>
          </p:cNvPr>
          <p:cNvSpPr txBox="1"/>
          <p:nvPr/>
        </p:nvSpPr>
        <p:spPr>
          <a:xfrm>
            <a:off x="5614468" y="2996952"/>
            <a:ext cx="2347245" cy="400110"/>
          </a:xfrm>
          <a:prstGeom prst="rect">
            <a:avLst/>
          </a:prstGeom>
          <a:noFill/>
        </p:spPr>
        <p:txBody>
          <a:bodyPr wrap="square" rtlCol="0">
            <a:spAutoFit/>
          </a:bodyPr>
          <a:lstStyle/>
          <a:p>
            <a:pPr algn="ctr"/>
            <a:r>
              <a:rPr kumimoji="1" lang="ja-JP" altLang="en-US" sz="2000" dirty="0">
                <a:solidFill>
                  <a:schemeClr val="bg1"/>
                </a:solidFill>
              </a:rPr>
              <a:t>返済期間</a:t>
            </a:r>
            <a:r>
              <a:rPr kumimoji="1" lang="en-US" altLang="ja-JP" sz="2000" dirty="0">
                <a:solidFill>
                  <a:schemeClr val="bg1"/>
                </a:solidFill>
              </a:rPr>
              <a:t>21</a:t>
            </a:r>
            <a:r>
              <a:rPr kumimoji="1" lang="ja-JP" altLang="en-US" sz="2000" dirty="0">
                <a:solidFill>
                  <a:schemeClr val="bg1"/>
                </a:solidFill>
              </a:rPr>
              <a:t>～</a:t>
            </a:r>
            <a:r>
              <a:rPr kumimoji="1" lang="en-US" altLang="ja-JP" sz="2000" dirty="0">
                <a:solidFill>
                  <a:schemeClr val="bg1"/>
                </a:solidFill>
              </a:rPr>
              <a:t>35</a:t>
            </a:r>
            <a:r>
              <a:rPr kumimoji="1" lang="ja-JP" altLang="en-US" sz="2000" dirty="0">
                <a:solidFill>
                  <a:schemeClr val="bg1"/>
                </a:solidFill>
              </a:rPr>
              <a:t>年</a:t>
            </a:r>
          </a:p>
        </p:txBody>
      </p:sp>
      <p:sp>
        <p:nvSpPr>
          <p:cNvPr id="18" name="テキスト ボックス 17">
            <a:extLst>
              <a:ext uri="{FF2B5EF4-FFF2-40B4-BE49-F238E27FC236}">
                <a16:creationId xmlns:a16="http://schemas.microsoft.com/office/drawing/2014/main" id="{4904F0BA-D24F-452E-B83E-D599E63F70C6}"/>
              </a:ext>
            </a:extLst>
          </p:cNvPr>
          <p:cNvSpPr txBox="1"/>
          <p:nvPr/>
        </p:nvSpPr>
        <p:spPr>
          <a:xfrm>
            <a:off x="5045994" y="4293096"/>
            <a:ext cx="676393" cy="369332"/>
          </a:xfrm>
          <a:prstGeom prst="rect">
            <a:avLst/>
          </a:prstGeom>
          <a:noFill/>
        </p:spPr>
        <p:txBody>
          <a:bodyPr wrap="square" rtlCol="0">
            <a:spAutoFit/>
          </a:bodyPr>
          <a:lstStyle/>
          <a:p>
            <a:r>
              <a:rPr kumimoji="1" lang="ja-JP" altLang="en-US" dirty="0">
                <a:solidFill>
                  <a:schemeClr val="bg1"/>
                </a:solidFill>
              </a:rPr>
              <a:t>年率</a:t>
            </a:r>
          </a:p>
        </p:txBody>
      </p:sp>
      <p:sp>
        <p:nvSpPr>
          <p:cNvPr id="19" name="テキスト ボックス 18">
            <a:extLst>
              <a:ext uri="{FF2B5EF4-FFF2-40B4-BE49-F238E27FC236}">
                <a16:creationId xmlns:a16="http://schemas.microsoft.com/office/drawing/2014/main" id="{DF215CB2-CD8C-4CEA-8984-5B17488CBE64}"/>
              </a:ext>
            </a:extLst>
          </p:cNvPr>
          <p:cNvSpPr txBox="1"/>
          <p:nvPr/>
        </p:nvSpPr>
        <p:spPr>
          <a:xfrm>
            <a:off x="5647260" y="3574069"/>
            <a:ext cx="3597460" cy="1323439"/>
          </a:xfrm>
          <a:prstGeom prst="rect">
            <a:avLst/>
          </a:prstGeom>
          <a:noFill/>
        </p:spPr>
        <p:txBody>
          <a:bodyPr wrap="square" rtlCol="0">
            <a:spAutoFit/>
          </a:bodyPr>
          <a:lstStyle/>
          <a:p>
            <a:r>
              <a:rPr kumimoji="1" lang="en-US" altLang="ja-JP" sz="8000" b="1" dirty="0">
                <a:solidFill>
                  <a:schemeClr val="bg1"/>
                </a:solidFill>
              </a:rPr>
              <a:t>1.54</a:t>
            </a:r>
            <a:r>
              <a:rPr kumimoji="1" lang="ja-JP" altLang="en-US" sz="7200" b="1" dirty="0">
                <a:solidFill>
                  <a:schemeClr val="bg1"/>
                </a:solidFill>
              </a:rPr>
              <a:t>％</a:t>
            </a:r>
          </a:p>
        </p:txBody>
      </p:sp>
      <p:sp>
        <p:nvSpPr>
          <p:cNvPr id="20" name="テキスト ボックス 19">
            <a:extLst>
              <a:ext uri="{FF2B5EF4-FFF2-40B4-BE49-F238E27FC236}">
                <a16:creationId xmlns:a16="http://schemas.microsoft.com/office/drawing/2014/main" id="{E122EA88-01F0-4E91-8DFE-C60CC0FA9225}"/>
              </a:ext>
            </a:extLst>
          </p:cNvPr>
          <p:cNvSpPr txBox="1"/>
          <p:nvPr/>
        </p:nvSpPr>
        <p:spPr>
          <a:xfrm>
            <a:off x="5737119" y="4727077"/>
            <a:ext cx="2112383" cy="369332"/>
          </a:xfrm>
          <a:prstGeom prst="rect">
            <a:avLst/>
          </a:prstGeom>
          <a:noFill/>
        </p:spPr>
        <p:txBody>
          <a:bodyPr wrap="square" rtlCol="0">
            <a:spAutoFit/>
          </a:bodyPr>
          <a:lstStyle/>
          <a:p>
            <a:r>
              <a:rPr kumimoji="1" lang="ja-JP" altLang="en-US" dirty="0">
                <a:solidFill>
                  <a:schemeClr val="bg1"/>
                </a:solidFill>
              </a:rPr>
              <a:t>実質年率　</a:t>
            </a:r>
            <a:r>
              <a:rPr kumimoji="1" lang="en-US" altLang="ja-JP" dirty="0">
                <a:solidFill>
                  <a:schemeClr val="bg1"/>
                </a:solidFill>
              </a:rPr>
              <a:t>1.680</a:t>
            </a:r>
            <a:r>
              <a:rPr kumimoji="1" lang="ja-JP" altLang="en-US" dirty="0">
                <a:solidFill>
                  <a:schemeClr val="bg1"/>
                </a:solidFill>
              </a:rPr>
              <a:t>％</a:t>
            </a:r>
          </a:p>
        </p:txBody>
      </p:sp>
      <p:sp>
        <p:nvSpPr>
          <p:cNvPr id="21" name="楕円 20">
            <a:extLst>
              <a:ext uri="{FF2B5EF4-FFF2-40B4-BE49-F238E27FC236}">
                <a16:creationId xmlns:a16="http://schemas.microsoft.com/office/drawing/2014/main" id="{F1C42FAE-4F96-42AB-8D67-1BBD70E48462}"/>
              </a:ext>
            </a:extLst>
          </p:cNvPr>
          <p:cNvSpPr/>
          <p:nvPr/>
        </p:nvSpPr>
        <p:spPr>
          <a:xfrm>
            <a:off x="5004049" y="3386765"/>
            <a:ext cx="3646488" cy="20765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526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323528" y="1772817"/>
            <a:ext cx="8568952" cy="38164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kumimoji="1" lang="en-US" altLang="ja-JP" dirty="0"/>
          </a:p>
          <a:p>
            <a:pPr marL="0" indent="0">
              <a:buNone/>
            </a:pPr>
            <a:r>
              <a:rPr kumimoji="1" lang="ja-JP" altLang="en-US" dirty="0">
                <a:latin typeface="HGP創英角ﾎﾟｯﾌﾟ体" pitchFamily="50" charset="-128"/>
                <a:ea typeface="HGP創英角ﾎﾟｯﾌﾟ体" pitchFamily="50" charset="-128"/>
              </a:rPr>
              <a:t>　３</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０００万円　</a:t>
            </a:r>
            <a:r>
              <a:rPr kumimoji="1" lang="ja-JP" altLang="en-US" u="sng" dirty="0">
                <a:latin typeface="HGP創英角ﾎﾟｯﾌﾟ体" pitchFamily="50" charset="-128"/>
                <a:ea typeface="HGP創英角ﾎﾟｯﾌﾟ体" pitchFamily="50" charset="-128"/>
              </a:rPr>
              <a:t>金利</a:t>
            </a:r>
            <a:r>
              <a:rPr lang="en-US" altLang="ja-JP" u="sng" dirty="0">
                <a:latin typeface="HGP創英角ﾎﾟｯﾌﾟ体" pitchFamily="50" charset="-128"/>
                <a:ea typeface="HGP創英角ﾎﾟｯﾌﾟ体" pitchFamily="50" charset="-128"/>
              </a:rPr>
              <a:t>1.5</a:t>
            </a:r>
            <a:r>
              <a:rPr kumimoji="1" lang="ja-JP" altLang="en-US" u="sng"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３５年＝総返済額は？</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p>
          <a:p>
            <a:pPr marL="0" indent="0">
              <a:buNone/>
            </a:pPr>
            <a:r>
              <a:rPr kumimoji="1" lang="ja-JP" altLang="en-US" dirty="0"/>
              <a:t>　　　　　　　　　　</a:t>
            </a:r>
            <a:r>
              <a:rPr kumimoji="1" lang="ja-JP" altLang="en-US" sz="4000" dirty="0">
                <a:latin typeface="HGP創英角ﾎﾟｯﾌﾟ体" pitchFamily="50" charset="-128"/>
                <a:ea typeface="HGP創英角ﾎﾟｯﾌﾟ体" pitchFamily="50" charset="-128"/>
              </a:rPr>
              <a:t>　</a:t>
            </a:r>
            <a:r>
              <a:rPr kumimoji="1" lang="ja-JP" altLang="en-US" sz="4000" dirty="0">
                <a:solidFill>
                  <a:srgbClr val="FF0000"/>
                </a:solidFill>
                <a:latin typeface="HGP創英角ﾎﾟｯﾌﾟ体" pitchFamily="50" charset="-128"/>
                <a:ea typeface="HGP創英角ﾎﾟｯﾌﾟ体" pitchFamily="50" charset="-128"/>
              </a:rPr>
              <a:t>約</a:t>
            </a:r>
            <a:r>
              <a:rPr lang="en-US" altLang="ja-JP" sz="4000" dirty="0">
                <a:solidFill>
                  <a:srgbClr val="FF0000"/>
                </a:solidFill>
                <a:latin typeface="HGP創英角ﾎﾟｯﾌﾟ体" pitchFamily="50" charset="-128"/>
                <a:ea typeface="HGP創英角ﾎﾟｯﾌﾟ体" pitchFamily="50" charset="-128"/>
              </a:rPr>
              <a:t>3,858</a:t>
            </a:r>
            <a:r>
              <a:rPr kumimoji="1" lang="ja-JP" altLang="en-US" sz="4000" dirty="0">
                <a:solidFill>
                  <a:srgbClr val="FF0000"/>
                </a:solidFill>
                <a:latin typeface="HGP創英角ﾎﾟｯﾌﾟ体" pitchFamily="50" charset="-128"/>
                <a:ea typeface="HGP創英角ﾎﾟｯﾌﾟ体" pitchFamily="50" charset="-128"/>
              </a:rPr>
              <a:t>万円・・・①</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24</a:t>
            </a:fld>
            <a:endParaRPr kumimoji="1" lang="ja-JP" altLang="en-US"/>
          </a:p>
        </p:txBody>
      </p:sp>
    </p:spTree>
    <p:extLst>
      <p:ext uri="{BB962C8B-B14F-4D97-AF65-F5344CB8AC3E}">
        <p14:creationId xmlns:p14="http://schemas.microsoft.com/office/powerpoint/2010/main" val="21096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323528" y="1700808"/>
            <a:ext cx="8568952" cy="442535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marL="0" indent="0">
              <a:buNone/>
            </a:pPr>
            <a:r>
              <a:rPr kumimoji="1" lang="ja-JP" altLang="en-US" dirty="0">
                <a:latin typeface="HGP創英角ﾎﾟｯﾌﾟ体" pitchFamily="50" charset="-128"/>
                <a:ea typeface="HGP創英角ﾎﾟｯﾌﾟ体" pitchFamily="50" charset="-128"/>
              </a:rPr>
              <a:t>　　　　　　　　　　　　　　　　　　　　　　　　　　　　　　　３</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０００万円　</a:t>
            </a:r>
            <a:r>
              <a:rPr kumimoji="1" lang="ja-JP" altLang="en-US" u="sng" dirty="0">
                <a:latin typeface="HGP創英角ﾎﾟｯﾌﾟ体" pitchFamily="50" charset="-128"/>
                <a:ea typeface="HGP創英角ﾎﾟｯﾌﾟ体" pitchFamily="50" charset="-128"/>
              </a:rPr>
              <a:t>金利</a:t>
            </a:r>
            <a:r>
              <a:rPr lang="en-US" altLang="ja-JP" u="sng" dirty="0">
                <a:latin typeface="HGP創英角ﾎﾟｯﾌﾟ体" pitchFamily="50" charset="-128"/>
                <a:ea typeface="HGP創英角ﾎﾟｯﾌﾟ体" pitchFamily="50" charset="-128"/>
              </a:rPr>
              <a:t>2.5</a:t>
            </a:r>
            <a:r>
              <a:rPr kumimoji="1" lang="ja-JP" altLang="en-US" u="sng"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　３５年＝総返済額は？　</a:t>
            </a:r>
            <a:endParaRPr kumimoji="1" lang="en-US" altLang="ja-JP" dirty="0">
              <a:latin typeface="HGP創英角ﾎﾟｯﾌﾟ体" pitchFamily="50" charset="-128"/>
              <a:ea typeface="HGP創英角ﾎﾟｯﾌﾟ体" pitchFamily="50" charset="-128"/>
            </a:endParaRPr>
          </a:p>
          <a:p>
            <a:endParaRPr lang="en-US" altLang="ja-JP" dirty="0"/>
          </a:p>
          <a:p>
            <a:pPr marL="0" indent="0">
              <a:buNone/>
            </a:pPr>
            <a:endParaRPr kumimoji="1" lang="en-US" altLang="ja-JP" dirty="0"/>
          </a:p>
          <a:p>
            <a:pPr marL="0" indent="0">
              <a:buNone/>
            </a:pPr>
            <a:r>
              <a:rPr lang="ja-JP" altLang="en-US" dirty="0"/>
              <a:t>　　　　　　　</a:t>
            </a:r>
            <a:r>
              <a:rPr lang="ja-JP" altLang="en-US" dirty="0">
                <a:solidFill>
                  <a:schemeClr val="accent6"/>
                </a:solidFill>
                <a:latin typeface="HGP創英角ﾎﾟｯﾌﾟ体" pitchFamily="50" charset="-128"/>
                <a:ea typeface="HGP創英角ﾎﾟｯﾌﾟ体" pitchFamily="50" charset="-128"/>
              </a:rPr>
              <a:t>金利が</a:t>
            </a:r>
            <a:r>
              <a:rPr lang="en-US" altLang="ja-JP" dirty="0">
                <a:solidFill>
                  <a:schemeClr val="accent6"/>
                </a:solidFill>
                <a:latin typeface="HGP創英角ﾎﾟｯﾌﾟ体" pitchFamily="50" charset="-128"/>
                <a:ea typeface="HGP創英角ﾎﾟｯﾌﾟ体" pitchFamily="50" charset="-128"/>
              </a:rPr>
              <a:t>1</a:t>
            </a:r>
            <a:r>
              <a:rPr lang="ja-JP" altLang="en-US" dirty="0">
                <a:solidFill>
                  <a:schemeClr val="accent6"/>
                </a:solidFill>
                <a:latin typeface="HGP創英角ﾎﾟｯﾌﾟ体" pitchFamily="50" charset="-128"/>
                <a:ea typeface="HGP創英角ﾎﾟｯﾌﾟ体" pitchFamily="50" charset="-128"/>
              </a:rPr>
              <a:t>％上がったら</a:t>
            </a:r>
            <a:endParaRPr kumimoji="1" lang="ja-JP" altLang="en-US" dirty="0">
              <a:solidFill>
                <a:schemeClr val="accent6"/>
              </a:solidFill>
              <a:latin typeface="HGP創英角ﾎﾟｯﾌﾟ体" pitchFamily="50" charset="-128"/>
              <a:ea typeface="HGP創英角ﾎﾟｯﾌﾟ体" pitchFamily="50" charset="-128"/>
            </a:endParaRPr>
          </a:p>
        </p:txBody>
      </p:sp>
      <p:sp>
        <p:nvSpPr>
          <p:cNvPr id="4" name="上矢印 3"/>
          <p:cNvSpPr/>
          <p:nvPr/>
        </p:nvSpPr>
        <p:spPr>
          <a:xfrm>
            <a:off x="3635896" y="3068960"/>
            <a:ext cx="484632"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25</a:t>
            </a:fld>
            <a:endParaRPr kumimoji="1" lang="ja-JP" altLang="en-US"/>
          </a:p>
        </p:txBody>
      </p:sp>
    </p:spTree>
    <p:extLst>
      <p:ext uri="{BB962C8B-B14F-4D97-AF65-F5344CB8AC3E}">
        <p14:creationId xmlns:p14="http://schemas.microsoft.com/office/powerpoint/2010/main" val="146038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323528" y="1772816"/>
            <a:ext cx="8568952" cy="4353347"/>
          </a:xfrm>
          <a:solidFill>
            <a:schemeClr val="accent1">
              <a:lumMod val="40000"/>
              <a:lumOff val="60000"/>
            </a:schemeClr>
          </a:solidFill>
        </p:spPr>
        <p:txBody>
          <a:bodyPr/>
          <a:lstStyle/>
          <a:p>
            <a:pPr marL="0" indent="0">
              <a:buNone/>
            </a:pPr>
            <a:r>
              <a:rPr kumimoji="1" lang="ja-JP" altLang="en-US" dirty="0">
                <a:latin typeface="HGP創英角ﾎﾟｯﾌﾟ体" pitchFamily="50" charset="-128"/>
                <a:ea typeface="HGP創英角ﾎﾟｯﾌﾟ体" pitchFamily="50" charset="-128"/>
              </a:rPr>
              <a:t>　　　　　　　　　　　　　　　　　　　　　　　　　　　　　　　３</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０００万円　</a:t>
            </a:r>
            <a:r>
              <a:rPr kumimoji="1" lang="ja-JP" altLang="en-US" u="sng" dirty="0">
                <a:latin typeface="HGP創英角ﾎﾟｯﾌﾟ体" pitchFamily="50" charset="-128"/>
                <a:ea typeface="HGP創英角ﾎﾟｯﾌﾟ体" pitchFamily="50" charset="-128"/>
              </a:rPr>
              <a:t>金利</a:t>
            </a:r>
            <a:r>
              <a:rPr lang="en-US" altLang="ja-JP" u="sng" dirty="0">
                <a:latin typeface="HGP創英角ﾎﾟｯﾌﾟ体" pitchFamily="50" charset="-128"/>
                <a:ea typeface="HGP創英角ﾎﾟｯﾌﾟ体" pitchFamily="50" charset="-128"/>
              </a:rPr>
              <a:t>2.5</a:t>
            </a:r>
            <a:r>
              <a:rPr kumimoji="1" lang="ja-JP" altLang="en-US" u="sng"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　３５年＝総返済額は？</a:t>
            </a:r>
            <a:endParaRPr kumimoji="1" lang="en-US" altLang="ja-JP" dirty="0">
              <a:latin typeface="HGP創英角ﾎﾟｯﾌﾟ体" pitchFamily="50" charset="-128"/>
              <a:ea typeface="HGP創英角ﾎﾟｯﾌﾟ体" pitchFamily="50" charset="-128"/>
            </a:endParaRPr>
          </a:p>
          <a:p>
            <a:endParaRPr lang="en-US" altLang="ja-JP" dirty="0"/>
          </a:p>
          <a:p>
            <a:pPr marL="0" indent="0">
              <a:buNone/>
            </a:pPr>
            <a:endParaRPr kumimoji="1" lang="en-US" altLang="ja-JP" dirty="0"/>
          </a:p>
          <a:p>
            <a:pPr marL="0" indent="0">
              <a:buNone/>
            </a:pPr>
            <a:r>
              <a:rPr lang="ja-JP" altLang="en-US" dirty="0"/>
              <a:t>　　　　　　　　</a:t>
            </a:r>
            <a:r>
              <a:rPr lang="ja-JP" altLang="en-US" sz="4000" dirty="0">
                <a:solidFill>
                  <a:srgbClr val="FF0000"/>
                </a:solidFill>
                <a:latin typeface="HGP創英角ﾎﾟｯﾌﾟ体" pitchFamily="50" charset="-128"/>
                <a:ea typeface="HGP創英角ﾎﾟｯﾌﾟ体" pitchFamily="50" charset="-128"/>
              </a:rPr>
              <a:t>約</a:t>
            </a:r>
            <a:r>
              <a:rPr lang="en-US" altLang="ja-JP" sz="4000" dirty="0">
                <a:solidFill>
                  <a:srgbClr val="FF0000"/>
                </a:solidFill>
                <a:latin typeface="HGP創英角ﾎﾟｯﾌﾟ体" pitchFamily="50" charset="-128"/>
                <a:ea typeface="HGP創英角ﾎﾟｯﾌﾟ体" pitchFamily="50" charset="-128"/>
              </a:rPr>
              <a:t>4,504</a:t>
            </a:r>
            <a:r>
              <a:rPr lang="ja-JP" altLang="en-US" sz="4000" dirty="0">
                <a:solidFill>
                  <a:srgbClr val="FF0000"/>
                </a:solidFill>
                <a:latin typeface="HGP創英角ﾎﾟｯﾌﾟ体" pitchFamily="50" charset="-128"/>
                <a:ea typeface="HGP創英角ﾎﾟｯﾌﾟ体" pitchFamily="50" charset="-128"/>
              </a:rPr>
              <a:t>万円・・・②</a:t>
            </a:r>
            <a:endParaRPr kumimoji="1" lang="ja-JP" altLang="en-US" sz="4000" dirty="0">
              <a:solidFill>
                <a:srgbClr val="FF0000"/>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26</a:t>
            </a:fld>
            <a:endParaRPr kumimoji="1" lang="ja-JP" altLang="en-US"/>
          </a:p>
        </p:txBody>
      </p:sp>
    </p:spTree>
    <p:extLst>
      <p:ext uri="{BB962C8B-B14F-4D97-AF65-F5344CB8AC3E}">
        <p14:creationId xmlns:p14="http://schemas.microsoft.com/office/powerpoint/2010/main" val="27953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金利の重さ</a:t>
            </a:r>
          </a:p>
        </p:txBody>
      </p:sp>
      <p:sp>
        <p:nvSpPr>
          <p:cNvPr id="3" name="コンテンツ プレースホルダー 2"/>
          <p:cNvSpPr>
            <a:spLocks noGrp="1"/>
          </p:cNvSpPr>
          <p:nvPr>
            <p:ph idx="1"/>
          </p:nvPr>
        </p:nvSpPr>
        <p:spPr>
          <a:xfrm>
            <a:off x="539553" y="1700808"/>
            <a:ext cx="8496944" cy="4824536"/>
          </a:xfrm>
          <a:solidFill>
            <a:schemeClr val="tx2">
              <a:lumMod val="20000"/>
              <a:lumOff val="80000"/>
            </a:schemeClr>
          </a:solidFill>
        </p:spPr>
        <p:txBody>
          <a:bodyPr>
            <a:normAutofit fontScale="70000" lnSpcReduction="20000"/>
          </a:bodyPr>
          <a:lstStyle/>
          <a:p>
            <a:pPr marL="0" indent="0">
              <a:buNone/>
            </a:pPr>
            <a:r>
              <a:rPr lang="ja-JP" altLang="en-US" sz="3600" dirty="0"/>
              <a:t>　　</a:t>
            </a:r>
            <a:endParaRPr lang="en-US" altLang="ja-JP" sz="3600" dirty="0"/>
          </a:p>
          <a:p>
            <a:pPr marL="0" indent="0">
              <a:buNone/>
            </a:pPr>
            <a:r>
              <a:rPr lang="ja-JP" altLang="en-US" sz="3600" dirty="0">
                <a:latin typeface="HGP創英角ﾎﾟｯﾌﾟ体" pitchFamily="50" charset="-128"/>
                <a:ea typeface="HGP創英角ﾎﾟｯﾌﾟ体" pitchFamily="50" charset="-128"/>
              </a:rPr>
              <a:t>　</a:t>
            </a:r>
            <a:r>
              <a:rPr lang="ja-JP" altLang="en-US" sz="4000" dirty="0">
                <a:latin typeface="HGP創英角ﾎﾟｯﾌﾟ体" pitchFamily="50" charset="-128"/>
                <a:ea typeface="HGP創英角ﾎﾟｯﾌﾟ体" pitchFamily="50" charset="-128"/>
              </a:rPr>
              <a:t>①３０００万円　金利</a:t>
            </a:r>
            <a:r>
              <a:rPr lang="en-US" altLang="ja-JP" sz="4000" b="1" dirty="0">
                <a:solidFill>
                  <a:srgbClr val="C00000"/>
                </a:solidFill>
                <a:latin typeface="HGP創英角ﾎﾟｯﾌﾟ体" pitchFamily="50" charset="-128"/>
                <a:ea typeface="HGP創英角ﾎﾟｯﾌﾟ体" pitchFamily="50" charset="-128"/>
              </a:rPr>
              <a:t>1.5</a:t>
            </a:r>
            <a:r>
              <a:rPr lang="ja-JP" altLang="en-US" sz="4000" dirty="0">
                <a:latin typeface="HGP創英角ﾎﾟｯﾌﾟ体" pitchFamily="50" charset="-128"/>
                <a:ea typeface="HGP創英角ﾎﾟｯﾌﾟ体" pitchFamily="50" charset="-128"/>
              </a:rPr>
              <a:t>％　３５年＝　</a:t>
            </a:r>
            <a:r>
              <a:rPr lang="ja-JP" altLang="en-US" sz="4000" dirty="0">
                <a:solidFill>
                  <a:srgbClr val="FF0000"/>
                </a:solidFill>
                <a:latin typeface="HGP創英角ﾎﾟｯﾌﾟ体" pitchFamily="50" charset="-128"/>
                <a:ea typeface="HGP創英角ﾎﾟｯﾌﾟ体" pitchFamily="50" charset="-128"/>
              </a:rPr>
              <a:t>約</a:t>
            </a:r>
            <a:r>
              <a:rPr lang="en-US" altLang="ja-JP" sz="4000" dirty="0">
                <a:solidFill>
                  <a:srgbClr val="FF0000"/>
                </a:solidFill>
                <a:latin typeface="HGP創英角ﾎﾟｯﾌﾟ体" pitchFamily="50" charset="-128"/>
                <a:ea typeface="HGP創英角ﾎﾟｯﾌﾟ体" pitchFamily="50" charset="-128"/>
              </a:rPr>
              <a:t>3,858</a:t>
            </a:r>
            <a:r>
              <a:rPr lang="ja-JP" altLang="en-US" sz="4000" dirty="0">
                <a:solidFill>
                  <a:srgbClr val="FF0000"/>
                </a:solidFill>
                <a:latin typeface="HGP創英角ﾎﾟｯﾌﾟ体" pitchFamily="50" charset="-128"/>
                <a:ea typeface="HGP創英角ﾎﾟｯﾌﾟ体" pitchFamily="50" charset="-128"/>
              </a:rPr>
              <a:t>万円</a:t>
            </a:r>
            <a:endParaRPr lang="en-US" altLang="ja-JP" sz="4000" dirty="0">
              <a:solidFill>
                <a:srgbClr val="FF0000"/>
              </a:solidFill>
              <a:latin typeface="HGP創英角ﾎﾟｯﾌﾟ体" pitchFamily="50" charset="-128"/>
              <a:ea typeface="HGP創英角ﾎﾟｯﾌﾟ体" pitchFamily="50" charset="-128"/>
            </a:endParaRPr>
          </a:p>
          <a:p>
            <a:endParaRPr lang="en-US" altLang="ja-JP" sz="3600" dirty="0">
              <a:latin typeface="HGP創英角ﾎﾟｯﾌﾟ体" pitchFamily="50" charset="-128"/>
              <a:ea typeface="HGP創英角ﾎﾟｯﾌﾟ体" pitchFamily="50" charset="-128"/>
            </a:endParaRPr>
          </a:p>
          <a:p>
            <a:pPr marL="0" indent="0">
              <a:buNone/>
            </a:pPr>
            <a:r>
              <a:rPr lang="ja-JP" altLang="en-US" sz="3600" dirty="0">
                <a:latin typeface="HGP創英角ﾎﾟｯﾌﾟ体" pitchFamily="50" charset="-128"/>
                <a:ea typeface="HGP創英角ﾎﾟｯﾌﾟ体" pitchFamily="50" charset="-128"/>
              </a:rPr>
              <a:t>　</a:t>
            </a:r>
            <a:r>
              <a:rPr lang="ja-JP" altLang="en-US" sz="4000" dirty="0">
                <a:latin typeface="HGP創英角ﾎﾟｯﾌﾟ体" pitchFamily="50" charset="-128"/>
                <a:ea typeface="HGP創英角ﾎﾟｯﾌﾟ体" pitchFamily="50" charset="-128"/>
              </a:rPr>
              <a:t>②３０００万円　金利</a:t>
            </a:r>
            <a:r>
              <a:rPr lang="en-US" altLang="ja-JP" sz="4000" b="1" dirty="0">
                <a:solidFill>
                  <a:srgbClr val="C00000"/>
                </a:solidFill>
                <a:latin typeface="HGP創英角ﾎﾟｯﾌﾟ体" pitchFamily="50" charset="-128"/>
                <a:ea typeface="HGP創英角ﾎﾟｯﾌﾟ体" pitchFamily="50" charset="-128"/>
              </a:rPr>
              <a:t>2.5</a:t>
            </a:r>
            <a:r>
              <a:rPr lang="ja-JP" altLang="en-US" sz="4000" dirty="0">
                <a:latin typeface="HGP創英角ﾎﾟｯﾌﾟ体" pitchFamily="50" charset="-128"/>
                <a:ea typeface="HGP創英角ﾎﾟｯﾌﾟ体" pitchFamily="50" charset="-128"/>
              </a:rPr>
              <a:t>％　３５年＝　</a:t>
            </a:r>
            <a:r>
              <a:rPr lang="ja-JP" altLang="en-US" sz="4000" dirty="0">
                <a:solidFill>
                  <a:srgbClr val="FF0000"/>
                </a:solidFill>
                <a:latin typeface="HGP創英角ﾎﾟｯﾌﾟ体" pitchFamily="50" charset="-128"/>
                <a:ea typeface="HGP創英角ﾎﾟｯﾌﾟ体" pitchFamily="50" charset="-128"/>
              </a:rPr>
              <a:t>約４</a:t>
            </a:r>
            <a:r>
              <a:rPr lang="en-US" altLang="ja-JP" sz="4000" dirty="0">
                <a:solidFill>
                  <a:srgbClr val="FF0000"/>
                </a:solidFill>
                <a:latin typeface="HGP創英角ﾎﾟｯﾌﾟ体" pitchFamily="50" charset="-128"/>
                <a:ea typeface="HGP創英角ﾎﾟｯﾌﾟ体" pitchFamily="50" charset="-128"/>
              </a:rPr>
              <a:t>,504</a:t>
            </a:r>
            <a:r>
              <a:rPr lang="ja-JP" altLang="en-US" sz="4000" dirty="0">
                <a:solidFill>
                  <a:srgbClr val="FF0000"/>
                </a:solidFill>
                <a:latin typeface="HGP創英角ﾎﾟｯﾌﾟ体" pitchFamily="50" charset="-128"/>
                <a:ea typeface="HGP創英角ﾎﾟｯﾌﾟ体" pitchFamily="50" charset="-128"/>
              </a:rPr>
              <a:t>万円</a:t>
            </a:r>
            <a:endParaRPr lang="en-US" altLang="ja-JP" sz="4000" dirty="0">
              <a:solidFill>
                <a:srgbClr val="FF0000"/>
              </a:solidFill>
              <a:latin typeface="HGP創英角ﾎﾟｯﾌﾟ体" pitchFamily="50" charset="-128"/>
              <a:ea typeface="HGP創英角ﾎﾟｯﾌﾟ体" pitchFamily="50" charset="-128"/>
            </a:endParaRPr>
          </a:p>
          <a:p>
            <a:pPr marL="0" indent="0">
              <a:buNone/>
            </a:pPr>
            <a:endParaRPr lang="en-US" altLang="ja-JP" sz="3600" dirty="0">
              <a:solidFill>
                <a:srgbClr val="FF0000"/>
              </a:solidFill>
              <a:latin typeface="HGP創英角ﾎﾟｯﾌﾟ体" pitchFamily="50" charset="-128"/>
              <a:ea typeface="HGP創英角ﾎﾟｯﾌﾟ体" pitchFamily="50" charset="-128"/>
            </a:endParaRPr>
          </a:p>
          <a:p>
            <a:pPr marL="0" indent="0">
              <a:buNone/>
            </a:pPr>
            <a:endParaRPr lang="en-US" altLang="ja-JP" dirty="0">
              <a:solidFill>
                <a:srgbClr val="FF0000"/>
              </a:solidFill>
              <a:latin typeface="HGP創英角ﾎﾟｯﾌﾟ体" pitchFamily="50" charset="-128"/>
              <a:ea typeface="HGP創英角ﾎﾟｯﾌﾟ体" pitchFamily="50" charset="-128"/>
            </a:endParaRPr>
          </a:p>
          <a:p>
            <a:pPr marL="0" indent="0">
              <a:buNone/>
            </a:pPr>
            <a:r>
              <a:rPr lang="ja-JP" altLang="en-US" dirty="0">
                <a:solidFill>
                  <a:srgbClr val="FF0000"/>
                </a:solidFill>
                <a:latin typeface="HGP創英角ﾎﾟｯﾌﾟ体" pitchFamily="50" charset="-128"/>
                <a:ea typeface="HGP創英角ﾎﾟｯﾌﾟ体" pitchFamily="50" charset="-128"/>
              </a:rPr>
              <a:t>　　　</a:t>
            </a:r>
            <a:r>
              <a:rPr lang="ja-JP" altLang="en-US" sz="4600" dirty="0">
                <a:solidFill>
                  <a:srgbClr val="FF0000"/>
                </a:solidFill>
                <a:latin typeface="HGP創英角ﾎﾟｯﾌﾟ体" pitchFamily="50" charset="-128"/>
                <a:ea typeface="HGP創英角ﾎﾟｯﾌﾟ体" pitchFamily="50" charset="-128"/>
              </a:rPr>
              <a:t>　</a:t>
            </a:r>
            <a:r>
              <a:rPr lang="ja-JP" altLang="en-US" sz="4600" dirty="0">
                <a:latin typeface="HGP創英角ﾎﾟｯﾌﾟ体" pitchFamily="50" charset="-128"/>
                <a:ea typeface="HGP創英角ﾎﾟｯﾌﾟ体" pitchFamily="50" charset="-128"/>
              </a:rPr>
              <a:t>金利</a:t>
            </a:r>
            <a:r>
              <a:rPr lang="en-US" altLang="ja-JP" sz="4600" dirty="0">
                <a:solidFill>
                  <a:srgbClr val="C00000"/>
                </a:solidFill>
                <a:latin typeface="HGP創英角ﾎﾟｯﾌﾟ体" pitchFamily="50" charset="-128"/>
                <a:ea typeface="HGP創英角ﾎﾟｯﾌﾟ体" pitchFamily="50" charset="-128"/>
              </a:rPr>
              <a:t>1.0</a:t>
            </a:r>
            <a:r>
              <a:rPr lang="ja-JP" altLang="en-US" sz="4600" dirty="0">
                <a:latin typeface="HGP創英角ﾎﾟｯﾌﾟ体" pitchFamily="50" charset="-128"/>
                <a:ea typeface="HGP創英角ﾎﾟｯﾌﾟ体" pitchFamily="50" charset="-128"/>
              </a:rPr>
              <a:t>％の違いで</a:t>
            </a:r>
            <a:r>
              <a:rPr lang="ja-JP" altLang="en-US" sz="4600" dirty="0">
                <a:solidFill>
                  <a:srgbClr val="FF0000"/>
                </a:solidFill>
                <a:latin typeface="HGP創英角ﾎﾟｯﾌﾟ体" pitchFamily="50" charset="-128"/>
                <a:ea typeface="HGP創英角ﾎﾟｯﾌﾟ体" pitchFamily="50" charset="-128"/>
              </a:rPr>
              <a:t>　</a:t>
            </a:r>
            <a:r>
              <a:rPr lang="ja-JP" altLang="en-US" sz="4600" u="sng" dirty="0">
                <a:solidFill>
                  <a:srgbClr val="FF0000"/>
                </a:solidFill>
                <a:latin typeface="HGP創英角ﾎﾟｯﾌﾟ体" pitchFamily="50" charset="-128"/>
                <a:ea typeface="HGP創英角ﾎﾟｯﾌﾟ体" pitchFamily="50" charset="-128"/>
              </a:rPr>
              <a:t>約</a:t>
            </a:r>
            <a:r>
              <a:rPr lang="en-US" altLang="ja-JP" sz="4600" u="sng" dirty="0">
                <a:solidFill>
                  <a:srgbClr val="FF0000"/>
                </a:solidFill>
                <a:latin typeface="HGP創英角ﾎﾟｯﾌﾟ体" pitchFamily="50" charset="-128"/>
                <a:ea typeface="HGP創英角ﾎﾟｯﾌﾟ体" pitchFamily="50" charset="-128"/>
              </a:rPr>
              <a:t>646</a:t>
            </a:r>
            <a:r>
              <a:rPr lang="ja-JP" altLang="en-US" sz="4600" u="sng" dirty="0">
                <a:solidFill>
                  <a:srgbClr val="FF0000"/>
                </a:solidFill>
                <a:latin typeface="HGP創英角ﾎﾟｯﾌﾟ体" pitchFamily="50" charset="-128"/>
                <a:ea typeface="HGP創英角ﾎﾟｯﾌﾟ体" pitchFamily="50" charset="-128"/>
              </a:rPr>
              <a:t>万円</a:t>
            </a:r>
            <a:r>
              <a:rPr lang="en-US" altLang="ja-JP" sz="4600" dirty="0">
                <a:solidFill>
                  <a:srgbClr val="FF0000"/>
                </a:solidFill>
                <a:latin typeface="HGP創英角ﾎﾟｯﾌﾟ体" pitchFamily="50" charset="-128"/>
                <a:ea typeface="HGP創英角ﾎﾟｯﾌﾟ体" pitchFamily="50" charset="-128"/>
              </a:rPr>
              <a:t>(</a:t>
            </a:r>
            <a:r>
              <a:rPr lang="ja-JP" altLang="en-US" sz="4600" dirty="0">
                <a:solidFill>
                  <a:srgbClr val="FF0000"/>
                </a:solidFill>
                <a:latin typeface="HGP創英角ﾎﾟｯﾌﾟ体" pitchFamily="50" charset="-128"/>
                <a:ea typeface="HGP創英角ﾎﾟｯﾌﾟ体" pitchFamily="50" charset="-128"/>
              </a:rPr>
              <a:t>②</a:t>
            </a:r>
            <a:r>
              <a:rPr lang="en-US" altLang="ja-JP" sz="4600" dirty="0">
                <a:solidFill>
                  <a:srgbClr val="FF0000"/>
                </a:solidFill>
                <a:latin typeface="HGP創英角ﾎﾟｯﾌﾟ体" pitchFamily="50" charset="-128"/>
                <a:ea typeface="HGP創英角ﾎﾟｯﾌﾟ体" pitchFamily="50" charset="-128"/>
              </a:rPr>
              <a:t>-</a:t>
            </a:r>
            <a:r>
              <a:rPr lang="ja-JP" altLang="en-US" sz="4600" dirty="0">
                <a:solidFill>
                  <a:srgbClr val="FF0000"/>
                </a:solidFill>
                <a:latin typeface="HGP創英角ﾎﾟｯﾌﾟ体" pitchFamily="50" charset="-128"/>
                <a:ea typeface="HGP創英角ﾎﾟｯﾌﾟ体" pitchFamily="50" charset="-128"/>
              </a:rPr>
              <a:t>①）</a:t>
            </a:r>
            <a:endParaRPr lang="en-US" altLang="ja-JP" sz="4600" dirty="0">
              <a:solidFill>
                <a:srgbClr val="FF0000"/>
              </a:solidFill>
              <a:latin typeface="HGP創英角ﾎﾟｯﾌﾟ体" pitchFamily="50" charset="-128"/>
              <a:ea typeface="HGP創英角ﾎﾟｯﾌﾟ体" pitchFamily="50" charset="-128"/>
            </a:endParaRPr>
          </a:p>
          <a:p>
            <a:pPr marL="0" indent="0">
              <a:buNone/>
            </a:pPr>
            <a:endParaRPr lang="en-US" altLang="ja-JP" sz="4000" u="sng" dirty="0">
              <a:solidFill>
                <a:srgbClr val="C00000"/>
              </a:solidFill>
              <a:latin typeface="HGP創英角ﾎﾟｯﾌﾟ体" pitchFamily="50" charset="-128"/>
              <a:ea typeface="HGP創英角ﾎﾟｯﾌﾟ体" pitchFamily="50" charset="-128"/>
            </a:endParaRPr>
          </a:p>
          <a:p>
            <a:pPr marL="0" indent="0">
              <a:buNone/>
            </a:pPr>
            <a:r>
              <a:rPr lang="ja-JP" altLang="en-US" sz="4000" dirty="0">
                <a:solidFill>
                  <a:srgbClr val="C00000"/>
                </a:solidFill>
                <a:latin typeface="HGP創英角ﾎﾟｯﾌﾟ体" pitchFamily="50" charset="-128"/>
                <a:ea typeface="HGP創英角ﾎﾟｯﾌﾟ体" pitchFamily="50" charset="-128"/>
              </a:rPr>
              <a:t>　　　　　　　　</a:t>
            </a:r>
            <a:endParaRPr lang="en-US" altLang="ja-JP" sz="4000" dirty="0">
              <a:solidFill>
                <a:srgbClr val="C00000"/>
              </a:solidFill>
              <a:latin typeface="HGP創英角ﾎﾟｯﾌﾟ体" pitchFamily="50" charset="-128"/>
              <a:ea typeface="HGP創英角ﾎﾟｯﾌﾟ体" pitchFamily="50" charset="-128"/>
            </a:endParaRPr>
          </a:p>
          <a:p>
            <a:pPr marL="0" indent="0">
              <a:buNone/>
            </a:pPr>
            <a:r>
              <a:rPr lang="ja-JP" altLang="en-US" sz="4000" dirty="0">
                <a:solidFill>
                  <a:srgbClr val="C00000"/>
                </a:solidFill>
                <a:latin typeface="HGP創英角ﾎﾟｯﾌﾟ体" pitchFamily="50" charset="-128"/>
                <a:ea typeface="HGP創英角ﾎﾟｯﾌﾟ体" pitchFamily="50" charset="-128"/>
              </a:rPr>
              <a:t>　　　　　　　　　</a:t>
            </a:r>
            <a:r>
              <a:rPr lang="ja-JP" altLang="en-US" sz="2600" dirty="0">
                <a:solidFill>
                  <a:srgbClr val="FF0000"/>
                </a:solidFill>
                <a:latin typeface="HGP創英角ﾎﾟｯﾌﾟ体" pitchFamily="50" charset="-128"/>
                <a:ea typeface="HGP創英角ﾎﾟｯﾌﾟ体" pitchFamily="50" charset="-128"/>
              </a:rPr>
              <a:t>ということは</a:t>
            </a:r>
            <a:r>
              <a:rPr lang="ja-JP" altLang="en-US" sz="4000" dirty="0">
                <a:solidFill>
                  <a:srgbClr val="FF0000"/>
                </a:solidFill>
                <a:latin typeface="HGP創英角ﾎﾟｯﾌﾟ体" pitchFamily="50" charset="-128"/>
                <a:ea typeface="HGP創英角ﾎﾟｯﾌﾟ体" pitchFamily="50" charset="-128"/>
              </a:rPr>
              <a:t>　</a:t>
            </a:r>
            <a:r>
              <a:rPr lang="en-US" altLang="ja-JP" sz="4000" dirty="0">
                <a:solidFill>
                  <a:srgbClr val="FF0000"/>
                </a:solidFill>
                <a:latin typeface="HGP創英角ﾎﾟｯﾌﾟ体" pitchFamily="50" charset="-128"/>
                <a:ea typeface="HGP創英角ﾎﾟｯﾌﾟ体" pitchFamily="50" charset="-128"/>
              </a:rPr>
              <a:t>0.1</a:t>
            </a:r>
            <a:r>
              <a:rPr lang="ja-JP" altLang="en-US" sz="4000" dirty="0">
                <a:solidFill>
                  <a:srgbClr val="FF0000"/>
                </a:solidFill>
                <a:latin typeface="HGP創英角ﾎﾟｯﾌﾟ体" pitchFamily="50" charset="-128"/>
                <a:ea typeface="HGP創英角ﾎﾟｯﾌﾟ体" pitchFamily="50" charset="-128"/>
              </a:rPr>
              <a:t>％で　約</a:t>
            </a:r>
            <a:r>
              <a:rPr lang="en-US" altLang="ja-JP" sz="4000" dirty="0">
                <a:solidFill>
                  <a:srgbClr val="FF0000"/>
                </a:solidFill>
                <a:latin typeface="HGP創英角ﾎﾟｯﾌﾟ体" pitchFamily="50" charset="-128"/>
                <a:ea typeface="HGP創英角ﾎﾟｯﾌﾟ体" pitchFamily="50" charset="-128"/>
              </a:rPr>
              <a:t>64.6</a:t>
            </a:r>
            <a:r>
              <a:rPr lang="ja-JP" altLang="en-US" sz="4000" dirty="0">
                <a:solidFill>
                  <a:srgbClr val="FF0000"/>
                </a:solidFill>
                <a:latin typeface="HGP創英角ﾎﾟｯﾌﾟ体" pitchFamily="50" charset="-128"/>
                <a:ea typeface="HGP創英角ﾎﾟｯﾌﾟ体" pitchFamily="50" charset="-128"/>
              </a:rPr>
              <a:t>万円の違い</a:t>
            </a:r>
            <a:endParaRPr lang="en-US" altLang="ja-JP" sz="4000" dirty="0">
              <a:solidFill>
                <a:srgbClr val="FF0000"/>
              </a:solidFill>
              <a:latin typeface="HGP創英角ﾎﾟｯﾌﾟ体" pitchFamily="50" charset="-128"/>
              <a:ea typeface="HGP創英角ﾎﾟｯﾌﾟ体" pitchFamily="50" charset="-128"/>
            </a:endParaRPr>
          </a:p>
          <a:p>
            <a:pPr marL="0" indent="0">
              <a:buNone/>
            </a:pPr>
            <a:endParaRPr kumimoji="1" lang="en-US" altLang="ja-JP" dirty="0"/>
          </a:p>
          <a:p>
            <a:pPr marL="0" indent="0">
              <a:buNone/>
            </a:pPr>
            <a:r>
              <a:rPr lang="ja-JP" altLang="en-US" dirty="0"/>
              <a:t>　　　　　　　　　</a:t>
            </a:r>
            <a:endParaRPr lang="ja-JP" altLang="en-US" sz="4400" b="1" dirty="0">
              <a:solidFill>
                <a:srgbClr val="FF0000"/>
              </a:solidFill>
              <a:latin typeface="HGP創英角ﾎﾟｯﾌﾟ体" pitchFamily="50" charset="-128"/>
              <a:ea typeface="HGP創英角ﾎﾟｯﾌﾟ体" pitchFamily="50" charset="-128"/>
            </a:endParaRPr>
          </a:p>
        </p:txBody>
      </p:sp>
      <p:sp>
        <p:nvSpPr>
          <p:cNvPr id="5" name="スライド番号プレースホルダー 4"/>
          <p:cNvSpPr>
            <a:spLocks noGrp="1"/>
          </p:cNvSpPr>
          <p:nvPr>
            <p:ph type="sldNum" sz="quarter" idx="12"/>
          </p:nvPr>
        </p:nvSpPr>
        <p:spPr/>
        <p:txBody>
          <a:bodyPr/>
          <a:lstStyle/>
          <a:p>
            <a:fld id="{A02F7301-A056-40AF-BF7B-5C8068B5D362}" type="slidenum">
              <a:rPr kumimoji="1" lang="ja-JP" altLang="en-US" smtClean="0"/>
              <a:t>27</a:t>
            </a:fld>
            <a:endParaRPr kumimoji="1" lang="ja-JP" altLang="en-US"/>
          </a:p>
        </p:txBody>
      </p:sp>
    </p:spTree>
    <p:custDataLst>
      <p:tags r:id="rId1"/>
    </p:custDataLst>
    <p:extLst>
      <p:ext uri="{BB962C8B-B14F-4D97-AF65-F5344CB8AC3E}">
        <p14:creationId xmlns:p14="http://schemas.microsoft.com/office/powerpoint/2010/main" val="2564448993"/>
      </p:ext>
    </p:extLst>
  </p:cSld>
  <p:clrMapOvr>
    <a:masterClrMapping/>
  </p:clrMapOvr>
  <mc:AlternateContent xmlns:mc="http://schemas.openxmlformats.org/markup-compatibility/2006" xmlns:p14="http://schemas.microsoft.com/office/powerpoint/2010/main">
    <mc:Choice Requires="p14">
      <p:transition spd="slow" p14:dur="2000" advTm="27302"/>
    </mc:Choice>
    <mc:Fallback xmlns="">
      <p:transition spd="slow" advTm="27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628800"/>
            <a:ext cx="7992888" cy="453650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endParaRPr kumimoji="1" lang="en-US" altLang="ja-JP" sz="4400" dirty="0">
              <a:solidFill>
                <a:schemeClr val="accent6"/>
              </a:solidFill>
              <a:latin typeface="HGP創英角ﾎﾟｯﾌﾟ体" pitchFamily="50" charset="-128"/>
              <a:ea typeface="HGP創英角ﾎﾟｯﾌﾟ体" pitchFamily="50" charset="-128"/>
            </a:endParaRPr>
          </a:p>
          <a:p>
            <a:pPr marL="0" indent="0">
              <a:buNone/>
            </a:pPr>
            <a:r>
              <a:rPr kumimoji="1" lang="en-US" altLang="ja-JP" sz="4400" dirty="0">
                <a:solidFill>
                  <a:srgbClr val="FF0000"/>
                </a:solidFill>
                <a:latin typeface="HGP創英角ﾎﾟｯﾌﾟ体" pitchFamily="50" charset="-128"/>
                <a:ea typeface="HGP創英角ﾎﾟｯﾌﾟ体" pitchFamily="50" charset="-128"/>
              </a:rPr>
              <a:t>『</a:t>
            </a:r>
            <a:r>
              <a:rPr kumimoji="1" lang="ja-JP" altLang="en-US" sz="4400" dirty="0">
                <a:solidFill>
                  <a:srgbClr val="FF0000"/>
                </a:solidFill>
                <a:latin typeface="HGP創英角ﾎﾟｯﾌﾟ体" pitchFamily="50" charset="-128"/>
                <a:ea typeface="HGP創英角ﾎﾟｯﾌﾟ体" pitchFamily="50" charset="-128"/>
              </a:rPr>
              <a:t>金利の重さ</a:t>
            </a:r>
            <a:r>
              <a:rPr kumimoji="1" lang="en-US" altLang="ja-JP" sz="4400" dirty="0">
                <a:solidFill>
                  <a:srgbClr val="FF0000"/>
                </a:solidFill>
                <a:latin typeface="HGP創英角ﾎﾟｯﾌﾟ体" pitchFamily="50" charset="-128"/>
                <a:ea typeface="HGP創英角ﾎﾟｯﾌﾟ体" pitchFamily="50" charset="-128"/>
              </a:rPr>
              <a:t>』</a:t>
            </a:r>
          </a:p>
          <a:p>
            <a:pPr marL="0" indent="0">
              <a:buNone/>
            </a:pPr>
            <a:endParaRPr kumimoji="1" lang="en-US" altLang="ja-JP" sz="4000" dirty="0">
              <a:solidFill>
                <a:srgbClr val="FF0000"/>
              </a:solidFill>
            </a:endParaRPr>
          </a:p>
          <a:p>
            <a:pPr marL="0" indent="0">
              <a:buNone/>
            </a:pPr>
            <a:r>
              <a:rPr kumimoji="1" lang="ja-JP" altLang="en-US" sz="4000" dirty="0">
                <a:solidFill>
                  <a:srgbClr val="FF0000"/>
                </a:solidFill>
              </a:rPr>
              <a:t>　　　　　</a:t>
            </a:r>
            <a:r>
              <a:rPr kumimoji="1" lang="ja-JP" altLang="en-US" sz="4000" b="1" dirty="0">
                <a:solidFill>
                  <a:srgbClr val="FF0000"/>
                </a:solidFill>
                <a:latin typeface="HGP創英角ﾎﾟｯﾌﾟ体" pitchFamily="50" charset="-128"/>
                <a:ea typeface="HGP創英角ﾎﾟｯﾌﾟ体" pitchFamily="50" charset="-128"/>
              </a:rPr>
              <a:t>ご理解頂けたでしょうか？</a:t>
            </a: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28</a:t>
            </a:fld>
            <a:endParaRPr kumimoji="1" lang="ja-JP" altLang="en-US"/>
          </a:p>
        </p:txBody>
      </p:sp>
    </p:spTree>
    <p:extLst>
      <p:ext uri="{BB962C8B-B14F-4D97-AF65-F5344CB8AC3E}">
        <p14:creationId xmlns:p14="http://schemas.microsoft.com/office/powerpoint/2010/main" val="18614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solidFill>
                  <a:srgbClr val="FF0000"/>
                </a:solidFill>
                <a:latin typeface="HGP創英角ﾎﾟｯﾌﾟ体" pitchFamily="50" charset="-128"/>
                <a:ea typeface="HGP創英角ﾎﾟｯﾌﾟ体" pitchFamily="50" charset="-128"/>
              </a:rPr>
              <a:t>『</a:t>
            </a:r>
            <a:r>
              <a:rPr kumimoji="1" lang="ja-JP" altLang="en-US" dirty="0">
                <a:solidFill>
                  <a:srgbClr val="FF0000"/>
                </a:solidFill>
                <a:latin typeface="HGP創英角ﾎﾟｯﾌﾟ体" pitchFamily="50" charset="-128"/>
                <a:ea typeface="HGP創英角ﾎﾟｯﾌﾟ体" pitchFamily="50" charset="-128"/>
              </a:rPr>
              <a:t>金利の重さ</a:t>
            </a:r>
            <a:r>
              <a:rPr kumimoji="1" lang="en-US" altLang="ja-JP" dirty="0">
                <a:solidFill>
                  <a:srgbClr val="FF0000"/>
                </a:solidFill>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をご理解頂けたなら！</a:t>
            </a:r>
          </a:p>
        </p:txBody>
      </p:sp>
      <p:sp>
        <p:nvSpPr>
          <p:cNvPr id="3" name="コンテンツ プレースホルダー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r>
              <a:rPr lang="ja-JP" altLang="en-US" sz="4000" dirty="0">
                <a:solidFill>
                  <a:srgbClr val="FF0000"/>
                </a:solidFill>
                <a:latin typeface="HGP創英角ﾎﾟｯﾌﾟ体" pitchFamily="50" charset="-128"/>
                <a:ea typeface="HGP創英角ﾎﾟｯﾌﾟ体" pitchFamily="50" charset="-128"/>
              </a:rPr>
              <a:t>０．１％でも</a:t>
            </a:r>
            <a:endParaRPr lang="en-US" altLang="ja-JP" sz="4000" dirty="0">
              <a:solidFill>
                <a:srgbClr val="FF0000"/>
              </a:solidFill>
              <a:latin typeface="HGP創英角ﾎﾟｯﾌﾟ体" pitchFamily="50" charset="-128"/>
              <a:ea typeface="HGP創英角ﾎﾟｯﾌﾟ体" pitchFamily="50" charset="-128"/>
            </a:endParaRPr>
          </a:p>
          <a:p>
            <a:pPr marL="0" indent="0">
              <a:buNone/>
            </a:pPr>
            <a:endParaRPr lang="en-US" altLang="ja-JP" sz="4000" dirty="0">
              <a:solidFill>
                <a:srgbClr val="FF0000"/>
              </a:solidFill>
              <a:latin typeface="HGP創英角ﾎﾟｯﾌﾟ体" pitchFamily="50" charset="-128"/>
              <a:ea typeface="HGP創英角ﾎﾟｯﾌﾟ体" pitchFamily="50" charset="-128"/>
            </a:endParaRPr>
          </a:p>
          <a:p>
            <a:pPr marL="0" indent="0">
              <a:buNone/>
            </a:pPr>
            <a:r>
              <a:rPr lang="ja-JP" altLang="en-US" sz="4000" dirty="0">
                <a:solidFill>
                  <a:srgbClr val="FF0000"/>
                </a:solidFill>
                <a:latin typeface="HGP創英角ﾎﾟｯﾌﾟ体" pitchFamily="50" charset="-128"/>
                <a:ea typeface="HGP創英角ﾎﾟｯﾌﾟ体" pitchFamily="50" charset="-128"/>
              </a:rPr>
              <a:t>　　　　　　低い金利で</a:t>
            </a:r>
            <a:endParaRPr lang="en-US" altLang="ja-JP" sz="4000" dirty="0">
              <a:solidFill>
                <a:srgbClr val="FF0000"/>
              </a:solidFill>
              <a:latin typeface="HGP創英角ﾎﾟｯﾌﾟ体" pitchFamily="50" charset="-128"/>
              <a:ea typeface="HGP創英角ﾎﾟｯﾌﾟ体" pitchFamily="50" charset="-128"/>
            </a:endParaRPr>
          </a:p>
          <a:p>
            <a:pPr marL="0" indent="0">
              <a:buNone/>
            </a:pPr>
            <a:endParaRPr kumimoji="1" lang="en-US" altLang="ja-JP" sz="4400" dirty="0">
              <a:solidFill>
                <a:srgbClr val="FF0000"/>
              </a:solidFill>
              <a:latin typeface="HGP創英角ﾎﾟｯﾌﾟ体" pitchFamily="50" charset="-128"/>
              <a:ea typeface="HGP創英角ﾎﾟｯﾌﾟ体" pitchFamily="50" charset="-128"/>
            </a:endParaRPr>
          </a:p>
          <a:p>
            <a:pPr marL="0" indent="0">
              <a:buNone/>
            </a:pPr>
            <a:r>
              <a:rPr kumimoji="1" lang="ja-JP" altLang="en-US" sz="3600" b="1" dirty="0">
                <a:solidFill>
                  <a:srgbClr val="FF0000"/>
                </a:solidFill>
                <a:latin typeface="HGP創英角ﾎﾟｯﾌﾟ体" pitchFamily="50" charset="-128"/>
                <a:ea typeface="HGP創英角ﾎﾟｯﾌﾟ体" pitchFamily="50" charset="-128"/>
              </a:rPr>
              <a:t>　住宅ローンを組んでみたくないですか？</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29</a:t>
            </a:fld>
            <a:endParaRPr kumimoji="1" lang="ja-JP" altLang="en-US"/>
          </a:p>
        </p:txBody>
      </p:sp>
    </p:spTree>
    <p:extLst>
      <p:ext uri="{BB962C8B-B14F-4D97-AF65-F5344CB8AC3E}">
        <p14:creationId xmlns:p14="http://schemas.microsoft.com/office/powerpoint/2010/main" val="28800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a:t>
            </a:fld>
            <a:endParaRPr/>
          </a:p>
        </p:txBody>
      </p:sp>
      <p:sp>
        <p:nvSpPr>
          <p:cNvPr id="115" name="Google Shape;115;p3"/>
          <p:cNvSpPr txBox="1"/>
          <p:nvPr/>
        </p:nvSpPr>
        <p:spPr>
          <a:xfrm>
            <a:off x="2055926" y="3244334"/>
            <a:ext cx="5032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Twentieth Century"/>
                <a:ea typeface="Twentieth Century"/>
                <a:cs typeface="Twentieth Century"/>
                <a:sym typeface="Twentieth Century"/>
              </a:rPr>
              <a:t>セミナー実績の写真やプライベートの写真など</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latin typeface="HGP創英角ﾎﾟｯﾌﾟ体" pitchFamily="50" charset="-128"/>
                <a:ea typeface="HGP創英角ﾎﾟｯﾌﾟ体" pitchFamily="50" charset="-128"/>
              </a:rPr>
              <a:t>住宅ローン金利を低く抑える方法は？</a:t>
            </a:r>
          </a:p>
        </p:txBody>
      </p:sp>
      <p:sp>
        <p:nvSpPr>
          <p:cNvPr id="3" name="コンテンツ プレースホルダー 2"/>
          <p:cNvSpPr>
            <a:spLocks noGrp="1"/>
          </p:cNvSpPr>
          <p:nvPr>
            <p:ph idx="1"/>
          </p:nvPr>
        </p:nvSpPr>
        <p:spPr>
          <a:solidFill>
            <a:schemeClr val="accent1">
              <a:lumMod val="40000"/>
              <a:lumOff val="60000"/>
            </a:schemeClr>
          </a:solidFill>
        </p:spPr>
        <p:txBody>
          <a:bodyPr>
            <a:normAutofit fontScale="92500" lnSpcReduction="10000"/>
          </a:bodyPr>
          <a:lstStyle/>
          <a:p>
            <a:pPr marL="0" indent="0">
              <a:buNone/>
            </a:pPr>
            <a:r>
              <a:rPr kumimoji="1" lang="ja-JP" altLang="en-US" dirty="0">
                <a:solidFill>
                  <a:srgbClr val="FF0000"/>
                </a:solidFill>
                <a:latin typeface="HGP創英角ﾎﾟｯﾌﾟ体" pitchFamily="50" charset="-128"/>
                <a:ea typeface="HGP創英角ﾎﾟｯﾌﾟ体" pitchFamily="50" charset="-128"/>
              </a:rPr>
              <a:t>答えは２つ！</a:t>
            </a:r>
            <a:endParaRPr kumimoji="1" lang="en-US" altLang="ja-JP" dirty="0">
              <a:solidFill>
                <a:srgbClr val="FF0000"/>
              </a:solidFill>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　　　　　　　　　　　　　　　　　　　　　　　　　　　　　　　　　　　　　　　　　　　　　　　　　　　　　　　　　　　　　　　　　　　　　　　　　　　　　　　　　　　　　　　　　　　　　　　　①金利の</a:t>
            </a:r>
            <a:r>
              <a:rPr kumimoji="1" lang="ja-JP" altLang="en-US" dirty="0">
                <a:solidFill>
                  <a:srgbClr val="002060"/>
                </a:solidFill>
                <a:latin typeface="HGP創英角ﾎﾟｯﾌﾟ体" pitchFamily="50" charset="-128"/>
                <a:ea typeface="HGP創英角ﾎﾟｯﾌﾟ体" pitchFamily="50" charset="-128"/>
              </a:rPr>
              <a:t>低い時</a:t>
            </a:r>
            <a:r>
              <a:rPr kumimoji="1" lang="ja-JP" altLang="en-US" dirty="0">
                <a:latin typeface="HGP創英角ﾎﾟｯﾌﾟ体" pitchFamily="50" charset="-128"/>
                <a:ea typeface="HGP創英角ﾎﾟｯﾌﾟ体" pitchFamily="50" charset="-128"/>
              </a:rPr>
              <a:t>に借りる　　</a:t>
            </a:r>
            <a:r>
              <a:rPr kumimoji="1" lang="ja-JP" altLang="en-US" dirty="0">
                <a:solidFill>
                  <a:srgbClr val="C00000"/>
                </a:solidFill>
                <a:latin typeface="HGP創英角ﾎﾟｯﾌﾟ体" pitchFamily="50" charset="-128"/>
                <a:ea typeface="HGP創英角ﾎﾟｯﾌﾟ体" pitchFamily="50" charset="-128"/>
              </a:rPr>
              <a:t>　　　　　　　　　　　　　　　　　　</a:t>
            </a:r>
            <a:endParaRPr kumimoji="1" lang="en-US" altLang="ja-JP" dirty="0">
              <a:solidFill>
                <a:srgbClr val="C00000"/>
              </a:solidFill>
              <a:latin typeface="HGP創英角ﾎﾟｯﾌﾟ体" pitchFamily="50" charset="-128"/>
              <a:ea typeface="HGP創英角ﾎﾟｯﾌﾟ体" pitchFamily="50" charset="-128"/>
            </a:endParaRPr>
          </a:p>
          <a:p>
            <a:pPr marL="0" indent="0">
              <a:buNone/>
            </a:pPr>
            <a:endParaRPr lang="en-US" altLang="ja-JP" dirty="0"/>
          </a:p>
          <a:p>
            <a:pPr marL="0" indent="0">
              <a:buNone/>
            </a:pPr>
            <a:r>
              <a:rPr kumimoji="1" lang="ja-JP" altLang="en-US" b="1" dirty="0">
                <a:solidFill>
                  <a:schemeClr val="accent6"/>
                </a:solidFill>
                <a:latin typeface="HGP創英角ｺﾞｼｯｸUB" pitchFamily="50" charset="-128"/>
                <a:ea typeface="HGP創英角ｺﾞｼｯｸUB" pitchFamily="50" charset="-128"/>
              </a:rPr>
              <a:t>　　時期を選ぶ　</a:t>
            </a:r>
            <a:endParaRPr kumimoji="1" lang="en-US" altLang="ja-JP" b="1" dirty="0">
              <a:solidFill>
                <a:schemeClr val="accent6"/>
              </a:solidFill>
              <a:latin typeface="HGP創英角ｺﾞｼｯｸUB" pitchFamily="50" charset="-128"/>
              <a:ea typeface="HGP創英角ｺﾞｼｯｸUB" pitchFamily="50" charset="-128"/>
            </a:endParaRPr>
          </a:p>
          <a:p>
            <a:pPr marL="0" indent="0">
              <a:buNone/>
            </a:pPr>
            <a:endParaRPr lang="en-US" altLang="ja-JP" dirty="0"/>
          </a:p>
          <a:p>
            <a:pPr marL="0" indent="0">
              <a:buNone/>
            </a:pPr>
            <a:r>
              <a:rPr kumimoji="1" lang="ja-JP" altLang="en-US" b="1" dirty="0">
                <a:latin typeface="HGP創英角ﾎﾟｯﾌﾟ体" pitchFamily="50" charset="-128"/>
                <a:ea typeface="HGP創英角ﾎﾟｯﾌﾟ体" pitchFamily="50" charset="-128"/>
              </a:rPr>
              <a:t>②</a:t>
            </a:r>
            <a:r>
              <a:rPr kumimoji="1" lang="ja-JP" altLang="en-US" b="1" dirty="0">
                <a:solidFill>
                  <a:srgbClr val="002060"/>
                </a:solidFill>
                <a:latin typeface="HGP創英角ﾎﾟｯﾌﾟ体" pitchFamily="50" charset="-128"/>
                <a:ea typeface="HGP創英角ﾎﾟｯﾌﾟ体" pitchFamily="50" charset="-128"/>
              </a:rPr>
              <a:t>低い所</a:t>
            </a:r>
            <a:r>
              <a:rPr kumimoji="1" lang="ja-JP" altLang="en-US" b="1" dirty="0">
                <a:latin typeface="HGP創英角ﾎﾟｯﾌﾟ体" pitchFamily="50" charset="-128"/>
                <a:ea typeface="HGP創英角ﾎﾟｯﾌﾟ体" pitchFamily="50" charset="-128"/>
              </a:rPr>
              <a:t>（金融機関）で借りる　　　</a:t>
            </a:r>
            <a:endParaRPr lang="en-US" altLang="ja-JP" b="1" dirty="0">
              <a:solidFill>
                <a:srgbClr val="C00000"/>
              </a:solidFill>
              <a:latin typeface="HGP創英角ﾎﾟｯﾌﾟ体" pitchFamily="50" charset="-128"/>
              <a:ea typeface="HGP創英角ﾎﾟｯﾌﾟ体" pitchFamily="50" charset="-128"/>
            </a:endParaRPr>
          </a:p>
          <a:p>
            <a:pPr marL="0" indent="0">
              <a:buNone/>
            </a:pPr>
            <a:r>
              <a:rPr kumimoji="1" lang="ja-JP" altLang="en-US" b="1" dirty="0">
                <a:solidFill>
                  <a:schemeClr val="accent6"/>
                </a:solidFill>
                <a:latin typeface="HGP創英角ﾎﾟｯﾌﾟ体" pitchFamily="50" charset="-128"/>
                <a:ea typeface="HGP創英角ﾎﾟｯﾌﾟ体" pitchFamily="50" charset="-128"/>
              </a:rPr>
              <a:t>　　</a:t>
            </a:r>
            <a:endParaRPr kumimoji="1" lang="en-US" altLang="ja-JP" b="1" dirty="0">
              <a:solidFill>
                <a:schemeClr val="accent6"/>
              </a:solidFill>
              <a:latin typeface="HGP創英角ﾎﾟｯﾌﾟ体" pitchFamily="50" charset="-128"/>
              <a:ea typeface="HGP創英角ﾎﾟｯﾌﾟ体" pitchFamily="50" charset="-128"/>
            </a:endParaRPr>
          </a:p>
          <a:p>
            <a:pPr marL="0" indent="0">
              <a:buNone/>
            </a:pPr>
            <a:r>
              <a:rPr lang="ja-JP" altLang="en-US" b="1" dirty="0">
                <a:solidFill>
                  <a:schemeClr val="accent6"/>
                </a:solidFill>
                <a:latin typeface="HGP創英角ﾎﾟｯﾌﾟ体" pitchFamily="50" charset="-128"/>
                <a:ea typeface="HGP創英角ﾎﾟｯﾌﾟ体" pitchFamily="50" charset="-128"/>
              </a:rPr>
              <a:t>　　競合させる</a:t>
            </a:r>
            <a:r>
              <a:rPr kumimoji="1" lang="ja-JP" altLang="en-US" b="1" dirty="0">
                <a:solidFill>
                  <a:schemeClr val="accent6"/>
                </a:solidFill>
                <a:latin typeface="HGP創英角ﾎﾟｯﾌﾟ体" pitchFamily="50" charset="-128"/>
                <a:ea typeface="HGP創英角ﾎﾟｯﾌﾟ体" pitchFamily="50" charset="-128"/>
              </a:rPr>
              <a:t>　比較検討する　</a:t>
            </a:r>
            <a:r>
              <a:rPr kumimoji="1" lang="ja-JP" altLang="en-US" sz="2200" b="1" dirty="0">
                <a:solidFill>
                  <a:schemeClr val="accent6"/>
                </a:solidFill>
                <a:latin typeface="HGP創英角ﾎﾟｯﾌﾟ体" pitchFamily="50" charset="-128"/>
                <a:ea typeface="HGP創英角ﾎﾟｯﾌﾟ体" pitchFamily="50" charset="-128"/>
              </a:rPr>
              <a:t>値切る！　</a:t>
            </a:r>
            <a:r>
              <a:rPr kumimoji="1" lang="en-US" altLang="ja-JP" sz="1500" dirty="0">
                <a:solidFill>
                  <a:schemeClr val="tx2">
                    <a:lumMod val="20000"/>
                    <a:lumOff val="80000"/>
                  </a:schemeClr>
                </a:solidFill>
                <a:latin typeface="HGP創英角ﾎﾟｯﾌﾟ体" pitchFamily="50" charset="-128"/>
                <a:ea typeface="HGP創英角ﾎﾟｯﾌﾟ体" pitchFamily="50" charset="-128"/>
              </a:rPr>
              <a:t>A</a:t>
            </a:r>
            <a:r>
              <a:rPr kumimoji="1" lang="ja-JP" altLang="en-US" sz="1500" dirty="0">
                <a:solidFill>
                  <a:schemeClr val="tx2">
                    <a:lumMod val="20000"/>
                    <a:lumOff val="80000"/>
                  </a:schemeClr>
                </a:solidFill>
                <a:latin typeface="HGP創英角ﾎﾟｯﾌﾟ体" pitchFamily="50" charset="-128"/>
                <a:ea typeface="HGP創英角ﾎﾟｯﾌﾟ体" pitchFamily="50" charset="-128"/>
              </a:rPr>
              <a:t>さん　</a:t>
            </a:r>
            <a:r>
              <a:rPr kumimoji="1" lang="en-US" altLang="ja-JP" sz="1500" dirty="0">
                <a:solidFill>
                  <a:schemeClr val="tx2">
                    <a:lumMod val="20000"/>
                    <a:lumOff val="80000"/>
                  </a:schemeClr>
                </a:solidFill>
                <a:latin typeface="HGP創英角ﾎﾟｯﾌﾟ体" pitchFamily="50" charset="-128"/>
                <a:ea typeface="HGP創英角ﾎﾟｯﾌﾟ体" pitchFamily="50" charset="-128"/>
              </a:rPr>
              <a:t>B</a:t>
            </a:r>
            <a:r>
              <a:rPr kumimoji="1" lang="ja-JP" altLang="en-US" sz="1500" dirty="0">
                <a:solidFill>
                  <a:schemeClr val="tx2">
                    <a:lumMod val="20000"/>
                    <a:lumOff val="80000"/>
                  </a:schemeClr>
                </a:solidFill>
                <a:latin typeface="HGP創英角ﾎﾟｯﾌﾟ体" pitchFamily="50" charset="-128"/>
                <a:ea typeface="HGP創英角ﾎﾟｯﾌﾟ体" pitchFamily="50" charset="-128"/>
              </a:rPr>
              <a:t>さん</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30</a:t>
            </a:fld>
            <a:endParaRPr kumimoji="1" lang="ja-JP" altLang="en-US"/>
          </a:p>
        </p:txBody>
      </p:sp>
    </p:spTree>
    <p:extLst>
      <p:ext uri="{BB962C8B-B14F-4D97-AF65-F5344CB8AC3E}">
        <p14:creationId xmlns:p14="http://schemas.microsoft.com/office/powerpoint/2010/main" val="381663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666530"/>
          </a:xfrm>
        </p:spPr>
        <p:txBody>
          <a:bodyPr/>
          <a:lstStyle/>
          <a:p>
            <a:r>
              <a:rPr kumimoji="1" lang="ja-JP" altLang="en-US" dirty="0">
                <a:latin typeface="HGP創英角ﾎﾟｯﾌﾟ体" pitchFamily="50" charset="-128"/>
                <a:ea typeface="HGP創英角ﾎﾟｯﾌﾟ体" pitchFamily="50" charset="-128"/>
              </a:rPr>
              <a:t>ところで</a:t>
            </a: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31</a:t>
            </a:fld>
            <a:endParaRPr kumimoji="1" lang="ja-JP" altLang="en-US"/>
          </a:p>
        </p:txBody>
      </p:sp>
    </p:spTree>
    <p:extLst>
      <p:ext uri="{BB962C8B-B14F-4D97-AF65-F5344CB8AC3E}">
        <p14:creationId xmlns:p14="http://schemas.microsoft.com/office/powerpoint/2010/main" val="969193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現在の金利水準は？</a:t>
            </a:r>
          </a:p>
        </p:txBody>
      </p:sp>
      <p:sp>
        <p:nvSpPr>
          <p:cNvPr id="3" name="コンテンツ プレースホルダー 2"/>
          <p:cNvSpPr>
            <a:spLocks noGrp="1"/>
          </p:cNvSpPr>
          <p:nvPr>
            <p:ph idx="1"/>
          </p:nvPr>
        </p:nvSpPr>
        <p:spPr>
          <a:solidFill>
            <a:schemeClr val="accent1">
              <a:lumMod val="40000"/>
              <a:lumOff val="60000"/>
            </a:schemeClr>
          </a:solidFill>
        </p:spPr>
        <p:txBody>
          <a:bodyPr>
            <a:normAutofit lnSpcReduction="10000"/>
          </a:bodyPr>
          <a:lstStyle/>
          <a:p>
            <a:r>
              <a:rPr kumimoji="1" lang="ja-JP" altLang="en-US" dirty="0">
                <a:latin typeface="HGP創英角ﾎﾟｯﾌﾟ体" pitchFamily="50" charset="-128"/>
                <a:ea typeface="HGP創英角ﾎﾟｯﾌﾟ体" pitchFamily="50" charset="-128"/>
              </a:rPr>
              <a:t>高い？</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r>
              <a:rPr lang="ja-JP" altLang="en-US" dirty="0">
                <a:latin typeface="HGP創英角ﾎﾟｯﾌﾟ体" pitchFamily="50" charset="-128"/>
                <a:ea typeface="HGP創英角ﾎﾟｯﾌﾟ体" pitchFamily="50" charset="-128"/>
              </a:rPr>
              <a:t>標準</a:t>
            </a:r>
            <a:r>
              <a:rPr kumimoji="1" lang="ja-JP" altLang="en-US" dirty="0">
                <a:latin typeface="HGP創英角ﾎﾟｯﾌﾟ体" pitchFamily="50" charset="-128"/>
                <a:ea typeface="HGP創英角ﾎﾟｯﾌﾟ体" pitchFamily="50" charset="-128"/>
              </a:rPr>
              <a:t>？</a:t>
            </a:r>
            <a:endParaRPr kumimoji="1" lang="en-US" altLang="ja-JP" dirty="0">
              <a:latin typeface="HGP創英角ﾎﾟｯﾌﾟ体" pitchFamily="50" charset="-128"/>
              <a:ea typeface="HGP創英角ﾎﾟｯﾌﾟ体" pitchFamily="50" charset="-128"/>
            </a:endParaRPr>
          </a:p>
          <a:p>
            <a:endParaRPr lang="en-US" altLang="ja-JP" dirty="0">
              <a:latin typeface="HGP創英角ﾎﾟｯﾌﾟ体" pitchFamily="50" charset="-128"/>
              <a:ea typeface="HGP創英角ﾎﾟｯﾌﾟ体" pitchFamily="50" charset="-128"/>
            </a:endParaRPr>
          </a:p>
          <a:p>
            <a:r>
              <a:rPr lang="ja-JP" altLang="en-US" dirty="0">
                <a:latin typeface="HGP創英角ﾎﾟｯﾌﾟ体" pitchFamily="50" charset="-128"/>
                <a:ea typeface="HGP創英角ﾎﾟｯﾌﾟ体" pitchFamily="50" charset="-128"/>
              </a:rPr>
              <a:t>低い</a:t>
            </a:r>
            <a:r>
              <a:rPr kumimoji="1" lang="ja-JP" altLang="en-US" dirty="0">
                <a:latin typeface="HGP創英角ﾎﾟｯﾌﾟ体" pitchFamily="50" charset="-128"/>
                <a:ea typeface="HGP創英角ﾎﾟｯﾌﾟ体" pitchFamily="50" charset="-128"/>
              </a:rPr>
              <a:t>？</a:t>
            </a:r>
            <a:endParaRPr kumimoji="1" lang="en-US" altLang="ja-JP" dirty="0">
              <a:latin typeface="HGP創英角ﾎﾟｯﾌﾟ体" pitchFamily="50" charset="-128"/>
              <a:ea typeface="HGP創英角ﾎﾟｯﾌﾟ体" pitchFamily="50" charset="-128"/>
            </a:endParaRPr>
          </a:p>
          <a:p>
            <a:endParaRPr lang="en-US" altLang="ja-JP" dirty="0">
              <a:latin typeface="HGP創英角ﾎﾟｯﾌﾟ体" pitchFamily="50" charset="-128"/>
              <a:ea typeface="HGP創英角ﾎﾟｯﾌﾟ体" pitchFamily="50" charset="-128"/>
            </a:endParaRPr>
          </a:p>
          <a:p>
            <a:pPr marL="0" indent="0">
              <a:buNone/>
            </a:pPr>
            <a:r>
              <a:rPr kumimoji="1" lang="ja-JP" altLang="en-US" b="1" dirty="0">
                <a:latin typeface="HGP創英角ﾎﾟｯﾌﾟ体" pitchFamily="50" charset="-128"/>
                <a:ea typeface="HGP創英角ﾎﾟｯﾌﾟ体" pitchFamily="50" charset="-128"/>
              </a:rPr>
              <a:t>現在の定期預金（１年）金利は？</a:t>
            </a:r>
            <a:endParaRPr kumimoji="1" lang="en-US" altLang="ja-JP" b="1" dirty="0">
              <a:latin typeface="HGP創英角ﾎﾟｯﾌﾟ体" pitchFamily="50" charset="-128"/>
              <a:ea typeface="HGP創英角ﾎﾟｯﾌﾟ体" pitchFamily="50" charset="-128"/>
            </a:endParaRPr>
          </a:p>
          <a:p>
            <a:pPr marL="0" indent="0">
              <a:buNone/>
            </a:pPr>
            <a:r>
              <a:rPr lang="ja-JP" altLang="en-US" sz="2000" b="1" dirty="0">
                <a:solidFill>
                  <a:schemeClr val="accent2"/>
                </a:solidFill>
                <a:latin typeface="HGP創英角ﾎﾟｯﾌﾟ体" pitchFamily="50" charset="-128"/>
                <a:ea typeface="HGP創英角ﾎﾟｯﾌﾟ体" pitchFamily="50" charset="-128"/>
              </a:rPr>
              <a:t>　　　　　　　　　　　　　　　　　都市銀行　スーパー定期預金</a:t>
            </a:r>
            <a:r>
              <a:rPr lang="ja-JP" altLang="en-US" b="1" dirty="0">
                <a:latin typeface="HGP創英角ﾎﾟｯﾌﾟ体" pitchFamily="50" charset="-128"/>
                <a:ea typeface="HGP創英角ﾎﾟｯﾌﾟ体" pitchFamily="50" charset="-128"/>
              </a:rPr>
              <a:t>　</a:t>
            </a:r>
            <a:r>
              <a:rPr lang="en-US" altLang="ja-JP" b="1" dirty="0">
                <a:solidFill>
                  <a:schemeClr val="accent2"/>
                </a:solidFill>
                <a:latin typeface="HGP創英角ﾎﾟｯﾌﾟ体" pitchFamily="50" charset="-128"/>
                <a:ea typeface="HGP創英角ﾎﾟｯﾌﾟ体" pitchFamily="50" charset="-128"/>
              </a:rPr>
              <a:t>0.002</a:t>
            </a:r>
            <a:r>
              <a:rPr lang="ja-JP" altLang="en-US" b="1" dirty="0">
                <a:solidFill>
                  <a:schemeClr val="accent2"/>
                </a:solidFill>
                <a:latin typeface="HGP創英角ﾎﾟｯﾌﾟ体" pitchFamily="50" charset="-128"/>
                <a:ea typeface="HGP創英角ﾎﾟｯﾌﾟ体" pitchFamily="50" charset="-128"/>
              </a:rPr>
              <a:t>％</a:t>
            </a:r>
            <a:endParaRPr kumimoji="1" lang="ja-JP" altLang="en-US" b="1" dirty="0">
              <a:solidFill>
                <a:schemeClr val="accent2"/>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32</a:t>
            </a:fld>
            <a:endParaRPr kumimoji="1" lang="ja-JP" altLang="en-US"/>
          </a:p>
        </p:txBody>
      </p:sp>
    </p:spTree>
    <p:extLst>
      <p:ext uri="{BB962C8B-B14F-4D97-AF65-F5344CB8AC3E}">
        <p14:creationId xmlns:p14="http://schemas.microsoft.com/office/powerpoint/2010/main" val="25497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現在の金利水準は？</a:t>
            </a:r>
          </a:p>
        </p:txBody>
      </p:sp>
      <p:sp>
        <p:nvSpPr>
          <p:cNvPr id="3" name="コンテンツ プレースホルダー 2"/>
          <p:cNvSpPr>
            <a:spLocks noGrp="1"/>
          </p:cNvSpPr>
          <p:nvPr>
            <p:ph idx="1"/>
          </p:nvPr>
        </p:nvSpPr>
        <p:spPr>
          <a:xfrm>
            <a:off x="683568" y="1844824"/>
            <a:ext cx="8208912" cy="4248472"/>
          </a:xfrm>
          <a:solidFill>
            <a:schemeClr val="accent1">
              <a:lumMod val="40000"/>
              <a:lumOff val="60000"/>
            </a:schemeClr>
          </a:solidFill>
        </p:spPr>
        <p:txBody>
          <a:bodyPr>
            <a:normAutofit fontScale="77500" lnSpcReduction="20000"/>
          </a:bodyPr>
          <a:lstStyle/>
          <a:p>
            <a:pPr marL="0" indent="0">
              <a:buNone/>
            </a:pPr>
            <a:r>
              <a:rPr kumimoji="1" lang="ja-JP" altLang="en-US" sz="5200" dirty="0">
                <a:latin typeface="HGP創英角ｺﾞｼｯｸUB" pitchFamily="50" charset="-128"/>
                <a:ea typeface="HGP創英角ｺﾞｼｯｸUB" pitchFamily="50" charset="-128"/>
              </a:rPr>
              <a:t>私は</a:t>
            </a:r>
            <a:endParaRPr kumimoji="1" lang="en-US" altLang="ja-JP" sz="5200" dirty="0">
              <a:latin typeface="HGP創英角ｺﾞｼｯｸUB" pitchFamily="50" charset="-128"/>
              <a:ea typeface="HGP創英角ｺﾞｼｯｸUB" pitchFamily="50" charset="-128"/>
            </a:endParaRPr>
          </a:p>
          <a:p>
            <a:pPr marL="0" indent="0">
              <a:buNone/>
            </a:pPr>
            <a:endParaRPr lang="en-US" altLang="ja-JP" dirty="0"/>
          </a:p>
          <a:p>
            <a:pPr marL="0" indent="0">
              <a:buNone/>
            </a:pPr>
            <a:r>
              <a:rPr lang="ja-JP" altLang="en-US" sz="7000" dirty="0">
                <a:solidFill>
                  <a:srgbClr val="FF0000"/>
                </a:solidFill>
                <a:latin typeface="HGP創英角ﾎﾟｯﾌﾟ体" pitchFamily="50" charset="-128"/>
                <a:ea typeface="HGP創英角ﾎﾟｯﾌﾟ体" pitchFamily="50" charset="-128"/>
              </a:rPr>
              <a:t>異常に低い！超低金利！</a:t>
            </a:r>
            <a:endParaRPr lang="en-US" altLang="ja-JP" sz="7000" dirty="0">
              <a:solidFill>
                <a:srgbClr val="FF0000"/>
              </a:solidFill>
              <a:latin typeface="HGP創英角ﾎﾟｯﾌﾟ体" pitchFamily="50" charset="-128"/>
              <a:ea typeface="HGP創英角ﾎﾟｯﾌﾟ体" pitchFamily="50" charset="-128"/>
            </a:endParaRPr>
          </a:p>
          <a:p>
            <a:pPr marL="0" indent="0">
              <a:buNone/>
            </a:pPr>
            <a:endParaRPr kumimoji="1" lang="en-US" altLang="ja-JP" sz="4000" dirty="0">
              <a:solidFill>
                <a:schemeClr val="accent6">
                  <a:lumMod val="60000"/>
                  <a:lumOff val="40000"/>
                </a:schemeClr>
              </a:solidFill>
              <a:latin typeface="HGP創英角ﾎﾟｯﾌﾟ体" pitchFamily="50" charset="-128"/>
              <a:ea typeface="HGP創英角ﾎﾟｯﾌﾟ体" pitchFamily="50" charset="-128"/>
            </a:endParaRPr>
          </a:p>
          <a:p>
            <a:pPr marL="0" indent="0">
              <a:buNone/>
            </a:pPr>
            <a:endParaRPr lang="en-US" altLang="ja-JP" sz="4000" dirty="0">
              <a:solidFill>
                <a:schemeClr val="accent6">
                  <a:lumMod val="60000"/>
                  <a:lumOff val="40000"/>
                </a:schemeClr>
              </a:solidFill>
              <a:latin typeface="HGP創英角ﾎﾟｯﾌﾟ体" pitchFamily="50" charset="-128"/>
              <a:ea typeface="HGP創英角ﾎﾟｯﾌﾟ体" pitchFamily="50" charset="-128"/>
            </a:endParaRPr>
          </a:p>
          <a:p>
            <a:pPr marL="0" indent="0">
              <a:buNone/>
            </a:pPr>
            <a:r>
              <a:rPr kumimoji="1" lang="ja-JP" altLang="en-US" sz="4000" dirty="0">
                <a:latin typeface="HGP創英角ﾎﾟｯﾌﾟ体" pitchFamily="50" charset="-128"/>
                <a:ea typeface="HGP創英角ﾎﾟｯﾌﾟ体" pitchFamily="50" charset="-128"/>
              </a:rPr>
              <a:t>　　　　　　　　　　　　　　だと　思っています！</a:t>
            </a:r>
            <a:endParaRPr kumimoji="1" lang="en-US" altLang="ja-JP" dirty="0"/>
          </a:p>
          <a:p>
            <a:endParaRPr lang="en-US" altLang="ja-JP" dirty="0"/>
          </a:p>
          <a:p>
            <a:pPr marL="0" indent="0">
              <a:buNone/>
            </a:pPr>
            <a:endParaRPr kumimoji="1" lang="en-US" altLang="ja-JP" b="1" dirty="0"/>
          </a:p>
          <a:p>
            <a:pPr marL="0" indent="0">
              <a:buNone/>
            </a:pPr>
            <a:r>
              <a:rPr lang="ja-JP" altLang="en-US" sz="2000" b="1" dirty="0">
                <a:solidFill>
                  <a:schemeClr val="accent2"/>
                </a:solidFill>
              </a:rPr>
              <a:t>　　　　　　　　　　　　　　　　　</a:t>
            </a:r>
            <a:endParaRPr kumimoji="1" lang="ja-JP" altLang="en-US" b="1" dirty="0">
              <a:solidFill>
                <a:schemeClr val="accent2"/>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33</a:t>
            </a:fld>
            <a:endParaRPr kumimoji="1" lang="ja-JP" altLang="en-US"/>
          </a:p>
        </p:txBody>
      </p:sp>
    </p:spTree>
    <p:extLst>
      <p:ext uri="{BB962C8B-B14F-4D97-AF65-F5344CB8AC3E}">
        <p14:creationId xmlns:p14="http://schemas.microsoft.com/office/powerpoint/2010/main" val="18840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96752"/>
            <a:ext cx="8229600" cy="4306490"/>
          </a:xfrm>
        </p:spPr>
        <p:txBody>
          <a:bodyPr/>
          <a:lstStyle/>
          <a:p>
            <a:r>
              <a:rPr kumimoji="1" lang="ja-JP" altLang="en-US" dirty="0">
                <a:latin typeface="HGP創英角ﾎﾟｯﾌﾟ体" pitchFamily="50" charset="-128"/>
                <a:ea typeface="HGP創英角ﾎﾟｯﾌﾟ体" pitchFamily="50" charset="-128"/>
              </a:rPr>
              <a:t>なぜそう思うのか？</a:t>
            </a: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34</a:t>
            </a:fld>
            <a:endParaRPr kumimoji="1" lang="ja-JP" altLang="en-US"/>
          </a:p>
        </p:txBody>
      </p:sp>
    </p:spTree>
    <p:extLst>
      <p:ext uri="{BB962C8B-B14F-4D97-AF65-F5344CB8AC3E}">
        <p14:creationId xmlns:p14="http://schemas.microsoft.com/office/powerpoint/2010/main" val="2745680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過去の金利水準</a:t>
            </a:r>
          </a:p>
        </p:txBody>
      </p:sp>
      <p:sp>
        <p:nvSpPr>
          <p:cNvPr id="3" name="コンテンツ プレースホルダー 2"/>
          <p:cNvSpPr>
            <a:spLocks noGrp="1"/>
          </p:cNvSpPr>
          <p:nvPr>
            <p:ph idx="1"/>
          </p:nvPr>
        </p:nvSpPr>
        <p:spPr>
          <a:solidFill>
            <a:schemeClr val="accent1">
              <a:lumMod val="40000"/>
              <a:lumOff val="60000"/>
            </a:schemeClr>
          </a:solidFill>
        </p:spPr>
        <p:txBody>
          <a:bodyPr>
            <a:normAutofit/>
          </a:bodyPr>
          <a:lstStyle/>
          <a:p>
            <a:pPr marL="0" indent="0">
              <a:buNone/>
            </a:pPr>
            <a:r>
              <a:rPr kumimoji="1" lang="ja-JP" altLang="en-US" dirty="0">
                <a:latin typeface="HGP創英角ﾎﾟｯﾌﾟ体" pitchFamily="50" charset="-128"/>
                <a:ea typeface="HGP創英角ﾎﾟｯﾌﾟ体" pitchFamily="50" charset="-128"/>
              </a:rPr>
              <a:t>①昭和６３年４月</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バブル経済前）の</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a:t>
            </a:r>
            <a:r>
              <a:rPr kumimoji="1" lang="ja-JP" altLang="en-US" dirty="0">
                <a:latin typeface="HGP創英角ﾎﾟｯﾌﾟ体" pitchFamily="50" charset="-128"/>
                <a:ea typeface="HGP創英角ﾎﾟｯﾌﾟ体" pitchFamily="50" charset="-128"/>
              </a:rPr>
              <a:t>定期預金（１年）の金利は？</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p>
          <a:p>
            <a:pPr marL="0" indent="0">
              <a:buNone/>
            </a:pPr>
            <a:r>
              <a:rPr kumimoji="1" lang="ja-JP" altLang="en-US" sz="2800" dirty="0">
                <a:latin typeface="HGP創英角ﾎﾟｯﾌﾟ体" pitchFamily="50" charset="-128"/>
                <a:ea typeface="HGP創英角ﾎﾟｯﾌﾟ体" pitchFamily="50" charset="-128"/>
              </a:rPr>
              <a:t>この年は私が銀行に入った年です。</a:t>
            </a:r>
            <a:endParaRPr kumimoji="1" lang="en-US" altLang="ja-JP" sz="2800" dirty="0">
              <a:latin typeface="HGP創英角ﾎﾟｯﾌﾟ体" pitchFamily="50" charset="-128"/>
              <a:ea typeface="HGP創英角ﾎﾟｯﾌﾟ体" pitchFamily="50" charset="-128"/>
            </a:endParaRPr>
          </a:p>
          <a:p>
            <a:pPr marL="0" indent="0">
              <a:buNone/>
            </a:pPr>
            <a:r>
              <a:rPr lang="ja-JP" altLang="en-US" sz="2800" dirty="0">
                <a:latin typeface="HGP創英角ﾎﾟｯﾌﾟ体" pitchFamily="50" charset="-128"/>
                <a:ea typeface="HGP創英角ﾎﾟｯﾌﾟ体" pitchFamily="50" charset="-128"/>
              </a:rPr>
              <a:t>昭和の時代の銀行は</a:t>
            </a:r>
            <a:r>
              <a:rPr lang="ja-JP" altLang="en-US" sz="2800" dirty="0">
                <a:solidFill>
                  <a:srgbClr val="FF0000"/>
                </a:solidFill>
                <a:latin typeface="HGP創英角ﾎﾟｯﾌﾟ体" pitchFamily="50" charset="-128"/>
                <a:ea typeface="HGP創英角ﾎﾟｯﾌﾟ体" pitchFamily="50" charset="-128"/>
              </a:rPr>
              <a:t>金利競争</a:t>
            </a:r>
            <a:r>
              <a:rPr lang="ja-JP" altLang="en-US" sz="2800" dirty="0">
                <a:latin typeface="HGP創英角ﾎﾟｯﾌﾟ体" pitchFamily="50" charset="-128"/>
                <a:ea typeface="HGP創英角ﾎﾟｯﾌﾟ体" pitchFamily="50" charset="-128"/>
              </a:rPr>
              <a:t>のない世界で、</a:t>
            </a:r>
            <a:endParaRPr lang="en-US" altLang="ja-JP" sz="2800" dirty="0">
              <a:latin typeface="HGP創英角ﾎﾟｯﾌﾟ体" pitchFamily="50" charset="-128"/>
              <a:ea typeface="HGP創英角ﾎﾟｯﾌﾟ体" pitchFamily="50" charset="-128"/>
            </a:endParaRPr>
          </a:p>
          <a:p>
            <a:pPr marL="0" indent="0">
              <a:buNone/>
            </a:pPr>
            <a:r>
              <a:rPr kumimoji="1" lang="ja-JP" altLang="en-US" sz="2800" dirty="0">
                <a:solidFill>
                  <a:srgbClr val="FF0000"/>
                </a:solidFill>
                <a:latin typeface="HGP創英角ﾎﾟｯﾌﾟ体" pitchFamily="50" charset="-128"/>
                <a:ea typeface="HGP創英角ﾎﾟｯﾌﾟ体" pitchFamily="50" charset="-128"/>
              </a:rPr>
              <a:t>預金集め</a:t>
            </a:r>
            <a:r>
              <a:rPr kumimoji="1" lang="ja-JP" altLang="en-US" sz="2800" dirty="0">
                <a:latin typeface="HGP創英角ﾎﾟｯﾌﾟ体" pitchFamily="50" charset="-128"/>
                <a:ea typeface="HGP創英角ﾎﾟｯﾌﾟ体" pitchFamily="50" charset="-128"/>
              </a:rPr>
              <a:t>が重要な仕事でした。</a:t>
            </a:r>
            <a:endParaRPr kumimoji="1" lang="en-US" altLang="ja-JP" sz="2800" dirty="0">
              <a:latin typeface="HGP創英角ﾎﾟｯﾌﾟ体" pitchFamily="50" charset="-128"/>
              <a:ea typeface="HGP創英角ﾎﾟｯﾌﾟ体" pitchFamily="50" charset="-128"/>
            </a:endParaRPr>
          </a:p>
          <a:p>
            <a:pPr marL="0" indent="0">
              <a:buNone/>
            </a:pPr>
            <a:r>
              <a:rPr kumimoji="1" lang="ja-JP" altLang="en-US" sz="2800" dirty="0">
                <a:latin typeface="HGP創英角ﾎﾟｯﾌﾟ体" pitchFamily="50" charset="-128"/>
                <a:ea typeface="HGP創英角ﾎﾟｯﾌﾟ体" pitchFamily="50" charset="-128"/>
              </a:rPr>
              <a:t>入行時、先輩に</a:t>
            </a:r>
            <a:endParaRPr kumimoji="1" lang="en-US" altLang="ja-JP" sz="2800" dirty="0">
              <a:latin typeface="HGP創英角ﾎﾟｯﾌﾟ体" pitchFamily="50" charset="-128"/>
              <a:ea typeface="HGP創英角ﾎﾟｯﾌﾟ体" pitchFamily="50" charset="-128"/>
            </a:endParaRPr>
          </a:p>
          <a:p>
            <a:pPr marL="0" indent="0">
              <a:buNone/>
            </a:pPr>
            <a:r>
              <a:rPr lang="en-US" altLang="ja-JP" sz="2800" dirty="0">
                <a:solidFill>
                  <a:srgbClr val="FF0000"/>
                </a:solidFill>
                <a:latin typeface="HGP創英角ﾎﾟｯﾌﾟ体" pitchFamily="50" charset="-128"/>
                <a:ea typeface="HGP創英角ﾎﾟｯﾌﾟ体" pitchFamily="50" charset="-128"/>
              </a:rPr>
              <a:t>『</a:t>
            </a:r>
            <a:r>
              <a:rPr lang="ja-JP" altLang="en-US" sz="2800" dirty="0">
                <a:solidFill>
                  <a:srgbClr val="FF0000"/>
                </a:solidFill>
                <a:latin typeface="HGP創英角ﾎﾟｯﾌﾟ体" pitchFamily="50" charset="-128"/>
                <a:ea typeface="HGP創英角ﾎﾟｯﾌﾟ体" pitchFamily="50" charset="-128"/>
              </a:rPr>
              <a:t>悪いときに銀行に入ってきたね！</a:t>
            </a:r>
            <a:r>
              <a:rPr lang="en-US" altLang="ja-JP" sz="2800" dirty="0">
                <a:solidFill>
                  <a:srgbClr val="FF0000"/>
                </a:solidFill>
                <a:latin typeface="HGP創英角ﾎﾟｯﾌﾟ体" pitchFamily="50" charset="-128"/>
                <a:ea typeface="HGP創英角ﾎﾟｯﾌﾟ体" pitchFamily="50" charset="-128"/>
              </a:rPr>
              <a:t>』</a:t>
            </a:r>
            <a:r>
              <a:rPr lang="ja-JP" altLang="en-US" sz="2800" dirty="0">
                <a:latin typeface="HGP創英角ﾎﾟｯﾌﾟ体" pitchFamily="50" charset="-128"/>
                <a:ea typeface="HGP創英角ﾎﾟｯﾌﾟ体" pitchFamily="50" charset="-128"/>
              </a:rPr>
              <a:t>と言われました。</a:t>
            </a:r>
            <a:endParaRPr kumimoji="1" lang="ja-JP" altLang="en-US" sz="2800" dirty="0">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35</a:t>
            </a:fld>
            <a:endParaRPr kumimoji="1" lang="ja-JP" altLang="en-US"/>
          </a:p>
        </p:txBody>
      </p:sp>
    </p:spTree>
    <p:extLst>
      <p:ext uri="{BB962C8B-B14F-4D97-AF65-F5344CB8AC3E}">
        <p14:creationId xmlns:p14="http://schemas.microsoft.com/office/powerpoint/2010/main" val="37446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62E89B-9B35-4F43-B272-A9001FDEA5F5}"/>
              </a:ext>
            </a:extLst>
          </p:cNvPr>
          <p:cNvPicPr>
            <a:picLocks noChangeAspect="1"/>
          </p:cNvPicPr>
          <p:nvPr/>
        </p:nvPicPr>
        <p:blipFill>
          <a:blip r:embed="rId2"/>
          <a:stretch>
            <a:fillRect/>
          </a:stretch>
        </p:blipFill>
        <p:spPr>
          <a:xfrm>
            <a:off x="186953" y="387767"/>
            <a:ext cx="8770093" cy="6151145"/>
          </a:xfrm>
          <a:prstGeom prst="rect">
            <a:avLst/>
          </a:prstGeom>
        </p:spPr>
      </p:pic>
      <p:sp>
        <p:nvSpPr>
          <p:cNvPr id="4" name="スライド番号プレースホルダー 3">
            <a:extLst>
              <a:ext uri="{FF2B5EF4-FFF2-40B4-BE49-F238E27FC236}">
                <a16:creationId xmlns:a16="http://schemas.microsoft.com/office/drawing/2014/main" id="{DE5BBBD3-2C39-43C1-A706-C042677A88C6}"/>
              </a:ext>
            </a:extLst>
          </p:cNvPr>
          <p:cNvSpPr>
            <a:spLocks noGrp="1"/>
          </p:cNvSpPr>
          <p:nvPr>
            <p:ph type="sldNum" sz="quarter" idx="12"/>
          </p:nvPr>
        </p:nvSpPr>
        <p:spPr/>
        <p:txBody>
          <a:bodyPr/>
          <a:lstStyle/>
          <a:p>
            <a:fld id="{A02F7301-A056-40AF-BF7B-5C8068B5D362}" type="slidenum">
              <a:rPr kumimoji="1" lang="ja-JP" altLang="en-US" smtClean="0"/>
              <a:t>36</a:t>
            </a:fld>
            <a:endParaRPr kumimoji="1" lang="ja-JP" altLang="en-US"/>
          </a:p>
        </p:txBody>
      </p:sp>
      <p:sp>
        <p:nvSpPr>
          <p:cNvPr id="7" name="テキスト ボックス 6">
            <a:extLst>
              <a:ext uri="{FF2B5EF4-FFF2-40B4-BE49-F238E27FC236}">
                <a16:creationId xmlns:a16="http://schemas.microsoft.com/office/drawing/2014/main" id="{E1FBBA12-BEF0-4AB9-81ED-22F5CC3D5A55}"/>
              </a:ext>
            </a:extLst>
          </p:cNvPr>
          <p:cNvSpPr txBox="1"/>
          <p:nvPr/>
        </p:nvSpPr>
        <p:spPr>
          <a:xfrm>
            <a:off x="4211960" y="6471832"/>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
        <p:nvSpPr>
          <p:cNvPr id="8" name="吹き出し: 角を丸めた四角形 7">
            <a:extLst>
              <a:ext uri="{FF2B5EF4-FFF2-40B4-BE49-F238E27FC236}">
                <a16:creationId xmlns:a16="http://schemas.microsoft.com/office/drawing/2014/main" id="{19589753-2C28-46C0-95B3-0C1F371DE0AC}"/>
              </a:ext>
            </a:extLst>
          </p:cNvPr>
          <p:cNvSpPr/>
          <p:nvPr/>
        </p:nvSpPr>
        <p:spPr>
          <a:xfrm>
            <a:off x="2725714"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9" name="吹き出し: 角を丸めた四角形 8">
            <a:extLst>
              <a:ext uri="{FF2B5EF4-FFF2-40B4-BE49-F238E27FC236}">
                <a16:creationId xmlns:a16="http://schemas.microsoft.com/office/drawing/2014/main" id="{F63107EA-6DEA-49C9-B150-1E7DC71B4BD3}"/>
              </a:ext>
            </a:extLst>
          </p:cNvPr>
          <p:cNvSpPr/>
          <p:nvPr/>
        </p:nvSpPr>
        <p:spPr>
          <a:xfrm>
            <a:off x="4427984" y="2564904"/>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0" name="吹き出し: 角を丸めた四角形 9">
            <a:extLst>
              <a:ext uri="{FF2B5EF4-FFF2-40B4-BE49-F238E27FC236}">
                <a16:creationId xmlns:a16="http://schemas.microsoft.com/office/drawing/2014/main" id="{EE99B788-865F-4ABE-9146-C9F929D86566}"/>
              </a:ext>
            </a:extLst>
          </p:cNvPr>
          <p:cNvSpPr/>
          <p:nvPr/>
        </p:nvSpPr>
        <p:spPr>
          <a:xfrm>
            <a:off x="5761112" y="1892376"/>
            <a:ext cx="1584176"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11" name="吹き出し: 角を丸めた四角形 10">
            <a:extLst>
              <a:ext uri="{FF2B5EF4-FFF2-40B4-BE49-F238E27FC236}">
                <a16:creationId xmlns:a16="http://schemas.microsoft.com/office/drawing/2014/main" id="{61C52F61-820C-4C27-9677-AD54C1C04F3B}"/>
              </a:ext>
            </a:extLst>
          </p:cNvPr>
          <p:cNvSpPr/>
          <p:nvPr/>
        </p:nvSpPr>
        <p:spPr>
          <a:xfrm>
            <a:off x="6444208" y="4124363"/>
            <a:ext cx="1512168" cy="360040"/>
          </a:xfrm>
          <a:prstGeom prst="wedgeRoundRectCallout">
            <a:avLst>
              <a:gd name="adj1" fmla="val -26603"/>
              <a:gd name="adj2" fmla="val -1318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
        <p:nvSpPr>
          <p:cNvPr id="12" name="吹き出し: 角を丸めた四角形 11">
            <a:extLst>
              <a:ext uri="{FF2B5EF4-FFF2-40B4-BE49-F238E27FC236}">
                <a16:creationId xmlns:a16="http://schemas.microsoft.com/office/drawing/2014/main" id="{B6DFF5A8-FCF1-455D-B43B-A17A1D73BB06}"/>
              </a:ext>
            </a:extLst>
          </p:cNvPr>
          <p:cNvSpPr/>
          <p:nvPr/>
        </p:nvSpPr>
        <p:spPr>
          <a:xfrm>
            <a:off x="5148064" y="4922061"/>
            <a:ext cx="1584176"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spTree>
    <p:extLst>
      <p:ext uri="{BB962C8B-B14F-4D97-AF65-F5344CB8AC3E}">
        <p14:creationId xmlns:p14="http://schemas.microsoft.com/office/powerpoint/2010/main" val="6216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過去の金利水準</a:t>
            </a:r>
          </a:p>
        </p:txBody>
      </p:sp>
      <p:sp>
        <p:nvSpPr>
          <p:cNvPr id="3" name="コンテンツ プレースホルダー 2"/>
          <p:cNvSpPr>
            <a:spLocks noGrp="1"/>
          </p:cNvSpPr>
          <p:nvPr>
            <p:ph idx="1"/>
          </p:nvPr>
        </p:nvSpPr>
        <p:spPr>
          <a:xfrm>
            <a:off x="467544" y="1628800"/>
            <a:ext cx="8229600" cy="4525963"/>
          </a:xfrm>
          <a:solidFill>
            <a:schemeClr val="accent1">
              <a:lumMod val="40000"/>
              <a:lumOff val="60000"/>
            </a:schemeClr>
          </a:solidFill>
        </p:spPr>
        <p:txBody>
          <a:bodyPr>
            <a:normAutofit fontScale="92500"/>
          </a:bodyPr>
          <a:lstStyle/>
          <a:p>
            <a:pPr marL="0" indent="0">
              <a:buNone/>
            </a:pPr>
            <a:r>
              <a:rPr kumimoji="1" lang="ja-JP" altLang="en-US" dirty="0">
                <a:latin typeface="HGP創英角ﾎﾟｯﾌﾟ体" pitchFamily="50" charset="-128"/>
                <a:ea typeface="HGP創英角ﾎﾟｯﾌﾟ体" pitchFamily="50" charset="-128"/>
              </a:rPr>
              <a:t>①昭和６３年４月</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バブル経済前）の</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a:t>
            </a:r>
            <a:r>
              <a:rPr kumimoji="1" lang="ja-JP" altLang="en-US" dirty="0">
                <a:latin typeface="HGP創英角ﾎﾟｯﾌﾟ体" pitchFamily="50" charset="-128"/>
                <a:ea typeface="HGP創英角ﾎﾟｯﾌﾟ体" pitchFamily="50" charset="-128"/>
              </a:rPr>
              <a:t>定期預金（１年）の金利は？</a:t>
            </a:r>
            <a:endParaRPr kumimoji="1" lang="en-US" altLang="ja-JP" dirty="0">
              <a:latin typeface="HGP創英角ﾎﾟｯﾌﾟ体" pitchFamily="50" charset="-128"/>
              <a:ea typeface="HGP創英角ﾎﾟｯﾌﾟ体" pitchFamily="50" charset="-128"/>
            </a:endParaRPr>
          </a:p>
          <a:p>
            <a:pPr marL="0" indent="0">
              <a:buNone/>
            </a:pPr>
            <a:r>
              <a:rPr lang="ja-JP" altLang="en-US" sz="4000" b="1" dirty="0">
                <a:solidFill>
                  <a:schemeClr val="accent2"/>
                </a:solidFill>
              </a:rPr>
              <a:t>　　　　　　　　　　　　　　　　</a:t>
            </a:r>
            <a:r>
              <a:rPr lang="en-US" altLang="ja-JP" sz="4000" b="1" dirty="0">
                <a:solidFill>
                  <a:schemeClr val="tx2"/>
                </a:solidFill>
                <a:latin typeface="+mj-ea"/>
                <a:ea typeface="+mj-ea"/>
              </a:rPr>
              <a:t>3.36</a:t>
            </a:r>
            <a:r>
              <a:rPr lang="ja-JP" altLang="en-US" sz="4000" b="1" dirty="0">
                <a:solidFill>
                  <a:schemeClr val="tx2"/>
                </a:solidFill>
                <a:latin typeface="+mj-ea"/>
                <a:ea typeface="+mj-ea"/>
              </a:rPr>
              <a:t>％</a:t>
            </a:r>
            <a:endParaRPr lang="en-US" altLang="ja-JP" sz="4000" b="1" dirty="0">
              <a:solidFill>
                <a:schemeClr val="tx2"/>
              </a:solidFill>
              <a:latin typeface="+mj-ea"/>
              <a:ea typeface="+mj-ea"/>
            </a:endParaRPr>
          </a:p>
          <a:p>
            <a:pPr marL="0" indent="0">
              <a:buNone/>
            </a:pPr>
            <a:endParaRPr kumimoji="1" lang="en-US" altLang="ja-JP" dirty="0"/>
          </a:p>
          <a:p>
            <a:pPr marL="0" indent="0">
              <a:buNone/>
            </a:pPr>
            <a:r>
              <a:rPr kumimoji="1" lang="ja-JP" altLang="en-US" sz="3000" dirty="0">
                <a:latin typeface="HGP創英角ﾎﾟｯﾌﾟ体" pitchFamily="50" charset="-128"/>
                <a:ea typeface="HGP創英角ﾎﾟｯﾌﾟ体" pitchFamily="50" charset="-128"/>
              </a:rPr>
              <a:t>このころは</a:t>
            </a:r>
            <a:r>
              <a:rPr kumimoji="1" lang="ja-JP" altLang="en-US" sz="3000" dirty="0">
                <a:solidFill>
                  <a:srgbClr val="0070C0"/>
                </a:solidFill>
                <a:latin typeface="HGP創英角ﾎﾟｯﾌﾟ体" pitchFamily="50" charset="-128"/>
                <a:ea typeface="HGP創英角ﾎﾟｯﾌﾟ体" pitchFamily="50" charset="-128"/>
              </a:rPr>
              <a:t>景気が悪く</a:t>
            </a:r>
            <a:r>
              <a:rPr kumimoji="1" lang="ja-JP" altLang="en-US" sz="3000" dirty="0">
                <a:latin typeface="HGP創英角ﾎﾟｯﾌﾟ体" pitchFamily="50" charset="-128"/>
                <a:ea typeface="HGP創英角ﾎﾟｯﾌﾟ体" pitchFamily="50" charset="-128"/>
              </a:rPr>
              <a:t>、景気の谷と言われていました。</a:t>
            </a:r>
            <a:endParaRPr kumimoji="1" lang="en-US" altLang="ja-JP" sz="3000" dirty="0">
              <a:latin typeface="HGP創英角ﾎﾟｯﾌﾟ体" pitchFamily="50" charset="-128"/>
              <a:ea typeface="HGP創英角ﾎﾟｯﾌﾟ体" pitchFamily="50" charset="-128"/>
            </a:endParaRPr>
          </a:p>
          <a:p>
            <a:pPr marL="0" indent="0">
              <a:buNone/>
            </a:pPr>
            <a:r>
              <a:rPr lang="ja-JP" altLang="en-US" sz="3000" dirty="0">
                <a:latin typeface="HGP創英角ﾎﾟｯﾌﾟ体" pitchFamily="50" charset="-128"/>
                <a:ea typeface="HGP創英角ﾎﾟｯﾌﾟ体" pitchFamily="50" charset="-128"/>
              </a:rPr>
              <a:t>先輩は、景気が悪く</a:t>
            </a:r>
            <a:r>
              <a:rPr lang="ja-JP" altLang="en-US" sz="3000" dirty="0">
                <a:solidFill>
                  <a:srgbClr val="0070C0"/>
                </a:solidFill>
                <a:latin typeface="HGP創英角ﾎﾟｯﾌﾟ体" pitchFamily="50" charset="-128"/>
                <a:ea typeface="HGP創英角ﾎﾟｯﾌﾟ体" pitchFamily="50" charset="-128"/>
              </a:rPr>
              <a:t>金利が低かった</a:t>
            </a:r>
            <a:r>
              <a:rPr lang="ja-JP" altLang="en-US" sz="3000" dirty="0">
                <a:latin typeface="HGP創英角ﾎﾟｯﾌﾟ体" pitchFamily="50" charset="-128"/>
                <a:ea typeface="HGP創英角ﾎﾟｯﾌﾟ体" pitchFamily="50" charset="-128"/>
              </a:rPr>
              <a:t>ので預金が集め難い為</a:t>
            </a:r>
            <a:r>
              <a:rPr lang="en-US" altLang="ja-JP" sz="3000" dirty="0">
                <a:solidFill>
                  <a:srgbClr val="FF0000"/>
                </a:solidFill>
                <a:latin typeface="HGP創英角ﾎﾟｯﾌﾟ体" pitchFamily="50" charset="-128"/>
                <a:ea typeface="HGP創英角ﾎﾟｯﾌﾟ体" pitchFamily="50" charset="-128"/>
              </a:rPr>
              <a:t>『</a:t>
            </a:r>
            <a:r>
              <a:rPr lang="ja-JP" altLang="en-US" sz="3000" dirty="0">
                <a:solidFill>
                  <a:srgbClr val="FF0000"/>
                </a:solidFill>
                <a:latin typeface="HGP創英角ﾎﾟｯﾌﾟ体" pitchFamily="50" charset="-128"/>
                <a:ea typeface="HGP創英角ﾎﾟｯﾌﾟ体" pitchFamily="50" charset="-128"/>
              </a:rPr>
              <a:t>悪い時に銀行入ったね・・・</a:t>
            </a:r>
            <a:r>
              <a:rPr lang="en-US" altLang="ja-JP" sz="3000" dirty="0">
                <a:solidFill>
                  <a:srgbClr val="FF0000"/>
                </a:solidFill>
                <a:latin typeface="HGP創英角ﾎﾟｯﾌﾟ体" pitchFamily="50" charset="-128"/>
                <a:ea typeface="HGP創英角ﾎﾟｯﾌﾟ体" pitchFamily="50" charset="-128"/>
              </a:rPr>
              <a:t>』</a:t>
            </a:r>
            <a:r>
              <a:rPr lang="ja-JP" altLang="en-US" sz="3000" dirty="0">
                <a:latin typeface="HGP創英角ﾎﾟｯﾌﾟ体" pitchFamily="50" charset="-128"/>
                <a:ea typeface="HGP創英角ﾎﾟｯﾌﾟ体" pitchFamily="50" charset="-128"/>
              </a:rPr>
              <a:t>　と言ったのです。</a:t>
            </a:r>
            <a:endParaRPr kumimoji="1" lang="en-US" altLang="ja-JP" sz="3000" dirty="0">
              <a:latin typeface="HGP創英角ﾎﾟｯﾌﾟ体" pitchFamily="50" charset="-128"/>
              <a:ea typeface="HGP創英角ﾎﾟｯﾌﾟ体" pitchFamily="50" charset="-128"/>
            </a:endParaRPr>
          </a:p>
          <a:p>
            <a:pPr marL="0" indent="0">
              <a:buNone/>
            </a:pPr>
            <a:r>
              <a:rPr lang="ja-JP" altLang="en-US" dirty="0"/>
              <a:t>　　　　　　　　</a:t>
            </a: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37</a:t>
            </a:fld>
            <a:endParaRPr kumimoji="1" lang="ja-JP" altLang="en-US"/>
          </a:p>
        </p:txBody>
      </p:sp>
    </p:spTree>
    <p:extLst>
      <p:ext uri="{BB962C8B-B14F-4D97-AF65-F5344CB8AC3E}">
        <p14:creationId xmlns:p14="http://schemas.microsoft.com/office/powerpoint/2010/main" val="5224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過去の金利水準</a:t>
            </a:r>
          </a:p>
        </p:txBody>
      </p:sp>
      <p:sp>
        <p:nvSpPr>
          <p:cNvPr id="3" name="コンテンツ プレースホルダー 2"/>
          <p:cNvSpPr>
            <a:spLocks noGrp="1"/>
          </p:cNvSpPr>
          <p:nvPr>
            <p:ph idx="1"/>
          </p:nvPr>
        </p:nvSpPr>
        <p:spPr>
          <a:solidFill>
            <a:schemeClr val="accent1">
              <a:lumMod val="40000"/>
              <a:lumOff val="60000"/>
            </a:schemeClr>
          </a:solidFill>
          <a:ln>
            <a:solidFill>
              <a:schemeClr val="bg1"/>
            </a:solidFill>
          </a:ln>
        </p:spPr>
        <p:txBody>
          <a:bodyPr/>
          <a:lstStyle/>
          <a:p>
            <a:pPr marL="0" indent="0">
              <a:buNone/>
            </a:pPr>
            <a:r>
              <a:rPr kumimoji="1" lang="ja-JP" altLang="en-US" dirty="0">
                <a:latin typeface="HGP創英角ﾎﾟｯﾌﾟ体" pitchFamily="50" charset="-128"/>
                <a:ea typeface="HGP創英角ﾎﾟｯﾌﾟ体" pitchFamily="50" charset="-128"/>
              </a:rPr>
              <a:t>②平成２年９月（バブル経済期）の</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大口定期預金（１年）の金利は？</a:t>
            </a:r>
            <a:endParaRPr lang="en-US" altLang="ja-JP" dirty="0">
              <a:latin typeface="HGP創英角ﾎﾟｯﾌﾟ体" pitchFamily="50" charset="-128"/>
              <a:ea typeface="HGP創英角ﾎﾟｯﾌﾟ体" pitchFamily="50" charset="-128"/>
            </a:endParaRPr>
          </a:p>
          <a:p>
            <a:pPr marL="0" indent="0">
              <a:buNone/>
            </a:pPr>
            <a:endParaRPr kumimoji="1" lang="en-US" altLang="ja-JP" b="1" dirty="0">
              <a:solidFill>
                <a:schemeClr val="accent2"/>
              </a:solidFill>
            </a:endParaRPr>
          </a:p>
          <a:p>
            <a:pPr marL="0" indent="0">
              <a:buNone/>
            </a:pPr>
            <a:r>
              <a:rPr lang="ja-JP" altLang="en-US" dirty="0">
                <a:solidFill>
                  <a:srgbClr val="FF0000"/>
                </a:solidFill>
                <a:latin typeface="HGP創英角ﾎﾟｯﾌﾟ体" pitchFamily="50" charset="-128"/>
                <a:ea typeface="HGP創英角ﾎﾟｯﾌﾟ体" pitchFamily="50" charset="-128"/>
              </a:rPr>
              <a:t>この年、沼津（グルメ街道）のお客様に１億円</a:t>
            </a:r>
            <a:r>
              <a:rPr kumimoji="1" lang="ja-JP" altLang="en-US" dirty="0">
                <a:solidFill>
                  <a:srgbClr val="FF0000"/>
                </a:solidFill>
                <a:latin typeface="HGP創英角ﾎﾟｯﾌﾟ体" pitchFamily="50" charset="-128"/>
                <a:ea typeface="HGP創英角ﾎﾟｯﾌﾟ体" pitchFamily="50" charset="-128"/>
              </a:rPr>
              <a:t>　の大口定期預金</a:t>
            </a:r>
            <a:r>
              <a:rPr kumimoji="1" lang="en-US" altLang="ja-JP" dirty="0">
                <a:solidFill>
                  <a:srgbClr val="FF0000"/>
                </a:solidFill>
                <a:latin typeface="HGP創英角ﾎﾟｯﾌﾟ体" pitchFamily="50" charset="-128"/>
                <a:ea typeface="HGP創英角ﾎﾟｯﾌﾟ体" pitchFamily="50" charset="-128"/>
              </a:rPr>
              <a:t>(</a:t>
            </a:r>
            <a:r>
              <a:rPr kumimoji="1" lang="ja-JP" altLang="en-US" dirty="0">
                <a:solidFill>
                  <a:srgbClr val="FF0000"/>
                </a:solidFill>
                <a:latin typeface="HGP創英角ﾎﾟｯﾌﾟ体" pitchFamily="50" charset="-128"/>
                <a:ea typeface="HGP創英角ﾎﾟｯﾌﾟ体" pitchFamily="50" charset="-128"/>
              </a:rPr>
              <a:t>入札）をしてもらいました。</a:t>
            </a:r>
            <a:endParaRPr kumimoji="1" lang="en-US" altLang="ja-JP" dirty="0">
              <a:solidFill>
                <a:srgbClr val="FF0000"/>
              </a:solidFill>
              <a:latin typeface="HGP創英角ﾎﾟｯﾌﾟ体" pitchFamily="50" charset="-128"/>
              <a:ea typeface="HGP創英角ﾎﾟｯﾌﾟ体" pitchFamily="50" charset="-128"/>
            </a:endParaRPr>
          </a:p>
          <a:p>
            <a:pPr marL="0" indent="0">
              <a:buNone/>
            </a:pPr>
            <a:r>
              <a:rPr kumimoji="1" lang="ja-JP" altLang="en-US" b="1" dirty="0">
                <a:solidFill>
                  <a:schemeClr val="accent2"/>
                </a:solidFill>
              </a:rPr>
              <a:t>　　　　　　　　　　　　　　　　　　　</a:t>
            </a:r>
            <a:r>
              <a:rPr kumimoji="1" lang="ja-JP" altLang="en-US" sz="4000" b="1" dirty="0">
                <a:solidFill>
                  <a:schemeClr val="accent2"/>
                </a:solidFill>
              </a:rPr>
              <a:t>　</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38</a:t>
            </a:fld>
            <a:endParaRPr kumimoji="1" lang="ja-JP" altLang="en-US"/>
          </a:p>
        </p:txBody>
      </p:sp>
    </p:spTree>
    <p:extLst>
      <p:ext uri="{BB962C8B-B14F-4D97-AF65-F5344CB8AC3E}">
        <p14:creationId xmlns:p14="http://schemas.microsoft.com/office/powerpoint/2010/main" val="68892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沼津</a:t>
            </a:r>
            <a:r>
              <a:rPr kumimoji="1" lang="ja-JP" altLang="en-US" dirty="0" err="1"/>
              <a:t>ぐるめ</a:t>
            </a:r>
            <a:r>
              <a:rPr kumimoji="1" lang="ja-JP" altLang="en-US" dirty="0"/>
              <a:t>街道</a:t>
            </a:r>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descr="C:\Users\owner\AppData\Local\Microsoft\Windows\Temporary Internet Files\Content.Outlook\6A526GIT\__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136904"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39</a:t>
            </a:fld>
            <a:endParaRPr kumimoji="1" lang="ja-JP" altLang="en-US"/>
          </a:p>
        </p:txBody>
      </p:sp>
    </p:spTree>
    <p:extLst>
      <p:ext uri="{BB962C8B-B14F-4D97-AF65-F5344CB8AC3E}">
        <p14:creationId xmlns:p14="http://schemas.microsoft.com/office/powerpoint/2010/main" val="50991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住宅市場活性化策！</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endParaRPr lang="en-US" altLang="ja-JP" sz="40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000" dirty="0">
                <a:latin typeface="HGP創英角ﾎﾟｯﾌﾟ体" panose="040B0A00000000000000" pitchFamily="50" charset="-128"/>
                <a:ea typeface="HGP創英角ﾎﾟｯﾌﾟ体" panose="040B0A00000000000000" pitchFamily="50" charset="-128"/>
              </a:rPr>
              <a:t>　知っておきたい</a:t>
            </a:r>
            <a:endParaRPr kumimoji="1" lang="en-US" altLang="ja-JP" sz="40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6000" dirty="0">
                <a:solidFill>
                  <a:srgbClr val="FF0000"/>
                </a:solidFill>
                <a:latin typeface="HGP創英角ﾎﾟｯﾌﾟ体" panose="040B0A00000000000000" pitchFamily="50" charset="-128"/>
                <a:ea typeface="HGP創英角ﾎﾟｯﾌﾟ体" panose="040B0A00000000000000" pitchFamily="50" charset="-128"/>
              </a:rPr>
              <a:t>　　　　</a:t>
            </a:r>
            <a:r>
              <a:rPr lang="ja-JP" altLang="en-US" sz="6500" dirty="0">
                <a:solidFill>
                  <a:srgbClr val="FF0000"/>
                </a:solidFill>
                <a:latin typeface="HGP創英角ﾎﾟｯﾌﾟ体" panose="040B0A00000000000000" pitchFamily="50" charset="-128"/>
                <a:ea typeface="HGP創英角ﾎﾟｯﾌﾟ体" panose="040B0A00000000000000" pitchFamily="50" charset="-128"/>
              </a:rPr>
              <a:t>４</a:t>
            </a:r>
            <a:r>
              <a:rPr kumimoji="1" lang="ja-JP" altLang="en-US" sz="6500" dirty="0">
                <a:solidFill>
                  <a:srgbClr val="FF0000"/>
                </a:solidFill>
                <a:latin typeface="HGP創英角ﾎﾟｯﾌﾟ体" panose="040B0A00000000000000" pitchFamily="50" charset="-128"/>
                <a:ea typeface="HGP創英角ﾎﾟｯﾌﾟ体" panose="040B0A00000000000000" pitchFamily="50" charset="-128"/>
              </a:rPr>
              <a:t>つの国策</a:t>
            </a:r>
            <a:r>
              <a:rPr lang="ja-JP" altLang="en-US" sz="65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6500" dirty="0">
                <a:solidFill>
                  <a:srgbClr val="FF0000"/>
                </a:solidFill>
                <a:latin typeface="HGP創英角ﾎﾟｯﾌﾟ体" panose="040B0A00000000000000" pitchFamily="50" charset="-128"/>
                <a:ea typeface="HGP創英角ﾎﾟｯﾌﾟ体" panose="040B0A00000000000000" pitchFamily="50" charset="-128"/>
              </a:rPr>
              <a:t>！</a:t>
            </a:r>
            <a:endParaRPr lang="en-US" altLang="ja-JP" sz="65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1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6000" dirty="0">
                <a:solidFill>
                  <a:srgbClr val="FF0000"/>
                </a:solidFill>
                <a:latin typeface="HGP創英角ﾎﾟｯﾌﾟ体" panose="040B0A00000000000000" pitchFamily="50" charset="-128"/>
                <a:ea typeface="HGP創英角ﾎﾟｯﾌﾟ体" panose="040B0A00000000000000" pitchFamily="50" charset="-128"/>
              </a:rPr>
              <a:t>　　　</a:t>
            </a:r>
            <a:r>
              <a:rPr lang="ja-JP" altLang="en-US" sz="3900" dirty="0">
                <a:solidFill>
                  <a:srgbClr val="0070C0"/>
                </a:solidFill>
                <a:latin typeface="HGP創英角ﾎﾟｯﾌﾟ体" panose="040B0A00000000000000" pitchFamily="50" charset="-128"/>
                <a:ea typeface="HGP創英角ﾎﾟｯﾌﾟ体" panose="040B0A00000000000000" pitchFamily="50" charset="-128"/>
              </a:rPr>
              <a:t>国策＝住宅市場活性化策</a:t>
            </a:r>
            <a:endParaRPr lang="en-US" altLang="ja-JP" sz="3900"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900" dirty="0">
                <a:solidFill>
                  <a:srgbClr val="0070C0"/>
                </a:solidFill>
                <a:latin typeface="HGP創英角ﾎﾟｯﾌﾟ体" panose="040B0A00000000000000" pitchFamily="50" charset="-128"/>
                <a:ea typeface="HGP創英角ﾎﾟｯﾌﾟ体" panose="040B0A00000000000000" pitchFamily="50" charset="-128"/>
              </a:rPr>
              <a:t>　　　　　　　　　</a:t>
            </a:r>
            <a:r>
              <a:rPr lang="ja-JP" altLang="en-US" sz="6000" dirty="0">
                <a:solidFill>
                  <a:srgbClr val="0070C0"/>
                </a:solidFill>
                <a:latin typeface="HGP創英角ﾎﾟｯﾌﾟ体" panose="040B0A00000000000000" pitchFamily="50" charset="-128"/>
                <a:ea typeface="HGP創英角ﾎﾟｯﾌﾟ体" panose="040B0A00000000000000" pitchFamily="50" charset="-128"/>
              </a:rPr>
              <a:t>　</a:t>
            </a:r>
            <a:r>
              <a:rPr lang="ja-JP" altLang="en-US" sz="4000" dirty="0">
                <a:solidFill>
                  <a:schemeClr val="tx1"/>
                </a:solidFill>
                <a:latin typeface="HGP創英角ﾎﾟｯﾌﾟ体" panose="040B0A00000000000000" pitchFamily="50" charset="-128"/>
                <a:ea typeface="HGP創英角ﾎﾟｯﾌﾟ体" panose="040B0A00000000000000" pitchFamily="50" charset="-128"/>
              </a:rPr>
              <a:t>　</a:t>
            </a:r>
            <a:endParaRPr kumimoji="1" lang="ja-JP" altLang="en-US" sz="40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a:t>
            </a:fld>
            <a:endParaRPr kumimoji="1" lang="ja-JP" altLang="en-US"/>
          </a:p>
        </p:txBody>
      </p:sp>
    </p:spTree>
    <p:extLst>
      <p:ext uri="{BB962C8B-B14F-4D97-AF65-F5344CB8AC3E}">
        <p14:creationId xmlns:p14="http://schemas.microsoft.com/office/powerpoint/2010/main" val="3502484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62E89B-9B35-4F43-B272-A9001FDEA5F5}"/>
              </a:ext>
            </a:extLst>
          </p:cNvPr>
          <p:cNvPicPr>
            <a:picLocks noChangeAspect="1"/>
          </p:cNvPicPr>
          <p:nvPr/>
        </p:nvPicPr>
        <p:blipFill>
          <a:blip r:embed="rId2"/>
          <a:stretch>
            <a:fillRect/>
          </a:stretch>
        </p:blipFill>
        <p:spPr>
          <a:xfrm>
            <a:off x="186953" y="387767"/>
            <a:ext cx="8770093" cy="6151145"/>
          </a:xfrm>
          <a:prstGeom prst="rect">
            <a:avLst/>
          </a:prstGeom>
        </p:spPr>
      </p:pic>
      <p:sp>
        <p:nvSpPr>
          <p:cNvPr id="4" name="スライド番号プレースホルダー 3">
            <a:extLst>
              <a:ext uri="{FF2B5EF4-FFF2-40B4-BE49-F238E27FC236}">
                <a16:creationId xmlns:a16="http://schemas.microsoft.com/office/drawing/2014/main" id="{DE5BBBD3-2C39-43C1-A706-C042677A88C6}"/>
              </a:ext>
            </a:extLst>
          </p:cNvPr>
          <p:cNvSpPr>
            <a:spLocks noGrp="1"/>
          </p:cNvSpPr>
          <p:nvPr>
            <p:ph type="sldNum" sz="quarter" idx="12"/>
          </p:nvPr>
        </p:nvSpPr>
        <p:spPr/>
        <p:txBody>
          <a:bodyPr/>
          <a:lstStyle/>
          <a:p>
            <a:fld id="{A02F7301-A056-40AF-BF7B-5C8068B5D362}" type="slidenum">
              <a:rPr kumimoji="1" lang="ja-JP" altLang="en-US" smtClean="0"/>
              <a:t>40</a:t>
            </a:fld>
            <a:endParaRPr kumimoji="1" lang="ja-JP" altLang="en-US"/>
          </a:p>
        </p:txBody>
      </p:sp>
      <p:sp>
        <p:nvSpPr>
          <p:cNvPr id="7" name="テキスト ボックス 6">
            <a:extLst>
              <a:ext uri="{FF2B5EF4-FFF2-40B4-BE49-F238E27FC236}">
                <a16:creationId xmlns:a16="http://schemas.microsoft.com/office/drawing/2014/main" id="{E1FBBA12-BEF0-4AB9-81ED-22F5CC3D5A55}"/>
              </a:ext>
            </a:extLst>
          </p:cNvPr>
          <p:cNvSpPr txBox="1"/>
          <p:nvPr/>
        </p:nvSpPr>
        <p:spPr>
          <a:xfrm>
            <a:off x="4211960" y="6471832"/>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
        <p:nvSpPr>
          <p:cNvPr id="8" name="吹き出し: 角を丸めた四角形 7">
            <a:extLst>
              <a:ext uri="{FF2B5EF4-FFF2-40B4-BE49-F238E27FC236}">
                <a16:creationId xmlns:a16="http://schemas.microsoft.com/office/drawing/2014/main" id="{19589753-2C28-46C0-95B3-0C1F371DE0AC}"/>
              </a:ext>
            </a:extLst>
          </p:cNvPr>
          <p:cNvSpPr/>
          <p:nvPr/>
        </p:nvSpPr>
        <p:spPr>
          <a:xfrm>
            <a:off x="2725714"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9" name="吹き出し: 角を丸めた四角形 8">
            <a:extLst>
              <a:ext uri="{FF2B5EF4-FFF2-40B4-BE49-F238E27FC236}">
                <a16:creationId xmlns:a16="http://schemas.microsoft.com/office/drawing/2014/main" id="{F63107EA-6DEA-49C9-B150-1E7DC71B4BD3}"/>
              </a:ext>
            </a:extLst>
          </p:cNvPr>
          <p:cNvSpPr/>
          <p:nvPr/>
        </p:nvSpPr>
        <p:spPr>
          <a:xfrm>
            <a:off x="4427984" y="2564904"/>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0" name="吹き出し: 角を丸めた四角形 9">
            <a:extLst>
              <a:ext uri="{FF2B5EF4-FFF2-40B4-BE49-F238E27FC236}">
                <a16:creationId xmlns:a16="http://schemas.microsoft.com/office/drawing/2014/main" id="{EE99B788-865F-4ABE-9146-C9F929D86566}"/>
              </a:ext>
            </a:extLst>
          </p:cNvPr>
          <p:cNvSpPr/>
          <p:nvPr/>
        </p:nvSpPr>
        <p:spPr>
          <a:xfrm>
            <a:off x="5761112" y="1892376"/>
            <a:ext cx="1584176"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11" name="吹き出し: 角を丸めた四角形 10">
            <a:extLst>
              <a:ext uri="{FF2B5EF4-FFF2-40B4-BE49-F238E27FC236}">
                <a16:creationId xmlns:a16="http://schemas.microsoft.com/office/drawing/2014/main" id="{61C52F61-820C-4C27-9677-AD54C1C04F3B}"/>
              </a:ext>
            </a:extLst>
          </p:cNvPr>
          <p:cNvSpPr/>
          <p:nvPr/>
        </p:nvSpPr>
        <p:spPr>
          <a:xfrm>
            <a:off x="6444208" y="4124363"/>
            <a:ext cx="1512168" cy="360040"/>
          </a:xfrm>
          <a:prstGeom prst="wedgeRoundRectCallout">
            <a:avLst>
              <a:gd name="adj1" fmla="val -26603"/>
              <a:gd name="adj2" fmla="val -1318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
        <p:nvSpPr>
          <p:cNvPr id="12" name="吹き出し: 角を丸めた四角形 11">
            <a:extLst>
              <a:ext uri="{FF2B5EF4-FFF2-40B4-BE49-F238E27FC236}">
                <a16:creationId xmlns:a16="http://schemas.microsoft.com/office/drawing/2014/main" id="{B6DFF5A8-FCF1-455D-B43B-A17A1D73BB06}"/>
              </a:ext>
            </a:extLst>
          </p:cNvPr>
          <p:cNvSpPr/>
          <p:nvPr/>
        </p:nvSpPr>
        <p:spPr>
          <a:xfrm>
            <a:off x="5148064" y="4922061"/>
            <a:ext cx="1584176"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pic>
        <p:nvPicPr>
          <p:cNvPr id="2" name="図 1">
            <a:extLst>
              <a:ext uri="{FF2B5EF4-FFF2-40B4-BE49-F238E27FC236}">
                <a16:creationId xmlns:a16="http://schemas.microsoft.com/office/drawing/2014/main" id="{CB933AAA-5A12-918D-329F-9D69591BF03F}"/>
              </a:ext>
            </a:extLst>
          </p:cNvPr>
          <p:cNvPicPr>
            <a:picLocks noChangeAspect="1"/>
          </p:cNvPicPr>
          <p:nvPr/>
        </p:nvPicPr>
        <p:blipFill>
          <a:blip r:embed="rId3"/>
          <a:stretch>
            <a:fillRect/>
          </a:stretch>
        </p:blipFill>
        <p:spPr>
          <a:xfrm>
            <a:off x="3059832" y="1356695"/>
            <a:ext cx="504056" cy="610560"/>
          </a:xfrm>
          <a:prstGeom prst="rect">
            <a:avLst/>
          </a:prstGeom>
        </p:spPr>
      </p:pic>
    </p:spTree>
    <p:extLst>
      <p:ext uri="{BB962C8B-B14F-4D97-AF65-F5344CB8AC3E}">
        <p14:creationId xmlns:p14="http://schemas.microsoft.com/office/powerpoint/2010/main" val="267667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過去の金利水準</a:t>
            </a:r>
          </a:p>
        </p:txBody>
      </p:sp>
      <p:sp>
        <p:nvSpPr>
          <p:cNvPr id="3" name="コンテンツ プレースホルダー 2"/>
          <p:cNvSpPr>
            <a:spLocks noGrp="1"/>
          </p:cNvSpPr>
          <p:nvPr>
            <p:ph idx="1"/>
          </p:nvPr>
        </p:nvSpPr>
        <p:spPr>
          <a:solidFill>
            <a:schemeClr val="accent1">
              <a:lumMod val="40000"/>
              <a:lumOff val="60000"/>
            </a:schemeClr>
          </a:solidFill>
        </p:spPr>
        <p:txBody>
          <a:bodyPr>
            <a:normAutofit/>
          </a:bodyPr>
          <a:lstStyle/>
          <a:p>
            <a:pPr marL="0" indent="0">
              <a:buNone/>
            </a:pPr>
            <a:r>
              <a:rPr kumimoji="1" lang="ja-JP" altLang="en-US" dirty="0">
                <a:latin typeface="HGP創英角ﾎﾟｯﾌﾟ体" pitchFamily="50" charset="-128"/>
                <a:ea typeface="HGP創英角ﾎﾟｯﾌﾟ体" pitchFamily="50" charset="-128"/>
              </a:rPr>
              <a:t>②平成２年９月（バブル経済期）の</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大口定期預金（１年）の金利は？</a:t>
            </a:r>
            <a:endParaRPr lang="en-US" altLang="ja-JP" dirty="0">
              <a:latin typeface="HGP創英角ﾎﾟｯﾌﾟ体" pitchFamily="50" charset="-128"/>
              <a:ea typeface="HGP創英角ﾎﾟｯﾌﾟ体" pitchFamily="50" charset="-128"/>
            </a:endParaRPr>
          </a:p>
          <a:p>
            <a:pPr marL="0" indent="0">
              <a:buNone/>
            </a:pPr>
            <a:r>
              <a:rPr kumimoji="1" lang="ja-JP" altLang="en-US" b="1" dirty="0">
                <a:solidFill>
                  <a:schemeClr val="accent2"/>
                </a:solidFill>
              </a:rPr>
              <a:t>　　　　　　　　　　　　　　　　　　　　</a:t>
            </a:r>
            <a:r>
              <a:rPr kumimoji="1" lang="ja-JP" altLang="en-US" sz="4000" b="1" dirty="0">
                <a:solidFill>
                  <a:schemeClr val="accent2"/>
                </a:solidFill>
              </a:rPr>
              <a:t>　</a:t>
            </a:r>
            <a:r>
              <a:rPr kumimoji="1" lang="en-US" altLang="ja-JP" sz="4400" b="1" dirty="0">
                <a:solidFill>
                  <a:srgbClr val="FF0000"/>
                </a:solidFill>
                <a:latin typeface="HGP創英角ﾎﾟｯﾌﾟ体" panose="040B0A00000000000000" pitchFamily="50" charset="-128"/>
                <a:ea typeface="HGP創英角ﾎﾟｯﾌﾟ体" panose="040B0A00000000000000" pitchFamily="50" charset="-128"/>
              </a:rPr>
              <a:t>8.0</a:t>
            </a:r>
            <a:r>
              <a:rPr kumimoji="1" lang="ja-JP" altLang="en-US" sz="4400" b="1" dirty="0">
                <a:solidFill>
                  <a:srgbClr val="FF0000"/>
                </a:solidFill>
                <a:latin typeface="HGP創英角ﾎﾟｯﾌﾟ体" panose="040B0A00000000000000" pitchFamily="50" charset="-128"/>
                <a:ea typeface="HGP創英角ﾎﾟｯﾌﾟ体" panose="040B0A00000000000000" pitchFamily="50" charset="-128"/>
              </a:rPr>
              <a:t>％</a:t>
            </a:r>
            <a:endParaRPr kumimoji="1" lang="en-US" altLang="ja-JP" sz="4400" b="1"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b="1" dirty="0">
                <a:solidFill>
                  <a:srgbClr val="002060"/>
                </a:solidFill>
                <a:latin typeface="HGP創英角ﾎﾟｯﾌﾟ体" pitchFamily="50" charset="-128"/>
                <a:ea typeface="HGP創英角ﾎﾟｯﾌﾟ体" pitchFamily="50" charset="-128"/>
              </a:rPr>
              <a:t>働かなくても生活出来るかも？</a:t>
            </a:r>
            <a:endParaRPr lang="en-US" altLang="ja-JP" b="1" dirty="0">
              <a:solidFill>
                <a:srgbClr val="002060"/>
              </a:solidFill>
              <a:latin typeface="HGP創英角ﾎﾟｯﾌﾟ体" pitchFamily="50" charset="-128"/>
              <a:ea typeface="HGP創英角ﾎﾟｯﾌﾟ体" pitchFamily="50" charset="-128"/>
            </a:endParaRPr>
          </a:p>
          <a:p>
            <a:pPr marL="0" indent="0">
              <a:buNone/>
            </a:pPr>
            <a:r>
              <a:rPr kumimoji="1" lang="ja-JP" altLang="en-US" sz="4000" dirty="0">
                <a:latin typeface="HGPｺﾞｼｯｸE" pitchFamily="50" charset="-128"/>
                <a:ea typeface="HGPｺﾞｼｯｸE" pitchFamily="50" charset="-128"/>
              </a:rPr>
              <a:t>　</a:t>
            </a:r>
            <a:r>
              <a:rPr kumimoji="1" lang="ja-JP" altLang="en-US" sz="3600" dirty="0">
                <a:latin typeface="HGP創英角ﾎﾟｯﾌﾟ体" pitchFamily="50" charset="-128"/>
                <a:ea typeface="HGP創英角ﾎﾟｯﾌﾟ体" pitchFamily="50" charset="-128"/>
              </a:rPr>
              <a:t>１００</a:t>
            </a:r>
            <a:r>
              <a:rPr kumimoji="1" lang="en-US" altLang="ja-JP" sz="3600" dirty="0">
                <a:latin typeface="HGP創英角ﾎﾟｯﾌﾟ体" pitchFamily="50" charset="-128"/>
                <a:ea typeface="HGP創英角ﾎﾟｯﾌﾟ体" pitchFamily="50" charset="-128"/>
              </a:rPr>
              <a:t>,</a:t>
            </a:r>
            <a:r>
              <a:rPr kumimoji="1" lang="ja-JP" altLang="en-US" sz="3600" dirty="0">
                <a:latin typeface="HGP創英角ﾎﾟｯﾌﾟ体" pitchFamily="50" charset="-128"/>
                <a:ea typeface="HGP創英角ﾎﾟｯﾌﾟ体" pitchFamily="50" charset="-128"/>
              </a:rPr>
              <a:t>０００</a:t>
            </a:r>
            <a:r>
              <a:rPr kumimoji="1" lang="en-US" altLang="ja-JP" sz="3600" dirty="0">
                <a:latin typeface="HGP創英角ﾎﾟｯﾌﾟ体" pitchFamily="50" charset="-128"/>
                <a:ea typeface="HGP創英角ﾎﾟｯﾌﾟ体" pitchFamily="50" charset="-128"/>
              </a:rPr>
              <a:t>,</a:t>
            </a:r>
            <a:r>
              <a:rPr kumimoji="1" lang="ja-JP" altLang="en-US" sz="3600" dirty="0">
                <a:latin typeface="HGP創英角ﾎﾟｯﾌﾟ体" pitchFamily="50" charset="-128"/>
                <a:ea typeface="HGP創英角ﾎﾟｯﾌﾟ体" pitchFamily="50" charset="-128"/>
              </a:rPr>
              <a:t>０００円の</a:t>
            </a:r>
            <a:r>
              <a:rPr kumimoji="1" lang="ja-JP" altLang="en-US" sz="3600" dirty="0">
                <a:solidFill>
                  <a:srgbClr val="FF0000"/>
                </a:solidFill>
                <a:latin typeface="HGP創英角ﾎﾟｯﾌﾟ体" pitchFamily="50" charset="-128"/>
                <a:ea typeface="HGP創英角ﾎﾟｯﾌﾟ体" pitchFamily="50" charset="-128"/>
              </a:rPr>
              <a:t>８％</a:t>
            </a:r>
            <a:r>
              <a:rPr kumimoji="1" lang="ja-JP" altLang="en-US" sz="3600" dirty="0">
                <a:latin typeface="HGP創英角ﾎﾟｯﾌﾟ体" pitchFamily="50" charset="-128"/>
                <a:ea typeface="HGP創英角ﾎﾟｯﾌﾟ体" pitchFamily="50" charset="-128"/>
              </a:rPr>
              <a:t>は</a:t>
            </a:r>
            <a:endParaRPr kumimoji="1" lang="en-US" altLang="ja-JP" sz="3600" dirty="0">
              <a:latin typeface="HGP創英角ﾎﾟｯﾌﾟ体" pitchFamily="50" charset="-128"/>
              <a:ea typeface="HGP創英角ﾎﾟｯﾌﾟ体" pitchFamily="50" charset="-128"/>
            </a:endParaRPr>
          </a:p>
          <a:p>
            <a:pPr marL="0" indent="0">
              <a:buNone/>
            </a:pPr>
            <a:r>
              <a:rPr lang="ja-JP" altLang="en-US" sz="3600" dirty="0">
                <a:solidFill>
                  <a:srgbClr val="FF0000"/>
                </a:solidFill>
                <a:latin typeface="HGP創英角ﾎﾟｯﾌﾟ体" pitchFamily="50" charset="-128"/>
                <a:ea typeface="HGP創英角ﾎﾟｯﾌﾟ体" pitchFamily="50" charset="-128"/>
              </a:rPr>
              <a:t>　　</a:t>
            </a:r>
            <a:r>
              <a:rPr lang="ja-JP" altLang="en-US" sz="3600" u="sng" dirty="0">
                <a:solidFill>
                  <a:srgbClr val="FF0000"/>
                </a:solidFill>
                <a:latin typeface="HGP創英角ﾎﾟｯﾌﾟ体" pitchFamily="50" charset="-128"/>
                <a:ea typeface="HGP創英角ﾎﾟｯﾌﾟ体" pitchFamily="50" charset="-128"/>
              </a:rPr>
              <a:t>８００万円</a:t>
            </a:r>
            <a:r>
              <a:rPr lang="ja-JP" altLang="en-US" sz="3600" dirty="0">
                <a:latin typeface="HGP創英角ﾎﾟｯﾌﾟ体" pitchFamily="50" charset="-128"/>
                <a:ea typeface="HGP創英角ﾎﾟｯﾌﾟ体" pitchFamily="50" charset="-128"/>
              </a:rPr>
              <a:t>です（税引き</a:t>
            </a:r>
            <a:r>
              <a:rPr lang="ja-JP" altLang="en-US" sz="3600" dirty="0">
                <a:solidFill>
                  <a:srgbClr val="FF0000"/>
                </a:solidFill>
                <a:latin typeface="HGP創英角ﾎﾟｯﾌﾟ体" pitchFamily="50" charset="-128"/>
                <a:ea typeface="HGP創英角ﾎﾟｯﾌﾟ体" pitchFamily="50" charset="-128"/>
              </a:rPr>
              <a:t>６４０万円</a:t>
            </a:r>
            <a:r>
              <a:rPr lang="ja-JP" altLang="en-US" sz="3600" dirty="0">
                <a:latin typeface="HGP創英角ﾎﾟｯﾌﾟ体" pitchFamily="50" charset="-128"/>
                <a:ea typeface="HGP創英角ﾎﾟｯﾌﾟ体" pitchFamily="50" charset="-128"/>
              </a:rPr>
              <a:t>）</a:t>
            </a:r>
            <a:endParaRPr lang="en-US" altLang="ja-JP" sz="3600" dirty="0">
              <a:latin typeface="HGP創英角ﾎﾟｯﾌﾟ体" pitchFamily="50" charset="-128"/>
              <a:ea typeface="HGP創英角ﾎﾟｯﾌﾟ体" pitchFamily="50" charset="-128"/>
            </a:endParaRPr>
          </a:p>
          <a:p>
            <a:pPr marL="0" indent="0">
              <a:buNone/>
            </a:pPr>
            <a:r>
              <a:rPr kumimoji="1" lang="ja-JP" altLang="en-US" sz="2400" dirty="0">
                <a:latin typeface="HGP創英角ﾎﾟｯﾌﾟ体" pitchFamily="50" charset="-128"/>
                <a:ea typeface="HGP創英角ﾎﾟｯﾌﾟ体" pitchFamily="50" charset="-128"/>
              </a:rPr>
              <a:t>　　　　　　　　　　　　　　　　　　　</a:t>
            </a:r>
            <a:r>
              <a:rPr kumimoji="1" lang="ja-JP" altLang="en-US" sz="2400" dirty="0">
                <a:solidFill>
                  <a:srgbClr val="002060"/>
                </a:solidFill>
                <a:latin typeface="HGP創英角ﾎﾟｯﾌﾟ体" pitchFamily="50" charset="-128"/>
                <a:ea typeface="HGP創英角ﾎﾟｯﾌﾟ体" pitchFamily="50" charset="-128"/>
              </a:rPr>
              <a:t>毎月使えるお金が約</a:t>
            </a:r>
            <a:r>
              <a:rPr kumimoji="1" lang="en-US" altLang="ja-JP" sz="2400" dirty="0">
                <a:solidFill>
                  <a:srgbClr val="002060"/>
                </a:solidFill>
                <a:latin typeface="HGP創英角ﾎﾟｯﾌﾟ体" pitchFamily="50" charset="-128"/>
                <a:ea typeface="HGP創英角ﾎﾟｯﾌﾟ体" pitchFamily="50" charset="-128"/>
              </a:rPr>
              <a:t>53</a:t>
            </a:r>
            <a:r>
              <a:rPr kumimoji="1" lang="ja-JP" altLang="en-US" sz="2400" dirty="0">
                <a:solidFill>
                  <a:srgbClr val="002060"/>
                </a:solidFill>
                <a:latin typeface="HGP創英角ﾎﾟｯﾌﾟ体" pitchFamily="50" charset="-128"/>
                <a:ea typeface="HGP創英角ﾎﾟｯﾌﾟ体" pitchFamily="50" charset="-128"/>
              </a:rPr>
              <a:t>万円</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41</a:t>
            </a:fld>
            <a:endParaRPr kumimoji="1" lang="ja-JP" altLang="en-US"/>
          </a:p>
        </p:txBody>
      </p:sp>
    </p:spTree>
    <p:extLst>
      <p:ext uri="{BB962C8B-B14F-4D97-AF65-F5344CB8AC3E}">
        <p14:creationId xmlns:p14="http://schemas.microsoft.com/office/powerpoint/2010/main" val="158840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過去の金利水準</a:t>
            </a:r>
          </a:p>
        </p:txBody>
      </p:sp>
      <p:sp>
        <p:nvSpPr>
          <p:cNvPr id="3" name="コンテンツ プレースホルダー 2"/>
          <p:cNvSpPr>
            <a:spLocks noGrp="1"/>
          </p:cNvSpPr>
          <p:nvPr>
            <p:ph idx="1"/>
          </p:nvPr>
        </p:nvSpPr>
        <p:spPr>
          <a:solidFill>
            <a:schemeClr val="accent1">
              <a:lumMod val="40000"/>
              <a:lumOff val="60000"/>
            </a:schemeClr>
          </a:solidFill>
        </p:spPr>
        <p:txBody>
          <a:bodyPr/>
          <a:lstStyle/>
          <a:p>
            <a:pPr marL="0" indent="0">
              <a:buNone/>
            </a:pPr>
            <a:r>
              <a:rPr kumimoji="1" lang="ja-JP" altLang="en-US" dirty="0">
                <a:latin typeface="HGP創英角ﾎﾟｯﾌﾟ体" pitchFamily="50" charset="-128"/>
                <a:ea typeface="HGP創英角ﾎﾟｯﾌﾟ体" pitchFamily="50" charset="-128"/>
              </a:rPr>
              <a:t>①昭和６３年４月</a:t>
            </a:r>
            <a:r>
              <a:rPr kumimoji="1" lang="en-US" altLang="ja-JP" dirty="0">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バブル経済前）の</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a:t>
            </a:r>
            <a:r>
              <a:rPr kumimoji="1" lang="ja-JP" altLang="en-US" dirty="0">
                <a:latin typeface="HGP創英角ﾎﾟｯﾌﾟ体" pitchFamily="50" charset="-128"/>
                <a:ea typeface="HGP創英角ﾎﾟｯﾌﾟ体" pitchFamily="50" charset="-128"/>
              </a:rPr>
              <a:t>定期預金（１年）の金利は？</a:t>
            </a:r>
            <a:endParaRPr kumimoji="1" lang="en-US" altLang="ja-JP" dirty="0">
              <a:latin typeface="HGP創英角ﾎﾟｯﾌﾟ体" pitchFamily="50" charset="-128"/>
              <a:ea typeface="HGP創英角ﾎﾟｯﾌﾟ体" pitchFamily="50" charset="-128"/>
            </a:endParaRPr>
          </a:p>
          <a:p>
            <a:pPr marL="0" indent="0">
              <a:buNone/>
            </a:pPr>
            <a:r>
              <a:rPr lang="ja-JP" altLang="en-US" sz="4000" b="1" dirty="0">
                <a:solidFill>
                  <a:schemeClr val="accent2"/>
                </a:solidFill>
                <a:latin typeface="HGP創英角ﾎﾟｯﾌﾟ体" pitchFamily="50" charset="-128"/>
                <a:ea typeface="HGP創英角ﾎﾟｯﾌﾟ体" pitchFamily="50" charset="-128"/>
              </a:rPr>
              <a:t>　　　　　　　　　　　　　　　　</a:t>
            </a:r>
            <a:r>
              <a:rPr lang="en-US" altLang="ja-JP" sz="4000" b="1" dirty="0">
                <a:solidFill>
                  <a:schemeClr val="tx2"/>
                </a:solidFill>
                <a:latin typeface="HGP創英角ﾎﾟｯﾌﾟ体" pitchFamily="50" charset="-128"/>
                <a:ea typeface="HGP創英角ﾎﾟｯﾌﾟ体" pitchFamily="50" charset="-128"/>
              </a:rPr>
              <a:t>3.36</a:t>
            </a:r>
            <a:r>
              <a:rPr lang="ja-JP" altLang="en-US" sz="4000" b="1" dirty="0">
                <a:solidFill>
                  <a:schemeClr val="tx2"/>
                </a:solidFill>
                <a:latin typeface="HGP創英角ﾎﾟｯﾌﾟ体" pitchFamily="50" charset="-128"/>
                <a:ea typeface="HGP創英角ﾎﾟｯﾌﾟ体" pitchFamily="50" charset="-128"/>
              </a:rPr>
              <a:t>％</a:t>
            </a:r>
            <a:endParaRPr lang="en-US" altLang="ja-JP" sz="4000" b="1" dirty="0">
              <a:solidFill>
                <a:schemeClr val="tx2"/>
              </a:solidFill>
              <a:latin typeface="HGP創英角ﾎﾟｯﾌﾟ体" pitchFamily="50" charset="-128"/>
              <a:ea typeface="HGP創英角ﾎﾟｯﾌﾟ体" pitchFamily="50" charset="-128"/>
            </a:endParaRPr>
          </a:p>
          <a:p>
            <a:pPr marL="0" indent="0">
              <a:buNone/>
            </a:pPr>
            <a:endParaRPr kumimoji="1" lang="en-US" altLang="ja-JP" dirty="0">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②平成２年９月（バブル経済期）の</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大口定期預金（１年）の金利は？</a:t>
            </a:r>
            <a:endParaRPr lang="en-US" altLang="ja-JP" dirty="0">
              <a:latin typeface="HGP創英角ﾎﾟｯﾌﾟ体" pitchFamily="50" charset="-128"/>
              <a:ea typeface="HGP創英角ﾎﾟｯﾌﾟ体" pitchFamily="50" charset="-128"/>
            </a:endParaRPr>
          </a:p>
          <a:p>
            <a:pPr marL="0" indent="0">
              <a:buNone/>
            </a:pPr>
            <a:r>
              <a:rPr kumimoji="1" lang="ja-JP" altLang="en-US" b="1" dirty="0">
                <a:solidFill>
                  <a:schemeClr val="accent2"/>
                </a:solidFill>
                <a:latin typeface="HGP創英角ﾎﾟｯﾌﾟ体" pitchFamily="50" charset="-128"/>
                <a:ea typeface="HGP創英角ﾎﾟｯﾌﾟ体" pitchFamily="50" charset="-128"/>
              </a:rPr>
              <a:t>　　　　　　　　　　　　　　　　　　　　</a:t>
            </a:r>
            <a:r>
              <a:rPr kumimoji="1" lang="ja-JP" altLang="en-US" sz="4000" b="1" dirty="0">
                <a:solidFill>
                  <a:schemeClr val="accent2"/>
                </a:solidFill>
                <a:latin typeface="HGP創英角ﾎﾟｯﾌﾟ体" pitchFamily="50" charset="-128"/>
                <a:ea typeface="HGP創英角ﾎﾟｯﾌﾟ体" pitchFamily="50" charset="-128"/>
              </a:rPr>
              <a:t>　</a:t>
            </a:r>
            <a:r>
              <a:rPr kumimoji="1" lang="en-US" altLang="ja-JP" sz="4000" b="1" dirty="0">
                <a:solidFill>
                  <a:srgbClr val="FF0000"/>
                </a:solidFill>
                <a:latin typeface="HGP創英角ﾎﾟｯﾌﾟ体" pitchFamily="50" charset="-128"/>
                <a:ea typeface="HGP創英角ﾎﾟｯﾌﾟ体" pitchFamily="50" charset="-128"/>
              </a:rPr>
              <a:t>8.0</a:t>
            </a:r>
            <a:r>
              <a:rPr kumimoji="1" lang="ja-JP" altLang="en-US" sz="4000" b="1" dirty="0">
                <a:solidFill>
                  <a:srgbClr val="FF0000"/>
                </a:solidFill>
                <a:latin typeface="HGP創英角ﾎﾟｯﾌﾟ体" pitchFamily="50" charset="-128"/>
                <a:ea typeface="HGP創英角ﾎﾟｯﾌﾟ体" pitchFamily="50" charset="-128"/>
              </a:rPr>
              <a:t>％</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42</a:t>
            </a:fld>
            <a:endParaRPr kumimoji="1" lang="ja-JP" altLang="en-US"/>
          </a:p>
        </p:txBody>
      </p:sp>
    </p:spTree>
    <p:extLst>
      <p:ext uri="{BB962C8B-B14F-4D97-AF65-F5344CB8AC3E}">
        <p14:creationId xmlns:p14="http://schemas.microsoft.com/office/powerpoint/2010/main" val="4477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62E89B-9B35-4F43-B272-A9001FDEA5F5}"/>
              </a:ext>
            </a:extLst>
          </p:cNvPr>
          <p:cNvPicPr>
            <a:picLocks noChangeAspect="1"/>
          </p:cNvPicPr>
          <p:nvPr/>
        </p:nvPicPr>
        <p:blipFill>
          <a:blip r:embed="rId2"/>
          <a:stretch>
            <a:fillRect/>
          </a:stretch>
        </p:blipFill>
        <p:spPr>
          <a:xfrm>
            <a:off x="186953" y="387767"/>
            <a:ext cx="8770093" cy="6151145"/>
          </a:xfrm>
          <a:prstGeom prst="rect">
            <a:avLst/>
          </a:prstGeom>
        </p:spPr>
      </p:pic>
      <p:sp>
        <p:nvSpPr>
          <p:cNvPr id="4" name="スライド番号プレースホルダー 3">
            <a:extLst>
              <a:ext uri="{FF2B5EF4-FFF2-40B4-BE49-F238E27FC236}">
                <a16:creationId xmlns:a16="http://schemas.microsoft.com/office/drawing/2014/main" id="{DE5BBBD3-2C39-43C1-A706-C042677A88C6}"/>
              </a:ext>
            </a:extLst>
          </p:cNvPr>
          <p:cNvSpPr>
            <a:spLocks noGrp="1"/>
          </p:cNvSpPr>
          <p:nvPr>
            <p:ph type="sldNum" sz="quarter" idx="12"/>
          </p:nvPr>
        </p:nvSpPr>
        <p:spPr/>
        <p:txBody>
          <a:bodyPr/>
          <a:lstStyle/>
          <a:p>
            <a:fld id="{A02F7301-A056-40AF-BF7B-5C8068B5D362}" type="slidenum">
              <a:rPr kumimoji="1" lang="ja-JP" altLang="en-US" smtClean="0"/>
              <a:t>43</a:t>
            </a:fld>
            <a:endParaRPr kumimoji="1" lang="ja-JP" altLang="en-US"/>
          </a:p>
        </p:txBody>
      </p:sp>
      <p:sp>
        <p:nvSpPr>
          <p:cNvPr id="7" name="テキスト ボックス 6">
            <a:extLst>
              <a:ext uri="{FF2B5EF4-FFF2-40B4-BE49-F238E27FC236}">
                <a16:creationId xmlns:a16="http://schemas.microsoft.com/office/drawing/2014/main" id="{E1FBBA12-BEF0-4AB9-81ED-22F5CC3D5A55}"/>
              </a:ext>
            </a:extLst>
          </p:cNvPr>
          <p:cNvSpPr txBox="1"/>
          <p:nvPr/>
        </p:nvSpPr>
        <p:spPr>
          <a:xfrm>
            <a:off x="4211960" y="6471832"/>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
        <p:nvSpPr>
          <p:cNvPr id="8" name="吹き出し: 角を丸めた四角形 7">
            <a:extLst>
              <a:ext uri="{FF2B5EF4-FFF2-40B4-BE49-F238E27FC236}">
                <a16:creationId xmlns:a16="http://schemas.microsoft.com/office/drawing/2014/main" id="{19589753-2C28-46C0-95B3-0C1F371DE0AC}"/>
              </a:ext>
            </a:extLst>
          </p:cNvPr>
          <p:cNvSpPr/>
          <p:nvPr/>
        </p:nvSpPr>
        <p:spPr>
          <a:xfrm>
            <a:off x="2725714"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9" name="吹き出し: 角を丸めた四角形 8">
            <a:extLst>
              <a:ext uri="{FF2B5EF4-FFF2-40B4-BE49-F238E27FC236}">
                <a16:creationId xmlns:a16="http://schemas.microsoft.com/office/drawing/2014/main" id="{F63107EA-6DEA-49C9-B150-1E7DC71B4BD3}"/>
              </a:ext>
            </a:extLst>
          </p:cNvPr>
          <p:cNvSpPr/>
          <p:nvPr/>
        </p:nvSpPr>
        <p:spPr>
          <a:xfrm>
            <a:off x="4427984" y="2564904"/>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0" name="吹き出し: 角を丸めた四角形 9">
            <a:extLst>
              <a:ext uri="{FF2B5EF4-FFF2-40B4-BE49-F238E27FC236}">
                <a16:creationId xmlns:a16="http://schemas.microsoft.com/office/drawing/2014/main" id="{EE99B788-865F-4ABE-9146-C9F929D86566}"/>
              </a:ext>
            </a:extLst>
          </p:cNvPr>
          <p:cNvSpPr/>
          <p:nvPr/>
        </p:nvSpPr>
        <p:spPr>
          <a:xfrm>
            <a:off x="5761112" y="1892376"/>
            <a:ext cx="1584176"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11" name="吹き出し: 角を丸めた四角形 10">
            <a:extLst>
              <a:ext uri="{FF2B5EF4-FFF2-40B4-BE49-F238E27FC236}">
                <a16:creationId xmlns:a16="http://schemas.microsoft.com/office/drawing/2014/main" id="{61C52F61-820C-4C27-9677-AD54C1C04F3B}"/>
              </a:ext>
            </a:extLst>
          </p:cNvPr>
          <p:cNvSpPr/>
          <p:nvPr/>
        </p:nvSpPr>
        <p:spPr>
          <a:xfrm>
            <a:off x="6444208" y="4124363"/>
            <a:ext cx="1512168" cy="360040"/>
          </a:xfrm>
          <a:prstGeom prst="wedgeRoundRectCallout">
            <a:avLst>
              <a:gd name="adj1" fmla="val -26603"/>
              <a:gd name="adj2" fmla="val -1318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
        <p:nvSpPr>
          <p:cNvPr id="12" name="吹き出し: 角を丸めた四角形 11">
            <a:extLst>
              <a:ext uri="{FF2B5EF4-FFF2-40B4-BE49-F238E27FC236}">
                <a16:creationId xmlns:a16="http://schemas.microsoft.com/office/drawing/2014/main" id="{B6DFF5A8-FCF1-455D-B43B-A17A1D73BB06}"/>
              </a:ext>
            </a:extLst>
          </p:cNvPr>
          <p:cNvSpPr/>
          <p:nvPr/>
        </p:nvSpPr>
        <p:spPr>
          <a:xfrm>
            <a:off x="5148064" y="4922061"/>
            <a:ext cx="1584176"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pic>
        <p:nvPicPr>
          <p:cNvPr id="2" name="図 1">
            <a:extLst>
              <a:ext uri="{FF2B5EF4-FFF2-40B4-BE49-F238E27FC236}">
                <a16:creationId xmlns:a16="http://schemas.microsoft.com/office/drawing/2014/main" id="{CB933AAA-5A12-918D-329F-9D69591BF03F}"/>
              </a:ext>
            </a:extLst>
          </p:cNvPr>
          <p:cNvPicPr>
            <a:picLocks noChangeAspect="1"/>
          </p:cNvPicPr>
          <p:nvPr/>
        </p:nvPicPr>
        <p:blipFill>
          <a:blip r:embed="rId3"/>
          <a:stretch>
            <a:fillRect/>
          </a:stretch>
        </p:blipFill>
        <p:spPr>
          <a:xfrm>
            <a:off x="3059832" y="1356695"/>
            <a:ext cx="504056" cy="610560"/>
          </a:xfrm>
          <a:prstGeom prst="rect">
            <a:avLst/>
          </a:prstGeom>
        </p:spPr>
      </p:pic>
    </p:spTree>
    <p:extLst>
      <p:ext uri="{BB962C8B-B14F-4D97-AF65-F5344CB8AC3E}">
        <p14:creationId xmlns:p14="http://schemas.microsoft.com/office/powerpoint/2010/main" val="12491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62E89B-9B35-4F43-B272-A9001FDEA5F5}"/>
              </a:ext>
            </a:extLst>
          </p:cNvPr>
          <p:cNvPicPr>
            <a:picLocks noChangeAspect="1"/>
          </p:cNvPicPr>
          <p:nvPr/>
        </p:nvPicPr>
        <p:blipFill>
          <a:blip r:embed="rId2"/>
          <a:stretch>
            <a:fillRect/>
          </a:stretch>
        </p:blipFill>
        <p:spPr>
          <a:xfrm>
            <a:off x="186953" y="387767"/>
            <a:ext cx="8770093" cy="6151145"/>
          </a:xfrm>
          <a:prstGeom prst="rect">
            <a:avLst/>
          </a:prstGeom>
        </p:spPr>
      </p:pic>
      <p:sp>
        <p:nvSpPr>
          <p:cNvPr id="4" name="スライド番号プレースホルダー 3">
            <a:extLst>
              <a:ext uri="{FF2B5EF4-FFF2-40B4-BE49-F238E27FC236}">
                <a16:creationId xmlns:a16="http://schemas.microsoft.com/office/drawing/2014/main" id="{DE5BBBD3-2C39-43C1-A706-C042677A88C6}"/>
              </a:ext>
            </a:extLst>
          </p:cNvPr>
          <p:cNvSpPr>
            <a:spLocks noGrp="1"/>
          </p:cNvSpPr>
          <p:nvPr>
            <p:ph type="sldNum" sz="quarter" idx="12"/>
          </p:nvPr>
        </p:nvSpPr>
        <p:spPr/>
        <p:txBody>
          <a:bodyPr/>
          <a:lstStyle/>
          <a:p>
            <a:fld id="{A02F7301-A056-40AF-BF7B-5C8068B5D362}" type="slidenum">
              <a:rPr kumimoji="1" lang="ja-JP" altLang="en-US" smtClean="0"/>
              <a:t>44</a:t>
            </a:fld>
            <a:endParaRPr kumimoji="1" lang="ja-JP" altLang="en-US"/>
          </a:p>
        </p:txBody>
      </p:sp>
      <p:sp>
        <p:nvSpPr>
          <p:cNvPr id="7" name="テキスト ボックス 6">
            <a:extLst>
              <a:ext uri="{FF2B5EF4-FFF2-40B4-BE49-F238E27FC236}">
                <a16:creationId xmlns:a16="http://schemas.microsoft.com/office/drawing/2014/main" id="{E1FBBA12-BEF0-4AB9-81ED-22F5CC3D5A55}"/>
              </a:ext>
            </a:extLst>
          </p:cNvPr>
          <p:cNvSpPr txBox="1"/>
          <p:nvPr/>
        </p:nvSpPr>
        <p:spPr>
          <a:xfrm>
            <a:off x="4211960" y="6471832"/>
            <a:ext cx="4982198"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t>データより作成　</a:t>
            </a:r>
            <a:r>
              <a:rPr lang="en-US" altLang="ja-JP" dirty="0"/>
              <a:t>https://www.mof.go.jp/</a:t>
            </a:r>
            <a:endParaRPr kumimoji="1" lang="ja-JP" altLang="en-US" dirty="0"/>
          </a:p>
        </p:txBody>
      </p:sp>
      <p:sp>
        <p:nvSpPr>
          <p:cNvPr id="8" name="吹き出し: 角を丸めた四角形 7">
            <a:extLst>
              <a:ext uri="{FF2B5EF4-FFF2-40B4-BE49-F238E27FC236}">
                <a16:creationId xmlns:a16="http://schemas.microsoft.com/office/drawing/2014/main" id="{19589753-2C28-46C0-95B3-0C1F371DE0AC}"/>
              </a:ext>
            </a:extLst>
          </p:cNvPr>
          <p:cNvSpPr/>
          <p:nvPr/>
        </p:nvSpPr>
        <p:spPr>
          <a:xfrm>
            <a:off x="2725714" y="980728"/>
            <a:ext cx="1512168" cy="360040"/>
          </a:xfrm>
          <a:prstGeom prst="wedgeRoundRectCallout">
            <a:avLst>
              <a:gd name="adj1" fmla="val -31620"/>
              <a:gd name="adj2" fmla="val 9588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バブル絶頂期</a:t>
            </a:r>
          </a:p>
        </p:txBody>
      </p:sp>
      <p:sp>
        <p:nvSpPr>
          <p:cNvPr id="9" name="吹き出し: 角を丸めた四角形 8">
            <a:extLst>
              <a:ext uri="{FF2B5EF4-FFF2-40B4-BE49-F238E27FC236}">
                <a16:creationId xmlns:a16="http://schemas.microsoft.com/office/drawing/2014/main" id="{F63107EA-6DEA-49C9-B150-1E7DC71B4BD3}"/>
              </a:ext>
            </a:extLst>
          </p:cNvPr>
          <p:cNvSpPr/>
          <p:nvPr/>
        </p:nvSpPr>
        <p:spPr>
          <a:xfrm>
            <a:off x="4427984" y="2564904"/>
            <a:ext cx="1440160" cy="360040"/>
          </a:xfrm>
          <a:prstGeom prst="wedgeRoundRectCallout">
            <a:avLst>
              <a:gd name="adj1" fmla="val -17141"/>
              <a:gd name="adj2" fmla="val 2461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IT</a:t>
            </a:r>
            <a:r>
              <a:rPr kumimoji="1" lang="ja-JP" altLang="en-US" sz="1400" b="1" dirty="0">
                <a:solidFill>
                  <a:schemeClr val="tx1"/>
                </a:solidFill>
              </a:rPr>
              <a:t>バブル崩壊</a:t>
            </a:r>
          </a:p>
        </p:txBody>
      </p:sp>
      <p:sp>
        <p:nvSpPr>
          <p:cNvPr id="10" name="吹き出し: 角を丸めた四角形 9">
            <a:extLst>
              <a:ext uri="{FF2B5EF4-FFF2-40B4-BE49-F238E27FC236}">
                <a16:creationId xmlns:a16="http://schemas.microsoft.com/office/drawing/2014/main" id="{EE99B788-865F-4ABE-9146-C9F929D86566}"/>
              </a:ext>
            </a:extLst>
          </p:cNvPr>
          <p:cNvSpPr/>
          <p:nvPr/>
        </p:nvSpPr>
        <p:spPr>
          <a:xfrm>
            <a:off x="5761112" y="1892376"/>
            <a:ext cx="1584176" cy="360040"/>
          </a:xfrm>
          <a:prstGeom prst="wedgeRoundRectCallout">
            <a:avLst>
              <a:gd name="adj1" fmla="val -43969"/>
              <a:gd name="adj2" fmla="val 39635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リーマンショック</a:t>
            </a:r>
            <a:endParaRPr kumimoji="1" lang="ja-JP" altLang="en-US" sz="1600" b="1" dirty="0">
              <a:solidFill>
                <a:schemeClr val="tx1"/>
              </a:solidFill>
            </a:endParaRPr>
          </a:p>
        </p:txBody>
      </p:sp>
      <p:sp>
        <p:nvSpPr>
          <p:cNvPr id="11" name="吹き出し: 角を丸めた四角形 10">
            <a:extLst>
              <a:ext uri="{FF2B5EF4-FFF2-40B4-BE49-F238E27FC236}">
                <a16:creationId xmlns:a16="http://schemas.microsoft.com/office/drawing/2014/main" id="{61C52F61-820C-4C27-9677-AD54C1C04F3B}"/>
              </a:ext>
            </a:extLst>
          </p:cNvPr>
          <p:cNvSpPr/>
          <p:nvPr/>
        </p:nvSpPr>
        <p:spPr>
          <a:xfrm>
            <a:off x="6444208" y="4124363"/>
            <a:ext cx="1512168" cy="360040"/>
          </a:xfrm>
          <a:prstGeom prst="wedgeRoundRectCallout">
            <a:avLst>
              <a:gd name="adj1" fmla="val -26603"/>
              <a:gd name="adj2" fmla="val -1318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アベノミクス始動</a:t>
            </a:r>
          </a:p>
        </p:txBody>
      </p:sp>
      <p:sp>
        <p:nvSpPr>
          <p:cNvPr id="12" name="吹き出し: 角を丸めた四角形 11">
            <a:extLst>
              <a:ext uri="{FF2B5EF4-FFF2-40B4-BE49-F238E27FC236}">
                <a16:creationId xmlns:a16="http://schemas.microsoft.com/office/drawing/2014/main" id="{B6DFF5A8-FCF1-455D-B43B-A17A1D73BB06}"/>
              </a:ext>
            </a:extLst>
          </p:cNvPr>
          <p:cNvSpPr/>
          <p:nvPr/>
        </p:nvSpPr>
        <p:spPr>
          <a:xfrm>
            <a:off x="5148064" y="4922061"/>
            <a:ext cx="1584176" cy="360040"/>
          </a:xfrm>
          <a:prstGeom prst="wedgeRoundRectCallout">
            <a:avLst>
              <a:gd name="adj1" fmla="val 75599"/>
              <a:gd name="adj2" fmla="val -44813"/>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マイナス金利導入</a:t>
            </a:r>
          </a:p>
        </p:txBody>
      </p:sp>
      <p:pic>
        <p:nvPicPr>
          <p:cNvPr id="2" name="図 1">
            <a:extLst>
              <a:ext uri="{FF2B5EF4-FFF2-40B4-BE49-F238E27FC236}">
                <a16:creationId xmlns:a16="http://schemas.microsoft.com/office/drawing/2014/main" id="{CB933AAA-5A12-918D-329F-9D69591BF03F}"/>
              </a:ext>
            </a:extLst>
          </p:cNvPr>
          <p:cNvPicPr>
            <a:picLocks noChangeAspect="1"/>
          </p:cNvPicPr>
          <p:nvPr/>
        </p:nvPicPr>
        <p:blipFill>
          <a:blip r:embed="rId3"/>
          <a:stretch>
            <a:fillRect/>
          </a:stretch>
        </p:blipFill>
        <p:spPr>
          <a:xfrm>
            <a:off x="3059832" y="1356695"/>
            <a:ext cx="504056" cy="610560"/>
          </a:xfrm>
          <a:prstGeom prst="rect">
            <a:avLst/>
          </a:prstGeom>
        </p:spPr>
      </p:pic>
      <p:pic>
        <p:nvPicPr>
          <p:cNvPr id="5" name="図 4">
            <a:extLst>
              <a:ext uri="{FF2B5EF4-FFF2-40B4-BE49-F238E27FC236}">
                <a16:creationId xmlns:a16="http://schemas.microsoft.com/office/drawing/2014/main" id="{F7B18B25-6D47-68D3-EE93-18EDEF797935}"/>
              </a:ext>
            </a:extLst>
          </p:cNvPr>
          <p:cNvPicPr>
            <a:picLocks noChangeAspect="1"/>
          </p:cNvPicPr>
          <p:nvPr/>
        </p:nvPicPr>
        <p:blipFill>
          <a:blip r:embed="rId4"/>
          <a:stretch>
            <a:fillRect/>
          </a:stretch>
        </p:blipFill>
        <p:spPr>
          <a:xfrm>
            <a:off x="2555776" y="3068960"/>
            <a:ext cx="432854" cy="609653"/>
          </a:xfrm>
          <a:prstGeom prst="rect">
            <a:avLst/>
          </a:prstGeom>
        </p:spPr>
      </p:pic>
    </p:spTree>
    <p:extLst>
      <p:ext uri="{BB962C8B-B14F-4D97-AF65-F5344CB8AC3E}">
        <p14:creationId xmlns:p14="http://schemas.microsoft.com/office/powerpoint/2010/main" val="8243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45</a:t>
            </a:fld>
            <a:endParaRPr kumimoji="1" lang="ja-JP" altLang="en-US"/>
          </a:p>
        </p:txBody>
      </p:sp>
      <p:sp>
        <p:nvSpPr>
          <p:cNvPr id="7" name="タイトル 5">
            <a:extLst>
              <a:ext uri="{FF2B5EF4-FFF2-40B4-BE49-F238E27FC236}">
                <a16:creationId xmlns:a16="http://schemas.microsoft.com/office/drawing/2014/main" id="{4627350F-6F06-4A67-9B7C-3115580EC319}"/>
              </a:ext>
            </a:extLst>
          </p:cNvPr>
          <p:cNvSpPr>
            <a:spLocks noGrp="1"/>
          </p:cNvSpPr>
          <p:nvPr>
            <p:ph type="title"/>
          </p:nvPr>
        </p:nvSpPr>
        <p:spPr>
          <a:xfrm>
            <a:off x="448285" y="-22687"/>
            <a:ext cx="8229600" cy="1143000"/>
          </a:xfrm>
        </p:spPr>
        <p:txBody>
          <a:bodyPr>
            <a:normAutofit/>
          </a:bodyPr>
          <a:lstStyle/>
          <a:p>
            <a:pPr algn="ctr"/>
            <a:r>
              <a:rPr lang="ja-JP" altLang="en-US" sz="3600" dirty="0">
                <a:latin typeface="メイリオ" panose="020B0604030504040204" pitchFamily="50" charset="-128"/>
                <a:ea typeface="メイリオ" panose="020B0604030504040204" pitchFamily="50" charset="-128"/>
              </a:rPr>
              <a:t>フラット３５金利推移</a:t>
            </a:r>
          </a:p>
        </p:txBody>
      </p:sp>
      <p:graphicFrame>
        <p:nvGraphicFramePr>
          <p:cNvPr id="5" name="グラフ 4">
            <a:extLst>
              <a:ext uri="{FF2B5EF4-FFF2-40B4-BE49-F238E27FC236}">
                <a16:creationId xmlns:a16="http://schemas.microsoft.com/office/drawing/2014/main" id="{27F6954C-B130-49A7-B440-FD6DF92F6A09}"/>
              </a:ext>
            </a:extLst>
          </p:cNvPr>
          <p:cNvGraphicFramePr>
            <a:graphicFrameLocks/>
          </p:cNvGraphicFramePr>
          <p:nvPr/>
        </p:nvGraphicFramePr>
        <p:xfrm>
          <a:off x="286120" y="1412776"/>
          <a:ext cx="8571760" cy="4427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93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17FDC97-44B0-4D82-9565-2387A08665D1}"/>
              </a:ext>
            </a:extLst>
          </p:cNvPr>
          <p:cNvSpPr>
            <a:spLocks noGrp="1"/>
          </p:cNvSpPr>
          <p:nvPr>
            <p:ph type="sldNum" sz="quarter" idx="12"/>
          </p:nvPr>
        </p:nvSpPr>
        <p:spPr/>
        <p:txBody>
          <a:bodyPr/>
          <a:lstStyle/>
          <a:p>
            <a:fld id="{A02F7301-A056-40AF-BF7B-5C8068B5D362}" type="slidenum">
              <a:rPr kumimoji="1" lang="ja-JP" altLang="en-US" smtClean="0"/>
              <a:t>46</a:t>
            </a:fld>
            <a:endParaRPr kumimoji="1" lang="ja-JP" altLang="en-US"/>
          </a:p>
        </p:txBody>
      </p:sp>
      <p:sp>
        <p:nvSpPr>
          <p:cNvPr id="5" name="四角形: 角を丸くする 4">
            <a:extLst>
              <a:ext uri="{FF2B5EF4-FFF2-40B4-BE49-F238E27FC236}">
                <a16:creationId xmlns:a16="http://schemas.microsoft.com/office/drawing/2014/main" id="{04EE17B7-7EFC-4B76-87BC-6F2680E89D59}"/>
              </a:ext>
            </a:extLst>
          </p:cNvPr>
          <p:cNvSpPr/>
          <p:nvPr/>
        </p:nvSpPr>
        <p:spPr>
          <a:xfrm>
            <a:off x="233096" y="404663"/>
            <a:ext cx="8515368" cy="1281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メイリオ" panose="020B0604030504040204" pitchFamily="50" charset="-128"/>
                <a:ea typeface="メイリオ" panose="020B0604030504040204" pitchFamily="50" charset="-128"/>
              </a:rPr>
              <a:t>2022</a:t>
            </a:r>
            <a:r>
              <a:rPr kumimoji="1" lang="ja-JP" altLang="en-US" sz="3200" dirty="0">
                <a:latin typeface="メイリオ" panose="020B0604030504040204" pitchFamily="50" charset="-128"/>
                <a:ea typeface="メイリオ" panose="020B0604030504040204" pitchFamily="50" charset="-128"/>
              </a:rPr>
              <a:t>年</a:t>
            </a:r>
            <a:r>
              <a:rPr kumimoji="1" lang="en-US" altLang="ja-JP" sz="3200" dirty="0">
                <a:latin typeface="メイリオ" panose="020B0604030504040204" pitchFamily="50" charset="-128"/>
                <a:ea typeface="メイリオ" panose="020B0604030504040204" pitchFamily="50" charset="-128"/>
              </a:rPr>
              <a:t>11</a:t>
            </a:r>
            <a:r>
              <a:rPr kumimoji="1" lang="ja-JP" altLang="en-US" sz="3200" dirty="0">
                <a:latin typeface="メイリオ" panose="020B0604030504040204" pitchFamily="50" charset="-128"/>
                <a:ea typeface="メイリオ" panose="020B0604030504040204" pitchFamily="50" charset="-128"/>
              </a:rPr>
              <a:t>月フラット</a:t>
            </a:r>
            <a:r>
              <a:rPr kumimoji="1" lang="en-US" altLang="ja-JP" sz="3200" dirty="0">
                <a:latin typeface="メイリオ" panose="020B0604030504040204" pitchFamily="50" charset="-128"/>
                <a:ea typeface="メイリオ" panose="020B0604030504040204" pitchFamily="50" charset="-128"/>
              </a:rPr>
              <a:t>35</a:t>
            </a:r>
            <a:r>
              <a:rPr kumimoji="1" lang="ja-JP" altLang="en-US" sz="3200" dirty="0">
                <a:latin typeface="メイリオ" panose="020B0604030504040204" pitchFamily="50" charset="-128"/>
                <a:ea typeface="メイリオ" panose="020B0604030504040204" pitchFamily="50" charset="-128"/>
              </a:rPr>
              <a:t>金利</a:t>
            </a:r>
            <a:endParaRPr kumimoji="1" lang="en-US" altLang="ja-JP" sz="3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（新機構団信付き</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フラット</a:t>
            </a:r>
            <a:r>
              <a:rPr lang="en-US" altLang="ja-JP" sz="3200" dirty="0">
                <a:latin typeface="メイリオ" panose="020B0604030504040204" pitchFamily="50" charset="-128"/>
                <a:ea typeface="メイリオ" panose="020B0604030504040204" pitchFamily="50" charset="-128"/>
              </a:rPr>
              <a:t>35】</a:t>
            </a:r>
            <a:r>
              <a:rPr lang="ja-JP" altLang="en-US" sz="3200" dirty="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CDF99459-58F6-47C9-9139-1EC63712461D}"/>
              </a:ext>
            </a:extLst>
          </p:cNvPr>
          <p:cNvSpPr/>
          <p:nvPr/>
        </p:nvSpPr>
        <p:spPr>
          <a:xfrm>
            <a:off x="463108" y="2348880"/>
            <a:ext cx="3692503" cy="3240360"/>
          </a:xfrm>
          <a:prstGeom prst="roundRect">
            <a:avLst/>
          </a:prstGeom>
          <a:solidFill>
            <a:srgbClr val="009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0919027-8136-45CF-8A13-87B0673BBACD}"/>
              </a:ext>
            </a:extLst>
          </p:cNvPr>
          <p:cNvSpPr txBox="1"/>
          <p:nvPr/>
        </p:nvSpPr>
        <p:spPr>
          <a:xfrm>
            <a:off x="1346744" y="2532720"/>
            <a:ext cx="2103999" cy="400110"/>
          </a:xfrm>
          <a:prstGeom prst="rect">
            <a:avLst/>
          </a:prstGeom>
          <a:noFill/>
        </p:spPr>
        <p:txBody>
          <a:bodyPr wrap="square" rtlCol="0">
            <a:spAutoFit/>
          </a:bodyPr>
          <a:lstStyle/>
          <a:p>
            <a:pPr algn="ctr"/>
            <a:r>
              <a:rPr kumimoji="1" lang="ja-JP" altLang="en-US" sz="2000" dirty="0">
                <a:solidFill>
                  <a:schemeClr val="bg1"/>
                </a:solidFill>
              </a:rPr>
              <a:t>融資率</a:t>
            </a:r>
            <a:r>
              <a:rPr kumimoji="1" lang="en-US" altLang="ja-JP" sz="2000" dirty="0">
                <a:solidFill>
                  <a:schemeClr val="bg1"/>
                </a:solidFill>
              </a:rPr>
              <a:t>(9</a:t>
            </a:r>
            <a:r>
              <a:rPr kumimoji="1" lang="ja-JP" altLang="en-US" sz="2000" dirty="0">
                <a:solidFill>
                  <a:schemeClr val="bg1"/>
                </a:solidFill>
              </a:rPr>
              <a:t>割以下</a:t>
            </a:r>
            <a:r>
              <a:rPr kumimoji="1" lang="en-US" altLang="ja-JP" sz="2000" dirty="0">
                <a:solidFill>
                  <a:schemeClr val="bg1"/>
                </a:solidFill>
              </a:rPr>
              <a:t>)</a:t>
            </a:r>
            <a:endParaRPr kumimoji="1" lang="ja-JP" altLang="en-US" sz="2000" dirty="0">
              <a:solidFill>
                <a:schemeClr val="bg1"/>
              </a:solidFill>
            </a:endParaRPr>
          </a:p>
        </p:txBody>
      </p:sp>
      <p:sp>
        <p:nvSpPr>
          <p:cNvPr id="11" name="テキスト ボックス 10">
            <a:extLst>
              <a:ext uri="{FF2B5EF4-FFF2-40B4-BE49-F238E27FC236}">
                <a16:creationId xmlns:a16="http://schemas.microsoft.com/office/drawing/2014/main" id="{72960ABF-7A74-4CD9-B3A8-620558720BA2}"/>
              </a:ext>
            </a:extLst>
          </p:cNvPr>
          <p:cNvSpPr txBox="1"/>
          <p:nvPr/>
        </p:nvSpPr>
        <p:spPr>
          <a:xfrm>
            <a:off x="1165631" y="2996952"/>
            <a:ext cx="2347245" cy="400110"/>
          </a:xfrm>
          <a:prstGeom prst="rect">
            <a:avLst/>
          </a:prstGeom>
          <a:noFill/>
        </p:spPr>
        <p:txBody>
          <a:bodyPr wrap="square" rtlCol="0">
            <a:spAutoFit/>
          </a:bodyPr>
          <a:lstStyle/>
          <a:p>
            <a:pPr algn="ctr"/>
            <a:r>
              <a:rPr kumimoji="1" lang="ja-JP" altLang="en-US" sz="2000" dirty="0">
                <a:solidFill>
                  <a:schemeClr val="bg1"/>
                </a:solidFill>
              </a:rPr>
              <a:t>返済期間</a:t>
            </a:r>
            <a:r>
              <a:rPr kumimoji="1" lang="en-US" altLang="ja-JP" sz="2000" dirty="0">
                <a:solidFill>
                  <a:schemeClr val="bg1"/>
                </a:solidFill>
              </a:rPr>
              <a:t>15</a:t>
            </a:r>
            <a:r>
              <a:rPr kumimoji="1" lang="ja-JP" altLang="en-US" sz="2000" dirty="0">
                <a:solidFill>
                  <a:schemeClr val="bg1"/>
                </a:solidFill>
              </a:rPr>
              <a:t>～</a:t>
            </a:r>
            <a:r>
              <a:rPr kumimoji="1" lang="en-US" altLang="ja-JP" sz="2000" dirty="0">
                <a:solidFill>
                  <a:schemeClr val="bg1"/>
                </a:solidFill>
              </a:rPr>
              <a:t>20</a:t>
            </a:r>
            <a:r>
              <a:rPr kumimoji="1" lang="ja-JP" altLang="en-US" sz="2000" dirty="0">
                <a:solidFill>
                  <a:schemeClr val="bg1"/>
                </a:solidFill>
              </a:rPr>
              <a:t>年</a:t>
            </a:r>
          </a:p>
        </p:txBody>
      </p:sp>
      <p:sp>
        <p:nvSpPr>
          <p:cNvPr id="12" name="テキスト ボックス 11">
            <a:extLst>
              <a:ext uri="{FF2B5EF4-FFF2-40B4-BE49-F238E27FC236}">
                <a16:creationId xmlns:a16="http://schemas.microsoft.com/office/drawing/2014/main" id="{98D761C9-631C-4B4F-BA48-E4CA7A083F9F}"/>
              </a:ext>
            </a:extLst>
          </p:cNvPr>
          <p:cNvSpPr txBox="1"/>
          <p:nvPr/>
        </p:nvSpPr>
        <p:spPr>
          <a:xfrm>
            <a:off x="597157" y="4293096"/>
            <a:ext cx="676393" cy="369332"/>
          </a:xfrm>
          <a:prstGeom prst="rect">
            <a:avLst/>
          </a:prstGeom>
          <a:noFill/>
        </p:spPr>
        <p:txBody>
          <a:bodyPr wrap="square" rtlCol="0">
            <a:spAutoFit/>
          </a:bodyPr>
          <a:lstStyle/>
          <a:p>
            <a:r>
              <a:rPr kumimoji="1" lang="ja-JP" altLang="en-US" dirty="0">
                <a:solidFill>
                  <a:schemeClr val="bg1"/>
                </a:solidFill>
              </a:rPr>
              <a:t>年率</a:t>
            </a:r>
          </a:p>
        </p:txBody>
      </p:sp>
      <p:sp>
        <p:nvSpPr>
          <p:cNvPr id="13" name="テキスト ボックス 12">
            <a:extLst>
              <a:ext uri="{FF2B5EF4-FFF2-40B4-BE49-F238E27FC236}">
                <a16:creationId xmlns:a16="http://schemas.microsoft.com/office/drawing/2014/main" id="{7CC2756D-BE29-430C-8730-A34DE1F5187F}"/>
              </a:ext>
            </a:extLst>
          </p:cNvPr>
          <p:cNvSpPr txBox="1"/>
          <p:nvPr/>
        </p:nvSpPr>
        <p:spPr>
          <a:xfrm>
            <a:off x="1031100" y="3574069"/>
            <a:ext cx="3764783" cy="1323439"/>
          </a:xfrm>
          <a:prstGeom prst="rect">
            <a:avLst/>
          </a:prstGeom>
          <a:noFill/>
        </p:spPr>
        <p:txBody>
          <a:bodyPr wrap="square" rtlCol="0">
            <a:spAutoFit/>
          </a:bodyPr>
          <a:lstStyle/>
          <a:p>
            <a:r>
              <a:rPr kumimoji="1" lang="en-US" altLang="ja-JP" sz="8000" b="1" dirty="0">
                <a:solidFill>
                  <a:schemeClr val="bg1"/>
                </a:solidFill>
              </a:rPr>
              <a:t>1.38</a:t>
            </a:r>
            <a:r>
              <a:rPr kumimoji="1" lang="ja-JP" altLang="en-US" sz="7200" b="1" dirty="0">
                <a:solidFill>
                  <a:schemeClr val="bg1"/>
                </a:solidFill>
              </a:rPr>
              <a:t>％</a:t>
            </a:r>
          </a:p>
        </p:txBody>
      </p:sp>
      <p:sp>
        <p:nvSpPr>
          <p:cNvPr id="14" name="テキスト ボックス 13">
            <a:extLst>
              <a:ext uri="{FF2B5EF4-FFF2-40B4-BE49-F238E27FC236}">
                <a16:creationId xmlns:a16="http://schemas.microsoft.com/office/drawing/2014/main" id="{81D28E39-D37A-491D-AD0F-35DD6FA8472E}"/>
              </a:ext>
            </a:extLst>
          </p:cNvPr>
          <p:cNvSpPr txBox="1"/>
          <p:nvPr/>
        </p:nvSpPr>
        <p:spPr>
          <a:xfrm>
            <a:off x="1288282" y="4727077"/>
            <a:ext cx="2112383" cy="369332"/>
          </a:xfrm>
          <a:prstGeom prst="rect">
            <a:avLst/>
          </a:prstGeom>
          <a:noFill/>
        </p:spPr>
        <p:txBody>
          <a:bodyPr wrap="square" rtlCol="0">
            <a:spAutoFit/>
          </a:bodyPr>
          <a:lstStyle/>
          <a:p>
            <a:r>
              <a:rPr kumimoji="1" lang="ja-JP" altLang="en-US" dirty="0">
                <a:solidFill>
                  <a:schemeClr val="bg1"/>
                </a:solidFill>
              </a:rPr>
              <a:t>実質年率　</a:t>
            </a:r>
            <a:r>
              <a:rPr kumimoji="1" lang="en-US" altLang="ja-JP" dirty="0">
                <a:solidFill>
                  <a:schemeClr val="bg1"/>
                </a:solidFill>
              </a:rPr>
              <a:t>1.613</a:t>
            </a:r>
            <a:r>
              <a:rPr kumimoji="1" lang="ja-JP" altLang="en-US" dirty="0">
                <a:solidFill>
                  <a:schemeClr val="bg1"/>
                </a:solidFill>
              </a:rPr>
              <a:t>％</a:t>
            </a:r>
          </a:p>
        </p:txBody>
      </p:sp>
      <p:sp>
        <p:nvSpPr>
          <p:cNvPr id="15" name="四角形: 角を丸くする 14">
            <a:extLst>
              <a:ext uri="{FF2B5EF4-FFF2-40B4-BE49-F238E27FC236}">
                <a16:creationId xmlns:a16="http://schemas.microsoft.com/office/drawing/2014/main" id="{E6D01387-A113-4DE3-92B9-285AF0942D6B}"/>
              </a:ext>
            </a:extLst>
          </p:cNvPr>
          <p:cNvSpPr/>
          <p:nvPr/>
        </p:nvSpPr>
        <p:spPr>
          <a:xfrm>
            <a:off x="4911945" y="2348880"/>
            <a:ext cx="3692503" cy="3240360"/>
          </a:xfrm>
          <a:prstGeom prst="roundRect">
            <a:avLst/>
          </a:prstGeom>
          <a:solidFill>
            <a:srgbClr val="0099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3CE41E75-E743-4199-B387-A8F3CB926FB9}"/>
              </a:ext>
            </a:extLst>
          </p:cNvPr>
          <p:cNvSpPr txBox="1"/>
          <p:nvPr/>
        </p:nvSpPr>
        <p:spPr>
          <a:xfrm>
            <a:off x="5795581" y="2532720"/>
            <a:ext cx="2103999" cy="400110"/>
          </a:xfrm>
          <a:prstGeom prst="rect">
            <a:avLst/>
          </a:prstGeom>
          <a:noFill/>
        </p:spPr>
        <p:txBody>
          <a:bodyPr wrap="square" rtlCol="0">
            <a:spAutoFit/>
          </a:bodyPr>
          <a:lstStyle/>
          <a:p>
            <a:pPr algn="ctr"/>
            <a:r>
              <a:rPr kumimoji="1" lang="ja-JP" altLang="en-US" sz="2000" dirty="0">
                <a:solidFill>
                  <a:schemeClr val="bg1"/>
                </a:solidFill>
              </a:rPr>
              <a:t>融資率</a:t>
            </a:r>
            <a:r>
              <a:rPr kumimoji="1" lang="en-US" altLang="ja-JP" sz="2000" dirty="0">
                <a:solidFill>
                  <a:schemeClr val="bg1"/>
                </a:solidFill>
              </a:rPr>
              <a:t>(9</a:t>
            </a:r>
            <a:r>
              <a:rPr kumimoji="1" lang="ja-JP" altLang="en-US" sz="2000" dirty="0">
                <a:solidFill>
                  <a:schemeClr val="bg1"/>
                </a:solidFill>
              </a:rPr>
              <a:t>割以下</a:t>
            </a:r>
            <a:r>
              <a:rPr kumimoji="1" lang="en-US" altLang="ja-JP" sz="2000" dirty="0">
                <a:solidFill>
                  <a:schemeClr val="bg1"/>
                </a:solidFill>
              </a:rPr>
              <a:t>)</a:t>
            </a:r>
            <a:endParaRPr kumimoji="1" lang="ja-JP" altLang="en-US" sz="2000" dirty="0">
              <a:solidFill>
                <a:schemeClr val="bg1"/>
              </a:solidFill>
            </a:endParaRPr>
          </a:p>
        </p:txBody>
      </p:sp>
      <p:sp>
        <p:nvSpPr>
          <p:cNvPr id="17" name="テキスト ボックス 16">
            <a:extLst>
              <a:ext uri="{FF2B5EF4-FFF2-40B4-BE49-F238E27FC236}">
                <a16:creationId xmlns:a16="http://schemas.microsoft.com/office/drawing/2014/main" id="{D43A4A20-FE17-43D1-910A-6006FBB80D0D}"/>
              </a:ext>
            </a:extLst>
          </p:cNvPr>
          <p:cNvSpPr txBox="1"/>
          <p:nvPr/>
        </p:nvSpPr>
        <p:spPr>
          <a:xfrm>
            <a:off x="5614468" y="2996952"/>
            <a:ext cx="2347245" cy="400110"/>
          </a:xfrm>
          <a:prstGeom prst="rect">
            <a:avLst/>
          </a:prstGeom>
          <a:noFill/>
        </p:spPr>
        <p:txBody>
          <a:bodyPr wrap="square" rtlCol="0">
            <a:spAutoFit/>
          </a:bodyPr>
          <a:lstStyle/>
          <a:p>
            <a:pPr algn="ctr"/>
            <a:r>
              <a:rPr kumimoji="1" lang="ja-JP" altLang="en-US" sz="2000" dirty="0">
                <a:solidFill>
                  <a:schemeClr val="bg1"/>
                </a:solidFill>
              </a:rPr>
              <a:t>返済期間</a:t>
            </a:r>
            <a:r>
              <a:rPr kumimoji="1" lang="en-US" altLang="ja-JP" sz="2000" dirty="0">
                <a:solidFill>
                  <a:schemeClr val="bg1"/>
                </a:solidFill>
              </a:rPr>
              <a:t>21</a:t>
            </a:r>
            <a:r>
              <a:rPr kumimoji="1" lang="ja-JP" altLang="en-US" sz="2000" dirty="0">
                <a:solidFill>
                  <a:schemeClr val="bg1"/>
                </a:solidFill>
              </a:rPr>
              <a:t>～</a:t>
            </a:r>
            <a:r>
              <a:rPr kumimoji="1" lang="en-US" altLang="ja-JP" sz="2000" dirty="0">
                <a:solidFill>
                  <a:schemeClr val="bg1"/>
                </a:solidFill>
              </a:rPr>
              <a:t>35</a:t>
            </a:r>
            <a:r>
              <a:rPr kumimoji="1" lang="ja-JP" altLang="en-US" sz="2000" dirty="0">
                <a:solidFill>
                  <a:schemeClr val="bg1"/>
                </a:solidFill>
              </a:rPr>
              <a:t>年</a:t>
            </a:r>
          </a:p>
        </p:txBody>
      </p:sp>
      <p:sp>
        <p:nvSpPr>
          <p:cNvPr id="18" name="テキスト ボックス 17">
            <a:extLst>
              <a:ext uri="{FF2B5EF4-FFF2-40B4-BE49-F238E27FC236}">
                <a16:creationId xmlns:a16="http://schemas.microsoft.com/office/drawing/2014/main" id="{4904F0BA-D24F-452E-B83E-D599E63F70C6}"/>
              </a:ext>
            </a:extLst>
          </p:cNvPr>
          <p:cNvSpPr txBox="1"/>
          <p:nvPr/>
        </p:nvSpPr>
        <p:spPr>
          <a:xfrm>
            <a:off x="5045994" y="4293096"/>
            <a:ext cx="676393" cy="369332"/>
          </a:xfrm>
          <a:prstGeom prst="rect">
            <a:avLst/>
          </a:prstGeom>
          <a:noFill/>
        </p:spPr>
        <p:txBody>
          <a:bodyPr wrap="square" rtlCol="0">
            <a:spAutoFit/>
          </a:bodyPr>
          <a:lstStyle/>
          <a:p>
            <a:r>
              <a:rPr kumimoji="1" lang="ja-JP" altLang="en-US" dirty="0">
                <a:solidFill>
                  <a:schemeClr val="bg1"/>
                </a:solidFill>
              </a:rPr>
              <a:t>年率</a:t>
            </a:r>
          </a:p>
        </p:txBody>
      </p:sp>
      <p:sp>
        <p:nvSpPr>
          <p:cNvPr id="19" name="テキスト ボックス 18">
            <a:extLst>
              <a:ext uri="{FF2B5EF4-FFF2-40B4-BE49-F238E27FC236}">
                <a16:creationId xmlns:a16="http://schemas.microsoft.com/office/drawing/2014/main" id="{DF215CB2-CD8C-4CEA-8984-5B17488CBE64}"/>
              </a:ext>
            </a:extLst>
          </p:cNvPr>
          <p:cNvSpPr txBox="1"/>
          <p:nvPr/>
        </p:nvSpPr>
        <p:spPr>
          <a:xfrm>
            <a:off x="5647260" y="3574069"/>
            <a:ext cx="3597460" cy="1323439"/>
          </a:xfrm>
          <a:prstGeom prst="rect">
            <a:avLst/>
          </a:prstGeom>
          <a:noFill/>
        </p:spPr>
        <p:txBody>
          <a:bodyPr wrap="square" rtlCol="0">
            <a:spAutoFit/>
          </a:bodyPr>
          <a:lstStyle/>
          <a:p>
            <a:r>
              <a:rPr kumimoji="1" lang="en-US" altLang="ja-JP" sz="8000" b="1" dirty="0">
                <a:solidFill>
                  <a:schemeClr val="bg1"/>
                </a:solidFill>
              </a:rPr>
              <a:t>1.54</a:t>
            </a:r>
            <a:r>
              <a:rPr kumimoji="1" lang="ja-JP" altLang="en-US" sz="7200" b="1" dirty="0">
                <a:solidFill>
                  <a:schemeClr val="bg1"/>
                </a:solidFill>
              </a:rPr>
              <a:t>％</a:t>
            </a:r>
          </a:p>
        </p:txBody>
      </p:sp>
      <p:sp>
        <p:nvSpPr>
          <p:cNvPr id="20" name="テキスト ボックス 19">
            <a:extLst>
              <a:ext uri="{FF2B5EF4-FFF2-40B4-BE49-F238E27FC236}">
                <a16:creationId xmlns:a16="http://schemas.microsoft.com/office/drawing/2014/main" id="{E122EA88-01F0-4E91-8DFE-C60CC0FA9225}"/>
              </a:ext>
            </a:extLst>
          </p:cNvPr>
          <p:cNvSpPr txBox="1"/>
          <p:nvPr/>
        </p:nvSpPr>
        <p:spPr>
          <a:xfrm>
            <a:off x="5737119" y="4727077"/>
            <a:ext cx="2112383" cy="369332"/>
          </a:xfrm>
          <a:prstGeom prst="rect">
            <a:avLst/>
          </a:prstGeom>
          <a:noFill/>
        </p:spPr>
        <p:txBody>
          <a:bodyPr wrap="square" rtlCol="0">
            <a:spAutoFit/>
          </a:bodyPr>
          <a:lstStyle/>
          <a:p>
            <a:r>
              <a:rPr kumimoji="1" lang="ja-JP" altLang="en-US" dirty="0">
                <a:solidFill>
                  <a:schemeClr val="bg1"/>
                </a:solidFill>
              </a:rPr>
              <a:t>実質年率　</a:t>
            </a:r>
            <a:r>
              <a:rPr kumimoji="1" lang="en-US" altLang="ja-JP" dirty="0">
                <a:solidFill>
                  <a:schemeClr val="bg1"/>
                </a:solidFill>
              </a:rPr>
              <a:t>1.680</a:t>
            </a:r>
            <a:r>
              <a:rPr kumimoji="1" lang="ja-JP" altLang="en-US" dirty="0">
                <a:solidFill>
                  <a:schemeClr val="bg1"/>
                </a:solidFill>
              </a:rPr>
              <a:t>％</a:t>
            </a:r>
          </a:p>
        </p:txBody>
      </p:sp>
      <p:sp>
        <p:nvSpPr>
          <p:cNvPr id="21" name="楕円 20">
            <a:extLst>
              <a:ext uri="{FF2B5EF4-FFF2-40B4-BE49-F238E27FC236}">
                <a16:creationId xmlns:a16="http://schemas.microsoft.com/office/drawing/2014/main" id="{F1C42FAE-4F96-42AB-8D67-1BBD70E48462}"/>
              </a:ext>
            </a:extLst>
          </p:cNvPr>
          <p:cNvSpPr/>
          <p:nvPr/>
        </p:nvSpPr>
        <p:spPr>
          <a:xfrm>
            <a:off x="5004049" y="3386765"/>
            <a:ext cx="3646488" cy="20765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55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HGP創英角ﾎﾟｯﾌﾟ体" panose="040B0A00000000000000" pitchFamily="50" charset="-128"/>
                <a:ea typeface="HGP創英角ﾎﾟｯﾌﾟ体" panose="040B0A00000000000000" pitchFamily="50" charset="-128"/>
              </a:rPr>
              <a:t>フラット３５　</a:t>
            </a:r>
            <a:r>
              <a:rPr kumimoji="1" lang="en-US" altLang="ja-JP">
                <a:solidFill>
                  <a:srgbClr val="FF0000"/>
                </a:solidFill>
                <a:latin typeface="HGP創英角ﾎﾟｯﾌﾟ体" panose="040B0A00000000000000" pitchFamily="50" charset="-128"/>
                <a:ea typeface="HGP創英角ﾎﾟｯﾌﾟ体" panose="040B0A00000000000000" pitchFamily="50" charset="-128"/>
              </a:rPr>
              <a:t>S</a:t>
            </a:r>
            <a:r>
              <a:rPr kumimoji="1" lang="ja-JP" altLang="en-US">
                <a:solidFill>
                  <a:srgbClr val="FF0000"/>
                </a:solidFill>
                <a:latin typeface="HGP創英角ﾎﾟｯﾌﾟ体" panose="040B0A00000000000000" pitchFamily="50" charset="-128"/>
                <a:ea typeface="HGP創英角ﾎﾟｯﾌﾟ体" panose="040B0A00000000000000" pitchFamily="50" charset="-128"/>
              </a:rPr>
              <a:t>のメリット</a:t>
            </a:r>
          </a:p>
        </p:txBody>
      </p:sp>
      <p:sp>
        <p:nvSpPr>
          <p:cNvPr id="3" name="コンテンツ プレースホルダー 2"/>
          <p:cNvSpPr>
            <a:spLocks noGrp="1"/>
          </p:cNvSpPr>
          <p:nvPr>
            <p:ph idx="1"/>
          </p:nvPr>
        </p:nvSpPr>
        <p:spPr>
          <a:xfrm>
            <a:off x="539552" y="1594930"/>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en-US" altLang="ja-JP" dirty="0">
                <a:latin typeface="HGP創英角ﾎﾟｯﾌﾟ体" panose="040B0A00000000000000" pitchFamily="50" charset="-128"/>
                <a:ea typeface="HGP創英角ﾎﾟｯﾌﾟ体" panose="040B0A00000000000000" pitchFamily="50" charset="-128"/>
              </a:rPr>
              <a:t>3,000</a:t>
            </a:r>
            <a:r>
              <a:rPr kumimoji="1" lang="ja-JP" altLang="en-US" dirty="0">
                <a:latin typeface="HGP創英角ﾎﾟｯﾌﾟ体" panose="040B0A00000000000000" pitchFamily="50" charset="-128"/>
                <a:ea typeface="HGP創英角ﾎﾟｯﾌﾟ体" panose="040B0A00000000000000" pitchFamily="50" charset="-128"/>
              </a:rPr>
              <a:t>万円　</a:t>
            </a:r>
            <a:r>
              <a:rPr lang="en-US" altLang="ja-JP" dirty="0">
                <a:latin typeface="HGP創英角ﾎﾟｯﾌﾟ体" panose="040B0A00000000000000" pitchFamily="50" charset="-128"/>
                <a:ea typeface="HGP創英角ﾎﾟｯﾌﾟ体" panose="040B0A00000000000000" pitchFamily="50" charset="-128"/>
              </a:rPr>
              <a:t>1.54</a:t>
            </a:r>
            <a:r>
              <a:rPr kumimoji="1" lang="ja-JP" altLang="en-US" dirty="0">
                <a:latin typeface="HGP創英角ﾎﾟｯﾌﾟ体" panose="040B0A00000000000000" pitchFamily="50" charset="-128"/>
                <a:ea typeface="HGP創英角ﾎﾟｯﾌﾟ体" panose="040B0A00000000000000" pitchFamily="50" charset="-128"/>
              </a:rPr>
              <a:t>％　</a:t>
            </a:r>
            <a:r>
              <a:rPr kumimoji="1" lang="en-US" altLang="ja-JP" dirty="0">
                <a:latin typeface="HGP創英角ﾎﾟｯﾌﾟ体" panose="040B0A00000000000000" pitchFamily="50" charset="-128"/>
                <a:ea typeface="HGP創英角ﾎﾟｯﾌﾟ体" panose="040B0A00000000000000" pitchFamily="50" charset="-128"/>
              </a:rPr>
              <a:t>35</a:t>
            </a:r>
            <a:r>
              <a:rPr kumimoji="1" lang="ja-JP" altLang="en-US" dirty="0">
                <a:latin typeface="HGP創英角ﾎﾟｯﾌﾟ体" panose="040B0A00000000000000" pitchFamily="50" charset="-128"/>
                <a:ea typeface="HGP創英角ﾎﾟｯﾌﾟ体" panose="040B0A00000000000000" pitchFamily="50" charset="-128"/>
              </a:rPr>
              <a:t>年</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a:t>
            </a:r>
            <a:r>
              <a:rPr kumimoji="1" lang="ja-JP" altLang="en-US" sz="3600" dirty="0">
                <a:solidFill>
                  <a:srgbClr val="002060"/>
                </a:solidFill>
                <a:latin typeface="HGP創英角ﾎﾟｯﾌﾟ体" panose="040B0A00000000000000" pitchFamily="50" charset="-128"/>
                <a:ea typeface="HGP創英角ﾎﾟｯﾌﾟ体" panose="040B0A00000000000000" pitchFamily="50" charset="-128"/>
              </a:rPr>
              <a:t>約</a:t>
            </a:r>
            <a:r>
              <a:rPr lang="en-US" altLang="ja-JP" sz="3600" dirty="0">
                <a:solidFill>
                  <a:srgbClr val="002060"/>
                </a:solidFill>
                <a:latin typeface="HGP創英角ﾎﾟｯﾌﾟ体" panose="040B0A00000000000000" pitchFamily="50" charset="-128"/>
                <a:ea typeface="HGP創英角ﾎﾟｯﾌﾟ体" panose="040B0A00000000000000" pitchFamily="50" charset="-128"/>
              </a:rPr>
              <a:t>3,883</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万</a:t>
            </a:r>
            <a:r>
              <a:rPr kumimoji="1" lang="ja-JP" altLang="en-US" sz="3600" dirty="0">
                <a:solidFill>
                  <a:srgbClr val="002060"/>
                </a:solidFill>
                <a:latin typeface="HGP創英角ﾎﾟｯﾌﾟ体" panose="040B0A00000000000000" pitchFamily="50" charset="-128"/>
                <a:ea typeface="HGP創英角ﾎﾟｯﾌﾟ体" panose="040B0A00000000000000" pitchFamily="50" charset="-128"/>
              </a:rPr>
              <a:t>円</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　・・・　①</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200" dirty="0"/>
          </a:p>
          <a:p>
            <a:pPr marL="0" indent="0">
              <a:buNone/>
            </a:pPr>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S</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の基準で</a:t>
            </a:r>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10</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年間</a:t>
            </a:r>
            <a:r>
              <a:rPr lang="en-US" altLang="ja-JP" sz="2800" dirty="0">
                <a:solidFill>
                  <a:srgbClr val="FF0000"/>
                </a:solidFill>
                <a:latin typeface="HGP創英角ﾎﾟｯﾌﾟ体" panose="040B0A00000000000000" pitchFamily="50" charset="-128"/>
                <a:ea typeface="HGP創英角ﾎﾟｯﾌﾟ体" panose="040B0A00000000000000" pitchFamily="50" charset="-128"/>
              </a:rPr>
              <a:t>1.29</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a:t>
            </a:r>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（△０．２５％金利優遇）</a:t>
            </a:r>
            <a:endParaRPr kumimoji="1"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dirty="0">
                <a:latin typeface="HGP創英角ﾎﾟｯﾌﾟ体" panose="040B0A00000000000000" pitchFamily="50" charset="-128"/>
                <a:ea typeface="HGP創英角ﾎﾟｯﾌﾟ体" panose="040B0A00000000000000" pitchFamily="50" charset="-128"/>
              </a:rPr>
              <a:t>3,000</a:t>
            </a:r>
            <a:r>
              <a:rPr lang="ja-JP" altLang="en-US" dirty="0">
                <a:latin typeface="HGP創英角ﾎﾟｯﾌﾟ体" panose="040B0A00000000000000" pitchFamily="50" charset="-128"/>
                <a:ea typeface="HGP創英角ﾎﾟｯﾌﾟ体" panose="040B0A00000000000000" pitchFamily="50" charset="-128"/>
              </a:rPr>
              <a:t>万円　</a:t>
            </a:r>
            <a:r>
              <a:rPr lang="en-US" altLang="ja-JP" dirty="0">
                <a:latin typeface="HGP創英角ﾎﾟｯﾌﾟ体" panose="040B0A00000000000000" pitchFamily="50" charset="-128"/>
                <a:ea typeface="HGP創英角ﾎﾟｯﾌﾟ体" panose="040B0A00000000000000" pitchFamily="50" charset="-128"/>
              </a:rPr>
              <a:t>1.29</a:t>
            </a:r>
            <a:r>
              <a:rPr lang="ja-JP" altLang="en-US" dirty="0">
                <a:latin typeface="HGP創英角ﾎﾟｯﾌﾟ体" panose="040B0A00000000000000" pitchFamily="50" charset="-128"/>
                <a:ea typeface="HGP創英角ﾎﾟｯﾌﾟ体" panose="040B0A00000000000000" pitchFamily="50" charset="-128"/>
              </a:rPr>
              <a:t>％～</a:t>
            </a:r>
            <a:r>
              <a:rPr lang="en-US" altLang="ja-JP" dirty="0">
                <a:latin typeface="HGP創英角ﾎﾟｯﾌﾟ体" panose="040B0A00000000000000" pitchFamily="50" charset="-128"/>
                <a:ea typeface="HGP創英角ﾎﾟｯﾌﾟ体" panose="040B0A00000000000000" pitchFamily="50" charset="-128"/>
              </a:rPr>
              <a:t>10</a:t>
            </a:r>
            <a:r>
              <a:rPr lang="ja-JP" altLang="en-US" dirty="0">
                <a:latin typeface="HGP創英角ﾎﾟｯﾌﾟ体" panose="040B0A00000000000000" pitchFamily="50" charset="-128"/>
                <a:ea typeface="HGP創英角ﾎﾟｯﾌﾟ体" panose="040B0A00000000000000" pitchFamily="50" charset="-128"/>
              </a:rPr>
              <a:t>年　</a:t>
            </a:r>
            <a:r>
              <a:rPr lang="en-US" altLang="ja-JP" dirty="0">
                <a:latin typeface="HGP創英角ﾎﾟｯﾌﾟ体" panose="040B0A00000000000000" pitchFamily="50" charset="-128"/>
                <a:ea typeface="HGP創英角ﾎﾟｯﾌﾟ体" panose="040B0A00000000000000" pitchFamily="50" charset="-128"/>
              </a:rPr>
              <a:t>1.54</a:t>
            </a:r>
            <a:r>
              <a:rPr lang="ja-JP" altLang="en-US" dirty="0">
                <a:latin typeface="HGP創英角ﾎﾟｯﾌﾟ体" panose="040B0A00000000000000" pitchFamily="50" charset="-128"/>
                <a:ea typeface="HGP創英角ﾎﾟｯﾌﾟ体" panose="040B0A00000000000000" pitchFamily="50" charset="-128"/>
              </a:rPr>
              <a:t>％　</a:t>
            </a:r>
            <a:r>
              <a:rPr lang="en-US" altLang="ja-JP" dirty="0">
                <a:latin typeface="HGP創英角ﾎﾟｯﾌﾟ体" panose="040B0A00000000000000" pitchFamily="50" charset="-128"/>
                <a:ea typeface="HGP創英角ﾎﾟｯﾌﾟ体" panose="040B0A00000000000000" pitchFamily="50" charset="-128"/>
              </a:rPr>
              <a:t>25</a:t>
            </a:r>
            <a:r>
              <a:rPr lang="ja-JP" altLang="en-US" dirty="0">
                <a:latin typeface="HGP創英角ﾎﾟｯﾌﾟ体" panose="040B0A00000000000000" pitchFamily="50" charset="-128"/>
                <a:ea typeface="HGP創英角ﾎﾟｯﾌﾟ体" panose="040B0A00000000000000" pitchFamily="50" charset="-128"/>
              </a:rPr>
              <a:t>年間</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約</a:t>
            </a:r>
            <a:r>
              <a:rPr lang="en-US" altLang="ja-JP" sz="3600" dirty="0">
                <a:solidFill>
                  <a:srgbClr val="002060"/>
                </a:solidFill>
                <a:latin typeface="HGP創英角ﾎﾟｯﾌﾟ体" panose="040B0A00000000000000" pitchFamily="50" charset="-128"/>
                <a:ea typeface="HGP創英角ﾎﾟｯﾌﾟ体" panose="040B0A00000000000000" pitchFamily="50" charset="-128"/>
              </a:rPr>
              <a:t>3,809</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万円</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　・・・　②</a:t>
            </a:r>
            <a:endParaRPr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a:latin typeface="HGP創英角ﾎﾟｯﾌﾟ体" panose="040B0A00000000000000" pitchFamily="50" charset="-128"/>
                <a:ea typeface="HGP創英角ﾎﾟｯﾌﾟ体" panose="040B0A00000000000000" pitchFamily="50" charset="-128"/>
              </a:rPr>
              <a:t>その差なんと</a:t>
            </a:r>
            <a:r>
              <a:rPr lang="ja-JP" altLang="en-US" dirty="0">
                <a:latin typeface="HGP創英角ﾎﾟｯﾌﾟ体" panose="040B0A00000000000000" pitchFamily="50" charset="-128"/>
                <a:ea typeface="HGP創英角ﾎﾟｯﾌﾟ体" panose="040B0A00000000000000" pitchFamily="50" charset="-128"/>
              </a:rPr>
              <a:t>　（①－②）　　</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　　　　　　　　　　約７</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4</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万円　です！</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47</a:t>
            </a:fld>
            <a:endParaRPr kumimoji="1" lang="ja-JP" altLang="en-US"/>
          </a:p>
        </p:txBody>
      </p:sp>
      <p:sp>
        <p:nvSpPr>
          <p:cNvPr id="5" name="日付プレースホルダー 4">
            <a:extLst>
              <a:ext uri="{FF2B5EF4-FFF2-40B4-BE49-F238E27FC236}">
                <a16:creationId xmlns:a16="http://schemas.microsoft.com/office/drawing/2014/main" id="{D210C22D-E8F3-3B1C-3F79-41E8515AB1DD}"/>
              </a:ext>
            </a:extLst>
          </p:cNvPr>
          <p:cNvSpPr>
            <a:spLocks noGrp="1"/>
          </p:cNvSpPr>
          <p:nvPr>
            <p:ph type="dt" sz="half" idx="10"/>
          </p:nvPr>
        </p:nvSpPr>
        <p:spPr/>
        <p:txBody>
          <a:bodyPr/>
          <a:lstStyle/>
          <a:p>
            <a:r>
              <a:rPr kumimoji="1" lang="en-US" altLang="ja-JP"/>
              <a:t>2022/10/26</a:t>
            </a:r>
            <a:endParaRPr kumimoji="1" lang="ja-JP" altLang="en-US"/>
          </a:p>
        </p:txBody>
      </p:sp>
    </p:spTree>
    <p:extLst>
      <p:ext uri="{BB962C8B-B14F-4D97-AF65-F5344CB8AC3E}">
        <p14:creationId xmlns:p14="http://schemas.microsoft.com/office/powerpoint/2010/main" val="13007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1143000"/>
          </a:xfrm>
        </p:spPr>
        <p:txBody>
          <a:bodyPr>
            <a:normAutofit fontScale="90000"/>
          </a:bodyPr>
          <a:lstStyle/>
          <a:p>
            <a:r>
              <a:rPr kumimoji="1" lang="ja-JP" altLang="en-US">
                <a:latin typeface="HGP創英角ﾎﾟｯﾌﾟ体" panose="040B0A00000000000000" pitchFamily="50" charset="-128"/>
                <a:ea typeface="HGP創英角ﾎﾟｯﾌﾟ体" panose="040B0A00000000000000" pitchFamily="50" charset="-128"/>
              </a:rPr>
              <a:t>フラット３５</a:t>
            </a:r>
            <a:r>
              <a:rPr kumimoji="1" lang="en-US" altLang="ja-JP">
                <a:solidFill>
                  <a:srgbClr val="FF0000"/>
                </a:solidFill>
                <a:latin typeface="HGP創英角ﾎﾟｯﾌﾟ体" panose="040B0A00000000000000" pitchFamily="50" charset="-128"/>
                <a:ea typeface="HGP創英角ﾎﾟｯﾌﾟ体" panose="040B0A00000000000000" pitchFamily="50" charset="-128"/>
              </a:rPr>
              <a:t>S</a:t>
            </a:r>
            <a:r>
              <a:rPr kumimoji="1" lang="ja-JP" altLang="en-US">
                <a:solidFill>
                  <a:srgbClr val="FF0000"/>
                </a:solidFill>
                <a:latin typeface="HGP創英角ﾎﾟｯﾌﾟ体" panose="040B0A00000000000000" pitchFamily="50" charset="-128"/>
                <a:ea typeface="HGP創英角ﾎﾟｯﾌﾟ体" panose="040B0A00000000000000" pitchFamily="50" charset="-128"/>
              </a:rPr>
              <a:t>＋（維持、地域）のメリット</a:t>
            </a:r>
          </a:p>
        </p:txBody>
      </p:sp>
      <p:sp>
        <p:nvSpPr>
          <p:cNvPr id="3" name="コンテンツ プレースホルダー 2"/>
          <p:cNvSpPr>
            <a:spLocks noGrp="1"/>
          </p:cNvSpPr>
          <p:nvPr>
            <p:ph idx="1"/>
          </p:nvPr>
        </p:nvSpPr>
        <p:spPr>
          <a:xfrm>
            <a:off x="539552" y="1594930"/>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en-US" altLang="ja-JP" dirty="0">
                <a:latin typeface="HGP創英角ﾎﾟｯﾌﾟ体" panose="040B0A00000000000000" pitchFamily="50" charset="-128"/>
                <a:ea typeface="HGP創英角ﾎﾟｯﾌﾟ体" panose="040B0A00000000000000" pitchFamily="50" charset="-128"/>
              </a:rPr>
              <a:t>3,000</a:t>
            </a:r>
            <a:r>
              <a:rPr kumimoji="1" lang="ja-JP" altLang="en-US" dirty="0">
                <a:latin typeface="HGP創英角ﾎﾟｯﾌﾟ体" panose="040B0A00000000000000" pitchFamily="50" charset="-128"/>
                <a:ea typeface="HGP創英角ﾎﾟｯﾌﾟ体" panose="040B0A00000000000000" pitchFamily="50" charset="-128"/>
              </a:rPr>
              <a:t>万円　</a:t>
            </a:r>
            <a:r>
              <a:rPr lang="en-US" altLang="ja-JP" dirty="0">
                <a:latin typeface="HGP創英角ﾎﾟｯﾌﾟ体" panose="040B0A00000000000000" pitchFamily="50" charset="-128"/>
                <a:ea typeface="HGP創英角ﾎﾟｯﾌﾟ体" panose="040B0A00000000000000" pitchFamily="50" charset="-128"/>
              </a:rPr>
              <a:t>1.54</a:t>
            </a:r>
            <a:r>
              <a:rPr kumimoji="1" lang="ja-JP" altLang="en-US" dirty="0">
                <a:latin typeface="HGP創英角ﾎﾟｯﾌﾟ体" panose="040B0A00000000000000" pitchFamily="50" charset="-128"/>
                <a:ea typeface="HGP創英角ﾎﾟｯﾌﾟ体" panose="040B0A00000000000000" pitchFamily="50" charset="-128"/>
              </a:rPr>
              <a:t>％　</a:t>
            </a:r>
            <a:r>
              <a:rPr kumimoji="1" lang="en-US" altLang="ja-JP" dirty="0">
                <a:latin typeface="HGP創英角ﾎﾟｯﾌﾟ体" panose="040B0A00000000000000" pitchFamily="50" charset="-128"/>
                <a:ea typeface="HGP創英角ﾎﾟｯﾌﾟ体" panose="040B0A00000000000000" pitchFamily="50" charset="-128"/>
              </a:rPr>
              <a:t>35</a:t>
            </a:r>
            <a:r>
              <a:rPr kumimoji="1" lang="ja-JP" altLang="en-US" dirty="0">
                <a:latin typeface="HGP創英角ﾎﾟｯﾌﾟ体" panose="040B0A00000000000000" pitchFamily="50" charset="-128"/>
                <a:ea typeface="HGP創英角ﾎﾟｯﾌﾟ体" panose="040B0A00000000000000" pitchFamily="50" charset="-128"/>
              </a:rPr>
              <a:t>年</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a:t>
            </a:r>
            <a:r>
              <a:rPr kumimoji="1" lang="ja-JP" altLang="en-US" sz="3600" dirty="0">
                <a:solidFill>
                  <a:srgbClr val="002060"/>
                </a:solidFill>
                <a:latin typeface="HGP創英角ﾎﾟｯﾌﾟ体" panose="040B0A00000000000000" pitchFamily="50" charset="-128"/>
                <a:ea typeface="HGP創英角ﾎﾟｯﾌﾟ体" panose="040B0A00000000000000" pitchFamily="50" charset="-128"/>
              </a:rPr>
              <a:t>約</a:t>
            </a:r>
            <a:r>
              <a:rPr lang="en-US" altLang="ja-JP" sz="3600" dirty="0">
                <a:solidFill>
                  <a:srgbClr val="002060"/>
                </a:solidFill>
                <a:latin typeface="HGP創英角ﾎﾟｯﾌﾟ体" panose="040B0A00000000000000" pitchFamily="50" charset="-128"/>
                <a:ea typeface="HGP創英角ﾎﾟｯﾌﾟ体" panose="040B0A00000000000000" pitchFamily="50" charset="-128"/>
              </a:rPr>
              <a:t>3,883</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万</a:t>
            </a:r>
            <a:r>
              <a:rPr kumimoji="1" lang="ja-JP" altLang="en-US" sz="3600" dirty="0">
                <a:solidFill>
                  <a:srgbClr val="002060"/>
                </a:solidFill>
                <a:latin typeface="HGP創英角ﾎﾟｯﾌﾟ体" panose="040B0A00000000000000" pitchFamily="50" charset="-128"/>
                <a:ea typeface="HGP創英角ﾎﾟｯﾌﾟ体" panose="040B0A00000000000000" pitchFamily="50" charset="-128"/>
              </a:rPr>
              <a:t>円</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　・・・　①</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200" dirty="0"/>
          </a:p>
          <a:p>
            <a:pPr marL="0" indent="0">
              <a:buNone/>
            </a:pPr>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S</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＋（維持、地域）</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で</a:t>
            </a:r>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10</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年間</a:t>
            </a:r>
            <a:r>
              <a:rPr lang="en-US" altLang="ja-JP" sz="2800" dirty="0">
                <a:solidFill>
                  <a:srgbClr val="FF0000"/>
                </a:solidFill>
                <a:latin typeface="HGP創英角ﾎﾟｯﾌﾟ体" panose="040B0A00000000000000" pitchFamily="50" charset="-128"/>
                <a:ea typeface="HGP創英角ﾎﾟｯﾌﾟ体" panose="040B0A00000000000000" pitchFamily="50" charset="-128"/>
              </a:rPr>
              <a:t>1.04</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a:t>
            </a:r>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（△０．５％金利優遇）</a:t>
            </a:r>
            <a:endParaRPr kumimoji="1"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dirty="0">
                <a:latin typeface="HGP創英角ﾎﾟｯﾌﾟ体" panose="040B0A00000000000000" pitchFamily="50" charset="-128"/>
                <a:ea typeface="HGP創英角ﾎﾟｯﾌﾟ体" panose="040B0A00000000000000" pitchFamily="50" charset="-128"/>
              </a:rPr>
              <a:t>3,000</a:t>
            </a:r>
            <a:r>
              <a:rPr lang="ja-JP" altLang="en-US" dirty="0">
                <a:latin typeface="HGP創英角ﾎﾟｯﾌﾟ体" panose="040B0A00000000000000" pitchFamily="50" charset="-128"/>
                <a:ea typeface="HGP創英角ﾎﾟｯﾌﾟ体" panose="040B0A00000000000000" pitchFamily="50" charset="-128"/>
              </a:rPr>
              <a:t>万円　</a:t>
            </a:r>
            <a:r>
              <a:rPr lang="en-US" altLang="ja-JP" dirty="0">
                <a:latin typeface="HGP創英角ﾎﾟｯﾌﾟ体" panose="040B0A00000000000000" pitchFamily="50" charset="-128"/>
                <a:ea typeface="HGP創英角ﾎﾟｯﾌﾟ体" panose="040B0A00000000000000" pitchFamily="50" charset="-128"/>
              </a:rPr>
              <a:t>1.04</a:t>
            </a:r>
            <a:r>
              <a:rPr lang="ja-JP" altLang="en-US" dirty="0">
                <a:latin typeface="HGP創英角ﾎﾟｯﾌﾟ体" panose="040B0A00000000000000" pitchFamily="50" charset="-128"/>
                <a:ea typeface="HGP創英角ﾎﾟｯﾌﾟ体" panose="040B0A00000000000000" pitchFamily="50" charset="-128"/>
              </a:rPr>
              <a:t>％～</a:t>
            </a:r>
            <a:r>
              <a:rPr lang="en-US" altLang="ja-JP" dirty="0">
                <a:latin typeface="HGP創英角ﾎﾟｯﾌﾟ体" panose="040B0A00000000000000" pitchFamily="50" charset="-128"/>
                <a:ea typeface="HGP創英角ﾎﾟｯﾌﾟ体" panose="040B0A00000000000000" pitchFamily="50" charset="-128"/>
              </a:rPr>
              <a:t>10</a:t>
            </a:r>
            <a:r>
              <a:rPr lang="ja-JP" altLang="en-US" dirty="0">
                <a:latin typeface="HGP創英角ﾎﾟｯﾌﾟ体" panose="040B0A00000000000000" pitchFamily="50" charset="-128"/>
                <a:ea typeface="HGP創英角ﾎﾟｯﾌﾟ体" panose="040B0A00000000000000" pitchFamily="50" charset="-128"/>
              </a:rPr>
              <a:t>年　</a:t>
            </a:r>
            <a:r>
              <a:rPr lang="en-US" altLang="ja-JP" dirty="0">
                <a:latin typeface="HGP創英角ﾎﾟｯﾌﾟ体" panose="040B0A00000000000000" pitchFamily="50" charset="-128"/>
                <a:ea typeface="HGP創英角ﾎﾟｯﾌﾟ体" panose="040B0A00000000000000" pitchFamily="50" charset="-128"/>
              </a:rPr>
              <a:t>1.54</a:t>
            </a:r>
            <a:r>
              <a:rPr lang="ja-JP" altLang="en-US" dirty="0">
                <a:latin typeface="HGP創英角ﾎﾟｯﾌﾟ体" panose="040B0A00000000000000" pitchFamily="50" charset="-128"/>
                <a:ea typeface="HGP創英角ﾎﾟｯﾌﾟ体" panose="040B0A00000000000000" pitchFamily="50" charset="-128"/>
              </a:rPr>
              <a:t>％　</a:t>
            </a:r>
            <a:r>
              <a:rPr lang="en-US" altLang="ja-JP" dirty="0">
                <a:latin typeface="HGP創英角ﾎﾟｯﾌﾟ体" panose="040B0A00000000000000" pitchFamily="50" charset="-128"/>
                <a:ea typeface="HGP創英角ﾎﾟｯﾌﾟ体" panose="040B0A00000000000000" pitchFamily="50" charset="-128"/>
              </a:rPr>
              <a:t>25</a:t>
            </a:r>
            <a:r>
              <a:rPr lang="ja-JP" altLang="en-US" dirty="0">
                <a:latin typeface="HGP創英角ﾎﾟｯﾌﾟ体" panose="040B0A00000000000000" pitchFamily="50" charset="-128"/>
                <a:ea typeface="HGP創英角ﾎﾟｯﾌﾟ体" panose="040B0A00000000000000" pitchFamily="50" charset="-128"/>
              </a:rPr>
              <a:t>年間</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約</a:t>
            </a:r>
            <a:r>
              <a:rPr lang="en-US" altLang="ja-JP" sz="3600" dirty="0">
                <a:solidFill>
                  <a:srgbClr val="002060"/>
                </a:solidFill>
                <a:latin typeface="HGP創英角ﾎﾟｯﾌﾟ体" panose="040B0A00000000000000" pitchFamily="50" charset="-128"/>
                <a:ea typeface="HGP創英角ﾎﾟｯﾌﾟ体" panose="040B0A00000000000000" pitchFamily="50" charset="-128"/>
              </a:rPr>
              <a:t>3,737</a:t>
            </a:r>
            <a:r>
              <a:rPr lang="ja-JP" altLang="en-US" sz="3600" dirty="0">
                <a:solidFill>
                  <a:srgbClr val="002060"/>
                </a:solidFill>
                <a:latin typeface="HGP創英角ﾎﾟｯﾌﾟ体" panose="040B0A00000000000000" pitchFamily="50" charset="-128"/>
                <a:ea typeface="HGP創英角ﾎﾟｯﾌﾟ体" panose="040B0A00000000000000" pitchFamily="50" charset="-128"/>
              </a:rPr>
              <a:t>万円</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　・・・　②</a:t>
            </a:r>
            <a:endParaRPr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a:latin typeface="HGP創英角ﾎﾟｯﾌﾟ体" panose="040B0A00000000000000" pitchFamily="50" charset="-128"/>
                <a:ea typeface="HGP創英角ﾎﾟｯﾌﾟ体" panose="040B0A00000000000000" pitchFamily="50" charset="-128"/>
              </a:rPr>
              <a:t>その差なんと</a:t>
            </a:r>
            <a:r>
              <a:rPr lang="ja-JP" altLang="en-US" dirty="0">
                <a:latin typeface="HGP創英角ﾎﾟｯﾌﾟ体" panose="040B0A00000000000000" pitchFamily="50" charset="-128"/>
                <a:ea typeface="HGP創英角ﾎﾟｯﾌﾟ体" panose="040B0A00000000000000" pitchFamily="50" charset="-128"/>
              </a:rPr>
              <a:t>　（①－②）　　</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　　　　　　　　　　約</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146</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万円　です！</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48</a:t>
            </a:fld>
            <a:endParaRPr kumimoji="1" lang="ja-JP" altLang="en-US"/>
          </a:p>
        </p:txBody>
      </p:sp>
      <p:sp>
        <p:nvSpPr>
          <p:cNvPr id="5" name="日付プレースホルダー 4">
            <a:extLst>
              <a:ext uri="{FF2B5EF4-FFF2-40B4-BE49-F238E27FC236}">
                <a16:creationId xmlns:a16="http://schemas.microsoft.com/office/drawing/2014/main" id="{D68CA8F4-1D61-4FA4-04E3-A03F03E0DE2C}"/>
              </a:ext>
            </a:extLst>
          </p:cNvPr>
          <p:cNvSpPr>
            <a:spLocks noGrp="1"/>
          </p:cNvSpPr>
          <p:nvPr>
            <p:ph type="dt" sz="half" idx="10"/>
          </p:nvPr>
        </p:nvSpPr>
        <p:spPr/>
        <p:txBody>
          <a:bodyPr/>
          <a:lstStyle/>
          <a:p>
            <a:r>
              <a:rPr kumimoji="1" lang="en-US" altLang="ja-JP"/>
              <a:t>2022/10/26</a:t>
            </a:r>
            <a:endParaRPr kumimoji="1" lang="ja-JP" altLang="en-US"/>
          </a:p>
        </p:txBody>
      </p:sp>
    </p:spTree>
    <p:extLst>
      <p:ext uri="{BB962C8B-B14F-4D97-AF65-F5344CB8AC3E}">
        <p14:creationId xmlns:p14="http://schemas.microsoft.com/office/powerpoint/2010/main" val="1329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570186"/>
          </a:xfrm>
        </p:spPr>
        <p:txBody>
          <a:bodyPr>
            <a:normAutofit/>
          </a:bodyPr>
          <a:lstStyle/>
          <a:p>
            <a:r>
              <a:rPr lang="en-US" altLang="ja-JP" sz="3200" dirty="0">
                <a:solidFill>
                  <a:srgbClr val="FF0000"/>
                </a:solidFill>
                <a:latin typeface="HGP創英角ﾎﾟｯﾌﾟ体" pitchFamily="50" charset="-128"/>
                <a:ea typeface="HGP創英角ﾎﾟｯﾌﾟ体" pitchFamily="50" charset="-128"/>
              </a:rPr>
              <a:t>1.54</a:t>
            </a:r>
            <a:r>
              <a:rPr kumimoji="1" lang="ja-JP" altLang="en-US" sz="3200" dirty="0">
                <a:solidFill>
                  <a:srgbClr val="FF0000"/>
                </a:solidFill>
                <a:latin typeface="HGP創英角ﾎﾟｯﾌﾟ体" pitchFamily="50" charset="-128"/>
                <a:ea typeface="HGP創英角ﾎﾟｯﾌﾟ体" pitchFamily="50" charset="-128"/>
              </a:rPr>
              <a:t>％</a:t>
            </a:r>
            <a:r>
              <a:rPr kumimoji="1" lang="ja-JP" altLang="en-US" sz="3200" dirty="0">
                <a:latin typeface="HGP創英角ﾎﾟｯﾌﾟ体" pitchFamily="50" charset="-128"/>
                <a:ea typeface="HGP創英角ﾎﾟｯﾌﾟ体" pitchFamily="50" charset="-128"/>
              </a:rPr>
              <a:t>で</a:t>
            </a:r>
            <a:r>
              <a:rPr kumimoji="1" lang="ja-JP" altLang="en-US" sz="3200" dirty="0">
                <a:solidFill>
                  <a:srgbClr val="FF0000"/>
                </a:solidFill>
                <a:latin typeface="HGP創英角ﾎﾟｯﾌﾟ体" pitchFamily="50" charset="-128"/>
                <a:ea typeface="HGP創英角ﾎﾟｯﾌﾟ体" pitchFamily="50" charset="-128"/>
              </a:rPr>
              <a:t>３５</a:t>
            </a:r>
            <a:r>
              <a:rPr kumimoji="1" lang="ja-JP" altLang="en-US" sz="3200" dirty="0">
                <a:latin typeface="HGP創英角ﾎﾟｯﾌﾟ体" pitchFamily="50" charset="-128"/>
                <a:ea typeface="HGP創英角ﾎﾟｯﾌﾟ体" pitchFamily="50" charset="-128"/>
              </a:rPr>
              <a:t>年間</a:t>
            </a:r>
            <a:r>
              <a:rPr kumimoji="1" lang="ja-JP" altLang="en-US" sz="3200" u="sng" dirty="0">
                <a:solidFill>
                  <a:srgbClr val="FF0000"/>
                </a:solidFill>
                <a:latin typeface="HGP創英角ﾎﾟｯﾌﾟ体" pitchFamily="50" charset="-128"/>
                <a:ea typeface="HGP創英角ﾎﾟｯﾌﾟ体" pitchFamily="50" charset="-128"/>
              </a:rPr>
              <a:t>固定</a:t>
            </a:r>
            <a:r>
              <a:rPr kumimoji="1" lang="ja-JP" altLang="en-US" sz="3200" dirty="0">
                <a:latin typeface="HGP創英角ﾎﾟｯﾌﾟ体" pitchFamily="50" charset="-128"/>
                <a:ea typeface="HGP創英角ﾎﾟｯﾌﾟ体" pitchFamily="50" charset="-128"/>
              </a:rPr>
              <a:t>で借りられる</a:t>
            </a:r>
            <a:r>
              <a:rPr kumimoji="1" lang="ja-JP" altLang="en-US" sz="3200" u="sng" dirty="0">
                <a:solidFill>
                  <a:srgbClr val="FF0000"/>
                </a:solidFill>
                <a:latin typeface="HGP創英角ﾎﾟｯﾌﾟ体" pitchFamily="50" charset="-128"/>
                <a:ea typeface="HGP創英角ﾎﾟｯﾌﾟ体" pitchFamily="50" charset="-128"/>
              </a:rPr>
              <a:t>現在の金利</a:t>
            </a:r>
            <a:r>
              <a:rPr kumimoji="1" lang="ja-JP" altLang="en-US" sz="3200" dirty="0">
                <a:latin typeface="HGP創英角ﾎﾟｯﾌﾟ体" pitchFamily="50" charset="-128"/>
                <a:ea typeface="HGP創英角ﾎﾟｯﾌﾟ体" pitchFamily="50" charset="-128"/>
              </a:rPr>
              <a:t>は</a:t>
            </a:r>
          </a:p>
        </p:txBody>
      </p:sp>
      <p:sp>
        <p:nvSpPr>
          <p:cNvPr id="3" name="コンテンツ プレースホルダー 2"/>
          <p:cNvSpPr>
            <a:spLocks noGrp="1"/>
          </p:cNvSpPr>
          <p:nvPr>
            <p:ph idx="1"/>
          </p:nvPr>
        </p:nvSpPr>
        <p:spPr>
          <a:xfrm>
            <a:off x="457200" y="1988840"/>
            <a:ext cx="8229600" cy="4464496"/>
          </a:xfrm>
          <a:solidFill>
            <a:schemeClr val="accent1">
              <a:lumMod val="40000"/>
              <a:lumOff val="60000"/>
            </a:schemeClr>
          </a:solidFill>
        </p:spPr>
        <p:txBody>
          <a:bodyPr/>
          <a:lstStyle/>
          <a:p>
            <a:pPr marL="0" indent="0">
              <a:buNone/>
            </a:pPr>
            <a:r>
              <a:rPr kumimoji="1" lang="ja-JP" altLang="en-US" dirty="0">
                <a:latin typeface="HGP創英角ﾎﾟｯﾌﾟ体" pitchFamily="50" charset="-128"/>
                <a:ea typeface="HGP創英角ﾎﾟｯﾌﾟ体" pitchFamily="50" charset="-128"/>
              </a:rPr>
              <a:t>私にとっては</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a:t>
            </a:r>
            <a:r>
              <a:rPr lang="ja-JP" altLang="en-US" sz="4000" dirty="0">
                <a:latin typeface="HGP創英角ﾎﾟｯﾌﾟ体" pitchFamily="50" charset="-128"/>
                <a:ea typeface="HGP創英角ﾎﾟｯﾌﾟ体" pitchFamily="50" charset="-128"/>
              </a:rPr>
              <a:t>　</a:t>
            </a:r>
            <a:r>
              <a:rPr lang="ja-JP" altLang="en-US" sz="4000" dirty="0">
                <a:solidFill>
                  <a:srgbClr val="FF0000"/>
                </a:solidFill>
                <a:latin typeface="HGP創英角ﾎﾟｯﾌﾟ体" pitchFamily="50" charset="-128"/>
                <a:ea typeface="HGP創英角ﾎﾟｯﾌﾟ体" pitchFamily="50" charset="-128"/>
              </a:rPr>
              <a:t>非常に　異常に　超～</a:t>
            </a:r>
            <a:endParaRPr kumimoji="1" lang="en-US" altLang="ja-JP" sz="4000" dirty="0">
              <a:solidFill>
                <a:srgbClr val="FF0000"/>
              </a:solidFill>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　　　　　　　　　　　　　　</a:t>
            </a:r>
            <a:r>
              <a:rPr kumimoji="1" lang="ja-JP" altLang="en-US" u="sng" dirty="0">
                <a:solidFill>
                  <a:srgbClr val="0070C0"/>
                </a:solidFill>
                <a:latin typeface="HGP創英角ﾎﾟｯﾌﾟ体" pitchFamily="50" charset="-128"/>
                <a:ea typeface="HGP創英角ﾎﾟｯﾌﾟ体" pitchFamily="50" charset="-128"/>
              </a:rPr>
              <a:t>低い金利</a:t>
            </a:r>
            <a:r>
              <a:rPr kumimoji="1" lang="ja-JP" altLang="en-US" dirty="0">
                <a:latin typeface="HGP創英角ﾎﾟｯﾌﾟ体" pitchFamily="50" charset="-128"/>
                <a:ea typeface="HGP創英角ﾎﾟｯﾌﾟ体" pitchFamily="50" charset="-128"/>
              </a:rPr>
              <a:t>に感じられます。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49</a:t>
            </a:fld>
            <a:endParaRPr kumimoji="1" lang="ja-JP" altLang="en-US"/>
          </a:p>
        </p:txBody>
      </p:sp>
    </p:spTree>
    <p:extLst>
      <p:ext uri="{BB962C8B-B14F-4D97-AF65-F5344CB8AC3E}">
        <p14:creationId xmlns:p14="http://schemas.microsoft.com/office/powerpoint/2010/main" val="28381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４</a:t>
            </a:r>
            <a:r>
              <a:rPr kumimoji="1" lang="ja-JP" altLang="en-US" dirty="0">
                <a:latin typeface="HGP創英角ﾎﾟｯﾌﾟ体" panose="040B0A00000000000000" pitchFamily="50" charset="-128"/>
                <a:ea typeface="HGP創英角ﾎﾟｯﾌﾟ体" panose="040B0A00000000000000" pitchFamily="50" charset="-128"/>
              </a:rPr>
              <a:t>つの国策！</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①フラット３５</a:t>
            </a:r>
            <a:r>
              <a:rPr kumimoji="1" lang="en-US" altLang="ja-JP" sz="3600" dirty="0">
                <a:solidFill>
                  <a:srgbClr val="FF0000"/>
                </a:solidFill>
                <a:latin typeface="HGP創英角ﾎﾟｯﾌﾟ体" panose="040B0A00000000000000" pitchFamily="50" charset="-128"/>
                <a:ea typeface="HGP創英角ﾎﾟｯﾌﾟ体" panose="040B0A00000000000000" pitchFamily="50" charset="-128"/>
              </a:rPr>
              <a:t>S</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の金利優遇（継続・改良）</a:t>
            </a:r>
            <a:endParaRPr kumimoji="1"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600" dirty="0">
              <a:solidFill>
                <a:schemeClr val="bg1">
                  <a:lumMod val="75000"/>
                </a:schemeClr>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②住宅に関わる贈与税、非課税枠（改定）</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③</a:t>
            </a: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住宅ローン減税（改定）</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④</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こどもみらい住宅支援事業（新設）</a:t>
            </a:r>
            <a:endParaRPr kumimoji="1" lang="en-US" altLang="ja-JP"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1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a:t>
            </a:fld>
            <a:endParaRPr kumimoji="1" lang="ja-JP" altLang="en-US"/>
          </a:p>
        </p:txBody>
      </p:sp>
    </p:spTree>
    <p:extLst>
      <p:ext uri="{BB962C8B-B14F-4D97-AF65-F5344CB8AC3E}">
        <p14:creationId xmlns:p14="http://schemas.microsoft.com/office/powerpoint/2010/main" val="3210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日銀の金融政策</a:t>
            </a:r>
          </a:p>
        </p:txBody>
      </p:sp>
      <p:sp>
        <p:nvSpPr>
          <p:cNvPr id="3" name="コンテンツ プレースホルダー 2"/>
          <p:cNvSpPr>
            <a:spLocks noGrp="1"/>
          </p:cNvSpPr>
          <p:nvPr>
            <p:ph idx="1"/>
          </p:nvPr>
        </p:nvSpPr>
        <p:spPr>
          <a:xfrm>
            <a:off x="457200" y="1600200"/>
            <a:ext cx="8229600" cy="5069160"/>
          </a:xfrm>
        </p:spPr>
        <p:style>
          <a:lnRef idx="1">
            <a:schemeClr val="accent1"/>
          </a:lnRef>
          <a:fillRef idx="2">
            <a:schemeClr val="accent1"/>
          </a:fillRef>
          <a:effectRef idx="1">
            <a:schemeClr val="accent1"/>
          </a:effectRef>
          <a:fontRef idx="minor">
            <a:schemeClr val="dk1"/>
          </a:fontRef>
        </p:style>
        <p:txBody>
          <a:bodyPr/>
          <a:lstStyle/>
          <a:p>
            <a:pPr marL="0" indent="0">
              <a:buNone/>
            </a:pPr>
            <a:r>
              <a:rPr kumimoji="1" lang="ja-JP" altLang="en-US" sz="2800" dirty="0">
                <a:solidFill>
                  <a:schemeClr val="tx2">
                    <a:lumMod val="50000"/>
                  </a:schemeClr>
                </a:solidFill>
                <a:latin typeface="HGP創英角ﾎﾟｯﾌﾟ体" panose="040B0A00000000000000" pitchFamily="50" charset="-128"/>
                <a:ea typeface="HGP創英角ﾎﾟｯﾌﾟ体" panose="040B0A00000000000000" pitchFamily="50" charset="-128"/>
              </a:rPr>
              <a:t> </a:t>
            </a:r>
            <a:r>
              <a:rPr lang="en-US" altLang="ja-JP" sz="2800" dirty="0">
                <a:latin typeface="HGP創英角ﾎﾟｯﾌﾟ体" panose="040B0A00000000000000" pitchFamily="50" charset="-128"/>
                <a:ea typeface="HGP創英角ﾎﾟｯﾌﾟ体" panose="040B0A00000000000000" pitchFamily="50" charset="-128"/>
              </a:rPr>
              <a:t>2016</a:t>
            </a:r>
            <a:r>
              <a:rPr lang="ja-JP" altLang="en-US" sz="2800" dirty="0">
                <a:latin typeface="HGP創英角ﾎﾟｯﾌﾟ体" panose="040B0A00000000000000" pitchFamily="50" charset="-128"/>
                <a:ea typeface="HGP創英角ﾎﾟｯﾌﾟ体" panose="040B0A00000000000000" pitchFamily="50" charset="-128"/>
              </a:rPr>
              <a:t>年</a:t>
            </a:r>
            <a:r>
              <a:rPr lang="en-US" altLang="ja-JP" sz="2800" dirty="0">
                <a:latin typeface="HGP創英角ﾎﾟｯﾌﾟ体" panose="040B0A00000000000000" pitchFamily="50" charset="-128"/>
                <a:ea typeface="HGP創英角ﾎﾟｯﾌﾟ体" panose="040B0A00000000000000" pitchFamily="50" charset="-128"/>
              </a:rPr>
              <a:t>1</a:t>
            </a:r>
            <a:r>
              <a:rPr lang="ja-JP" altLang="en-US" sz="2800" dirty="0">
                <a:latin typeface="HGP創英角ﾎﾟｯﾌﾟ体" panose="040B0A00000000000000" pitchFamily="50" charset="-128"/>
                <a:ea typeface="HGP創英角ﾎﾟｯﾌﾟ体" panose="040B0A00000000000000" pitchFamily="50" charset="-128"/>
              </a:rPr>
              <a:t>月</a:t>
            </a:r>
            <a:r>
              <a:rPr lang="en-US" altLang="ja-JP" sz="2800" dirty="0">
                <a:latin typeface="HGP創英角ﾎﾟｯﾌﾟ体" panose="040B0A00000000000000" pitchFamily="50" charset="-128"/>
                <a:ea typeface="HGP創英角ﾎﾟｯﾌﾟ体" panose="040B0A00000000000000" pitchFamily="50" charset="-128"/>
              </a:rPr>
              <a:t>29</a:t>
            </a:r>
            <a:r>
              <a:rPr lang="ja-JP" altLang="en-US" sz="2800" dirty="0">
                <a:latin typeface="HGP創英角ﾎﾟｯﾌﾟ体" panose="040B0A00000000000000" pitchFamily="50" charset="-128"/>
                <a:ea typeface="HGP創英角ﾎﾟｯﾌﾟ体" panose="040B0A00000000000000" pitchFamily="50" charset="-128"/>
              </a:rPr>
              <a:t>日の金融政策決定会合で、</a:t>
            </a:r>
            <a:endParaRPr lang="en-US" altLang="ja-JP" sz="28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a:latin typeface="HGP創英角ﾎﾟｯﾌﾟ体" panose="040B0A00000000000000" pitchFamily="50" charset="-128"/>
                <a:ea typeface="HGP創英角ﾎﾟｯﾌﾟ体" panose="040B0A00000000000000" pitchFamily="50" charset="-128"/>
              </a:rPr>
              <a:t>　　　　　　日銀は</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「マイナス金利」</a:t>
            </a:r>
            <a:r>
              <a:rPr lang="ja-JP" altLang="en-US" sz="2800" dirty="0">
                <a:latin typeface="HGP創英角ﾎﾟｯﾌﾟ体" panose="040B0A00000000000000" pitchFamily="50" charset="-128"/>
                <a:ea typeface="HGP創英角ﾎﾟｯﾌﾟ体" panose="040B0A00000000000000" pitchFamily="50" charset="-128"/>
              </a:rPr>
              <a:t>導入を決定。</a:t>
            </a:r>
            <a:endParaRPr kumimoji="1" lang="en-US" altLang="ja-JP" sz="2800" dirty="0">
              <a:solidFill>
                <a:schemeClr val="tx2">
                  <a:lumMod val="50000"/>
                </a:schemeClr>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a:p>
            <a:endParaRPr kumimoji="1" lang="ja-JP" altLang="en-US" dirty="0"/>
          </a:p>
        </p:txBody>
      </p:sp>
      <p:sp>
        <p:nvSpPr>
          <p:cNvPr id="6" name="スライド番号プレースホルダー 5">
            <a:extLst>
              <a:ext uri="{FF2B5EF4-FFF2-40B4-BE49-F238E27FC236}">
                <a16:creationId xmlns:a16="http://schemas.microsoft.com/office/drawing/2014/main" id="{8BD08A8E-BE9A-4F05-81C7-51135092AAC5}"/>
              </a:ext>
            </a:extLst>
          </p:cNvPr>
          <p:cNvSpPr>
            <a:spLocks noGrp="1"/>
          </p:cNvSpPr>
          <p:nvPr>
            <p:ph type="sldNum" sz="quarter" idx="12"/>
          </p:nvPr>
        </p:nvSpPr>
        <p:spPr/>
        <p:txBody>
          <a:bodyPr/>
          <a:lstStyle/>
          <a:p>
            <a:fld id="{428159FB-B171-47E6-97FF-94E4E8E0D996}" type="slidenum">
              <a:rPr kumimoji="1" lang="ja-JP" altLang="en-US" smtClean="0"/>
              <a:t>50</a:t>
            </a:fld>
            <a:endParaRPr kumimoji="1" lang="ja-JP" altLang="en-US"/>
          </a:p>
        </p:txBody>
      </p:sp>
      <p:pic>
        <p:nvPicPr>
          <p:cNvPr id="5" name="図 4" descr="建物, 屋外, 空, 草 が含まれている画像&#10;&#10;自動的に生成された説明">
            <a:extLst>
              <a:ext uri="{FF2B5EF4-FFF2-40B4-BE49-F238E27FC236}">
                <a16:creationId xmlns:a16="http://schemas.microsoft.com/office/drawing/2014/main" id="{43B85F07-256D-4164-9606-308AD1E70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026123"/>
            <a:ext cx="3912096" cy="2335033"/>
          </a:xfrm>
          <a:prstGeom prst="rect">
            <a:avLst/>
          </a:prstGeom>
        </p:spPr>
      </p:pic>
      <p:pic>
        <p:nvPicPr>
          <p:cNvPr id="7" name="図 6" descr="文房具 が含まれている画像&#10;&#10;自動的に生成された説明">
            <a:extLst>
              <a:ext uri="{FF2B5EF4-FFF2-40B4-BE49-F238E27FC236}">
                <a16:creationId xmlns:a16="http://schemas.microsoft.com/office/drawing/2014/main" id="{89B8108A-3FF1-43E3-A9BE-43EBF5084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362" y="3833731"/>
            <a:ext cx="3767955" cy="2825966"/>
          </a:xfrm>
          <a:prstGeom prst="rect">
            <a:avLst/>
          </a:prstGeom>
        </p:spPr>
      </p:pic>
    </p:spTree>
    <p:extLst>
      <p:ext uri="{BB962C8B-B14F-4D97-AF65-F5344CB8AC3E}">
        <p14:creationId xmlns:p14="http://schemas.microsoft.com/office/powerpoint/2010/main" val="55477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96599E9C-A9F0-4561-9055-901D4D8D6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82" y="548680"/>
            <a:ext cx="8455290" cy="5789159"/>
          </a:xfrm>
          <a:prstGeom prst="rect">
            <a:avLst/>
          </a:prstGeom>
        </p:spPr>
      </p:pic>
      <p:sp>
        <p:nvSpPr>
          <p:cNvPr id="5" name="スライド番号プレースホルダー 4"/>
          <p:cNvSpPr>
            <a:spLocks noGrp="1"/>
          </p:cNvSpPr>
          <p:nvPr>
            <p:ph type="sldNum" sz="quarter" idx="12"/>
          </p:nvPr>
        </p:nvSpPr>
        <p:spPr/>
        <p:txBody>
          <a:bodyPr/>
          <a:lstStyle/>
          <a:p>
            <a:fld id="{A02F7301-A056-40AF-BF7B-5C8068B5D362}" type="slidenum">
              <a:rPr kumimoji="1" lang="ja-JP" altLang="en-US" smtClean="0"/>
              <a:t>51</a:t>
            </a:fld>
            <a:endParaRPr kumimoji="1" lang="ja-JP" altLang="en-US"/>
          </a:p>
        </p:txBody>
      </p:sp>
      <p:sp>
        <p:nvSpPr>
          <p:cNvPr id="4" name="楕円 3">
            <a:extLst>
              <a:ext uri="{FF2B5EF4-FFF2-40B4-BE49-F238E27FC236}">
                <a16:creationId xmlns:a16="http://schemas.microsoft.com/office/drawing/2014/main" id="{699C59AD-7B07-4D3D-B012-ED17646A75BD}"/>
              </a:ext>
            </a:extLst>
          </p:cNvPr>
          <p:cNvSpPr/>
          <p:nvPr/>
        </p:nvSpPr>
        <p:spPr>
          <a:xfrm>
            <a:off x="5076056" y="4653136"/>
            <a:ext cx="79208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9BEECCDB-529E-4840-AD07-49B7AF18E542}"/>
              </a:ext>
            </a:extLst>
          </p:cNvPr>
          <p:cNvSpPr/>
          <p:nvPr/>
        </p:nvSpPr>
        <p:spPr>
          <a:xfrm>
            <a:off x="5148064" y="3501008"/>
            <a:ext cx="1728192" cy="441340"/>
          </a:xfrm>
          <a:prstGeom prst="wedgeRoundRectCallout">
            <a:avLst>
              <a:gd name="adj1" fmla="val -29406"/>
              <a:gd name="adj2" fmla="val 202338"/>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メイリオ" panose="020B0604030504040204" pitchFamily="50" charset="-128"/>
                <a:ea typeface="メイリオ" panose="020B0604030504040204" pitchFamily="50" charset="-128"/>
              </a:rPr>
              <a:t>2016</a:t>
            </a:r>
            <a:r>
              <a:rPr lang="ja-JP" altLang="en-US" sz="1200" dirty="0">
                <a:solidFill>
                  <a:schemeClr val="tx1"/>
                </a:solidFill>
                <a:latin typeface="メイリオ" panose="020B0604030504040204" pitchFamily="50" charset="-128"/>
                <a:ea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rPr>
              <a:t>月</a:t>
            </a:r>
            <a:r>
              <a:rPr lang="en-US" altLang="ja-JP" sz="1200" dirty="0">
                <a:solidFill>
                  <a:schemeClr val="tx1"/>
                </a:solidFill>
                <a:latin typeface="メイリオ" panose="020B0604030504040204" pitchFamily="50" charset="-128"/>
                <a:ea typeface="メイリオ" panose="020B0604030504040204" pitchFamily="50" charset="-128"/>
              </a:rPr>
              <a:t>24</a:t>
            </a:r>
            <a:r>
              <a:rPr lang="ja-JP" altLang="en-US" sz="1200" dirty="0">
                <a:solidFill>
                  <a:schemeClr val="tx1"/>
                </a:solidFill>
                <a:latin typeface="メイリオ" panose="020B0604030504040204" pitchFamily="50" charset="-128"/>
                <a:ea typeface="メイリオ" panose="020B0604030504040204" pitchFamily="50" charset="-128"/>
              </a:rPr>
              <a:t>日より</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マイナス期間突入</a:t>
            </a:r>
          </a:p>
        </p:txBody>
      </p:sp>
      <p:sp>
        <p:nvSpPr>
          <p:cNvPr id="9" name="テキスト ボックス 8">
            <a:extLst>
              <a:ext uri="{FF2B5EF4-FFF2-40B4-BE49-F238E27FC236}">
                <a16:creationId xmlns:a16="http://schemas.microsoft.com/office/drawing/2014/main" id="{43E8119F-AD73-41A7-962E-FB2F71759368}"/>
              </a:ext>
            </a:extLst>
          </p:cNvPr>
          <p:cNvSpPr txBox="1"/>
          <p:nvPr/>
        </p:nvSpPr>
        <p:spPr>
          <a:xfrm>
            <a:off x="3996421" y="6336032"/>
            <a:ext cx="5055936" cy="369332"/>
          </a:xfrm>
          <a:prstGeom prst="rect">
            <a:avLst/>
          </a:prstGeom>
          <a:noFill/>
        </p:spPr>
        <p:txBody>
          <a:bodyPr wrap="none" rtlCol="0">
            <a:spAutoFit/>
          </a:bodyPr>
          <a:lstStyle/>
          <a:p>
            <a:pPr algn="r"/>
            <a:r>
              <a:rPr lang="ja-JP" altLang="en-US" dirty="0"/>
              <a:t>財務省</a:t>
            </a:r>
            <a:r>
              <a:rPr kumimoji="1" lang="en-US" altLang="ja-JP" dirty="0"/>
              <a:t>HP</a:t>
            </a:r>
            <a:r>
              <a:rPr kumimoji="1" lang="ja-JP" altLang="en-US" dirty="0">
                <a:latin typeface="メイリオ" panose="020B0604030504040204" pitchFamily="50" charset="-128"/>
                <a:ea typeface="メイリオ" panose="020B0604030504040204" pitchFamily="50" charset="-128"/>
              </a:rPr>
              <a:t>データ</a:t>
            </a:r>
            <a:r>
              <a:rPr kumimoji="1" lang="ja-JP" altLang="en-US" dirty="0"/>
              <a:t>より作成　</a:t>
            </a:r>
            <a:r>
              <a:rPr lang="en-US" altLang="ja-JP" dirty="0"/>
              <a:t>https://www.mof.go.jp/</a:t>
            </a:r>
            <a:endParaRPr kumimoji="1" lang="ja-JP" altLang="en-US" dirty="0"/>
          </a:p>
        </p:txBody>
      </p:sp>
      <p:sp>
        <p:nvSpPr>
          <p:cNvPr id="7" name="テキスト ボックス 6">
            <a:extLst>
              <a:ext uri="{FF2B5EF4-FFF2-40B4-BE49-F238E27FC236}">
                <a16:creationId xmlns:a16="http://schemas.microsoft.com/office/drawing/2014/main" id="{A922D01A-E24D-4006-BB34-44E7C53DFE62}"/>
              </a:ext>
            </a:extLst>
          </p:cNvPr>
          <p:cNvSpPr txBox="1"/>
          <p:nvPr/>
        </p:nvSpPr>
        <p:spPr>
          <a:xfrm>
            <a:off x="611560" y="5733256"/>
            <a:ext cx="729687" cy="307777"/>
          </a:xfrm>
          <a:prstGeom prst="rect">
            <a:avLst/>
          </a:prstGeom>
          <a:noFill/>
        </p:spPr>
        <p:txBody>
          <a:bodyPr wrap="none" rtlCol="0">
            <a:spAutoFit/>
          </a:bodyPr>
          <a:lstStyle/>
          <a:p>
            <a:r>
              <a:rPr kumimoji="1" lang="en-US" altLang="ja-JP" sz="1400" dirty="0"/>
              <a:t>2010</a:t>
            </a:r>
            <a:r>
              <a:rPr kumimoji="1" lang="ja-JP" altLang="en-US" sz="1400" dirty="0"/>
              <a:t>年</a:t>
            </a:r>
          </a:p>
        </p:txBody>
      </p:sp>
      <p:sp>
        <p:nvSpPr>
          <p:cNvPr id="10" name="テキスト ボックス 9">
            <a:extLst>
              <a:ext uri="{FF2B5EF4-FFF2-40B4-BE49-F238E27FC236}">
                <a16:creationId xmlns:a16="http://schemas.microsoft.com/office/drawing/2014/main" id="{E034B4E5-33CB-4A05-B3D9-720B36FB05CA}"/>
              </a:ext>
            </a:extLst>
          </p:cNvPr>
          <p:cNvSpPr txBox="1"/>
          <p:nvPr/>
        </p:nvSpPr>
        <p:spPr>
          <a:xfrm>
            <a:off x="8090785" y="5740310"/>
            <a:ext cx="729687" cy="307777"/>
          </a:xfrm>
          <a:prstGeom prst="rect">
            <a:avLst/>
          </a:prstGeom>
          <a:noFill/>
        </p:spPr>
        <p:txBody>
          <a:bodyPr wrap="none" rtlCol="0">
            <a:spAutoFit/>
          </a:bodyPr>
          <a:lstStyle/>
          <a:p>
            <a:r>
              <a:rPr kumimoji="1" lang="en-US" altLang="ja-JP" sz="1400" dirty="0"/>
              <a:t>2021</a:t>
            </a:r>
            <a:r>
              <a:rPr kumimoji="1" lang="ja-JP" altLang="en-US" sz="1400" dirty="0"/>
              <a:t>年</a:t>
            </a:r>
          </a:p>
        </p:txBody>
      </p:sp>
    </p:spTree>
    <p:extLst>
      <p:ext uri="{BB962C8B-B14F-4D97-AF65-F5344CB8AC3E}">
        <p14:creationId xmlns:p14="http://schemas.microsoft.com/office/powerpoint/2010/main" val="31282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itchFamily="50" charset="-128"/>
                <a:ea typeface="HGP創英角ﾎﾟｯﾌﾟ体" pitchFamily="50" charset="-128"/>
              </a:rPr>
              <a:t>今（現在）</a:t>
            </a:r>
            <a:r>
              <a:rPr kumimoji="1" lang="ja-JP" altLang="en-US" dirty="0">
                <a:latin typeface="HGP創英角ﾎﾟｯﾌﾟ体" pitchFamily="50" charset="-128"/>
                <a:ea typeface="HGP創英角ﾎﾟｯﾌﾟ体" pitchFamily="50" charset="-128"/>
              </a:rPr>
              <a:t>の住宅ローン金利</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r>
              <a:rPr kumimoji="1" lang="ja-JP" altLang="en-US" sz="4000" dirty="0">
                <a:latin typeface="HGP創英角ﾎﾟｯﾌﾟ体" pitchFamily="50" charset="-128"/>
                <a:ea typeface="HGP創英角ﾎﾟｯﾌﾟ体" pitchFamily="50" charset="-128"/>
              </a:rPr>
              <a:t>みなさんはどう思われますか？</a:t>
            </a:r>
            <a:endParaRPr kumimoji="1" lang="en-US" altLang="ja-JP" sz="4000" dirty="0">
              <a:latin typeface="HGP創英角ﾎﾟｯﾌﾟ体" pitchFamily="50" charset="-128"/>
              <a:ea typeface="HGP創英角ﾎﾟｯﾌﾟ体" pitchFamily="50" charset="-128"/>
            </a:endParaRPr>
          </a:p>
          <a:p>
            <a:endParaRPr lang="en-US" altLang="ja-JP" dirty="0"/>
          </a:p>
          <a:p>
            <a:pPr marL="0" indent="0">
              <a:buNone/>
            </a:pPr>
            <a:r>
              <a:rPr kumimoji="1" lang="ja-JP" altLang="en-US" sz="4000" dirty="0">
                <a:solidFill>
                  <a:srgbClr val="FF0000"/>
                </a:solidFill>
                <a:latin typeface="HGP創英角ﾎﾟｯﾌﾟ体" pitchFamily="50" charset="-128"/>
                <a:ea typeface="HGP創英角ﾎﾟｯﾌﾟ体" pitchFamily="50" charset="-128"/>
              </a:rPr>
              <a:t>　　　　高い</a:t>
            </a:r>
            <a:r>
              <a:rPr kumimoji="1" lang="ja-JP" altLang="en-US" sz="4000" dirty="0">
                <a:latin typeface="HGP創英角ﾎﾟｯﾌﾟ体" pitchFamily="50" charset="-128"/>
                <a:ea typeface="HGP創英角ﾎﾟｯﾌﾟ体" pitchFamily="50" charset="-128"/>
              </a:rPr>
              <a:t>ですか？</a:t>
            </a:r>
            <a:endParaRPr kumimoji="1" lang="en-US" altLang="ja-JP" sz="4000" dirty="0">
              <a:latin typeface="HGP創英角ﾎﾟｯﾌﾟ体" pitchFamily="50" charset="-128"/>
              <a:ea typeface="HGP創英角ﾎﾟｯﾌﾟ体" pitchFamily="50" charset="-128"/>
            </a:endParaRPr>
          </a:p>
          <a:p>
            <a:pPr marL="0" indent="0">
              <a:buNone/>
            </a:pPr>
            <a:endParaRPr lang="en-US" altLang="ja-JP" sz="4000" dirty="0">
              <a:latin typeface="HGP創英角ﾎﾟｯﾌﾟ体" pitchFamily="50" charset="-128"/>
              <a:ea typeface="HGP創英角ﾎﾟｯﾌﾟ体" pitchFamily="50" charset="-128"/>
            </a:endParaRPr>
          </a:p>
          <a:p>
            <a:pPr marL="0" indent="0">
              <a:buNone/>
            </a:pPr>
            <a:r>
              <a:rPr kumimoji="1" lang="ja-JP" altLang="en-US" sz="4000" dirty="0">
                <a:solidFill>
                  <a:srgbClr val="0070C0"/>
                </a:solidFill>
                <a:latin typeface="HGP創英角ﾎﾟｯﾌﾟ体" pitchFamily="50" charset="-128"/>
                <a:ea typeface="HGP創英角ﾎﾟｯﾌﾟ体" pitchFamily="50" charset="-128"/>
              </a:rPr>
              <a:t>　　　　　　　　　低い</a:t>
            </a:r>
            <a:r>
              <a:rPr kumimoji="1" lang="ja-JP" altLang="en-US" sz="4000" dirty="0">
                <a:latin typeface="HGP創英角ﾎﾟｯﾌﾟ体" pitchFamily="50" charset="-128"/>
                <a:ea typeface="HGP創英角ﾎﾟｯﾌﾟ体" pitchFamily="50" charset="-128"/>
              </a:rPr>
              <a:t>ですか？</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52</a:t>
            </a:fld>
            <a:endParaRPr kumimoji="1" lang="ja-JP" altLang="en-US"/>
          </a:p>
        </p:txBody>
      </p:sp>
    </p:spTree>
    <p:extLst>
      <p:ext uri="{BB962C8B-B14F-4D97-AF65-F5344CB8AC3E}">
        <p14:creationId xmlns:p14="http://schemas.microsoft.com/office/powerpoint/2010/main" val="3498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latin typeface="HGP創英角ﾎﾟｯﾌﾟ体" pitchFamily="50" charset="-128"/>
                <a:ea typeface="HGP創英角ﾎﾟｯﾌﾟ体" pitchFamily="50" charset="-128"/>
              </a:rPr>
              <a:t>住宅ローン金利を低く抑える方法は？</a:t>
            </a:r>
          </a:p>
        </p:txBody>
      </p:sp>
      <p:sp>
        <p:nvSpPr>
          <p:cNvPr id="3" name="コンテンツ プレースホルダー 2"/>
          <p:cNvSpPr>
            <a:spLocks noGrp="1"/>
          </p:cNvSpPr>
          <p:nvPr>
            <p:ph idx="1"/>
          </p:nvPr>
        </p:nvSpPr>
        <p:spPr>
          <a:solidFill>
            <a:schemeClr val="accent1">
              <a:lumMod val="40000"/>
              <a:lumOff val="60000"/>
            </a:schemeClr>
          </a:solidFill>
        </p:spPr>
        <p:txBody>
          <a:bodyPr>
            <a:normAutofit fontScale="85000" lnSpcReduction="10000"/>
          </a:bodyPr>
          <a:lstStyle/>
          <a:p>
            <a:pPr marL="0" indent="0">
              <a:buNone/>
            </a:pPr>
            <a:r>
              <a:rPr kumimoji="1" lang="ja-JP" altLang="en-US" dirty="0">
                <a:latin typeface="HGP創英角ﾎﾟｯﾌﾟ体" pitchFamily="50" charset="-128"/>
                <a:ea typeface="HGP創英角ﾎﾟｯﾌﾟ体" pitchFamily="50" charset="-128"/>
              </a:rPr>
              <a:t>①金利の</a:t>
            </a:r>
            <a:r>
              <a:rPr kumimoji="1" lang="ja-JP" altLang="en-US" dirty="0">
                <a:solidFill>
                  <a:srgbClr val="0070C0"/>
                </a:solidFill>
                <a:latin typeface="HGP創英角ﾎﾟｯﾌﾟ体" pitchFamily="50" charset="-128"/>
                <a:ea typeface="HGP創英角ﾎﾟｯﾌﾟ体" pitchFamily="50" charset="-128"/>
              </a:rPr>
              <a:t>低い</a:t>
            </a:r>
            <a:r>
              <a:rPr kumimoji="1" lang="ja-JP" altLang="en-US" dirty="0">
                <a:latin typeface="HGP創英角ﾎﾟｯﾌﾟ体" pitchFamily="50" charset="-128"/>
                <a:ea typeface="HGP創英角ﾎﾟｯﾌﾟ体" pitchFamily="50" charset="-128"/>
              </a:rPr>
              <a:t>時に借りる</a:t>
            </a:r>
            <a:endParaRPr kumimoji="1" lang="en-US" altLang="ja-JP" dirty="0">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　　</a:t>
            </a:r>
            <a:r>
              <a:rPr kumimoji="1" lang="ja-JP" altLang="en-US" dirty="0">
                <a:solidFill>
                  <a:srgbClr val="C00000"/>
                </a:solidFill>
                <a:latin typeface="HGP創英角ﾎﾟｯﾌﾟ体" pitchFamily="50" charset="-128"/>
                <a:ea typeface="HGP創英角ﾎﾟｯﾌﾟ体" pitchFamily="50" charset="-128"/>
              </a:rPr>
              <a:t>　</a:t>
            </a:r>
            <a:endParaRPr kumimoji="1" lang="en-US" altLang="ja-JP" dirty="0">
              <a:solidFill>
                <a:srgbClr val="C00000"/>
              </a:solidFill>
              <a:latin typeface="HGP創英角ﾎﾟｯﾌﾟ体" pitchFamily="50" charset="-128"/>
              <a:ea typeface="HGP創英角ﾎﾟｯﾌﾟ体" pitchFamily="50" charset="-128"/>
            </a:endParaRPr>
          </a:p>
          <a:p>
            <a:pPr marL="0" indent="0">
              <a:buNone/>
            </a:pPr>
            <a:r>
              <a:rPr lang="ja-JP" altLang="en-US" sz="2400" dirty="0">
                <a:latin typeface="HGP創英角ﾎﾟｯﾌﾟ体" pitchFamily="50" charset="-128"/>
                <a:ea typeface="HGP創英角ﾎﾟｯﾌﾟ体" pitchFamily="50" charset="-128"/>
              </a:rPr>
              <a:t>　　　</a:t>
            </a:r>
            <a:r>
              <a:rPr lang="ja-JP" altLang="en-US" sz="3000" dirty="0">
                <a:solidFill>
                  <a:srgbClr val="0070C0"/>
                </a:solidFill>
                <a:latin typeface="HGP創英角ﾎﾟｯﾌﾟ体" pitchFamily="50" charset="-128"/>
                <a:ea typeface="HGP創英角ﾎﾟｯﾌﾟ体" pitchFamily="50" charset="-128"/>
              </a:rPr>
              <a:t>低い</a:t>
            </a:r>
            <a:r>
              <a:rPr lang="ja-JP" altLang="en-US" sz="3000" dirty="0">
                <a:latin typeface="HGP創英角ﾎﾟｯﾌﾟ体" pitchFamily="50" charset="-128"/>
                <a:ea typeface="HGP創英角ﾎﾟｯﾌﾟ体" pitchFamily="50" charset="-128"/>
              </a:rPr>
              <a:t>時とはいつなのか？</a:t>
            </a:r>
            <a:endParaRPr lang="en-US" altLang="ja-JP" sz="3000" dirty="0">
              <a:latin typeface="HGP創英角ﾎﾟｯﾌﾟ体" pitchFamily="50" charset="-128"/>
              <a:ea typeface="HGP創英角ﾎﾟｯﾌﾟ体" pitchFamily="50" charset="-128"/>
            </a:endParaRPr>
          </a:p>
          <a:p>
            <a:pPr marL="0" indent="0">
              <a:buNone/>
            </a:pPr>
            <a:endParaRPr lang="en-US" altLang="ja-JP" sz="3000" dirty="0">
              <a:latin typeface="HGP創英角ﾎﾟｯﾌﾟ体" pitchFamily="50" charset="-128"/>
              <a:ea typeface="HGP創英角ﾎﾟｯﾌﾟ体" pitchFamily="50" charset="-128"/>
            </a:endParaRPr>
          </a:p>
          <a:p>
            <a:pPr marL="0" indent="0">
              <a:buNone/>
            </a:pPr>
            <a:endParaRPr lang="en-US" altLang="ja-JP" sz="2400" dirty="0">
              <a:latin typeface="HGP創英角ﾎﾟｯﾌﾟ体" pitchFamily="50" charset="-128"/>
              <a:ea typeface="HGP創英角ﾎﾟｯﾌﾟ体" pitchFamily="50" charset="-128"/>
            </a:endParaRPr>
          </a:p>
          <a:p>
            <a:pPr marL="0" indent="0">
              <a:buNone/>
            </a:pPr>
            <a:r>
              <a:rPr kumimoji="1" lang="ja-JP" altLang="en-US" b="1" dirty="0">
                <a:solidFill>
                  <a:schemeClr val="accent6"/>
                </a:solidFill>
                <a:latin typeface="HGP創英角ｺﾞｼｯｸUB" pitchFamily="50" charset="-128"/>
                <a:ea typeface="HGP創英角ｺﾞｼｯｸUB" pitchFamily="50" charset="-128"/>
              </a:rPr>
              <a:t>　　　　　　　</a:t>
            </a:r>
            <a:r>
              <a:rPr kumimoji="1" lang="ja-JP" altLang="en-US" sz="6400" b="1" dirty="0">
                <a:solidFill>
                  <a:schemeClr val="accent6"/>
                </a:solidFill>
                <a:latin typeface="HGP創英角ｺﾞｼｯｸUB" pitchFamily="50" charset="-128"/>
                <a:ea typeface="HGP創英角ｺﾞｼｯｸUB" pitchFamily="50" charset="-128"/>
              </a:rPr>
              <a:t>　</a:t>
            </a:r>
            <a:r>
              <a:rPr kumimoji="1" lang="en-US" altLang="ja-JP" sz="6400" b="1" dirty="0">
                <a:solidFill>
                  <a:srgbClr val="FF0000"/>
                </a:solidFill>
                <a:latin typeface="HGP創英角ｺﾞｼｯｸUB" pitchFamily="50" charset="-128"/>
                <a:ea typeface="HGP創英角ｺﾞｼｯｸUB" pitchFamily="50" charset="-128"/>
              </a:rPr>
              <a:t>『</a:t>
            </a:r>
            <a:r>
              <a:rPr kumimoji="1" lang="ja-JP" altLang="en-US" sz="6400" b="1" dirty="0">
                <a:solidFill>
                  <a:srgbClr val="FF0000"/>
                </a:solidFill>
                <a:latin typeface="HGP創英角ｺﾞｼｯｸUB" pitchFamily="50" charset="-128"/>
                <a:ea typeface="HGP創英角ｺﾞｼｯｸUB" pitchFamily="50" charset="-128"/>
              </a:rPr>
              <a:t>今（現在）です！</a:t>
            </a:r>
            <a:r>
              <a:rPr kumimoji="1" lang="en-US" altLang="ja-JP" sz="6400" b="1" dirty="0">
                <a:solidFill>
                  <a:srgbClr val="FF0000"/>
                </a:solidFill>
                <a:latin typeface="HGP創英角ｺﾞｼｯｸUB" pitchFamily="50" charset="-128"/>
                <a:ea typeface="HGP創英角ｺﾞｼｯｸUB" pitchFamily="50" charset="-128"/>
              </a:rPr>
              <a:t>』</a:t>
            </a:r>
          </a:p>
          <a:p>
            <a:pPr marL="0" indent="0">
              <a:buNone/>
            </a:pPr>
            <a:endParaRPr lang="en-US" altLang="ja-JP" dirty="0"/>
          </a:p>
          <a:p>
            <a:pPr marL="0" indent="0">
              <a:buNone/>
            </a:pPr>
            <a:r>
              <a:rPr kumimoji="1" lang="ja-JP" altLang="en-US" b="1" dirty="0">
                <a:solidFill>
                  <a:schemeClr val="accent6"/>
                </a:solidFill>
                <a:latin typeface="HGP創英角ﾎﾟｯﾌﾟ体" pitchFamily="50" charset="-128"/>
                <a:ea typeface="HGP創英角ﾎﾟｯﾌﾟ体" pitchFamily="50" charset="-128"/>
              </a:rPr>
              <a:t>　　　　　　フラット３５　史上最低金利更新　</a:t>
            </a:r>
            <a:r>
              <a:rPr lang="ja-JP" altLang="en-US" sz="1600" b="1" dirty="0">
                <a:solidFill>
                  <a:schemeClr val="accent6"/>
                </a:solidFill>
                <a:latin typeface="HGP創英角ﾎﾟｯﾌﾟ体" pitchFamily="50" charset="-128"/>
                <a:ea typeface="HGP創英角ﾎﾟｯﾌﾟ体" pitchFamily="50" charset="-128"/>
              </a:rPr>
              <a:t>２０１６</a:t>
            </a:r>
            <a:r>
              <a:rPr kumimoji="1" lang="ja-JP" altLang="en-US" sz="1600" b="1" dirty="0">
                <a:solidFill>
                  <a:schemeClr val="accent6"/>
                </a:solidFill>
                <a:latin typeface="HGP創英角ﾎﾟｯﾌﾟ体" pitchFamily="50" charset="-128"/>
                <a:ea typeface="HGP創英角ﾎﾟｯﾌﾟ体" pitchFamily="50" charset="-128"/>
              </a:rPr>
              <a:t>年</a:t>
            </a:r>
            <a:r>
              <a:rPr lang="en-US" altLang="ja-JP" sz="1600" b="1" dirty="0">
                <a:solidFill>
                  <a:schemeClr val="accent6"/>
                </a:solidFill>
                <a:latin typeface="HGP創英角ﾎﾟｯﾌﾟ体" pitchFamily="50" charset="-128"/>
                <a:ea typeface="HGP創英角ﾎﾟｯﾌﾟ体" pitchFamily="50" charset="-128"/>
              </a:rPr>
              <a:t>8</a:t>
            </a:r>
            <a:r>
              <a:rPr kumimoji="1" lang="ja-JP" altLang="en-US" sz="1600" b="1" dirty="0">
                <a:solidFill>
                  <a:schemeClr val="accent6"/>
                </a:solidFill>
                <a:latin typeface="HGP創英角ﾎﾟｯﾌﾟ体" pitchFamily="50" charset="-128"/>
                <a:ea typeface="HGP創英角ﾎﾟｯﾌﾟ体" pitchFamily="50" charset="-128"/>
              </a:rPr>
              <a:t>月</a:t>
            </a:r>
            <a:endParaRPr kumimoji="1" lang="ja-JP" altLang="en-US" sz="1600" b="1" dirty="0">
              <a:solidFill>
                <a:srgbClr val="FF0000"/>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53</a:t>
            </a:fld>
            <a:endParaRPr kumimoji="1" lang="ja-JP" altLang="en-US"/>
          </a:p>
        </p:txBody>
      </p:sp>
    </p:spTree>
    <p:extLst>
      <p:ext uri="{BB962C8B-B14F-4D97-AF65-F5344CB8AC3E}">
        <p14:creationId xmlns:p14="http://schemas.microsoft.com/office/powerpoint/2010/main" val="29893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54</a:t>
            </a:fld>
            <a:endParaRPr kumimoji="1" lang="ja-JP" altLang="en-US"/>
          </a:p>
        </p:txBody>
      </p:sp>
      <p:sp>
        <p:nvSpPr>
          <p:cNvPr id="7" name="タイトル 5">
            <a:extLst>
              <a:ext uri="{FF2B5EF4-FFF2-40B4-BE49-F238E27FC236}">
                <a16:creationId xmlns:a16="http://schemas.microsoft.com/office/drawing/2014/main" id="{4627350F-6F06-4A67-9B7C-3115580EC319}"/>
              </a:ext>
            </a:extLst>
          </p:cNvPr>
          <p:cNvSpPr>
            <a:spLocks noGrp="1"/>
          </p:cNvSpPr>
          <p:nvPr>
            <p:ph type="title"/>
          </p:nvPr>
        </p:nvSpPr>
        <p:spPr>
          <a:xfrm>
            <a:off x="448285" y="-22687"/>
            <a:ext cx="8229600" cy="1143000"/>
          </a:xfrm>
        </p:spPr>
        <p:txBody>
          <a:bodyPr>
            <a:normAutofit/>
          </a:bodyPr>
          <a:lstStyle/>
          <a:p>
            <a:pPr algn="ctr"/>
            <a:r>
              <a:rPr lang="ja-JP" altLang="en-US" sz="3600" dirty="0">
                <a:latin typeface="メイリオ" panose="020B0604030504040204" pitchFamily="50" charset="-128"/>
                <a:ea typeface="メイリオ" panose="020B0604030504040204" pitchFamily="50" charset="-128"/>
              </a:rPr>
              <a:t>フラット３５金利推移</a:t>
            </a:r>
          </a:p>
        </p:txBody>
      </p:sp>
      <p:graphicFrame>
        <p:nvGraphicFramePr>
          <p:cNvPr id="5" name="グラフ 4">
            <a:extLst>
              <a:ext uri="{FF2B5EF4-FFF2-40B4-BE49-F238E27FC236}">
                <a16:creationId xmlns:a16="http://schemas.microsoft.com/office/drawing/2014/main" id="{27F6954C-B130-49A7-B440-FD6DF92F6A09}"/>
              </a:ext>
            </a:extLst>
          </p:cNvPr>
          <p:cNvGraphicFramePr>
            <a:graphicFrameLocks/>
          </p:cNvGraphicFramePr>
          <p:nvPr/>
        </p:nvGraphicFramePr>
        <p:xfrm>
          <a:off x="286120" y="1412776"/>
          <a:ext cx="8571760" cy="4427027"/>
        </p:xfrm>
        <a:graphic>
          <a:graphicData uri="http://schemas.openxmlformats.org/drawingml/2006/chart">
            <c:chart xmlns:c="http://schemas.openxmlformats.org/drawingml/2006/chart" xmlns:r="http://schemas.openxmlformats.org/officeDocument/2006/relationships" r:id="rId2"/>
          </a:graphicData>
        </a:graphic>
      </p:graphicFrame>
      <p:sp>
        <p:nvSpPr>
          <p:cNvPr id="6" name="Google Shape;519;p48">
            <a:extLst>
              <a:ext uri="{FF2B5EF4-FFF2-40B4-BE49-F238E27FC236}">
                <a16:creationId xmlns:a16="http://schemas.microsoft.com/office/drawing/2014/main" id="{C049A283-BDF8-44CD-908D-816F22D0BD5C}"/>
              </a:ext>
            </a:extLst>
          </p:cNvPr>
          <p:cNvSpPr/>
          <p:nvPr/>
        </p:nvSpPr>
        <p:spPr>
          <a:xfrm>
            <a:off x="5292080" y="3789040"/>
            <a:ext cx="432048" cy="432048"/>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094111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今が低いのは分かった！</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endParaRPr lang="en-US" altLang="ja-JP" dirty="0"/>
          </a:p>
          <a:p>
            <a:pPr marL="0" indent="0">
              <a:buNone/>
            </a:pPr>
            <a:r>
              <a:rPr kumimoji="1" lang="ja-JP" altLang="en-US" sz="4000" dirty="0">
                <a:latin typeface="+mj-ea"/>
                <a:ea typeface="+mj-ea"/>
              </a:rPr>
              <a:t>今後の金利は？</a:t>
            </a:r>
            <a:endParaRPr kumimoji="1" lang="en-US" altLang="ja-JP" sz="4000" dirty="0">
              <a:latin typeface="+mj-ea"/>
              <a:ea typeface="+mj-ea"/>
            </a:endParaRPr>
          </a:p>
          <a:p>
            <a:endParaRPr lang="en-US" altLang="ja-JP" sz="4000" dirty="0">
              <a:latin typeface="+mj-ea"/>
              <a:ea typeface="+mj-ea"/>
            </a:endParaRPr>
          </a:p>
          <a:p>
            <a:pPr marL="0" indent="0">
              <a:buNone/>
            </a:pPr>
            <a:r>
              <a:rPr kumimoji="1" lang="ja-JP" altLang="en-US" sz="4000" dirty="0">
                <a:latin typeface="+mj-ea"/>
                <a:ea typeface="+mj-ea"/>
              </a:rPr>
              <a:t>金利の変動要因は？</a:t>
            </a:r>
          </a:p>
        </p:txBody>
      </p:sp>
      <p:sp>
        <p:nvSpPr>
          <p:cNvPr id="5" name="スライド番号プレースホルダー 4"/>
          <p:cNvSpPr>
            <a:spLocks noGrp="1"/>
          </p:cNvSpPr>
          <p:nvPr>
            <p:ph type="sldNum" sz="quarter" idx="12"/>
          </p:nvPr>
        </p:nvSpPr>
        <p:spPr/>
        <p:txBody>
          <a:bodyPr/>
          <a:lstStyle/>
          <a:p>
            <a:fld id="{428159FB-B171-47E6-97FF-94E4E8E0D996}" type="slidenum">
              <a:rPr kumimoji="1" lang="ja-JP" altLang="en-US" smtClean="0"/>
              <a:t>55</a:t>
            </a:fld>
            <a:endParaRPr kumimoji="1" lang="ja-JP" altLang="en-US"/>
          </a:p>
        </p:txBody>
      </p:sp>
    </p:spTree>
    <p:extLst>
      <p:ext uri="{BB962C8B-B14F-4D97-AF65-F5344CB8AC3E}">
        <p14:creationId xmlns:p14="http://schemas.microsoft.com/office/powerpoint/2010/main" val="38510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金利の変動要因</a:t>
            </a:r>
          </a:p>
        </p:txBody>
      </p:sp>
      <p:sp>
        <p:nvSpPr>
          <p:cNvPr id="3" name="コンテンツ プレースホルダー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marL="0" indent="0">
              <a:buNone/>
            </a:pPr>
            <a:r>
              <a:rPr kumimoji="1" lang="ja-JP" altLang="en-US" dirty="0">
                <a:solidFill>
                  <a:srgbClr val="FF0000"/>
                </a:solidFill>
                <a:latin typeface="HGP創英角ﾎﾟｯﾌﾟ体" pitchFamily="50" charset="-128"/>
                <a:ea typeface="HGP創英角ﾎﾟｯﾌﾟ体" pitchFamily="50" charset="-128"/>
              </a:rPr>
              <a:t>答えは２つ！</a:t>
            </a:r>
            <a:endParaRPr kumimoji="1" lang="en-US" altLang="ja-JP" dirty="0">
              <a:solidFill>
                <a:srgbClr val="FF0000"/>
              </a:solidFill>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①　景気（物価）</a:t>
            </a:r>
            <a:endParaRPr kumimoji="1" lang="en-US" altLang="ja-JP" dirty="0">
              <a:latin typeface="HGP創英角ﾎﾟｯﾌﾟ体" pitchFamily="50" charset="-128"/>
              <a:ea typeface="HGP創英角ﾎﾟｯﾌﾟ体" pitchFamily="50" charset="-128"/>
            </a:endParaRPr>
          </a:p>
          <a:p>
            <a:endParaRPr lang="en-US" altLang="ja-JP" dirty="0"/>
          </a:p>
          <a:p>
            <a:endParaRPr kumimoji="1" lang="en-US" altLang="ja-JP" dirty="0"/>
          </a:p>
          <a:p>
            <a:endParaRPr lang="en-US" altLang="ja-JP" dirty="0"/>
          </a:p>
          <a:p>
            <a:pPr marL="0" indent="0">
              <a:buNone/>
            </a:pPr>
            <a:r>
              <a:rPr kumimoji="1" lang="ja-JP" altLang="en-US" dirty="0">
                <a:latin typeface="HGP創英角ﾎﾟｯﾌﾟ体" pitchFamily="50" charset="-128"/>
                <a:ea typeface="HGP創英角ﾎﾟｯﾌﾟ体" pitchFamily="50" charset="-128"/>
              </a:rPr>
              <a:t>②　日銀（政策）</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56</a:t>
            </a:fld>
            <a:endParaRPr kumimoji="1" lang="ja-JP" altLang="en-US"/>
          </a:p>
        </p:txBody>
      </p:sp>
    </p:spTree>
    <p:extLst>
      <p:ext uri="{BB962C8B-B14F-4D97-AF65-F5344CB8AC3E}">
        <p14:creationId xmlns:p14="http://schemas.microsoft.com/office/powerpoint/2010/main" val="2689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P創英角ﾎﾟｯﾌﾟ体" pitchFamily="50" charset="-128"/>
                <a:ea typeface="HGP創英角ﾎﾟｯﾌﾟ体" pitchFamily="50" charset="-128"/>
              </a:rPr>
              <a:t>金利の変動要因</a:t>
            </a:r>
          </a:p>
        </p:txBody>
      </p:sp>
      <p:sp>
        <p:nvSpPr>
          <p:cNvPr id="3" name="コンテンツ プレースホルダー 2"/>
          <p:cNvSpPr>
            <a:spLocks noGrp="1"/>
          </p:cNvSpPr>
          <p:nvPr>
            <p:ph idx="1"/>
          </p:nvPr>
        </p:nvSpPr>
        <p:spPr>
          <a:xfrm>
            <a:off x="457200" y="1600200"/>
            <a:ext cx="8579296"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lnSpcReduction="10000"/>
          </a:bodyPr>
          <a:lstStyle/>
          <a:p>
            <a:pPr marL="0" indent="0">
              <a:buNone/>
            </a:pPr>
            <a:endParaRPr kumimoji="1" lang="en-US" altLang="ja-JP" dirty="0">
              <a:latin typeface="HGP創英角ﾎﾟｯﾌﾟ体" pitchFamily="50" charset="-128"/>
              <a:ea typeface="HGP創英角ﾎﾟｯﾌﾟ体" pitchFamily="50" charset="-128"/>
            </a:endParaRPr>
          </a:p>
          <a:p>
            <a:pPr marL="0" indent="0">
              <a:buNone/>
            </a:pPr>
            <a:r>
              <a:rPr kumimoji="1" lang="ja-JP" altLang="en-US" dirty="0">
                <a:solidFill>
                  <a:srgbClr val="FF0000"/>
                </a:solidFill>
                <a:latin typeface="HGP創英角ﾎﾟｯﾌﾟ体" pitchFamily="50" charset="-128"/>
                <a:ea typeface="HGP創英角ﾎﾟｯﾌﾟ体" pitchFamily="50" charset="-128"/>
              </a:rPr>
              <a:t>景気（物価）</a:t>
            </a:r>
            <a:r>
              <a:rPr kumimoji="1" lang="ja-JP" altLang="en-US" dirty="0">
                <a:latin typeface="HGP創英角ﾎﾟｯﾌﾟ体" pitchFamily="50" charset="-128"/>
                <a:ea typeface="HGP創英角ﾎﾟｯﾌﾟ体" pitchFamily="50" charset="-128"/>
              </a:rPr>
              <a:t>が</a:t>
            </a:r>
            <a:endParaRPr kumimoji="1" lang="en-US" altLang="ja-JP" dirty="0">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　　　</a:t>
            </a:r>
            <a:r>
              <a:rPr kumimoji="1" lang="ja-JP" altLang="en-US" dirty="0">
                <a:solidFill>
                  <a:srgbClr val="FF0000"/>
                </a:solidFill>
                <a:latin typeface="HGP創英角ﾎﾟｯﾌﾟ体" pitchFamily="50" charset="-128"/>
                <a:ea typeface="HGP創英角ﾎﾟｯﾌﾟ体" pitchFamily="50" charset="-128"/>
              </a:rPr>
              <a:t>良くなる（高くなる＝インフレ）</a:t>
            </a:r>
            <a:r>
              <a:rPr kumimoji="1" lang="ja-JP" altLang="en-US" dirty="0">
                <a:latin typeface="HGP創英角ﾎﾟｯﾌﾟ体" pitchFamily="50" charset="-128"/>
                <a:ea typeface="HGP創英角ﾎﾟｯﾌﾟ体" pitchFamily="50" charset="-128"/>
              </a:rPr>
              <a:t>と</a:t>
            </a:r>
            <a:endParaRPr kumimoji="1" lang="en-US" altLang="ja-JP" dirty="0">
              <a:latin typeface="HGP創英角ﾎﾟｯﾌﾟ体" pitchFamily="50" charset="-128"/>
              <a:ea typeface="HGP創英角ﾎﾟｯﾌﾟ体" pitchFamily="50" charset="-128"/>
            </a:endParaRPr>
          </a:p>
          <a:p>
            <a:endParaRPr kumimoji="1" lang="en-US" altLang="ja-JP" dirty="0">
              <a:latin typeface="HGP創英角ﾎﾟｯﾌﾟ体" pitchFamily="50" charset="-128"/>
              <a:ea typeface="HGP創英角ﾎﾟｯﾌﾟ体" pitchFamily="50" charset="-128"/>
            </a:endParaRPr>
          </a:p>
          <a:p>
            <a:pPr marL="0" indent="0">
              <a:buNone/>
            </a:pPr>
            <a:r>
              <a:rPr lang="ja-JP" altLang="en-US" dirty="0"/>
              <a:t>　　　　</a:t>
            </a:r>
            <a:r>
              <a:rPr lang="ja-JP" altLang="en-US" sz="4000" dirty="0"/>
              <a:t>　</a:t>
            </a:r>
            <a:r>
              <a:rPr lang="ja-JP" altLang="en-US" sz="4000" dirty="0">
                <a:solidFill>
                  <a:srgbClr val="FF0000"/>
                </a:solidFill>
                <a:latin typeface="HGP創英角ﾎﾟｯﾌﾟ体" pitchFamily="50" charset="-128"/>
                <a:ea typeface="HGP創英角ﾎﾟｯﾌﾟ体" pitchFamily="50" charset="-128"/>
              </a:rPr>
              <a:t>金利は</a:t>
            </a:r>
            <a:endParaRPr lang="en-US" altLang="ja-JP" sz="4000" dirty="0">
              <a:solidFill>
                <a:srgbClr val="FF0000"/>
              </a:solidFill>
              <a:latin typeface="HGP創英角ﾎﾟｯﾌﾟ体" pitchFamily="50" charset="-128"/>
              <a:ea typeface="HGP創英角ﾎﾟｯﾌﾟ体" pitchFamily="50" charset="-128"/>
            </a:endParaRPr>
          </a:p>
          <a:p>
            <a:pPr marL="0" indent="0">
              <a:buNone/>
            </a:pPr>
            <a:r>
              <a:rPr lang="ja-JP" altLang="en-US" sz="4000" dirty="0">
                <a:solidFill>
                  <a:srgbClr val="FF0000"/>
                </a:solidFill>
              </a:rPr>
              <a:t>　　　　　　　　　　　</a:t>
            </a:r>
            <a:r>
              <a:rPr lang="ja-JP" altLang="en-US" sz="4000" dirty="0">
                <a:solidFill>
                  <a:srgbClr val="FF0000"/>
                </a:solidFill>
                <a:latin typeface="HGP創英角ﾎﾟｯﾌﾟ体" pitchFamily="50" charset="-128"/>
                <a:ea typeface="HGP創英角ﾎﾟｯﾌﾟ体" pitchFamily="50" charset="-128"/>
              </a:rPr>
              <a:t>上がります！</a:t>
            </a:r>
            <a:r>
              <a:rPr lang="ja-JP" altLang="en-US" sz="4400" b="1" dirty="0">
                <a:solidFill>
                  <a:srgbClr val="FF0000"/>
                </a:solidFill>
                <a:latin typeface="HGP創英角ﾎﾟｯﾌﾟ体" pitchFamily="50" charset="-128"/>
                <a:ea typeface="HGP創英角ﾎﾟｯﾌﾟ体" pitchFamily="50" charset="-128"/>
              </a:rPr>
              <a:t>　</a:t>
            </a:r>
            <a:endParaRPr lang="en-US" altLang="ja-JP" sz="4400" b="1" dirty="0">
              <a:solidFill>
                <a:srgbClr val="FF0000"/>
              </a:solidFill>
              <a:latin typeface="HGP創英角ﾎﾟｯﾌﾟ体" pitchFamily="50" charset="-128"/>
              <a:ea typeface="HGP創英角ﾎﾟｯﾌﾟ体" pitchFamily="50" charset="-128"/>
            </a:endParaRPr>
          </a:p>
          <a:p>
            <a:pPr marL="0" indent="0">
              <a:buNone/>
            </a:pPr>
            <a:r>
              <a:rPr lang="ja-JP" altLang="en-US" sz="4400" b="1" dirty="0">
                <a:solidFill>
                  <a:srgbClr val="FF0000"/>
                </a:solidFill>
                <a:latin typeface="HGP創英角ﾎﾟｯﾌﾟ体" pitchFamily="50" charset="-128"/>
                <a:ea typeface="HGP創英角ﾎﾟｯﾌﾟ体" pitchFamily="50" charset="-128"/>
              </a:rPr>
              <a:t>　　　　　　　　　</a:t>
            </a:r>
            <a:endParaRPr kumimoji="1" lang="en-US" altLang="ja-JP" sz="4400" b="1" dirty="0">
              <a:solidFill>
                <a:srgbClr val="FF0000"/>
              </a:solidFill>
              <a:latin typeface="HGP創英角ﾎﾟｯﾌﾟ体" pitchFamily="50" charset="-128"/>
              <a:ea typeface="HGP創英角ﾎﾟｯﾌﾟ体" pitchFamily="50" charset="-128"/>
            </a:endParaRPr>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57</a:t>
            </a:fld>
            <a:endParaRPr kumimoji="1" lang="ja-JP" altLang="en-US"/>
          </a:p>
        </p:txBody>
      </p:sp>
    </p:spTree>
    <p:extLst>
      <p:ext uri="{BB962C8B-B14F-4D97-AF65-F5344CB8AC3E}">
        <p14:creationId xmlns:p14="http://schemas.microsoft.com/office/powerpoint/2010/main" val="4437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71524"/>
          </a:xfrm>
        </p:spPr>
        <p:txBody>
          <a:bodyPr/>
          <a:lstStyle/>
          <a:p>
            <a:r>
              <a:rPr kumimoji="1" lang="ja-JP" altLang="en-US" dirty="0">
                <a:latin typeface="HGP創英角ﾎﾟｯﾌﾟ体" pitchFamily="50" charset="-128"/>
                <a:ea typeface="HGP創英角ﾎﾟｯﾌﾟ体" pitchFamily="50" charset="-128"/>
              </a:rPr>
              <a:t>なぜ上がる？</a:t>
            </a:r>
          </a:p>
        </p:txBody>
      </p:sp>
      <p:sp>
        <p:nvSpPr>
          <p:cNvPr id="3" name="コンテンツ プレースホルダー 2"/>
          <p:cNvSpPr>
            <a:spLocks noGrp="1"/>
          </p:cNvSpPr>
          <p:nvPr>
            <p:ph sz="half" idx="1"/>
          </p:nvPr>
        </p:nvSpPr>
        <p:spPr>
          <a:xfrm>
            <a:off x="323528" y="2204864"/>
            <a:ext cx="3672408" cy="3949899"/>
          </a:xfrm>
        </p:spPr>
        <p:txBody>
          <a:bodyPr/>
          <a:lstStyle/>
          <a:p>
            <a:pPr marL="0" indent="0">
              <a:buNone/>
            </a:pPr>
            <a:r>
              <a:rPr lang="ja-JP" altLang="en-US" b="1" dirty="0">
                <a:solidFill>
                  <a:schemeClr val="accent4"/>
                </a:solidFill>
                <a:latin typeface="HGP創英角ﾎﾟｯﾌﾟ体" pitchFamily="50" charset="-128"/>
                <a:ea typeface="HGP創英角ﾎﾟｯﾌﾟ体" pitchFamily="50" charset="-128"/>
              </a:rPr>
              <a:t>今年</a:t>
            </a:r>
            <a:r>
              <a:rPr lang="en-US" altLang="ja-JP" b="1" dirty="0">
                <a:solidFill>
                  <a:schemeClr val="accent4"/>
                </a:solidFill>
                <a:latin typeface="HGP創英角ﾎﾟｯﾌﾟ体" pitchFamily="50" charset="-128"/>
                <a:ea typeface="HGP創英角ﾎﾟｯﾌﾟ体" pitchFamily="50" charset="-128"/>
              </a:rPr>
              <a:t>100</a:t>
            </a:r>
            <a:r>
              <a:rPr lang="ja-JP" altLang="en-US" b="1" dirty="0">
                <a:solidFill>
                  <a:schemeClr val="accent4"/>
                </a:solidFill>
                <a:latin typeface="HGP創英角ﾎﾟｯﾌﾟ体" pitchFamily="50" charset="-128"/>
                <a:ea typeface="HGP創英角ﾎﾟｯﾌﾟ体" pitchFamily="50" charset="-128"/>
              </a:rPr>
              <a:t>万円</a:t>
            </a:r>
            <a:r>
              <a:rPr lang="ja-JP" altLang="en-US" b="1" dirty="0">
                <a:latin typeface="HGP創英角ﾎﾟｯﾌﾟ体" pitchFamily="50" charset="-128"/>
                <a:ea typeface="HGP創英角ﾎﾟｯﾌﾟ体" pitchFamily="50" charset="-128"/>
              </a:rPr>
              <a:t>で買えた車が来年</a:t>
            </a:r>
            <a:r>
              <a:rPr lang="ja-JP" altLang="en-US" b="1" u="sng" dirty="0">
                <a:solidFill>
                  <a:srgbClr val="FF0000"/>
                </a:solidFill>
                <a:latin typeface="HGP創英角ﾎﾟｯﾌﾟ体" pitchFamily="50" charset="-128"/>
                <a:ea typeface="HGP創英角ﾎﾟｯﾌﾟ体" pitchFamily="50" charset="-128"/>
              </a:rPr>
              <a:t>１０</a:t>
            </a:r>
            <a:r>
              <a:rPr lang="en-US" altLang="ja-JP" b="1" u="sng" dirty="0">
                <a:solidFill>
                  <a:srgbClr val="FF0000"/>
                </a:solidFill>
                <a:latin typeface="HGP創英角ﾎﾟｯﾌﾟ体" pitchFamily="50" charset="-128"/>
                <a:ea typeface="HGP創英角ﾎﾟｯﾌﾟ体" pitchFamily="50" charset="-128"/>
              </a:rPr>
              <a:t>2</a:t>
            </a:r>
            <a:r>
              <a:rPr lang="ja-JP" altLang="en-US" b="1" u="sng" dirty="0">
                <a:solidFill>
                  <a:srgbClr val="FF0000"/>
                </a:solidFill>
                <a:latin typeface="HGP創英角ﾎﾟｯﾌﾟ体" pitchFamily="50" charset="-128"/>
                <a:ea typeface="HGP創英角ﾎﾟｯﾌﾟ体" pitchFamily="50" charset="-128"/>
              </a:rPr>
              <a:t>万円</a:t>
            </a:r>
            <a:r>
              <a:rPr lang="ja-JP" altLang="en-US" b="1" dirty="0">
                <a:latin typeface="HGP創英角ﾎﾟｯﾌﾟ体" pitchFamily="50" charset="-128"/>
                <a:ea typeface="HGP創英角ﾎﾟｯﾌﾟ体" pitchFamily="50" charset="-128"/>
              </a:rPr>
              <a:t>になる＝</a:t>
            </a:r>
            <a:r>
              <a:rPr lang="en-US" altLang="ja-JP" b="1" dirty="0">
                <a:solidFill>
                  <a:srgbClr val="FF0000"/>
                </a:solidFill>
                <a:latin typeface="HGP創英角ﾎﾟｯﾌﾟ体" pitchFamily="50" charset="-128"/>
                <a:ea typeface="HGP創英角ﾎﾟｯﾌﾟ体" pitchFamily="50" charset="-128"/>
              </a:rPr>
              <a:t>2</a:t>
            </a:r>
            <a:r>
              <a:rPr lang="ja-JP" altLang="en-US" b="1" dirty="0">
                <a:solidFill>
                  <a:srgbClr val="FF0000"/>
                </a:solidFill>
                <a:latin typeface="HGP創英角ﾎﾟｯﾌﾟ体" pitchFamily="50" charset="-128"/>
                <a:ea typeface="HGP創英角ﾎﾟｯﾌﾟ体" pitchFamily="50" charset="-128"/>
              </a:rPr>
              <a:t>％</a:t>
            </a:r>
            <a:r>
              <a:rPr lang="ja-JP" altLang="en-US" b="1" dirty="0">
                <a:latin typeface="HGP創英角ﾎﾟｯﾌﾟ体" pitchFamily="50" charset="-128"/>
                <a:ea typeface="HGP創英角ﾎﾟｯﾌﾟ体" pitchFamily="50" charset="-128"/>
              </a:rPr>
              <a:t>のインフレ（物価上昇）</a:t>
            </a:r>
            <a:endParaRPr lang="en-US" altLang="ja-JP" b="1" dirty="0">
              <a:latin typeface="HGP創英角ﾎﾟｯﾌﾟ体" pitchFamily="50" charset="-128"/>
              <a:ea typeface="HGP創英角ﾎﾟｯﾌﾟ体" pitchFamily="50" charset="-128"/>
            </a:endParaRPr>
          </a:p>
          <a:p>
            <a:pPr marL="0" indent="0">
              <a:buNone/>
            </a:pPr>
            <a:r>
              <a:rPr kumimoji="1" lang="ja-JP" altLang="en-US" dirty="0"/>
              <a:t>　　　　　　　　</a:t>
            </a:r>
            <a:r>
              <a:rPr kumimoji="1" lang="en-US" altLang="ja-JP" u="sng" dirty="0">
                <a:solidFill>
                  <a:srgbClr val="FF0000"/>
                </a:solidFill>
                <a:latin typeface="HGP創英角ﾎﾟｯﾌﾟ体" panose="040B0A00000000000000" pitchFamily="50" charset="-128"/>
                <a:ea typeface="HGP創英角ﾎﾟｯﾌﾟ体" panose="040B0A00000000000000" pitchFamily="50" charset="-128"/>
              </a:rPr>
              <a:t>102</a:t>
            </a:r>
            <a:r>
              <a:rPr kumimoji="1" lang="ja-JP" altLang="en-US" u="sng" dirty="0">
                <a:solidFill>
                  <a:srgbClr val="FF0000"/>
                </a:solidFill>
                <a:latin typeface="HGP創英角ﾎﾟｯﾌﾟ体" panose="040B0A00000000000000" pitchFamily="50" charset="-128"/>
                <a:ea typeface="HGP創英角ﾎﾟｯﾌﾟ体" panose="040B0A00000000000000" pitchFamily="50" charset="-128"/>
              </a:rPr>
              <a:t>万円</a:t>
            </a:r>
          </a:p>
        </p:txBody>
      </p:sp>
      <p:sp>
        <p:nvSpPr>
          <p:cNvPr id="4" name="コンテンツ プレースホルダー 3"/>
          <p:cNvSpPr>
            <a:spLocks noGrp="1"/>
          </p:cNvSpPr>
          <p:nvPr>
            <p:ph sz="half" idx="2"/>
          </p:nvPr>
        </p:nvSpPr>
        <p:spPr>
          <a:xfrm>
            <a:off x="5004048" y="2204864"/>
            <a:ext cx="3682752" cy="3921299"/>
          </a:xfrm>
        </p:spPr>
        <p:txBody>
          <a:bodyPr/>
          <a:lstStyle/>
          <a:p>
            <a:pPr marL="0" indent="0">
              <a:buNone/>
            </a:pPr>
            <a:r>
              <a:rPr lang="ja-JP" altLang="en-US" b="1" dirty="0">
                <a:solidFill>
                  <a:schemeClr val="accent4"/>
                </a:solidFill>
                <a:latin typeface="HGP創英角ﾎﾟｯﾌﾟ体" pitchFamily="50" charset="-128"/>
                <a:ea typeface="HGP創英角ﾎﾟｯﾌﾟ体" pitchFamily="50" charset="-128"/>
              </a:rPr>
              <a:t>今年１００万円</a:t>
            </a:r>
            <a:r>
              <a:rPr lang="ja-JP" altLang="en-US" b="1" dirty="0">
                <a:latin typeface="HGP創英角ﾎﾟｯﾌﾟ体" pitchFamily="50" charset="-128"/>
                <a:ea typeface="HGP創英角ﾎﾟｯﾌﾟ体" pitchFamily="50" charset="-128"/>
              </a:rPr>
              <a:t>の定期預金をして金利が</a:t>
            </a:r>
            <a:r>
              <a:rPr lang="en-US" altLang="ja-JP" b="1" dirty="0">
                <a:solidFill>
                  <a:srgbClr val="0070C0"/>
                </a:solidFill>
                <a:latin typeface="HGP創英角ﾎﾟｯﾌﾟ体" pitchFamily="50" charset="-128"/>
                <a:ea typeface="HGP創英角ﾎﾟｯﾌﾟ体" pitchFamily="50" charset="-128"/>
              </a:rPr>
              <a:t>0.002</a:t>
            </a:r>
            <a:r>
              <a:rPr lang="ja-JP" altLang="en-US" b="1" dirty="0">
                <a:solidFill>
                  <a:srgbClr val="0070C0"/>
                </a:solidFill>
                <a:latin typeface="HGP創英角ﾎﾟｯﾌﾟ体" pitchFamily="50" charset="-128"/>
                <a:ea typeface="HGP創英角ﾎﾟｯﾌﾟ体" pitchFamily="50" charset="-128"/>
              </a:rPr>
              <a:t>％</a:t>
            </a:r>
            <a:r>
              <a:rPr lang="ja-JP" altLang="en-US" b="1" dirty="0">
                <a:latin typeface="HGP創英角ﾎﾟｯﾌﾟ体" pitchFamily="50" charset="-128"/>
                <a:ea typeface="HGP創英角ﾎﾟｯﾌﾟ体" pitchFamily="50" charset="-128"/>
              </a:rPr>
              <a:t>なら１年後利息込みで　　　　　　　　　　　　　　　</a:t>
            </a:r>
            <a:r>
              <a:rPr lang="ja-JP" altLang="en-US" b="1" u="sng" dirty="0">
                <a:solidFill>
                  <a:srgbClr val="0070C0"/>
                </a:solidFill>
                <a:latin typeface="HGP創英角ﾎﾟｯﾌﾟ体" pitchFamily="50" charset="-128"/>
                <a:ea typeface="HGP創英角ﾎﾟｯﾌﾟ体" pitchFamily="50" charset="-128"/>
              </a:rPr>
              <a:t>１００万２０円</a:t>
            </a:r>
            <a:endParaRPr lang="en-US" altLang="ja-JP" b="1" u="sng" dirty="0">
              <a:solidFill>
                <a:srgbClr val="0070C0"/>
              </a:solidFill>
              <a:latin typeface="HGP創英角ﾎﾟｯﾌﾟ体" pitchFamily="50" charset="-128"/>
              <a:ea typeface="HGP創英角ﾎﾟｯﾌﾟ体" pitchFamily="50" charset="-128"/>
            </a:endParaRPr>
          </a:p>
          <a:p>
            <a:endParaRPr kumimoji="1" lang="ja-JP" altLang="en-US" dirty="0"/>
          </a:p>
        </p:txBody>
      </p:sp>
      <p:sp>
        <p:nvSpPr>
          <p:cNvPr id="5" name="正方形/長方形 4"/>
          <p:cNvSpPr/>
          <p:nvPr/>
        </p:nvSpPr>
        <p:spPr>
          <a:xfrm>
            <a:off x="251520" y="4813994"/>
            <a:ext cx="8496944" cy="1015663"/>
          </a:xfrm>
          <a:prstGeom prst="rect">
            <a:avLst/>
          </a:prstGeom>
        </p:spPr>
        <p:txBody>
          <a:bodyPr wrap="square">
            <a:spAutoFit/>
          </a:bodyPr>
          <a:lstStyle/>
          <a:p>
            <a:r>
              <a:rPr lang="ja-JP" altLang="en-US" sz="2400" b="1" dirty="0">
                <a:solidFill>
                  <a:srgbClr val="0070C0"/>
                </a:solidFill>
                <a:latin typeface="HGP創英角ﾎﾟｯﾌﾟ体" pitchFamily="50" charset="-128"/>
                <a:ea typeface="HGP創英角ﾎﾟｯﾌﾟ体" pitchFamily="50" charset="-128"/>
              </a:rPr>
              <a:t>これではお金の価値が下がってしまう。預金者から不満の声！！</a:t>
            </a:r>
            <a:endParaRPr lang="en-US" altLang="ja-JP" sz="2400" b="1" dirty="0">
              <a:solidFill>
                <a:srgbClr val="0070C0"/>
              </a:solidFill>
              <a:latin typeface="HGP創英角ﾎﾟｯﾌﾟ体" pitchFamily="50" charset="-128"/>
              <a:ea typeface="HGP創英角ﾎﾟｯﾌﾟ体" pitchFamily="50" charset="-128"/>
            </a:endParaRPr>
          </a:p>
          <a:p>
            <a:r>
              <a:rPr lang="en-US" altLang="ja-JP" sz="3600" b="1" dirty="0">
                <a:solidFill>
                  <a:srgbClr val="FF0000"/>
                </a:solidFill>
                <a:latin typeface="HGP創英角ﾎﾟｯﾌﾟ体" pitchFamily="50" charset="-128"/>
                <a:ea typeface="HGP創英角ﾎﾟｯﾌﾟ体" pitchFamily="50" charset="-128"/>
              </a:rPr>
              <a:t>『</a:t>
            </a:r>
            <a:r>
              <a:rPr lang="ja-JP" altLang="en-US" sz="3600" b="1" dirty="0">
                <a:solidFill>
                  <a:srgbClr val="FF0000"/>
                </a:solidFill>
                <a:latin typeface="HGP創英角ﾎﾟｯﾌﾟ体" pitchFamily="50" charset="-128"/>
                <a:ea typeface="HGP創英角ﾎﾟｯﾌﾟ体" pitchFamily="50" charset="-128"/>
              </a:rPr>
              <a:t>物価と金利は概ね連動して動きます！</a:t>
            </a:r>
            <a:r>
              <a:rPr lang="en-US" altLang="ja-JP" sz="3600" b="1" dirty="0">
                <a:solidFill>
                  <a:srgbClr val="FF0000"/>
                </a:solidFill>
                <a:latin typeface="HGP創英角ﾎﾟｯﾌﾟ体" pitchFamily="50" charset="-128"/>
                <a:ea typeface="HGP創英角ﾎﾟｯﾌﾟ体" pitchFamily="50" charset="-128"/>
              </a:rPr>
              <a:t>』</a:t>
            </a:r>
          </a:p>
        </p:txBody>
      </p:sp>
      <p:sp>
        <p:nvSpPr>
          <p:cNvPr id="7" name="正方形/長方形 6"/>
          <p:cNvSpPr/>
          <p:nvPr/>
        </p:nvSpPr>
        <p:spPr>
          <a:xfrm>
            <a:off x="5076056" y="1288156"/>
            <a:ext cx="3312368" cy="461665"/>
          </a:xfrm>
          <a:prstGeom prst="rect">
            <a:avLst/>
          </a:prstGeom>
        </p:spPr>
        <p:txBody>
          <a:bodyPr wrap="square">
            <a:spAutoFit/>
          </a:bodyPr>
          <a:lstStyle/>
          <a:p>
            <a:r>
              <a:rPr lang="ja-JP" altLang="en-US" sz="2400" b="1" dirty="0">
                <a:solidFill>
                  <a:srgbClr val="0070C0"/>
                </a:solidFill>
                <a:latin typeface="HGP創英角ﾎﾟｯﾌﾟ体" pitchFamily="50" charset="-128"/>
                <a:ea typeface="HGP創英角ﾎﾟｯﾌﾟ体" pitchFamily="50" charset="-128"/>
              </a:rPr>
              <a:t>預金金利　</a:t>
            </a:r>
            <a:r>
              <a:rPr lang="en-US" altLang="ja-JP" sz="2400" b="1" dirty="0">
                <a:solidFill>
                  <a:srgbClr val="0070C0"/>
                </a:solidFill>
                <a:latin typeface="HGP創英角ﾎﾟｯﾌﾟ体" pitchFamily="50" charset="-128"/>
                <a:ea typeface="HGP創英角ﾎﾟｯﾌﾟ体" pitchFamily="50" charset="-128"/>
              </a:rPr>
              <a:t>0.002</a:t>
            </a:r>
            <a:r>
              <a:rPr lang="ja-JP" altLang="en-US" sz="2400" b="1" dirty="0">
                <a:solidFill>
                  <a:srgbClr val="0070C0"/>
                </a:solidFill>
                <a:latin typeface="HGP創英角ﾎﾟｯﾌﾟ体" pitchFamily="50" charset="-128"/>
                <a:ea typeface="HGP創英角ﾎﾟｯﾌﾟ体" pitchFamily="50" charset="-128"/>
              </a:rPr>
              <a:t>％</a:t>
            </a:r>
            <a:endParaRPr lang="en-US" altLang="ja-JP" sz="2400" b="1" dirty="0">
              <a:solidFill>
                <a:srgbClr val="0070C0"/>
              </a:solidFill>
              <a:latin typeface="HGP創英角ﾎﾟｯﾌﾟ体" pitchFamily="50" charset="-128"/>
              <a:ea typeface="HGP創英角ﾎﾟｯﾌﾟ体" pitchFamily="50" charset="-128"/>
            </a:endParaRPr>
          </a:p>
        </p:txBody>
      </p:sp>
      <p:sp>
        <p:nvSpPr>
          <p:cNvPr id="8" name="正方形/長方形 7"/>
          <p:cNvSpPr/>
          <p:nvPr/>
        </p:nvSpPr>
        <p:spPr>
          <a:xfrm>
            <a:off x="395536" y="1288156"/>
            <a:ext cx="3096344" cy="461665"/>
          </a:xfrm>
          <a:prstGeom prst="rect">
            <a:avLst/>
          </a:prstGeom>
        </p:spPr>
        <p:txBody>
          <a:bodyPr wrap="square">
            <a:spAutoFit/>
          </a:bodyPr>
          <a:lstStyle/>
          <a:p>
            <a:r>
              <a:rPr lang="ja-JP" altLang="en-US" sz="2400" b="1" dirty="0">
                <a:solidFill>
                  <a:srgbClr val="FF0000"/>
                </a:solidFill>
                <a:latin typeface="HGP創英角ﾎﾟｯﾌﾟ体" pitchFamily="50" charset="-128"/>
                <a:ea typeface="HGP創英角ﾎﾟｯﾌﾟ体" pitchFamily="50" charset="-128"/>
              </a:rPr>
              <a:t>物価上昇率　</a:t>
            </a:r>
            <a:r>
              <a:rPr lang="en-US" altLang="ja-JP" sz="2400" b="1" dirty="0">
                <a:solidFill>
                  <a:srgbClr val="FF0000"/>
                </a:solidFill>
                <a:latin typeface="HGP創英角ﾎﾟｯﾌﾟ体" pitchFamily="50" charset="-128"/>
                <a:ea typeface="HGP創英角ﾎﾟｯﾌﾟ体" pitchFamily="50" charset="-128"/>
              </a:rPr>
              <a:t>2.</a:t>
            </a:r>
            <a:r>
              <a:rPr lang="ja-JP" altLang="en-US" sz="2400" b="1" dirty="0">
                <a:solidFill>
                  <a:srgbClr val="FF0000"/>
                </a:solidFill>
                <a:latin typeface="HGP創英角ﾎﾟｯﾌﾟ体" pitchFamily="50" charset="-128"/>
                <a:ea typeface="HGP創英角ﾎﾟｯﾌﾟ体" pitchFamily="50" charset="-128"/>
              </a:rPr>
              <a:t>０％</a:t>
            </a:r>
            <a:endParaRPr lang="en-US" altLang="ja-JP" sz="2400" b="1" dirty="0">
              <a:solidFill>
                <a:srgbClr val="FF0000"/>
              </a:solidFill>
              <a:latin typeface="HGP創英角ﾎﾟｯﾌﾟ体" pitchFamily="50" charset="-128"/>
              <a:ea typeface="HGP創英角ﾎﾟｯﾌﾟ体" pitchFamily="50" charset="-128"/>
            </a:endParaRPr>
          </a:p>
        </p:txBody>
      </p:sp>
      <p:sp>
        <p:nvSpPr>
          <p:cNvPr id="9" name="右矢印 8"/>
          <p:cNvSpPr/>
          <p:nvPr/>
        </p:nvSpPr>
        <p:spPr>
          <a:xfrm>
            <a:off x="4067944" y="2996952"/>
            <a:ext cx="576064" cy="35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428159FB-B171-47E6-97FF-94E4E8E0D996}" type="slidenum">
              <a:rPr kumimoji="1" lang="ja-JP" altLang="en-US" smtClean="0"/>
              <a:t>58</a:t>
            </a:fld>
            <a:endParaRPr kumimoji="1" lang="ja-JP" altLang="en-US"/>
          </a:p>
        </p:txBody>
      </p:sp>
      <p:pic>
        <p:nvPicPr>
          <p:cNvPr id="11" name="図 10">
            <a:extLst>
              <a:ext uri="{FF2B5EF4-FFF2-40B4-BE49-F238E27FC236}">
                <a16:creationId xmlns:a16="http://schemas.microsoft.com/office/drawing/2014/main" id="{E59D05AE-4420-4865-B894-2DC092516F0F}"/>
              </a:ext>
            </a:extLst>
          </p:cNvPr>
          <p:cNvPicPr>
            <a:picLocks noChangeAspect="1"/>
          </p:cNvPicPr>
          <p:nvPr/>
        </p:nvPicPr>
        <p:blipFill>
          <a:blip r:embed="rId2"/>
          <a:stretch>
            <a:fillRect/>
          </a:stretch>
        </p:blipFill>
        <p:spPr>
          <a:xfrm>
            <a:off x="899592" y="4030432"/>
            <a:ext cx="935064" cy="648072"/>
          </a:xfrm>
          <a:prstGeom prst="rect">
            <a:avLst/>
          </a:prstGeom>
        </p:spPr>
      </p:pic>
    </p:spTree>
    <p:extLst>
      <p:ext uri="{BB962C8B-B14F-4D97-AF65-F5344CB8AC3E}">
        <p14:creationId xmlns:p14="http://schemas.microsoft.com/office/powerpoint/2010/main" val="38763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p:bldP spid="7" grpId="0"/>
      <p:bldP spid="8" grpId="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itchFamily="50" charset="-128"/>
                <a:ea typeface="HGP創英角ﾎﾟｯﾌﾟ体" pitchFamily="50" charset="-128"/>
              </a:rPr>
              <a:t>日銀の仕事（政策）</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idx="1"/>
          </p:nvPr>
        </p:nvSpPr>
        <p:spPr>
          <a:solidFill>
            <a:schemeClr val="accent1">
              <a:lumMod val="40000"/>
              <a:lumOff val="60000"/>
            </a:schemeClr>
          </a:solidFill>
        </p:spPr>
        <p:txBody>
          <a:bodyPr/>
          <a:lstStyle/>
          <a:p>
            <a:pPr marL="0" indent="0">
              <a:buNone/>
            </a:pPr>
            <a:r>
              <a:rPr kumimoji="1" lang="ja-JP" altLang="en-US" dirty="0">
                <a:latin typeface="HGP創英角ｺﾞｼｯｸUB" pitchFamily="50" charset="-128"/>
                <a:ea typeface="HGP創英角ｺﾞｼｯｸUB" pitchFamily="50" charset="-128"/>
              </a:rPr>
              <a:t>日銀は金利（短期金利）を</a:t>
            </a:r>
            <a:r>
              <a:rPr lang="ja-JP" altLang="en-US" dirty="0">
                <a:solidFill>
                  <a:srgbClr val="FF0000"/>
                </a:solidFill>
                <a:latin typeface="HGP創英角ｺﾞｼｯｸUB" pitchFamily="50" charset="-128"/>
                <a:ea typeface="HGP創英角ｺﾞｼｯｸUB" pitchFamily="50" charset="-128"/>
              </a:rPr>
              <a:t>上げ下げ</a:t>
            </a:r>
            <a:r>
              <a:rPr kumimoji="1" lang="ja-JP" altLang="en-US" dirty="0">
                <a:latin typeface="HGP創英角ｺﾞｼｯｸUB" pitchFamily="50" charset="-128"/>
                <a:ea typeface="HGP創英角ｺﾞｼｯｸUB" pitchFamily="50" charset="-128"/>
              </a:rPr>
              <a:t>しています。</a:t>
            </a:r>
            <a:endParaRPr kumimoji="1" lang="en-US" altLang="ja-JP" dirty="0">
              <a:latin typeface="HGP創英角ｺﾞｼｯｸUB" pitchFamily="50" charset="-128"/>
              <a:ea typeface="HGP創英角ｺﾞｼｯｸUB" pitchFamily="50" charset="-128"/>
            </a:endParaRPr>
          </a:p>
          <a:p>
            <a:endParaRPr lang="en-US" altLang="ja-JP" dirty="0"/>
          </a:p>
          <a:p>
            <a:pPr marL="0" indent="0">
              <a:buNone/>
            </a:pPr>
            <a:r>
              <a:rPr kumimoji="1" lang="ja-JP" altLang="en-US" dirty="0">
                <a:latin typeface="HGP創英角ｺﾞｼｯｸUB" pitchFamily="50" charset="-128"/>
                <a:ea typeface="HGP創英角ｺﾞｼｯｸUB" pitchFamily="50" charset="-128"/>
              </a:rPr>
              <a:t>景気が</a:t>
            </a:r>
            <a:r>
              <a:rPr lang="ja-JP" altLang="en-US" dirty="0">
                <a:solidFill>
                  <a:schemeClr val="accent1">
                    <a:lumMod val="75000"/>
                  </a:schemeClr>
                </a:solidFill>
                <a:latin typeface="HGP創英角ｺﾞｼｯｸUB" pitchFamily="50" charset="-128"/>
                <a:ea typeface="HGP創英角ｺﾞｼｯｸUB" pitchFamily="50" charset="-128"/>
              </a:rPr>
              <a:t>悪い</a:t>
            </a:r>
            <a:r>
              <a:rPr kumimoji="1" lang="ja-JP" altLang="en-US" dirty="0">
                <a:solidFill>
                  <a:schemeClr val="accent1">
                    <a:lumMod val="75000"/>
                  </a:schemeClr>
                </a:solidFill>
                <a:latin typeface="HGP創英角ｺﾞｼｯｸUB" pitchFamily="50" charset="-128"/>
                <a:ea typeface="HGP創英角ｺﾞｼｯｸUB" pitchFamily="50" charset="-128"/>
              </a:rPr>
              <a:t>時</a:t>
            </a:r>
            <a:r>
              <a:rPr kumimoji="1" lang="ja-JP" altLang="en-US" dirty="0">
                <a:latin typeface="HGP創英角ｺﾞｼｯｸUB" pitchFamily="50" charset="-128"/>
                <a:ea typeface="HGP創英角ｺﾞｼｯｸUB" pitchFamily="50" charset="-128"/>
              </a:rPr>
              <a:t>には金利を</a:t>
            </a:r>
            <a:r>
              <a:rPr kumimoji="1" lang="ja-JP" altLang="en-US" dirty="0">
                <a:solidFill>
                  <a:schemeClr val="accent1">
                    <a:lumMod val="75000"/>
                  </a:schemeClr>
                </a:solidFill>
                <a:latin typeface="HGP創英角ｺﾞｼｯｸUB" pitchFamily="50" charset="-128"/>
                <a:ea typeface="HGP創英角ｺﾞｼｯｸUB" pitchFamily="50" charset="-128"/>
              </a:rPr>
              <a:t>下げ</a:t>
            </a:r>
            <a:r>
              <a:rPr kumimoji="1" lang="ja-JP" altLang="en-US" dirty="0">
                <a:latin typeface="HGP創英角ｺﾞｼｯｸUB" pitchFamily="50" charset="-128"/>
                <a:ea typeface="HGP創英角ｺﾞｼｯｸUB" pitchFamily="50" charset="-128"/>
              </a:rPr>
              <a:t>、企業にお金を借りやすい環境を作ります。</a:t>
            </a:r>
            <a:endParaRPr kumimoji="1" lang="en-US" altLang="ja-JP" dirty="0">
              <a:latin typeface="HGP創英角ｺﾞｼｯｸUB" pitchFamily="50" charset="-128"/>
              <a:ea typeface="HGP創英角ｺﾞｼｯｸUB" pitchFamily="50" charset="-128"/>
            </a:endParaRPr>
          </a:p>
          <a:p>
            <a:endParaRPr lang="en-US" altLang="ja-JP" dirty="0"/>
          </a:p>
          <a:p>
            <a:pPr marL="0" indent="0">
              <a:buNone/>
            </a:pPr>
            <a:r>
              <a:rPr kumimoji="1" lang="ja-JP" altLang="en-US" dirty="0">
                <a:latin typeface="HGP創英角ｺﾞｼｯｸUB" pitchFamily="50" charset="-128"/>
                <a:ea typeface="HGP創英角ｺﾞｼｯｸUB" pitchFamily="50" charset="-128"/>
              </a:rPr>
              <a:t>景気が</a:t>
            </a:r>
            <a:r>
              <a:rPr kumimoji="1" lang="ja-JP" altLang="en-US" dirty="0">
                <a:solidFill>
                  <a:srgbClr val="FF0000"/>
                </a:solidFill>
                <a:latin typeface="HGP創英角ｺﾞｼｯｸUB" pitchFamily="50" charset="-128"/>
                <a:ea typeface="HGP創英角ｺﾞｼｯｸUB" pitchFamily="50" charset="-128"/>
              </a:rPr>
              <a:t>良く</a:t>
            </a:r>
            <a:r>
              <a:rPr kumimoji="1" lang="ja-JP" altLang="en-US" dirty="0">
                <a:latin typeface="HGP創英角ｺﾞｼｯｸUB" pitchFamily="50" charset="-128"/>
                <a:ea typeface="HGP創英角ｺﾞｼｯｸUB" pitchFamily="50" charset="-128"/>
              </a:rPr>
              <a:t>なり物価が</a:t>
            </a:r>
            <a:r>
              <a:rPr kumimoji="1" lang="ja-JP" altLang="en-US" dirty="0">
                <a:solidFill>
                  <a:srgbClr val="FF0000"/>
                </a:solidFill>
                <a:latin typeface="HGP創英角ｺﾞｼｯｸUB" pitchFamily="50" charset="-128"/>
                <a:ea typeface="HGP創英角ｺﾞｼｯｸUB" pitchFamily="50" charset="-128"/>
              </a:rPr>
              <a:t>上昇</a:t>
            </a:r>
            <a:r>
              <a:rPr kumimoji="1" lang="ja-JP" altLang="en-US" dirty="0">
                <a:latin typeface="HGP創英角ｺﾞｼｯｸUB" pitchFamily="50" charset="-128"/>
                <a:ea typeface="HGP創英角ｺﾞｼｯｸUB" pitchFamily="50" charset="-128"/>
              </a:rPr>
              <a:t>してくると金利を</a:t>
            </a:r>
            <a:r>
              <a:rPr kumimoji="1" lang="ja-JP" altLang="en-US" dirty="0">
                <a:solidFill>
                  <a:srgbClr val="FF0000"/>
                </a:solidFill>
                <a:latin typeface="HGP創英角ｺﾞｼｯｸUB" pitchFamily="50" charset="-128"/>
                <a:ea typeface="HGP創英角ｺﾞｼｯｸUB" pitchFamily="50" charset="-128"/>
              </a:rPr>
              <a:t>上げ</a:t>
            </a:r>
            <a:r>
              <a:rPr kumimoji="1" lang="ja-JP" altLang="en-US" dirty="0">
                <a:latin typeface="HGP創英角ｺﾞｼｯｸUB" pitchFamily="50" charset="-128"/>
                <a:ea typeface="HGP創英角ｺﾞｼｯｸUB" pitchFamily="50" charset="-128"/>
              </a:rPr>
              <a:t>バブル（景気の過熱）を防ぎます。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59</a:t>
            </a:fld>
            <a:endParaRPr kumimoji="1" lang="ja-JP" altLang="en-US" dirty="0"/>
          </a:p>
        </p:txBody>
      </p:sp>
    </p:spTree>
    <p:extLst>
      <p:ext uri="{BB962C8B-B14F-4D97-AF65-F5344CB8AC3E}">
        <p14:creationId xmlns:p14="http://schemas.microsoft.com/office/powerpoint/2010/main" val="426742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住宅市場活性化策</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①</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フラット３５</a:t>
            </a:r>
            <a:r>
              <a:rPr kumimoji="1" lang="en-US" altLang="ja-JP" dirty="0">
                <a:solidFill>
                  <a:srgbClr val="FF0000"/>
                </a:solidFill>
                <a:latin typeface="HGP創英角ﾎﾟｯﾌﾟ体" panose="040B0A00000000000000" pitchFamily="50" charset="-128"/>
                <a:ea typeface="HGP創英角ﾎﾟｯﾌﾟ体" panose="040B0A00000000000000" pitchFamily="50" charset="-128"/>
              </a:rPr>
              <a:t>S</a:t>
            </a:r>
            <a:r>
              <a:rPr kumimoji="1" lang="ja-JP" altLang="en-US" dirty="0">
                <a:latin typeface="HGP創英角ﾎﾟｯﾌﾟ体" panose="040B0A00000000000000" pitchFamily="50" charset="-128"/>
                <a:ea typeface="HGP創英角ﾎﾟｯﾌﾟ体" panose="040B0A00000000000000" pitchFamily="50" charset="-128"/>
              </a:rPr>
              <a:t>の金利優遇（引き下げ）</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sz="2400" dirty="0">
                <a:latin typeface="HGP創英角ﾎﾟｯﾌﾟ体" panose="040B0A00000000000000" pitchFamily="50" charset="-128"/>
                <a:ea typeface="HGP創英角ﾎﾟｯﾌﾟ体" panose="040B0A00000000000000" pitchFamily="50" charset="-128"/>
              </a:rPr>
              <a:t>　　　　　　　　</a:t>
            </a:r>
            <a:r>
              <a:rPr kumimoji="1" lang="ja-JP" altLang="en-US" sz="2400" dirty="0">
                <a:latin typeface="HGP創英角ﾎﾟｯﾌﾟ体" panose="040B0A00000000000000" pitchFamily="50" charset="-128"/>
                <a:ea typeface="HGP創英角ﾎﾟｯﾌﾟ体" panose="040B0A00000000000000" pitchFamily="50" charset="-128"/>
              </a:rPr>
              <a:t>（</a:t>
            </a:r>
            <a:r>
              <a:rPr lang="en-US" altLang="ja-JP" sz="2400" dirty="0">
                <a:latin typeface="HGP創英角ﾎﾟｯﾌﾟ体" panose="040B0A00000000000000" pitchFamily="50" charset="-128"/>
                <a:ea typeface="HGP創英角ﾎﾟｯﾌﾟ体" panose="040B0A00000000000000" pitchFamily="50" charset="-128"/>
              </a:rPr>
              <a:t>2023</a:t>
            </a:r>
            <a:r>
              <a:rPr kumimoji="1" lang="ja-JP" altLang="en-US" sz="2400" dirty="0">
                <a:latin typeface="HGP創英角ﾎﾟｯﾌﾟ体" panose="040B0A00000000000000" pitchFamily="50" charset="-128"/>
                <a:ea typeface="HGP創英角ﾎﾟｯﾌﾟ体" panose="040B0A00000000000000" pitchFamily="50" charset="-128"/>
              </a:rPr>
              <a:t>年</a:t>
            </a:r>
            <a:r>
              <a:rPr kumimoji="1" lang="en-US" altLang="ja-JP" sz="2400" dirty="0">
                <a:latin typeface="HGP創英角ﾎﾟｯﾌﾟ体" panose="040B0A00000000000000" pitchFamily="50" charset="-128"/>
                <a:ea typeface="HGP創英角ﾎﾟｯﾌﾟ体" panose="040B0A00000000000000" pitchFamily="50" charset="-128"/>
              </a:rPr>
              <a:t>3</a:t>
            </a:r>
            <a:r>
              <a:rPr kumimoji="1" lang="ja-JP" altLang="en-US" sz="2400" dirty="0">
                <a:latin typeface="HGP創英角ﾎﾟｯﾌﾟ体" panose="040B0A00000000000000" pitchFamily="50" charset="-128"/>
                <a:ea typeface="HGP創英角ﾎﾟｯﾌﾟ体" panose="040B0A00000000000000" pitchFamily="50" charset="-128"/>
              </a:rPr>
              <a:t>月</a:t>
            </a:r>
            <a:r>
              <a:rPr kumimoji="1" lang="en-US" altLang="ja-JP" sz="2400" dirty="0">
                <a:latin typeface="HGP創英角ﾎﾟｯﾌﾟ体" panose="040B0A00000000000000" pitchFamily="50" charset="-128"/>
                <a:ea typeface="HGP創英角ﾎﾟｯﾌﾟ体" panose="040B0A00000000000000" pitchFamily="50" charset="-128"/>
              </a:rPr>
              <a:t>31</a:t>
            </a:r>
            <a:r>
              <a:rPr kumimoji="1" lang="ja-JP" altLang="en-US" sz="2400" dirty="0">
                <a:latin typeface="HGP創英角ﾎﾟｯﾌﾟ体" panose="040B0A00000000000000" pitchFamily="50" charset="-128"/>
                <a:ea typeface="HGP創英角ﾎﾟｯﾌﾟ体" panose="040B0A00000000000000" pitchFamily="50" charset="-128"/>
              </a:rPr>
              <a:t>日申込まで）</a:t>
            </a:r>
            <a:endParaRPr kumimoji="1" lang="en-US" altLang="ja-JP" sz="24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en-US" altLang="ja-JP" sz="3600" dirty="0">
                <a:solidFill>
                  <a:srgbClr val="0070C0"/>
                </a:solidFill>
                <a:latin typeface="HGP創英角ﾎﾟｯﾌﾟ体" panose="040B0A00000000000000" pitchFamily="50" charset="-128"/>
                <a:ea typeface="HGP創英角ﾎﾟｯﾌﾟ体" panose="040B0A00000000000000" pitchFamily="50" charset="-128"/>
              </a:rPr>
              <a:t>S</a:t>
            </a:r>
            <a:r>
              <a:rPr lang="ja-JP" altLang="en-US" sz="3600" dirty="0">
                <a:solidFill>
                  <a:srgbClr val="0070C0"/>
                </a:solidFill>
                <a:latin typeface="HGP創英角ﾎﾟｯﾌﾟ体" panose="040B0A00000000000000" pitchFamily="50" charset="-128"/>
                <a:ea typeface="HGP創英角ﾎﾟｯﾌﾟ体" panose="040B0A00000000000000" pitchFamily="50" charset="-128"/>
              </a:rPr>
              <a:t>基準＝省エネ・長期優良住宅</a:t>
            </a:r>
            <a:endParaRPr lang="en-US" altLang="ja-JP" sz="3600"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600"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a:t>
            </a:r>
            <a:r>
              <a:rPr lang="ja-JP" altLang="en-US" dirty="0">
                <a:latin typeface="HGP創英角ﾎﾟｯﾌﾟ体" panose="040B0A00000000000000" pitchFamily="50" charset="-128"/>
                <a:ea typeface="HGP創英角ﾎﾟｯﾌﾟ体" panose="040B0A00000000000000" pitchFamily="50" charset="-128"/>
              </a:rPr>
              <a:t>　　</a:t>
            </a:r>
            <a:r>
              <a:rPr lang="ja-JP" altLang="en-US" sz="4000" dirty="0">
                <a:latin typeface="HGP創英角ﾎﾟｯﾌﾟ体" panose="040B0A00000000000000" pitchFamily="50" charset="-128"/>
                <a:ea typeface="HGP創英角ﾎﾟｯﾌﾟ体" panose="040B0A00000000000000" pitchFamily="50" charset="-128"/>
              </a:rPr>
              <a:t>優遇金利</a:t>
            </a:r>
            <a:r>
              <a:rPr lang="ja-JP" altLang="en-US" sz="4400" dirty="0">
                <a:latin typeface="HGP創英角ﾎﾟｯﾌﾟ体" panose="040B0A00000000000000" pitchFamily="50" charset="-128"/>
                <a:ea typeface="HGP創英角ﾎﾟｯﾌﾟ体" panose="040B0A00000000000000" pitchFamily="50" charset="-128"/>
              </a:rPr>
              <a:t>　</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－０．２５％</a:t>
            </a:r>
            <a:r>
              <a:rPr lang="ja-JP" altLang="en-US" dirty="0">
                <a:latin typeface="HGP創英角ﾎﾟｯﾌﾟ体" panose="040B0A00000000000000" pitchFamily="50" charset="-128"/>
                <a:ea typeface="HGP創英角ﾎﾟｯﾌﾟ体" panose="040B0A00000000000000" pitchFamily="50" charset="-128"/>
              </a:rPr>
              <a:t>　</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2400" dirty="0">
                <a:solidFill>
                  <a:srgbClr val="0070C0"/>
                </a:solidFill>
                <a:latin typeface="HGP創英角ﾎﾟｯﾌﾟ体" panose="040B0A00000000000000" pitchFamily="50" charset="-128"/>
                <a:ea typeface="HGP創英角ﾎﾟｯﾌﾟ体" panose="040B0A00000000000000" pitchFamily="50" charset="-128"/>
              </a:rPr>
              <a:t>　　　　　　　　　　　　　　　　　</a:t>
            </a:r>
            <a:r>
              <a:rPr kumimoji="1" lang="en-US" altLang="ja-JP" sz="3600" dirty="0">
                <a:solidFill>
                  <a:srgbClr val="0070C0"/>
                </a:solidFill>
                <a:latin typeface="HGP創英角ﾎﾟｯﾌﾟ体" panose="040B0A00000000000000" pitchFamily="50" charset="-128"/>
                <a:ea typeface="HGP創英角ﾎﾟｯﾌﾟ体" panose="040B0A00000000000000" pitchFamily="50" charset="-128"/>
              </a:rPr>
              <a:t>5</a:t>
            </a:r>
            <a:r>
              <a:rPr kumimoji="1" lang="ja-JP" altLang="en-US" sz="3600" dirty="0">
                <a:solidFill>
                  <a:srgbClr val="0070C0"/>
                </a:solidFill>
                <a:latin typeface="HGP創英角ﾎﾟｯﾌﾟ体" panose="040B0A00000000000000" pitchFamily="50" charset="-128"/>
                <a:ea typeface="HGP創英角ﾎﾟｯﾌﾟ体" panose="040B0A00000000000000" pitchFamily="50" charset="-128"/>
              </a:rPr>
              <a:t>年または</a:t>
            </a:r>
            <a:r>
              <a:rPr kumimoji="1" lang="en-US" altLang="ja-JP" sz="3600" dirty="0">
                <a:solidFill>
                  <a:srgbClr val="0070C0"/>
                </a:solidFill>
                <a:latin typeface="HGP創英角ﾎﾟｯﾌﾟ体" panose="040B0A00000000000000" pitchFamily="50" charset="-128"/>
                <a:ea typeface="HGP創英角ﾎﾟｯﾌﾟ体" panose="040B0A00000000000000" pitchFamily="50" charset="-128"/>
              </a:rPr>
              <a:t>10</a:t>
            </a:r>
            <a:r>
              <a:rPr kumimoji="1" lang="ja-JP" altLang="en-US" sz="3600" dirty="0">
                <a:solidFill>
                  <a:srgbClr val="0070C0"/>
                </a:solidFill>
                <a:latin typeface="HGP創英角ﾎﾟｯﾌﾟ体" panose="040B0A00000000000000" pitchFamily="50" charset="-128"/>
                <a:ea typeface="HGP創英角ﾎﾟｯﾌﾟ体" panose="040B0A00000000000000" pitchFamily="50" charset="-128"/>
              </a:rPr>
              <a:t>年間</a:t>
            </a:r>
            <a:endParaRPr lang="en-US" altLang="ja-JP" sz="3600" dirty="0">
              <a:solidFill>
                <a:schemeClr val="bg1">
                  <a:lumMod val="75000"/>
                </a:schemeClr>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solidFill>
                <a:schemeClr val="bg1">
                  <a:lumMod val="75000"/>
                </a:schemeClr>
              </a:solidFill>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a:t>
            </a:fld>
            <a:endParaRPr kumimoji="1" lang="ja-JP" altLang="en-US"/>
          </a:p>
        </p:txBody>
      </p:sp>
    </p:spTree>
    <p:extLst>
      <p:ext uri="{BB962C8B-B14F-4D97-AF65-F5344CB8AC3E}">
        <p14:creationId xmlns:p14="http://schemas.microsoft.com/office/powerpoint/2010/main" val="228301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6023694"/>
          </a:xfrm>
        </p:spPr>
        <p:txBody>
          <a:bodyPr>
            <a:normAutofit fontScale="47500" lnSpcReduction="20000"/>
          </a:bodyPr>
          <a:lstStyle/>
          <a:p>
            <a:pPr marL="0" indent="0">
              <a:buNone/>
            </a:pPr>
            <a:r>
              <a:rPr lang="ja-JP" altLang="en-US" dirty="0"/>
              <a:t>　　</a:t>
            </a:r>
            <a:r>
              <a:rPr lang="ja-JP" altLang="en-US" sz="5900" dirty="0"/>
              <a:t>今後の金利動向！　　</a:t>
            </a:r>
            <a:r>
              <a:rPr lang="ja-JP" altLang="en-US" dirty="0"/>
              <a:t>　</a:t>
            </a:r>
          </a:p>
          <a:p>
            <a:endParaRPr lang="ja-JP" altLang="en-US" dirty="0"/>
          </a:p>
          <a:p>
            <a:pPr marL="0" indent="0">
              <a:buNone/>
            </a:pPr>
            <a:r>
              <a:rPr lang="ja-JP" altLang="en-US" dirty="0"/>
              <a:t>　　日本の銀行の銀行（中央銀行）は日本銀行です。</a:t>
            </a:r>
          </a:p>
          <a:p>
            <a:pPr marL="0" indent="0">
              <a:buNone/>
            </a:pPr>
            <a:r>
              <a:rPr lang="ja-JP" altLang="en-US" dirty="0"/>
              <a:t>　　日本銀行の金融政策を見ていれば、今後の金利動向が、おおよそ予測出来ます！</a:t>
            </a:r>
          </a:p>
          <a:p>
            <a:endParaRPr lang="ja-JP" altLang="en-US" dirty="0"/>
          </a:p>
          <a:p>
            <a:pPr marL="0" indent="0">
              <a:buNone/>
            </a:pPr>
            <a:r>
              <a:rPr lang="ja-JP" altLang="en-US" dirty="0"/>
              <a:t>　　では、日銀は今どんな金融政策を行っているのか？</a:t>
            </a:r>
          </a:p>
          <a:p>
            <a:endParaRPr lang="ja-JP" altLang="en-US" dirty="0"/>
          </a:p>
          <a:p>
            <a:r>
              <a:rPr lang="ja-JP" altLang="en-US" sz="5100" b="1" dirty="0"/>
              <a:t>物価安定の目標　２％</a:t>
            </a:r>
            <a:r>
              <a:rPr lang="ja-JP" altLang="en-US" dirty="0"/>
              <a:t>　</a:t>
            </a:r>
            <a:r>
              <a:rPr lang="en-US" altLang="ja-JP" dirty="0"/>
              <a:t>2013</a:t>
            </a:r>
            <a:r>
              <a:rPr lang="ja-JP" altLang="en-US" dirty="0"/>
              <a:t>年</a:t>
            </a:r>
            <a:r>
              <a:rPr lang="en-US" altLang="ja-JP" dirty="0"/>
              <a:t>1</a:t>
            </a:r>
            <a:r>
              <a:rPr lang="ja-JP" altLang="en-US" dirty="0"/>
              <a:t>月～</a:t>
            </a:r>
          </a:p>
          <a:p>
            <a:r>
              <a:rPr lang="ja-JP" altLang="en-US" dirty="0"/>
              <a:t>量的・質的金融緩和　</a:t>
            </a:r>
            <a:r>
              <a:rPr lang="en-US" altLang="ja-JP" dirty="0"/>
              <a:t>2013</a:t>
            </a:r>
            <a:r>
              <a:rPr lang="ja-JP" altLang="en-US" dirty="0"/>
              <a:t>年</a:t>
            </a:r>
            <a:r>
              <a:rPr lang="en-US" altLang="ja-JP" dirty="0"/>
              <a:t>4</a:t>
            </a:r>
            <a:r>
              <a:rPr lang="ja-JP" altLang="en-US" dirty="0"/>
              <a:t>月～</a:t>
            </a:r>
          </a:p>
          <a:p>
            <a:r>
              <a:rPr lang="ja-JP" altLang="en-US" dirty="0"/>
              <a:t>量的・質的金融緩和の拡大　</a:t>
            </a:r>
            <a:r>
              <a:rPr lang="en-US" altLang="ja-JP" dirty="0"/>
              <a:t>2014</a:t>
            </a:r>
            <a:r>
              <a:rPr lang="ja-JP" altLang="en-US" dirty="0"/>
              <a:t>年</a:t>
            </a:r>
            <a:r>
              <a:rPr lang="en-US" altLang="ja-JP" dirty="0"/>
              <a:t>10</a:t>
            </a:r>
            <a:r>
              <a:rPr lang="ja-JP" altLang="en-US" dirty="0"/>
              <a:t>月～</a:t>
            </a:r>
          </a:p>
          <a:p>
            <a:r>
              <a:rPr lang="ja-JP" altLang="en-US" sz="5100" u="sng" dirty="0">
                <a:solidFill>
                  <a:srgbClr val="FF0000"/>
                </a:solidFill>
              </a:rPr>
              <a:t>マイナス金利付き量的・質的金融緩和</a:t>
            </a:r>
            <a:r>
              <a:rPr lang="en-US" altLang="ja-JP" sz="5100" u="sng" dirty="0">
                <a:solidFill>
                  <a:srgbClr val="FF0000"/>
                </a:solidFill>
              </a:rPr>
              <a:t>2016</a:t>
            </a:r>
            <a:r>
              <a:rPr lang="ja-JP" altLang="en-US" sz="5100" u="sng" dirty="0">
                <a:solidFill>
                  <a:srgbClr val="FF0000"/>
                </a:solidFill>
              </a:rPr>
              <a:t>年</a:t>
            </a:r>
            <a:r>
              <a:rPr lang="en-US" altLang="ja-JP" sz="5100" u="sng" dirty="0">
                <a:solidFill>
                  <a:srgbClr val="FF0000"/>
                </a:solidFill>
              </a:rPr>
              <a:t>1</a:t>
            </a:r>
            <a:r>
              <a:rPr lang="ja-JP" altLang="en-US" sz="5100" u="sng" dirty="0">
                <a:solidFill>
                  <a:srgbClr val="FF0000"/>
                </a:solidFill>
              </a:rPr>
              <a:t>月～</a:t>
            </a:r>
          </a:p>
          <a:p>
            <a:r>
              <a:rPr lang="ja-JP" altLang="en-US" dirty="0"/>
              <a:t>金融緩和の強化</a:t>
            </a:r>
            <a:r>
              <a:rPr lang="en-US" altLang="ja-JP" dirty="0"/>
              <a:t>2016</a:t>
            </a:r>
            <a:r>
              <a:rPr lang="ja-JP" altLang="en-US" dirty="0"/>
              <a:t>年</a:t>
            </a:r>
            <a:r>
              <a:rPr lang="en-US" altLang="ja-JP" dirty="0"/>
              <a:t>7</a:t>
            </a:r>
            <a:r>
              <a:rPr lang="ja-JP" altLang="en-US" dirty="0"/>
              <a:t>月</a:t>
            </a:r>
          </a:p>
          <a:p>
            <a:r>
              <a:rPr lang="ja-JP" altLang="en-US" dirty="0"/>
              <a:t>長短金利操作付き量的・質的金融緩和　</a:t>
            </a:r>
            <a:r>
              <a:rPr lang="en-US" altLang="ja-JP" dirty="0"/>
              <a:t>2016</a:t>
            </a:r>
            <a:r>
              <a:rPr lang="ja-JP" altLang="en-US" dirty="0"/>
              <a:t>年</a:t>
            </a:r>
            <a:r>
              <a:rPr lang="en-US" altLang="ja-JP" dirty="0"/>
              <a:t>9</a:t>
            </a:r>
            <a:r>
              <a:rPr lang="ja-JP" altLang="en-US" dirty="0"/>
              <a:t>月～</a:t>
            </a:r>
          </a:p>
          <a:p>
            <a:endParaRPr lang="ja-JP" altLang="en-US" dirty="0"/>
          </a:p>
          <a:p>
            <a:pPr marL="0" indent="0">
              <a:buNone/>
            </a:pPr>
            <a:r>
              <a:rPr lang="ja-JP" altLang="en-US" dirty="0"/>
              <a:t>　</a:t>
            </a:r>
            <a:r>
              <a:rPr lang="ja-JP" altLang="en-US" sz="5900" dirty="0"/>
              <a:t>　</a:t>
            </a:r>
            <a:r>
              <a:rPr lang="en-US" altLang="ja-JP" sz="5900" dirty="0"/>
              <a:t>『</a:t>
            </a:r>
            <a:r>
              <a:rPr lang="ja-JP" altLang="en-US" sz="5900" dirty="0"/>
              <a:t>オーバーシュート型コミットメント</a:t>
            </a:r>
            <a:r>
              <a:rPr lang="en-US" altLang="ja-JP" sz="5900" dirty="0"/>
              <a:t>』</a:t>
            </a:r>
          </a:p>
          <a:p>
            <a:pPr marL="0" indent="0">
              <a:buNone/>
            </a:pPr>
            <a:r>
              <a:rPr lang="ja-JP" altLang="en-US" dirty="0"/>
              <a:t>　　消費者物価指数が</a:t>
            </a:r>
            <a:r>
              <a:rPr lang="ja-JP" altLang="en-US" b="1" u="sng" dirty="0"/>
              <a:t>安定的に２％を超えるまで、マネタリーベースの拡大方針を継続する。</a:t>
            </a:r>
          </a:p>
          <a:p>
            <a:pPr marL="0" indent="0">
              <a:buNone/>
            </a:pPr>
            <a:r>
              <a:rPr lang="ja-JP" altLang="en-US" dirty="0"/>
              <a:t>　　毎年</a:t>
            </a:r>
            <a:r>
              <a:rPr lang="en-US" altLang="ja-JP" dirty="0"/>
              <a:t>80</a:t>
            </a:r>
            <a:r>
              <a:rPr lang="ja-JP" altLang="en-US" dirty="0"/>
              <a:t>兆円増　　</a:t>
            </a:r>
            <a:r>
              <a:rPr lang="en-US" altLang="ja-JP" dirty="0"/>
              <a:t>2018</a:t>
            </a:r>
            <a:r>
              <a:rPr lang="ja-JP" altLang="en-US" dirty="0"/>
              <a:t>年</a:t>
            </a:r>
            <a:r>
              <a:rPr lang="en-US" altLang="ja-JP" dirty="0"/>
              <a:t>10</a:t>
            </a:r>
            <a:r>
              <a:rPr lang="ja-JP" altLang="en-US" dirty="0"/>
              <a:t>月　</a:t>
            </a:r>
            <a:r>
              <a:rPr lang="en-US" altLang="ja-JP" dirty="0"/>
              <a:t>501</a:t>
            </a:r>
            <a:r>
              <a:rPr lang="ja-JP" altLang="en-US" dirty="0"/>
              <a:t>兆</a:t>
            </a:r>
            <a:r>
              <a:rPr lang="en-US" altLang="ja-JP" dirty="0"/>
              <a:t>6,198</a:t>
            </a:r>
            <a:r>
              <a:rPr lang="ja-JP" altLang="en-US" dirty="0"/>
              <a:t>億円</a:t>
            </a:r>
            <a:endParaRPr lang="en-US" altLang="ja-JP" dirty="0"/>
          </a:p>
          <a:p>
            <a:pPr marL="0" indent="0">
              <a:buNone/>
            </a:pPr>
            <a:r>
              <a:rPr lang="ja-JP" altLang="en-US" dirty="0"/>
              <a:t>　　</a:t>
            </a:r>
            <a:r>
              <a:rPr lang="en-US" altLang="ja-JP" dirty="0"/>
              <a:t>2018</a:t>
            </a:r>
            <a:r>
              <a:rPr lang="ja-JP" altLang="en-US" dirty="0"/>
              <a:t>年度　国家予算</a:t>
            </a:r>
            <a:r>
              <a:rPr lang="en-US" altLang="ja-JP" dirty="0"/>
              <a:t>97</a:t>
            </a:r>
            <a:r>
              <a:rPr lang="ja-JP" altLang="en-US" dirty="0"/>
              <a:t>兆</a:t>
            </a:r>
            <a:r>
              <a:rPr lang="en-US" altLang="ja-JP" dirty="0"/>
              <a:t>7,128</a:t>
            </a:r>
            <a:r>
              <a:rPr lang="ja-JP" altLang="en-US" dirty="0"/>
              <a:t>億円　税収</a:t>
            </a:r>
            <a:r>
              <a:rPr lang="en-US" altLang="ja-JP" dirty="0"/>
              <a:t>59</a:t>
            </a:r>
            <a:r>
              <a:rPr lang="ja-JP" altLang="en-US" dirty="0"/>
              <a:t>兆</a:t>
            </a:r>
            <a:r>
              <a:rPr lang="en-US" altLang="ja-JP" dirty="0"/>
              <a:t>790</a:t>
            </a:r>
            <a:r>
              <a:rPr lang="ja-JP" altLang="en-US" dirty="0"/>
              <a:t>億円　国債発行</a:t>
            </a:r>
            <a:r>
              <a:rPr lang="en-US" altLang="ja-JP" dirty="0"/>
              <a:t>33</a:t>
            </a:r>
            <a:r>
              <a:rPr lang="ja-JP" altLang="en-US" dirty="0"/>
              <a:t>兆</a:t>
            </a:r>
            <a:r>
              <a:rPr lang="en-US" altLang="ja-JP" dirty="0"/>
              <a:t>6,922</a:t>
            </a:r>
            <a:r>
              <a:rPr lang="ja-JP" altLang="en-US" dirty="0"/>
              <a:t>億円</a:t>
            </a:r>
          </a:p>
          <a:p>
            <a:endParaRPr lang="ja-JP" altLang="en-US" dirty="0"/>
          </a:p>
          <a:p>
            <a:pPr marL="0" indent="0">
              <a:buNone/>
            </a:pPr>
            <a:r>
              <a:rPr lang="ja-JP" altLang="en-US" dirty="0"/>
              <a:t>　　</a:t>
            </a:r>
            <a:r>
              <a:rPr lang="en-US" altLang="ja-JP" dirty="0"/>
              <a:t>2018</a:t>
            </a:r>
            <a:r>
              <a:rPr lang="ja-JP" altLang="en-US" dirty="0"/>
              <a:t>年</a:t>
            </a:r>
            <a:r>
              <a:rPr lang="en-US" altLang="ja-JP" dirty="0"/>
              <a:t>7</a:t>
            </a:r>
            <a:r>
              <a:rPr lang="ja-JP" altLang="en-US" dirty="0"/>
              <a:t>月</a:t>
            </a:r>
            <a:r>
              <a:rPr lang="en-US" altLang="ja-JP" dirty="0"/>
              <a:t>31</a:t>
            </a:r>
            <a:r>
              <a:rPr lang="ja-JP" altLang="en-US" dirty="0"/>
              <a:t>日　金融政策決定会合</a:t>
            </a:r>
          </a:p>
          <a:p>
            <a:pPr marL="0" indent="0">
              <a:buNone/>
            </a:pPr>
            <a:r>
              <a:rPr lang="ja-JP" altLang="en-US" dirty="0"/>
              <a:t>　　長期金利の誘導</a:t>
            </a:r>
            <a:r>
              <a:rPr lang="en-US" altLang="ja-JP" dirty="0"/>
              <a:t>『0</a:t>
            </a:r>
            <a:r>
              <a:rPr lang="ja-JP" altLang="en-US" dirty="0"/>
              <a:t>％程度</a:t>
            </a:r>
            <a:r>
              <a:rPr lang="en-US" altLang="ja-JP" dirty="0"/>
              <a:t>』</a:t>
            </a:r>
            <a:r>
              <a:rPr lang="ja-JP" altLang="en-US" dirty="0"/>
              <a:t>から</a:t>
            </a:r>
            <a:r>
              <a:rPr lang="en-US" altLang="ja-JP" dirty="0"/>
              <a:t>『0.2</a:t>
            </a:r>
            <a:r>
              <a:rPr lang="ja-JP" altLang="en-US" dirty="0"/>
              <a:t>％程度</a:t>
            </a:r>
            <a:r>
              <a:rPr lang="en-US" altLang="ja-JP" dirty="0"/>
              <a:t>』</a:t>
            </a:r>
            <a:r>
              <a:rPr lang="ja-JP" altLang="en-US" dirty="0" err="1"/>
              <a:t>まで</a:t>
            </a:r>
            <a:r>
              <a:rPr lang="ja-JP" altLang="en-US" dirty="0"/>
              <a:t>上昇を容認（</a:t>
            </a:r>
            <a:r>
              <a:rPr lang="en-US" altLang="ja-JP" dirty="0"/>
              <a:t>―</a:t>
            </a:r>
            <a:r>
              <a:rPr lang="ja-JP" altLang="en-US" dirty="0"/>
              <a:t>部修正）</a:t>
            </a:r>
          </a:p>
          <a:p>
            <a:pPr marL="0" indent="0">
              <a:buNone/>
            </a:pPr>
            <a:endParaRPr lang="ja-JP" altLang="en-US" dirty="0"/>
          </a:p>
          <a:p>
            <a:pPr marL="0" indent="0">
              <a:buNone/>
            </a:pPr>
            <a:r>
              <a:rPr lang="ja-JP" altLang="en-US" dirty="0"/>
              <a:t>　　</a:t>
            </a:r>
          </a:p>
          <a:p>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60</a:t>
            </a:fld>
            <a:endParaRPr kumimoji="1" lang="ja-JP" altLang="en-US"/>
          </a:p>
        </p:txBody>
      </p:sp>
    </p:spTree>
    <p:extLst>
      <p:ext uri="{BB962C8B-B14F-4D97-AF65-F5344CB8AC3E}">
        <p14:creationId xmlns:p14="http://schemas.microsoft.com/office/powerpoint/2010/main" val="3908960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5688632"/>
          </a:xfrm>
        </p:spPr>
        <p:txBody>
          <a:bodyPr>
            <a:normAutofit/>
          </a:bodyPr>
          <a:lstStyle/>
          <a:p>
            <a:r>
              <a:rPr kumimoji="1" lang="ja-JP" altLang="en-US" dirty="0"/>
              <a:t>日銀展望リポート</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61</a:t>
            </a:fld>
            <a:endParaRPr kumimoji="1" lang="ja-JP" altLang="en-US"/>
          </a:p>
        </p:txBody>
      </p:sp>
    </p:spTree>
    <p:extLst>
      <p:ext uri="{BB962C8B-B14F-4D97-AF65-F5344CB8AC3E}">
        <p14:creationId xmlns:p14="http://schemas.microsoft.com/office/powerpoint/2010/main" val="2022090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今後の住宅ローン金利</a:t>
            </a:r>
          </a:p>
        </p:txBody>
      </p:sp>
      <p:sp>
        <p:nvSpPr>
          <p:cNvPr id="3" name="コンテンツ プレースホルダー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r>
              <a:rPr kumimoji="1" lang="ja-JP" altLang="en-US" dirty="0">
                <a:latin typeface="HGP創英角ﾎﾟｯﾌﾟ体" pitchFamily="50" charset="-128"/>
                <a:ea typeface="HGP創英角ﾎﾟｯﾌﾟ体" pitchFamily="50" charset="-128"/>
              </a:rPr>
              <a:t>銀行は</a:t>
            </a:r>
            <a:r>
              <a:rPr kumimoji="1" lang="ja-JP" altLang="en-US" u="sng" dirty="0">
                <a:solidFill>
                  <a:srgbClr val="FF0000"/>
                </a:solidFill>
                <a:latin typeface="HGP創英角ﾎﾟｯﾌﾟ体" pitchFamily="50" charset="-128"/>
                <a:ea typeface="HGP創英角ﾎﾟｯﾌﾟ体" pitchFamily="50" charset="-128"/>
              </a:rPr>
              <a:t>金融</a:t>
            </a:r>
            <a:r>
              <a:rPr kumimoji="1" lang="ja-JP" altLang="en-US" dirty="0">
                <a:latin typeface="HGP創英角ﾎﾟｯﾌﾟ体" pitchFamily="50" charset="-128"/>
                <a:ea typeface="HGP創英角ﾎﾟｯﾌﾟ体" pitchFamily="50" charset="-128"/>
              </a:rPr>
              <a:t>機関です！</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pPr marL="0" indent="0">
              <a:buNone/>
            </a:pPr>
            <a:r>
              <a:rPr kumimoji="1" lang="ja-JP" altLang="en-US" dirty="0">
                <a:solidFill>
                  <a:srgbClr val="FF0000"/>
                </a:solidFill>
                <a:latin typeface="HGP創英角ﾎﾟｯﾌﾟ体" pitchFamily="50" charset="-128"/>
                <a:ea typeface="HGP創英角ﾎﾟｯﾌﾟ体" pitchFamily="50" charset="-128"/>
              </a:rPr>
              <a:t>お金</a:t>
            </a:r>
            <a:r>
              <a:rPr kumimoji="1" lang="ja-JP" altLang="en-US" dirty="0">
                <a:latin typeface="HGP創英角ﾎﾟｯﾌﾟ体" pitchFamily="50" charset="-128"/>
                <a:ea typeface="HGP創英角ﾎﾟｯﾌﾟ体" pitchFamily="50" charset="-128"/>
              </a:rPr>
              <a:t>を</a:t>
            </a:r>
            <a:r>
              <a:rPr kumimoji="1" lang="ja-JP" altLang="en-US" dirty="0">
                <a:solidFill>
                  <a:schemeClr val="tx2"/>
                </a:solidFill>
                <a:latin typeface="HGP創英角ﾎﾟｯﾌﾟ体" pitchFamily="50" charset="-128"/>
                <a:ea typeface="HGP創英角ﾎﾟｯﾌﾟ体" pitchFamily="50" charset="-128"/>
              </a:rPr>
              <a:t>仕入れ（預金）</a:t>
            </a:r>
            <a:r>
              <a:rPr kumimoji="1" lang="ja-JP" altLang="en-US" dirty="0">
                <a:latin typeface="HGP創英角ﾎﾟｯﾌﾟ体" pitchFamily="50" charset="-128"/>
                <a:ea typeface="HGP創英角ﾎﾟｯﾌﾟ体" pitchFamily="50" charset="-128"/>
              </a:rPr>
              <a:t>、</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solidFill>
                  <a:srgbClr val="FF0000"/>
                </a:solidFill>
                <a:latin typeface="HGP創英角ﾎﾟｯﾌﾟ体" pitchFamily="50" charset="-128"/>
                <a:ea typeface="HGP創英角ﾎﾟｯﾌﾟ体" pitchFamily="50" charset="-128"/>
              </a:rPr>
              <a:t>お金</a:t>
            </a:r>
            <a:r>
              <a:rPr lang="ja-JP" altLang="en-US" dirty="0">
                <a:latin typeface="HGP創英角ﾎﾟｯﾌﾟ体" pitchFamily="50" charset="-128"/>
                <a:ea typeface="HGP創英角ﾎﾟｯﾌﾟ体" pitchFamily="50" charset="-128"/>
              </a:rPr>
              <a:t>を</a:t>
            </a:r>
            <a:r>
              <a:rPr lang="ja-JP" altLang="en-US" dirty="0">
                <a:solidFill>
                  <a:srgbClr val="C00000"/>
                </a:solidFill>
                <a:latin typeface="HGP創英角ﾎﾟｯﾌﾟ体" pitchFamily="50" charset="-128"/>
                <a:ea typeface="HGP創英角ﾎﾟｯﾌﾟ体" pitchFamily="50" charset="-128"/>
              </a:rPr>
              <a:t>販売（融資）</a:t>
            </a:r>
            <a:r>
              <a:rPr lang="ja-JP" altLang="en-US" dirty="0">
                <a:latin typeface="HGP創英角ﾎﾟｯﾌﾟ体" pitchFamily="50" charset="-128"/>
                <a:ea typeface="HGP創英角ﾎﾟｯﾌﾟ体" pitchFamily="50" charset="-128"/>
              </a:rPr>
              <a:t>しています！</a:t>
            </a:r>
            <a:endParaRPr lang="en-US" altLang="ja-JP" dirty="0">
              <a:latin typeface="HGP創英角ﾎﾟｯﾌﾟ体" pitchFamily="50" charset="-128"/>
              <a:ea typeface="HGP創英角ﾎﾟｯﾌﾟ体" pitchFamily="50" charset="-128"/>
            </a:endParaRPr>
          </a:p>
          <a:p>
            <a:pPr marL="0" indent="0">
              <a:buNone/>
            </a:pPr>
            <a:endParaRPr kumimoji="1" lang="en-US" altLang="ja-JP" dirty="0">
              <a:latin typeface="HGP創英角ﾎﾟｯﾌﾟ体" pitchFamily="50" charset="-128"/>
              <a:ea typeface="HGP創英角ﾎﾟｯﾌﾟ体" pitchFamily="50" charset="-128"/>
            </a:endParaRPr>
          </a:p>
          <a:p>
            <a:pPr marL="0" indent="0">
              <a:buNone/>
            </a:pPr>
            <a:r>
              <a:rPr lang="ja-JP" altLang="en-US" dirty="0">
                <a:solidFill>
                  <a:schemeClr val="tx2"/>
                </a:solidFill>
                <a:latin typeface="HGP創英角ﾎﾟｯﾌﾟ体" pitchFamily="50" charset="-128"/>
                <a:ea typeface="HGP創英角ﾎﾟｯﾌﾟ体" pitchFamily="50" charset="-128"/>
              </a:rPr>
              <a:t>仕入れ（預金金利）</a:t>
            </a:r>
            <a:r>
              <a:rPr lang="ja-JP" altLang="en-US" dirty="0">
                <a:latin typeface="HGP創英角ﾎﾟｯﾌﾟ体" pitchFamily="50" charset="-128"/>
                <a:ea typeface="HGP創英角ﾎﾟｯﾌﾟ体" pitchFamily="50" charset="-128"/>
              </a:rPr>
              <a:t>が上がれば、</a:t>
            </a:r>
            <a:endParaRPr lang="en-US" altLang="ja-JP" dirty="0">
              <a:latin typeface="HGP創英角ﾎﾟｯﾌﾟ体" pitchFamily="50" charset="-128"/>
              <a:ea typeface="HGP創英角ﾎﾟｯﾌﾟ体" pitchFamily="50" charset="-128"/>
            </a:endParaRPr>
          </a:p>
          <a:p>
            <a:pPr marL="0" indent="0">
              <a:buNone/>
            </a:pPr>
            <a:r>
              <a:rPr kumimoji="1" lang="ja-JP" altLang="en-US" dirty="0">
                <a:solidFill>
                  <a:srgbClr val="C00000"/>
                </a:solidFill>
                <a:latin typeface="HGP創英角ﾎﾟｯﾌﾟ体" pitchFamily="50" charset="-128"/>
                <a:ea typeface="HGP創英角ﾎﾟｯﾌﾟ体" pitchFamily="50" charset="-128"/>
              </a:rPr>
              <a:t>販売（融資・住宅ローン金利）</a:t>
            </a:r>
            <a:r>
              <a:rPr kumimoji="1" lang="ja-JP" altLang="en-US" dirty="0">
                <a:latin typeface="HGP創英角ﾎﾟｯﾌﾟ体" pitchFamily="50" charset="-128"/>
                <a:ea typeface="HGP創英角ﾎﾟｯﾌﾟ体" pitchFamily="50" charset="-128"/>
              </a:rPr>
              <a:t>も上がります！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62</a:t>
            </a:fld>
            <a:endParaRPr kumimoji="1" lang="ja-JP" altLang="en-US"/>
          </a:p>
        </p:txBody>
      </p:sp>
    </p:spTree>
    <p:extLst>
      <p:ext uri="{BB962C8B-B14F-4D97-AF65-F5344CB8AC3E}">
        <p14:creationId xmlns:p14="http://schemas.microsoft.com/office/powerpoint/2010/main" val="18107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395536" y="548681"/>
            <a:ext cx="8280920" cy="1224135"/>
          </a:xfrm>
        </p:spPr>
        <p:txBody>
          <a:bodyPr>
            <a:normAutofit fontScale="90000"/>
          </a:bodyPr>
          <a:lstStyle/>
          <a:p>
            <a:r>
              <a:rPr lang="ja-JP" altLang="en-US" sz="4000" dirty="0">
                <a:latin typeface="HGP創英角ﾎﾟｯﾌﾟ体" pitchFamily="50" charset="-128"/>
                <a:ea typeface="HGP創英角ﾎﾟｯﾌﾟ体" pitchFamily="50" charset="-128"/>
              </a:rPr>
              <a:t>住宅ローン金利を低く抑える方法は？</a:t>
            </a:r>
            <a:endParaRPr kumimoji="1" lang="ja-JP" altLang="en-US" sz="4000" dirty="0">
              <a:latin typeface="HGP創英角ﾎﾟｯﾌﾟ体" pitchFamily="50" charset="-128"/>
              <a:ea typeface="HGP創英角ﾎﾟｯﾌﾟ体" pitchFamily="50" charset="-128"/>
            </a:endParaRPr>
          </a:p>
        </p:txBody>
      </p:sp>
      <p:sp>
        <p:nvSpPr>
          <p:cNvPr id="4" name="コンテンツ プレースホルダー 3"/>
          <p:cNvSpPr>
            <a:spLocks noGrp="1"/>
          </p:cNvSpPr>
          <p:nvPr>
            <p:ph type="subTitle" idx="1"/>
          </p:nvPr>
        </p:nvSpPr>
        <p:spPr>
          <a:xfrm>
            <a:off x="611560" y="1988840"/>
            <a:ext cx="7992888" cy="41764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l"/>
            <a:r>
              <a:rPr lang="ja-JP" altLang="en-US" b="1" dirty="0">
                <a:solidFill>
                  <a:srgbClr val="FF0000"/>
                </a:solidFill>
                <a:latin typeface="HGP創英角ﾎﾟｯﾌﾟ体" pitchFamily="50" charset="-128"/>
                <a:ea typeface="HGP創英角ﾎﾟｯﾌﾟ体" pitchFamily="50" charset="-128"/>
              </a:rPr>
              <a:t>②低い所（金融機関）で借りる</a:t>
            </a:r>
            <a:r>
              <a:rPr lang="ja-JP" altLang="en-US" dirty="0">
                <a:solidFill>
                  <a:srgbClr val="FF0000"/>
                </a:solidFill>
                <a:latin typeface="HGP創英角ﾎﾟｯﾌﾟ体" pitchFamily="50" charset="-128"/>
                <a:ea typeface="HGP創英角ﾎﾟｯﾌﾟ体" pitchFamily="50" charset="-128"/>
              </a:rPr>
              <a:t>　</a:t>
            </a:r>
            <a:r>
              <a:rPr lang="ja-JP" altLang="en-US" dirty="0">
                <a:solidFill>
                  <a:srgbClr val="C00000"/>
                </a:solidFill>
                <a:latin typeface="HGP創英角ﾎﾟｯﾌﾟ体" pitchFamily="50" charset="-128"/>
                <a:ea typeface="HGP創英角ﾎﾟｯﾌﾟ体" pitchFamily="50" charset="-128"/>
              </a:rPr>
              <a:t>　</a:t>
            </a:r>
            <a:endParaRPr lang="en-US" altLang="ja-JP" dirty="0">
              <a:solidFill>
                <a:srgbClr val="C00000"/>
              </a:solidFill>
              <a:latin typeface="HGP創英角ﾎﾟｯﾌﾟ体" pitchFamily="50" charset="-128"/>
              <a:ea typeface="HGP創英角ﾎﾟｯﾌﾟ体" pitchFamily="50" charset="-128"/>
            </a:endParaRPr>
          </a:p>
          <a:p>
            <a:pPr algn="l"/>
            <a:endParaRPr lang="en-US" altLang="ja-JP" b="1" dirty="0">
              <a:latin typeface="HGP創英角ﾎﾟｯﾌﾟ体" pitchFamily="50" charset="-128"/>
              <a:ea typeface="HGP創英角ﾎﾟｯﾌﾟ体" pitchFamily="50" charset="-128"/>
            </a:endParaRPr>
          </a:p>
          <a:p>
            <a:pPr algn="l"/>
            <a:endParaRPr lang="en-US" altLang="ja-JP" b="1" dirty="0">
              <a:latin typeface="HGP創英角ﾎﾟｯﾌﾟ体" pitchFamily="50" charset="-128"/>
              <a:ea typeface="HGP創英角ﾎﾟｯﾌﾟ体" pitchFamily="50" charset="-128"/>
            </a:endParaRPr>
          </a:p>
          <a:p>
            <a:pPr algn="l"/>
            <a:r>
              <a:rPr lang="ja-JP" altLang="en-US" b="1" dirty="0">
                <a:solidFill>
                  <a:srgbClr val="FF0000"/>
                </a:solidFill>
                <a:latin typeface="HGP創英角ﾎﾟｯﾌﾟ体" pitchFamily="50" charset="-128"/>
                <a:ea typeface="HGP創英角ﾎﾟｯﾌﾟ体" pitchFamily="50" charset="-128"/>
              </a:rPr>
              <a:t>　</a:t>
            </a:r>
            <a:r>
              <a:rPr lang="ja-JP" altLang="en-US" b="1" dirty="0">
                <a:solidFill>
                  <a:srgbClr val="C00000"/>
                </a:solidFill>
                <a:latin typeface="HGP創英角ﾎﾟｯﾌﾟ体" pitchFamily="50" charset="-128"/>
                <a:ea typeface="HGP創英角ﾎﾟｯﾌﾟ体" pitchFamily="50" charset="-128"/>
              </a:rPr>
              <a:t>　</a:t>
            </a:r>
            <a:r>
              <a:rPr lang="ja-JP" altLang="en-US" b="1" dirty="0">
                <a:solidFill>
                  <a:srgbClr val="FF0000"/>
                </a:solidFill>
                <a:latin typeface="HGP創英角ﾎﾟｯﾌﾟ体" pitchFamily="50" charset="-128"/>
                <a:ea typeface="HGP創英角ﾎﾟｯﾌﾟ体" pitchFamily="50" charset="-128"/>
              </a:rPr>
              <a:t>競合させる！　比較検討する！</a:t>
            </a:r>
            <a:endParaRPr lang="en-US" altLang="ja-JP" b="1" dirty="0">
              <a:solidFill>
                <a:srgbClr val="FF0000"/>
              </a:solidFill>
              <a:latin typeface="HGP創英角ﾎﾟｯﾌﾟ体" pitchFamily="50" charset="-128"/>
              <a:ea typeface="HGP創英角ﾎﾟｯﾌﾟ体" pitchFamily="50" charset="-128"/>
            </a:endParaRPr>
          </a:p>
          <a:p>
            <a:pPr algn="l"/>
            <a:endParaRPr lang="en-US" altLang="ja-JP" b="1" dirty="0">
              <a:solidFill>
                <a:srgbClr val="FF0000"/>
              </a:solidFill>
              <a:latin typeface="HGP創英角ﾎﾟｯﾌﾟ体" pitchFamily="50" charset="-128"/>
              <a:ea typeface="HGP創英角ﾎﾟｯﾌﾟ体" pitchFamily="50" charset="-128"/>
            </a:endParaRPr>
          </a:p>
          <a:p>
            <a:pPr algn="l"/>
            <a:r>
              <a:rPr lang="ja-JP" altLang="en-US" b="1" dirty="0">
                <a:solidFill>
                  <a:srgbClr val="FF0000"/>
                </a:solidFill>
                <a:latin typeface="HGP創英角ﾎﾟｯﾌﾟ体" pitchFamily="50" charset="-128"/>
                <a:ea typeface="HGP創英角ﾎﾟｯﾌﾟ体" pitchFamily="50" charset="-128"/>
              </a:rPr>
              <a:t>　　　　　　　　　　　　　　　　　　　　</a:t>
            </a:r>
            <a:r>
              <a:rPr lang="ja-JP" altLang="en-US" sz="2400" b="1" dirty="0">
                <a:solidFill>
                  <a:srgbClr val="FF0000"/>
                </a:solidFill>
                <a:latin typeface="HGP創英角ﾎﾟｯﾌﾟ体" pitchFamily="50" charset="-128"/>
                <a:ea typeface="HGP創英角ﾎﾟｯﾌﾟ体" pitchFamily="50" charset="-128"/>
              </a:rPr>
              <a:t>値切る！</a:t>
            </a:r>
          </a:p>
        </p:txBody>
      </p:sp>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63</a:t>
            </a:fld>
            <a:endParaRPr kumimoji="1" lang="ja-JP" altLang="en-US"/>
          </a:p>
        </p:txBody>
      </p:sp>
    </p:spTree>
    <p:extLst>
      <p:ext uri="{BB962C8B-B14F-4D97-AF65-F5344CB8AC3E}">
        <p14:creationId xmlns:p14="http://schemas.microsoft.com/office/powerpoint/2010/main" val="22052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itchFamily="50" charset="-128"/>
                <a:ea typeface="HGP創英角ﾎﾟｯﾌﾟ体" pitchFamily="50" charset="-128"/>
              </a:rPr>
              <a:t>住宅ローン金利は値切れる！</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idx="1"/>
          </p:nvPr>
        </p:nvSpPr>
        <p:spPr>
          <a:xfrm>
            <a:off x="457200" y="1600200"/>
            <a:ext cx="8363272"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r>
              <a:rPr kumimoji="1" lang="ja-JP" altLang="en-US" dirty="0">
                <a:solidFill>
                  <a:srgbClr val="FF0000"/>
                </a:solidFill>
                <a:latin typeface="HGP創英角ﾎﾟｯﾌﾟ体" pitchFamily="50" charset="-128"/>
                <a:ea typeface="HGP創英角ﾎﾟｯﾌﾟ体" pitchFamily="50" charset="-128"/>
              </a:rPr>
              <a:t>住宅ローン金利は値切れる！</a:t>
            </a:r>
            <a:endParaRPr kumimoji="1" lang="en-US" altLang="ja-JP" dirty="0">
              <a:solidFill>
                <a:srgbClr val="FF0000"/>
              </a:solidFill>
              <a:latin typeface="HGP創英角ﾎﾟｯﾌﾟ体" pitchFamily="50" charset="-128"/>
              <a:ea typeface="HGP創英角ﾎﾟｯﾌﾟ体" pitchFamily="50" charset="-128"/>
            </a:endParaRPr>
          </a:p>
          <a:p>
            <a:pPr marL="0" indent="0">
              <a:buNone/>
            </a:pPr>
            <a:r>
              <a:rPr lang="ja-JP" altLang="en-US" dirty="0">
                <a:solidFill>
                  <a:srgbClr val="FF0000"/>
                </a:solidFill>
                <a:latin typeface="HGP創英角ﾎﾟｯﾌﾟ体" pitchFamily="50" charset="-128"/>
                <a:ea typeface="HGP創英角ﾎﾟｯﾌﾟ体" pitchFamily="50" charset="-128"/>
              </a:rPr>
              <a:t>　　　　　　　　　　　　　　</a:t>
            </a:r>
            <a:r>
              <a:rPr kumimoji="1" lang="ja-JP" altLang="en-US" dirty="0">
                <a:solidFill>
                  <a:srgbClr val="C00000"/>
                </a:solidFill>
                <a:latin typeface="HGP創英角ﾎﾟｯﾌﾟ体" pitchFamily="50" charset="-128"/>
                <a:ea typeface="HGP創英角ﾎﾟｯﾌﾟ体" pitchFamily="50" charset="-128"/>
              </a:rPr>
              <a:t>（②低い所で借りる！）</a:t>
            </a:r>
            <a:endParaRPr lang="en-US" altLang="ja-JP" dirty="0">
              <a:solidFill>
                <a:srgbClr val="C00000"/>
              </a:solidFill>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・銀行にとって、</a:t>
            </a:r>
            <a:r>
              <a:rPr kumimoji="1" lang="ja-JP" altLang="en-US" u="sng" dirty="0">
                <a:solidFill>
                  <a:srgbClr val="C00000"/>
                </a:solidFill>
                <a:latin typeface="HGP創英角ﾎﾟｯﾌﾟ体" pitchFamily="50" charset="-128"/>
                <a:ea typeface="HGP創英角ﾎﾟｯﾌﾟ体" pitchFamily="50" charset="-128"/>
              </a:rPr>
              <a:t>本当の</a:t>
            </a:r>
            <a:r>
              <a:rPr kumimoji="1" lang="ja-JP" altLang="en-US" dirty="0">
                <a:latin typeface="HGP創英角ﾎﾟｯﾌﾟ体" pitchFamily="50" charset="-128"/>
                <a:ea typeface="HGP創英角ﾎﾟｯﾌﾟ体" pitchFamily="50" charset="-128"/>
              </a:rPr>
              <a:t>お客さんは？</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・儲けさせてくれる</a:t>
            </a:r>
            <a:r>
              <a:rPr kumimoji="1" lang="ja-JP" altLang="en-US" u="sng" dirty="0">
                <a:solidFill>
                  <a:srgbClr val="C00000"/>
                </a:solidFill>
                <a:latin typeface="HGP創英角ﾎﾟｯﾌﾟ体" pitchFamily="50" charset="-128"/>
                <a:ea typeface="HGP創英角ﾎﾟｯﾌﾟ体" pitchFamily="50" charset="-128"/>
              </a:rPr>
              <a:t>本当の</a:t>
            </a:r>
            <a:r>
              <a:rPr kumimoji="1" lang="ja-JP" altLang="en-US" dirty="0">
                <a:latin typeface="HGP創英角ﾎﾟｯﾌﾟ体" pitchFamily="50" charset="-128"/>
                <a:ea typeface="HGP創英角ﾎﾟｯﾌﾟ体" pitchFamily="50" charset="-128"/>
              </a:rPr>
              <a:t>お客さんは</a:t>
            </a:r>
            <a:endParaRPr kumimoji="1" lang="en-US" altLang="ja-JP" dirty="0">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　　　お金を借りて利息を払ってくれる</a:t>
            </a:r>
            <a:endParaRPr kumimoji="1" lang="en-US" altLang="ja-JP" dirty="0">
              <a:latin typeface="HGP創英角ﾎﾟｯﾌﾟ体" pitchFamily="50" charset="-128"/>
              <a:ea typeface="HGP創英角ﾎﾟｯﾌﾟ体" pitchFamily="50" charset="-128"/>
            </a:endParaRPr>
          </a:p>
          <a:p>
            <a:pPr marL="0" indent="0">
              <a:buNone/>
            </a:pPr>
            <a:r>
              <a:rPr kumimoji="1" lang="ja-JP" altLang="en-US" dirty="0">
                <a:solidFill>
                  <a:srgbClr val="C00000"/>
                </a:solidFill>
                <a:latin typeface="HGP創英角ﾎﾟｯﾌﾟ体" pitchFamily="50" charset="-128"/>
                <a:ea typeface="HGP創英角ﾎﾟｯﾌﾟ体" pitchFamily="50" charset="-128"/>
              </a:rPr>
              <a:t>　　　　　　　企業</a:t>
            </a:r>
            <a:r>
              <a:rPr kumimoji="1" lang="ja-JP" altLang="en-US" dirty="0">
                <a:latin typeface="HGP創英角ﾎﾟｯﾌﾟ体" pitchFamily="50" charset="-128"/>
                <a:ea typeface="HGP創英角ﾎﾟｯﾌﾟ体" pitchFamily="50" charset="-128"/>
              </a:rPr>
              <a:t>や</a:t>
            </a:r>
            <a:r>
              <a:rPr kumimoji="1" lang="ja-JP" altLang="en-US" u="sng" dirty="0">
                <a:solidFill>
                  <a:srgbClr val="C00000"/>
                </a:solidFill>
                <a:latin typeface="HGP創英角ﾎﾟｯﾌﾟ体" pitchFamily="50" charset="-128"/>
                <a:ea typeface="HGP創英角ﾎﾟｯﾌﾟ体" pitchFamily="50" charset="-128"/>
              </a:rPr>
              <a:t>ローン利用者（あなた）</a:t>
            </a:r>
            <a:r>
              <a:rPr kumimoji="1" lang="ja-JP" altLang="en-US" dirty="0">
                <a:latin typeface="HGP創英角ﾎﾟｯﾌﾟ体" pitchFamily="50" charset="-128"/>
                <a:ea typeface="HGP創英角ﾎﾟｯﾌﾟ体" pitchFamily="50" charset="-128"/>
              </a:rPr>
              <a:t>です！</a:t>
            </a: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64</a:t>
            </a:fld>
            <a:endParaRPr kumimoji="1" lang="ja-JP" altLang="en-US"/>
          </a:p>
        </p:txBody>
      </p:sp>
    </p:spTree>
    <p:extLst>
      <p:ext uri="{BB962C8B-B14F-4D97-AF65-F5344CB8AC3E}">
        <p14:creationId xmlns:p14="http://schemas.microsoft.com/office/powerpoint/2010/main" val="15273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itchFamily="50" charset="-128"/>
                <a:ea typeface="HGP創英角ﾎﾟｯﾌﾟ体" pitchFamily="50" charset="-128"/>
              </a:rPr>
              <a:t>住宅ローン金利は値切れる！</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idx="1"/>
          </p:nvPr>
        </p:nvSpPr>
        <p:spPr>
          <a:xfrm>
            <a:off x="457200" y="1600200"/>
            <a:ext cx="8363272"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r>
              <a:rPr lang="ja-JP" altLang="en-US" dirty="0">
                <a:latin typeface="HGP創英角ﾎﾟｯﾌﾟ体" pitchFamily="50" charset="-128"/>
                <a:ea typeface="HGP創英角ﾎﾟｯﾌﾟ体" pitchFamily="50" charset="-128"/>
              </a:rPr>
              <a:t>景気が悪く資金需要がない現在、</a:t>
            </a:r>
            <a:endParaRPr lang="en-US" altLang="ja-JP" dirty="0">
              <a:latin typeface="HGP創英角ﾎﾟｯﾌﾟ体" pitchFamily="50" charset="-128"/>
              <a:ea typeface="HGP創英角ﾎﾟｯﾌﾟ体" pitchFamily="50" charset="-128"/>
            </a:endParaRPr>
          </a:p>
          <a:p>
            <a:pPr marL="0" indent="0">
              <a:buNone/>
            </a:pPr>
            <a:r>
              <a:rPr lang="ja-JP" altLang="en-US" dirty="0">
                <a:solidFill>
                  <a:srgbClr val="C00000"/>
                </a:solidFill>
                <a:latin typeface="HGP創英角ﾎﾟｯﾌﾟ体" pitchFamily="50" charset="-128"/>
                <a:ea typeface="HGP創英角ﾎﾟｯﾌﾟ体" pitchFamily="50" charset="-128"/>
              </a:rPr>
              <a:t>　　　　　　　　　企業</a:t>
            </a:r>
            <a:r>
              <a:rPr lang="ja-JP" altLang="en-US" dirty="0">
                <a:latin typeface="HGP創英角ﾎﾟｯﾌﾟ体" pitchFamily="50" charset="-128"/>
                <a:ea typeface="HGP創英角ﾎﾟｯﾌﾟ体" pitchFamily="50" charset="-128"/>
              </a:rPr>
              <a:t>はお金を借りてくれません。</a:t>
            </a:r>
            <a:endParaRPr lang="en-US" altLang="ja-JP" dirty="0">
              <a:latin typeface="HGP創英角ﾎﾟｯﾌﾟ体" pitchFamily="50" charset="-128"/>
              <a:ea typeface="HGP創英角ﾎﾟｯﾌﾟ体" pitchFamily="50" charset="-128"/>
            </a:endParaRPr>
          </a:p>
          <a:p>
            <a:pPr marL="0" indent="0">
              <a:buNone/>
            </a:pPr>
            <a:endParaRPr lang="en-US" altLang="ja-JP" sz="1600" dirty="0">
              <a:latin typeface="HGP創英角ﾎﾟｯﾌﾟ体" pitchFamily="50" charset="-128"/>
              <a:ea typeface="HGP創英角ﾎﾟｯﾌﾟ体" pitchFamily="50" charset="-128"/>
            </a:endParaRPr>
          </a:p>
          <a:p>
            <a:pPr marL="0" indent="0">
              <a:buNone/>
            </a:pPr>
            <a:r>
              <a:rPr kumimoji="1" lang="ja-JP" altLang="en-US" dirty="0">
                <a:solidFill>
                  <a:srgbClr val="0070C0"/>
                </a:solidFill>
                <a:latin typeface="HGP創英角ﾎﾟｯﾌﾟ体" pitchFamily="50" charset="-128"/>
                <a:ea typeface="HGP創英角ﾎﾟｯﾌﾟ体" pitchFamily="50" charset="-128"/>
              </a:rPr>
              <a:t>　でも銀行はお金を貸さないと儲かりません！</a:t>
            </a:r>
            <a:endParaRPr kumimoji="1" lang="en-US" altLang="ja-JP" dirty="0">
              <a:solidFill>
                <a:srgbClr val="0070C0"/>
              </a:solidFill>
              <a:latin typeface="HGP創英角ﾎﾟｯﾌﾟ体" pitchFamily="50" charset="-128"/>
              <a:ea typeface="HGP創英角ﾎﾟｯﾌﾟ体" pitchFamily="50" charset="-128"/>
            </a:endParaRPr>
          </a:p>
          <a:p>
            <a:pPr marL="0" indent="0">
              <a:buNone/>
            </a:pPr>
            <a:endParaRPr kumimoji="1" lang="en-US" altLang="ja-JP" sz="1200" dirty="0">
              <a:solidFill>
                <a:srgbClr val="0070C0"/>
              </a:solidFill>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そこで今</a:t>
            </a:r>
            <a:r>
              <a:rPr lang="ja-JP" altLang="en-US" u="sng" dirty="0">
                <a:solidFill>
                  <a:srgbClr val="C00000"/>
                </a:solidFill>
                <a:latin typeface="HGP創英角ﾎﾟｯﾌﾟ体" pitchFamily="50" charset="-128"/>
                <a:ea typeface="HGP創英角ﾎﾟｯﾌﾟ体" pitchFamily="50" charset="-128"/>
              </a:rPr>
              <a:t>住宅ローン</a:t>
            </a:r>
            <a:r>
              <a:rPr lang="ja-JP" altLang="en-US" dirty="0">
                <a:latin typeface="HGP創英角ﾎﾟｯﾌﾟ体" pitchFamily="50" charset="-128"/>
                <a:ea typeface="HGP創英角ﾎﾟｯﾌﾟ体" pitchFamily="50" charset="-128"/>
              </a:rPr>
              <a:t>を必死で売っています！</a:t>
            </a:r>
            <a:endParaRPr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今は、</a:t>
            </a:r>
            <a:r>
              <a:rPr lang="ja-JP" altLang="en-US" dirty="0">
                <a:solidFill>
                  <a:srgbClr val="C00000"/>
                </a:solidFill>
                <a:latin typeface="HGP創英角ﾎﾟｯﾌﾟ体" pitchFamily="50" charset="-128"/>
                <a:ea typeface="HGP創英角ﾎﾟｯﾌﾟ体" pitchFamily="50" charset="-128"/>
              </a:rPr>
              <a:t>借り手に有利</a:t>
            </a:r>
            <a:endParaRPr kumimoji="1" lang="en-US" altLang="ja-JP" dirty="0">
              <a:latin typeface="HGP創英角ﾎﾟｯﾌﾟ体" pitchFamily="50" charset="-128"/>
              <a:ea typeface="HGP創英角ﾎﾟｯﾌﾟ体" pitchFamily="50" charset="-128"/>
            </a:endParaRPr>
          </a:p>
          <a:p>
            <a:pPr marL="0" indent="0">
              <a:buNone/>
            </a:pPr>
            <a:r>
              <a:rPr kumimoji="1" lang="ja-JP" altLang="en-US" dirty="0">
                <a:solidFill>
                  <a:srgbClr val="C00000"/>
                </a:solidFill>
                <a:latin typeface="HGP創英角ﾎﾟｯﾌﾟ体" pitchFamily="50" charset="-128"/>
                <a:ea typeface="HGP創英角ﾎﾟｯﾌﾟ体" pitchFamily="50" charset="-128"/>
              </a:rPr>
              <a:t>　　　　</a:t>
            </a:r>
            <a:r>
              <a:rPr kumimoji="1" lang="ja-JP" altLang="en-US" dirty="0">
                <a:latin typeface="HGP創英角ﾎﾟｯﾌﾟ体" pitchFamily="50" charset="-128"/>
                <a:ea typeface="HGP創英角ﾎﾟｯﾌﾟ体" pitchFamily="50" charset="-128"/>
              </a:rPr>
              <a:t>だから</a:t>
            </a:r>
            <a:r>
              <a:rPr kumimoji="1" lang="ja-JP" altLang="en-US" dirty="0">
                <a:solidFill>
                  <a:srgbClr val="C00000"/>
                </a:solidFill>
                <a:latin typeface="HGP創英角ﾎﾟｯﾌﾟ体" pitchFamily="50" charset="-128"/>
                <a:ea typeface="HGP創英角ﾎﾟｯﾌﾟ体" pitchFamily="50" charset="-128"/>
              </a:rPr>
              <a:t>ローン金利は値切れます！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65</a:t>
            </a:fld>
            <a:endParaRPr kumimoji="1" lang="ja-JP" altLang="en-US"/>
          </a:p>
        </p:txBody>
      </p:sp>
    </p:spTree>
    <p:extLst>
      <p:ext uri="{BB962C8B-B14F-4D97-AF65-F5344CB8AC3E}">
        <p14:creationId xmlns:p14="http://schemas.microsoft.com/office/powerpoint/2010/main" val="1519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値切りの実話</a:t>
            </a:r>
          </a:p>
        </p:txBody>
      </p:sp>
      <p:sp>
        <p:nvSpPr>
          <p:cNvPr id="6" name="テキスト プレースホルダー 5"/>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norm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　</a:t>
            </a:r>
            <a:r>
              <a:rPr kumimoji="1" lang="en-US" altLang="ja-JP" sz="2800" dirty="0">
                <a:latin typeface="HGP創英角ﾎﾟｯﾌﾟ体" panose="040B0A00000000000000" pitchFamily="50" charset="-128"/>
                <a:ea typeface="HGP創英角ﾎﾟｯﾌﾟ体" panose="040B0A00000000000000" pitchFamily="50" charset="-128"/>
              </a:rPr>
              <a:t>A</a:t>
            </a:r>
            <a:r>
              <a:rPr kumimoji="1" lang="ja-JP" altLang="en-US" sz="2800" dirty="0">
                <a:latin typeface="HGP創英角ﾎﾟｯﾌﾟ体" panose="040B0A00000000000000" pitchFamily="50" charset="-128"/>
                <a:ea typeface="HGP創英角ﾎﾟｯﾌﾟ体" panose="040B0A00000000000000" pitchFamily="50" charset="-128"/>
              </a:rPr>
              <a:t>さん（</a:t>
            </a:r>
            <a:r>
              <a:rPr kumimoji="1" lang="en-US" altLang="ja-JP" sz="2800" dirty="0">
                <a:latin typeface="HGP創英角ﾎﾟｯﾌﾟ体" panose="040B0A00000000000000" pitchFamily="50" charset="-128"/>
                <a:ea typeface="HGP創英角ﾎﾟｯﾌﾟ体" panose="040B0A00000000000000" pitchFamily="50" charset="-128"/>
              </a:rPr>
              <a:t>N</a:t>
            </a:r>
            <a:r>
              <a:rPr lang="ja-JP" altLang="en-US" sz="2800" dirty="0">
                <a:latin typeface="HGP創英角ﾎﾟｯﾌﾟ体" panose="040B0A00000000000000" pitchFamily="50" charset="-128"/>
                <a:ea typeface="HGP創英角ﾎﾟｯﾌﾟ体" panose="040B0A00000000000000" pitchFamily="50" charset="-128"/>
              </a:rPr>
              <a:t>澤</a:t>
            </a:r>
            <a:r>
              <a:rPr kumimoji="1" lang="ja-JP" altLang="en-US" sz="2800" dirty="0">
                <a:latin typeface="HGP創英角ﾎﾟｯﾌﾟ体" panose="040B0A00000000000000" pitchFamily="50" charset="-128"/>
                <a:ea typeface="HGP創英角ﾎﾟｯﾌﾟ体" panose="040B0A00000000000000" pitchFamily="50" charset="-128"/>
              </a:rPr>
              <a:t>さん）</a:t>
            </a:r>
          </a:p>
        </p:txBody>
      </p:sp>
      <p:sp>
        <p:nvSpPr>
          <p:cNvPr id="7" name="コンテンツ プレースホルダー 6"/>
          <p:cNvSpPr>
            <a:spLocks noGrp="1"/>
          </p:cNvSpPr>
          <p:nvPr>
            <p:ph sz="half" idx="2"/>
          </p:nvPr>
        </p:nvSpPr>
        <p:spPr>
          <a:xfrm>
            <a:off x="457200" y="2420887"/>
            <a:ext cx="4040188" cy="3705275"/>
          </a:xfrm>
        </p:spPr>
        <p:style>
          <a:lnRef idx="1">
            <a:schemeClr val="accent1"/>
          </a:lnRef>
          <a:fillRef idx="2">
            <a:schemeClr val="accent1"/>
          </a:fillRef>
          <a:effectRef idx="1">
            <a:schemeClr val="accent1"/>
          </a:effectRef>
          <a:fontRef idx="minor">
            <a:schemeClr val="dk1"/>
          </a:fontRef>
        </p:style>
        <p:txBody>
          <a:bodyPr>
            <a:norm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勤務先</a:t>
            </a:r>
            <a:endParaRPr kumimoji="1"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○○○技研</a:t>
            </a:r>
            <a:endParaRPr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ハウスメーカー</a:t>
            </a:r>
            <a:endParaRPr kumimoji="1"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○鉄ホーム</a:t>
            </a: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（ファイブガーデンズ）</a:t>
            </a:r>
            <a:endParaRPr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借入銀行</a:t>
            </a:r>
            <a:endParaRPr kumimoji="1"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○○銀行　葵町ローンセンター</a:t>
            </a:r>
            <a:endParaRPr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ローン担当者</a:t>
            </a:r>
            <a:endParaRPr kumimoji="1"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鈴木さん</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
        <p:nvSpPr>
          <p:cNvPr id="8" name="テキスト プレースホルダー 7"/>
          <p:cNvSpPr>
            <a:spLocks noGrp="1"/>
          </p:cNvSpPr>
          <p:nvPr>
            <p:ph type="body" sz="quarter" idx="3"/>
          </p:nvPr>
        </p:nvSpPr>
        <p:spPr/>
        <p:style>
          <a:lnRef idx="1">
            <a:schemeClr val="accent2"/>
          </a:lnRef>
          <a:fillRef idx="2">
            <a:schemeClr val="accent2"/>
          </a:fillRef>
          <a:effectRef idx="1">
            <a:schemeClr val="accent2"/>
          </a:effectRef>
          <a:fontRef idx="minor">
            <a:schemeClr val="dk1"/>
          </a:fontRef>
        </p:style>
        <p:txBody>
          <a:bodyPr>
            <a:normAutofit/>
          </a:bodyPr>
          <a:lstStyle/>
          <a:p>
            <a:r>
              <a:rPr kumimoji="1" lang="ja-JP" altLang="en-US" sz="1800" dirty="0">
                <a:latin typeface="HGP創英角ﾎﾟｯﾌﾟ体" panose="040B0A00000000000000" pitchFamily="50" charset="-128"/>
                <a:ea typeface="HGP創英角ﾎﾟｯﾌﾟ体" panose="040B0A00000000000000" pitchFamily="50" charset="-128"/>
              </a:rPr>
              <a:t>　</a:t>
            </a:r>
            <a:r>
              <a:rPr kumimoji="1" lang="en-US" altLang="ja-JP" sz="2800" dirty="0">
                <a:latin typeface="HGP創英角ﾎﾟｯﾌﾟ体" panose="040B0A00000000000000" pitchFamily="50" charset="-128"/>
                <a:ea typeface="HGP創英角ﾎﾟｯﾌﾟ体" panose="040B0A00000000000000" pitchFamily="50" charset="-128"/>
              </a:rPr>
              <a:t>B</a:t>
            </a:r>
            <a:r>
              <a:rPr kumimoji="1" lang="ja-JP" altLang="en-US" sz="2800" dirty="0">
                <a:latin typeface="HGP創英角ﾎﾟｯﾌﾟ体" panose="040B0A00000000000000" pitchFamily="50" charset="-128"/>
                <a:ea typeface="HGP創英角ﾎﾟｯﾌﾟ体" panose="040B0A00000000000000" pitchFamily="50" charset="-128"/>
              </a:rPr>
              <a:t>さん（</a:t>
            </a:r>
            <a:r>
              <a:rPr kumimoji="1" lang="en-US" altLang="ja-JP" sz="2800" dirty="0">
                <a:latin typeface="HGP創英角ﾎﾟｯﾌﾟ体" panose="040B0A00000000000000" pitchFamily="50" charset="-128"/>
                <a:ea typeface="HGP創英角ﾎﾟｯﾌﾟ体" panose="040B0A00000000000000" pitchFamily="50" charset="-128"/>
              </a:rPr>
              <a:t>N</a:t>
            </a:r>
            <a:r>
              <a:rPr lang="ja-JP" altLang="en-US" sz="2800" dirty="0">
                <a:latin typeface="HGP創英角ﾎﾟｯﾌﾟ体" panose="040B0A00000000000000" pitchFamily="50" charset="-128"/>
                <a:ea typeface="HGP創英角ﾎﾟｯﾌﾟ体" panose="040B0A00000000000000" pitchFamily="50" charset="-128"/>
              </a:rPr>
              <a:t>沢</a:t>
            </a:r>
            <a:r>
              <a:rPr kumimoji="1" lang="ja-JP" altLang="en-US" sz="2800" dirty="0">
                <a:latin typeface="HGP創英角ﾎﾟｯﾌﾟ体" panose="040B0A00000000000000" pitchFamily="50" charset="-128"/>
                <a:ea typeface="HGP創英角ﾎﾟｯﾌﾟ体" panose="040B0A00000000000000" pitchFamily="50" charset="-128"/>
              </a:rPr>
              <a:t>さん）</a:t>
            </a:r>
          </a:p>
        </p:txBody>
      </p:sp>
      <p:sp>
        <p:nvSpPr>
          <p:cNvPr id="9" name="コンテンツ プレースホルダー 8"/>
          <p:cNvSpPr>
            <a:spLocks noGrp="1"/>
          </p:cNvSpPr>
          <p:nvPr>
            <p:ph sz="quarter" idx="4"/>
          </p:nvPr>
        </p:nvSpPr>
        <p:spPr>
          <a:xfrm>
            <a:off x="4645025" y="2420887"/>
            <a:ext cx="4041775" cy="3705276"/>
          </a:xfrm>
        </p:spPr>
        <p:style>
          <a:lnRef idx="1">
            <a:schemeClr val="accent2"/>
          </a:lnRef>
          <a:fillRef idx="2">
            <a:schemeClr val="accent2"/>
          </a:fillRef>
          <a:effectRef idx="1">
            <a:schemeClr val="accent2"/>
          </a:effectRef>
          <a:fontRef idx="minor">
            <a:schemeClr val="dk1"/>
          </a:fontRef>
        </p:style>
        <p:txBody>
          <a:bodyPr>
            <a:norm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勤務先</a:t>
            </a:r>
            <a:endParaRPr kumimoji="1"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○○○技研</a:t>
            </a:r>
            <a:endParaRPr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ハウスメーカ</a:t>
            </a:r>
            <a:r>
              <a:rPr lang="ja-JP" altLang="en-US" sz="2000" dirty="0">
                <a:latin typeface="HGP創英角ﾎﾟｯﾌﾟ体" panose="040B0A00000000000000" pitchFamily="50" charset="-128"/>
                <a:ea typeface="HGP創英角ﾎﾟｯﾌﾟ体" panose="040B0A00000000000000" pitchFamily="50" charset="-128"/>
              </a:rPr>
              <a:t>ー</a:t>
            </a: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a:t>
            </a:r>
            <a:r>
              <a:rPr kumimoji="1" lang="ja-JP" altLang="en-US" sz="2000" dirty="0">
                <a:latin typeface="HGP創英角ﾎﾟｯﾌﾟ体" panose="040B0A00000000000000" pitchFamily="50" charset="-128"/>
                <a:ea typeface="HGP創英角ﾎﾟｯﾌﾟ体" panose="040B0A00000000000000" pitchFamily="50" charset="-128"/>
              </a:rPr>
              <a:t>鉄ホーム</a:t>
            </a:r>
            <a:endParaRPr kumimoji="1"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（きらりタウン）</a:t>
            </a:r>
            <a:endParaRPr kumimoji="1" lang="en-US" altLang="ja-JP" sz="2000" dirty="0">
              <a:latin typeface="HGP創英角ﾎﾟｯﾌﾟ体" panose="040B0A00000000000000" pitchFamily="50" charset="-128"/>
              <a:ea typeface="HGP創英角ﾎﾟｯﾌﾟ体" panose="040B0A00000000000000" pitchFamily="50" charset="-128"/>
            </a:endParaRPr>
          </a:p>
          <a:p>
            <a:r>
              <a:rPr lang="ja-JP" altLang="en-US" sz="2000" dirty="0">
                <a:latin typeface="HGP創英角ﾎﾟｯﾌﾟ体" panose="040B0A00000000000000" pitchFamily="50" charset="-128"/>
                <a:ea typeface="HGP創英角ﾎﾟｯﾌﾟ体" panose="040B0A00000000000000" pitchFamily="50" charset="-128"/>
              </a:rPr>
              <a:t>借入銀行</a:t>
            </a: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2000" dirty="0">
                <a:latin typeface="HGP創英角ﾎﾟｯﾌﾟ体" panose="040B0A00000000000000" pitchFamily="50" charset="-128"/>
                <a:ea typeface="HGP創英角ﾎﾟｯﾌﾟ体" panose="040B0A00000000000000" pitchFamily="50" charset="-128"/>
              </a:rPr>
              <a:t>　　○○</a:t>
            </a:r>
            <a:r>
              <a:rPr kumimoji="1" lang="ja-JP" altLang="en-US" sz="2000" dirty="0">
                <a:latin typeface="HGP創英角ﾎﾟｯﾌﾟ体" panose="040B0A00000000000000" pitchFamily="50" charset="-128"/>
                <a:ea typeface="HGP創英角ﾎﾟｯﾌﾟ体" panose="040B0A00000000000000" pitchFamily="50" charset="-128"/>
              </a:rPr>
              <a:t>銀行　葵町ローンセンター</a:t>
            </a:r>
            <a:endParaRPr kumimoji="1" lang="en-US" altLang="ja-JP" sz="2000" dirty="0">
              <a:latin typeface="HGP創英角ﾎﾟｯﾌﾟ体" panose="040B0A00000000000000" pitchFamily="50" charset="-128"/>
              <a:ea typeface="HGP創英角ﾎﾟｯﾌﾟ体" panose="040B0A00000000000000" pitchFamily="50" charset="-128"/>
            </a:endParaRPr>
          </a:p>
          <a:p>
            <a:r>
              <a:rPr lang="ja-JP" altLang="en-US" sz="2000" dirty="0">
                <a:latin typeface="HGP創英角ﾎﾟｯﾌﾟ体" panose="040B0A00000000000000" pitchFamily="50" charset="-128"/>
                <a:ea typeface="HGP創英角ﾎﾟｯﾌﾟ体" panose="040B0A00000000000000" pitchFamily="50" charset="-128"/>
              </a:rPr>
              <a:t>ローン担当者</a:t>
            </a:r>
            <a:endParaRPr lang="en-US" altLang="ja-JP" sz="20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2000" dirty="0">
                <a:latin typeface="HGP創英角ﾎﾟｯﾌﾟ体" panose="040B0A00000000000000" pitchFamily="50" charset="-128"/>
                <a:ea typeface="HGP創英角ﾎﾟｯﾌﾟ体" panose="040B0A00000000000000" pitchFamily="50" charset="-128"/>
              </a:rPr>
              <a:t>　　鈴木さん</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66</a:t>
            </a:fld>
            <a:endParaRPr kumimoji="1" lang="ja-JP" altLang="en-US"/>
          </a:p>
        </p:txBody>
      </p:sp>
    </p:spTree>
    <p:extLst>
      <p:ext uri="{BB962C8B-B14F-4D97-AF65-F5344CB8AC3E}">
        <p14:creationId xmlns:p14="http://schemas.microsoft.com/office/powerpoint/2010/main" val="142420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fade">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fade">
                                      <p:cBhvr>
                                        <p:cTn id="62" dur="500"/>
                                        <p:tgtEl>
                                          <p:spTgt spid="7">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bg/>
                                          </p:spTgt>
                                        </p:tgtEl>
                                        <p:attrNameLst>
                                          <p:attrName>style.visibility</p:attrName>
                                        </p:attrNameLst>
                                      </p:cBhvr>
                                      <p:to>
                                        <p:strVal val="visible"/>
                                      </p:to>
                                    </p:set>
                                    <p:animEffect transition="in" filter="fade">
                                      <p:cBhvr>
                                        <p:cTn id="67" dur="500"/>
                                        <p:tgtEl>
                                          <p:spTgt spid="8">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fade">
                                      <p:cBhvr>
                                        <p:cTn id="72" dur="500"/>
                                        <p:tgtEl>
                                          <p:spTgt spid="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bg/>
                                          </p:spTgt>
                                        </p:tgtEl>
                                        <p:attrNameLst>
                                          <p:attrName>style.visibility</p:attrName>
                                        </p:attrNameLst>
                                      </p:cBhvr>
                                      <p:to>
                                        <p:strVal val="visible"/>
                                      </p:to>
                                    </p:set>
                                    <p:animEffect transition="in" filter="fade">
                                      <p:cBhvr>
                                        <p:cTn id="77" dur="500"/>
                                        <p:tgtEl>
                                          <p:spTgt spid="9">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fade">
                                      <p:cBhvr>
                                        <p:cTn id="82" dur="500"/>
                                        <p:tgtEl>
                                          <p:spTgt spid="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xEl>
                                              <p:pRg st="1" end="1"/>
                                            </p:txEl>
                                          </p:spTgt>
                                        </p:tgtEl>
                                        <p:attrNameLst>
                                          <p:attrName>style.visibility</p:attrName>
                                        </p:attrNameLst>
                                      </p:cBhvr>
                                      <p:to>
                                        <p:strVal val="visible"/>
                                      </p:to>
                                    </p:set>
                                    <p:animEffect transition="in" filter="fade">
                                      <p:cBhvr>
                                        <p:cTn id="87" dur="500"/>
                                        <p:tgtEl>
                                          <p:spTgt spid="9">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txEl>
                                              <p:pRg st="2" end="2"/>
                                            </p:txEl>
                                          </p:spTgt>
                                        </p:tgtEl>
                                        <p:attrNameLst>
                                          <p:attrName>style.visibility</p:attrName>
                                        </p:attrNameLst>
                                      </p:cBhvr>
                                      <p:to>
                                        <p:strVal val="visible"/>
                                      </p:to>
                                    </p:set>
                                    <p:animEffect transition="in" filter="fade">
                                      <p:cBhvr>
                                        <p:cTn id="92" dur="500"/>
                                        <p:tgtEl>
                                          <p:spTgt spid="9">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xEl>
                                              <p:pRg st="3" end="3"/>
                                            </p:txEl>
                                          </p:spTgt>
                                        </p:tgtEl>
                                        <p:attrNameLst>
                                          <p:attrName>style.visibility</p:attrName>
                                        </p:attrNameLst>
                                      </p:cBhvr>
                                      <p:to>
                                        <p:strVal val="visible"/>
                                      </p:to>
                                    </p:set>
                                    <p:animEffect transition="in" filter="fade">
                                      <p:cBhvr>
                                        <p:cTn id="97" dur="500"/>
                                        <p:tgtEl>
                                          <p:spTgt spid="9">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xEl>
                                              <p:pRg st="4" end="4"/>
                                            </p:txEl>
                                          </p:spTgt>
                                        </p:tgtEl>
                                        <p:attrNameLst>
                                          <p:attrName>style.visibility</p:attrName>
                                        </p:attrNameLst>
                                      </p:cBhvr>
                                      <p:to>
                                        <p:strVal val="visible"/>
                                      </p:to>
                                    </p:set>
                                    <p:animEffect transition="in" filter="fade">
                                      <p:cBhvr>
                                        <p:cTn id="102" dur="500"/>
                                        <p:tgtEl>
                                          <p:spTgt spid="9">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
                                            <p:txEl>
                                              <p:pRg st="5" end="5"/>
                                            </p:txEl>
                                          </p:spTgt>
                                        </p:tgtEl>
                                        <p:attrNameLst>
                                          <p:attrName>style.visibility</p:attrName>
                                        </p:attrNameLst>
                                      </p:cBhvr>
                                      <p:to>
                                        <p:strVal val="visible"/>
                                      </p:to>
                                    </p:set>
                                    <p:animEffect transition="in" filter="fade">
                                      <p:cBhvr>
                                        <p:cTn id="107" dur="500"/>
                                        <p:tgtEl>
                                          <p:spTgt spid="9">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
                                            <p:txEl>
                                              <p:pRg st="6" end="6"/>
                                            </p:txEl>
                                          </p:spTgt>
                                        </p:tgtEl>
                                        <p:attrNameLst>
                                          <p:attrName>style.visibility</p:attrName>
                                        </p:attrNameLst>
                                      </p:cBhvr>
                                      <p:to>
                                        <p:strVal val="visible"/>
                                      </p:to>
                                    </p:set>
                                    <p:animEffect transition="in" filter="fade">
                                      <p:cBhvr>
                                        <p:cTn id="112" dur="500"/>
                                        <p:tgtEl>
                                          <p:spTgt spid="9">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
                                            <p:txEl>
                                              <p:pRg st="7" end="7"/>
                                            </p:txEl>
                                          </p:spTgt>
                                        </p:tgtEl>
                                        <p:attrNameLst>
                                          <p:attrName>style.visibility</p:attrName>
                                        </p:attrNameLst>
                                      </p:cBhvr>
                                      <p:to>
                                        <p:strVal val="visible"/>
                                      </p:to>
                                    </p:set>
                                    <p:animEffect transition="in" filter="fade">
                                      <p:cBhvr>
                                        <p:cTn id="117" dur="500"/>
                                        <p:tgtEl>
                                          <p:spTgt spid="9">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9">
                                            <p:txEl>
                                              <p:pRg st="8" end="8"/>
                                            </p:txEl>
                                          </p:spTgt>
                                        </p:tgtEl>
                                        <p:attrNameLst>
                                          <p:attrName>style.visibility</p:attrName>
                                        </p:attrNameLst>
                                      </p:cBhvr>
                                      <p:to>
                                        <p:strVal val="visible"/>
                                      </p:to>
                                    </p:set>
                                    <p:animEffect transition="in" filter="fade">
                                      <p:cBhvr>
                                        <p:cTn id="12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景気が良くなると？</a:t>
            </a:r>
          </a:p>
        </p:txBody>
      </p:sp>
      <p:sp>
        <p:nvSpPr>
          <p:cNvPr id="3" name="コンテンツ プレースホルダー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10000"/>
          </a:bodyPr>
          <a:lstStyle/>
          <a:p>
            <a:pPr marL="0" indent="0">
              <a:buNone/>
            </a:pPr>
            <a:r>
              <a:rPr lang="ja-JP" altLang="en-US" sz="3900" dirty="0">
                <a:latin typeface="HGP創英角ﾎﾟｯﾌﾟ体" pitchFamily="50" charset="-128"/>
                <a:ea typeface="HGP創英角ﾎﾟｯﾌﾟ体" pitchFamily="50" charset="-128"/>
              </a:rPr>
              <a:t>企業に</a:t>
            </a:r>
            <a:r>
              <a:rPr lang="ja-JP" altLang="en-US" sz="3900" dirty="0">
                <a:solidFill>
                  <a:srgbClr val="C00000"/>
                </a:solidFill>
                <a:latin typeface="HGP創英角ﾎﾟｯﾌﾟ体" pitchFamily="50" charset="-128"/>
                <a:ea typeface="HGP創英角ﾎﾟｯﾌﾟ体" pitchFamily="50" charset="-128"/>
              </a:rPr>
              <a:t>資金需要</a:t>
            </a:r>
            <a:r>
              <a:rPr lang="ja-JP" altLang="en-US" sz="3900" dirty="0">
                <a:latin typeface="HGP創英角ﾎﾟｯﾌﾟ体" pitchFamily="50" charset="-128"/>
                <a:ea typeface="HGP創英角ﾎﾟｯﾌﾟ体" pitchFamily="50" charset="-128"/>
              </a:rPr>
              <a:t>が出てきます！</a:t>
            </a:r>
            <a:endParaRPr lang="en-US" altLang="ja-JP" sz="3900" dirty="0">
              <a:latin typeface="HGP創英角ﾎﾟｯﾌﾟ体" pitchFamily="50" charset="-128"/>
              <a:ea typeface="HGP創英角ﾎﾟｯﾌﾟ体" pitchFamily="50" charset="-128"/>
            </a:endParaRPr>
          </a:p>
          <a:p>
            <a:pPr marL="0" indent="0">
              <a:buNone/>
            </a:pPr>
            <a:endParaRPr lang="en-US" altLang="ja-JP" sz="1200" dirty="0">
              <a:latin typeface="HGP創英角ﾎﾟｯﾌﾟ体" pitchFamily="50" charset="-128"/>
              <a:ea typeface="HGP創英角ﾎﾟｯﾌﾟ体" pitchFamily="50" charset="-128"/>
            </a:endParaRPr>
          </a:p>
          <a:p>
            <a:pPr marL="0" indent="0">
              <a:buNone/>
            </a:pPr>
            <a:r>
              <a:rPr lang="ja-JP" altLang="en-US" sz="4400" dirty="0">
                <a:latin typeface="HGP創英角ﾎﾟｯﾌﾟ体" pitchFamily="50" charset="-128"/>
                <a:ea typeface="HGP創英角ﾎﾟｯﾌﾟ体" pitchFamily="50" charset="-128"/>
              </a:rPr>
              <a:t>　　　　　個人</a:t>
            </a:r>
            <a:r>
              <a:rPr lang="ja-JP" altLang="en-US" dirty="0">
                <a:latin typeface="HGP創英角ﾎﾟｯﾌﾟ体" pitchFamily="50" charset="-128"/>
                <a:ea typeface="HGP創英角ﾎﾟｯﾌﾟ体" pitchFamily="50" charset="-128"/>
              </a:rPr>
              <a:t>　　</a:t>
            </a:r>
            <a:r>
              <a:rPr lang="en-US" altLang="ja-JP" sz="6500" dirty="0">
                <a:latin typeface="HGP創英角ﾎﾟｯﾌﾟ体" pitchFamily="50" charset="-128"/>
                <a:ea typeface="HGP創英角ﾎﾟｯﾌﾟ体" pitchFamily="50" charset="-128"/>
              </a:rPr>
              <a:t>〈</a:t>
            </a:r>
            <a:r>
              <a:rPr lang="ja-JP" altLang="en-US" dirty="0">
                <a:latin typeface="HGP創英角ﾎﾟｯﾌﾟ体" pitchFamily="50" charset="-128"/>
                <a:ea typeface="HGP創英角ﾎﾟｯﾌﾟ体" pitchFamily="50" charset="-128"/>
              </a:rPr>
              <a:t>　</a:t>
            </a:r>
            <a:r>
              <a:rPr lang="ja-JP" altLang="en-US" sz="6500" dirty="0">
                <a:latin typeface="HGP創英角ﾎﾟｯﾌﾟ体" pitchFamily="50" charset="-128"/>
                <a:ea typeface="HGP創英角ﾎﾟｯﾌﾟ体" pitchFamily="50" charset="-128"/>
              </a:rPr>
              <a:t>企業</a:t>
            </a:r>
          </a:p>
          <a:p>
            <a:pPr marL="0" indent="0">
              <a:buNone/>
            </a:pPr>
            <a:r>
              <a:rPr lang="ja-JP" altLang="en-US" dirty="0">
                <a:latin typeface="HGP創英角ﾎﾟｯﾌﾟ体" pitchFamily="50" charset="-128"/>
                <a:ea typeface="HGP創英角ﾎﾟｯﾌﾟ体" pitchFamily="50" charset="-128"/>
              </a:rPr>
              <a:t>　　　　　　</a:t>
            </a:r>
            <a:r>
              <a:rPr lang="en-US" altLang="ja-JP" dirty="0">
                <a:solidFill>
                  <a:srgbClr val="C00000"/>
                </a:solidFill>
                <a:latin typeface="HGP創英角ﾎﾟｯﾌﾟ体" pitchFamily="50" charset="-128"/>
                <a:ea typeface="HGP創英角ﾎﾟｯﾌﾟ体" pitchFamily="50" charset="-128"/>
              </a:rPr>
              <a:t>3,000</a:t>
            </a:r>
            <a:r>
              <a:rPr lang="ja-JP" altLang="en-US" dirty="0">
                <a:solidFill>
                  <a:srgbClr val="C00000"/>
                </a:solidFill>
                <a:latin typeface="HGP創英角ﾎﾟｯﾌﾟ体" pitchFamily="50" charset="-128"/>
                <a:ea typeface="HGP創英角ﾎﾟｯﾌﾟ体" pitchFamily="50" charset="-128"/>
              </a:rPr>
              <a:t>万円　　　</a:t>
            </a:r>
            <a:r>
              <a:rPr lang="en-US" altLang="ja-JP" dirty="0">
                <a:solidFill>
                  <a:srgbClr val="C00000"/>
                </a:solidFill>
                <a:latin typeface="HGP創英角ﾎﾟｯﾌﾟ体" pitchFamily="50" charset="-128"/>
                <a:ea typeface="HGP創英角ﾎﾟｯﾌﾟ体" pitchFamily="50" charset="-128"/>
              </a:rPr>
              <a:t>30</a:t>
            </a:r>
            <a:r>
              <a:rPr lang="ja-JP" altLang="en-US" dirty="0">
                <a:solidFill>
                  <a:srgbClr val="C00000"/>
                </a:solidFill>
                <a:latin typeface="HGP創英角ﾎﾟｯﾌﾟ体" pitchFamily="50" charset="-128"/>
                <a:ea typeface="HGP創英角ﾎﾟｯﾌﾟ体" pitchFamily="50" charset="-128"/>
              </a:rPr>
              <a:t>億円</a:t>
            </a:r>
            <a:endParaRPr lang="en-US" altLang="ja-JP" dirty="0">
              <a:solidFill>
                <a:srgbClr val="C00000"/>
              </a:solidFill>
              <a:latin typeface="HGP創英角ﾎﾟｯﾌﾟ体" pitchFamily="50" charset="-128"/>
              <a:ea typeface="HGP創英角ﾎﾟｯﾌﾟ体" pitchFamily="50" charset="-128"/>
            </a:endParaRPr>
          </a:p>
          <a:p>
            <a:pPr marL="0" indent="0">
              <a:buNone/>
            </a:pPr>
            <a:endParaRPr lang="en-US" altLang="ja-JP" sz="1100" dirty="0">
              <a:solidFill>
                <a:srgbClr val="C00000"/>
              </a:solidFill>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個人の</a:t>
            </a:r>
            <a:r>
              <a:rPr kumimoji="1" lang="ja-JP" altLang="en-US" dirty="0">
                <a:solidFill>
                  <a:srgbClr val="FF0000"/>
                </a:solidFill>
                <a:latin typeface="HGP創英角ﾎﾟｯﾌﾟ体" pitchFamily="50" charset="-128"/>
                <a:ea typeface="HGP創英角ﾎﾟｯﾌﾟ体" pitchFamily="50" charset="-128"/>
              </a:rPr>
              <a:t>住宅ローン</a:t>
            </a:r>
            <a:r>
              <a:rPr kumimoji="1" lang="ja-JP" altLang="en-US" dirty="0">
                <a:latin typeface="HGP創英角ﾎﾟｯﾌﾟ体" pitchFamily="50" charset="-128"/>
                <a:ea typeface="HGP創英角ﾎﾟｯﾌﾟ体" pitchFamily="50" charset="-128"/>
              </a:rPr>
              <a:t>に力を入れる必要がなくなるので住宅ローンの</a:t>
            </a:r>
            <a:r>
              <a:rPr kumimoji="1" lang="ja-JP" altLang="en-US" dirty="0">
                <a:solidFill>
                  <a:srgbClr val="FF0000"/>
                </a:solidFill>
                <a:latin typeface="HGP創英角ﾎﾟｯﾌﾟ体" pitchFamily="50" charset="-128"/>
                <a:ea typeface="HGP創英角ﾎﾟｯﾌﾟ体" pitchFamily="50" charset="-128"/>
              </a:rPr>
              <a:t>金利</a:t>
            </a:r>
            <a:r>
              <a:rPr lang="ja-JP" altLang="en-US" dirty="0">
                <a:solidFill>
                  <a:srgbClr val="FF0000"/>
                </a:solidFill>
                <a:latin typeface="HGP創英角ﾎﾟｯﾌﾟ体" pitchFamily="50" charset="-128"/>
                <a:ea typeface="HGP創英角ﾎﾟｯﾌﾟ体" pitchFamily="50" charset="-128"/>
              </a:rPr>
              <a:t>競争は弱まります</a:t>
            </a:r>
            <a:r>
              <a:rPr kumimoji="1" lang="ja-JP" altLang="en-US" dirty="0">
                <a:latin typeface="HGP創英角ﾎﾟｯﾌﾟ体" pitchFamily="50" charset="-128"/>
                <a:ea typeface="HGP創英角ﾎﾟｯﾌﾟ体" pitchFamily="50" charset="-128"/>
              </a:rPr>
              <a:t>！</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solidFill>
                  <a:srgbClr val="0070C0"/>
                </a:solidFill>
                <a:latin typeface="HGP創英角ﾎﾟｯﾌﾟ体" pitchFamily="50" charset="-128"/>
                <a:ea typeface="HGP創英角ﾎﾟｯﾌﾟ体" pitchFamily="50" charset="-128"/>
              </a:rPr>
              <a:t>　　　　結果として</a:t>
            </a:r>
            <a:endParaRPr lang="en-US" altLang="ja-JP" dirty="0">
              <a:solidFill>
                <a:srgbClr val="0070C0"/>
              </a:solidFill>
              <a:latin typeface="HGP創英角ﾎﾟｯﾌﾟ体" pitchFamily="50" charset="-128"/>
              <a:ea typeface="HGP創英角ﾎﾟｯﾌﾟ体" pitchFamily="50" charset="-128"/>
            </a:endParaRPr>
          </a:p>
          <a:p>
            <a:pPr marL="0" indent="0">
              <a:buNone/>
            </a:pPr>
            <a:r>
              <a:rPr kumimoji="1" lang="ja-JP" altLang="en-US" dirty="0">
                <a:latin typeface="HGP創英角ﾎﾟｯﾌﾟ体" pitchFamily="50" charset="-128"/>
                <a:ea typeface="HGP創英角ﾎﾟｯﾌﾟ体" pitchFamily="50" charset="-128"/>
              </a:rPr>
              <a:t>　　　</a:t>
            </a:r>
            <a:r>
              <a:rPr kumimoji="1" lang="ja-JP" altLang="en-US" dirty="0">
                <a:solidFill>
                  <a:schemeClr val="accent6">
                    <a:lumMod val="75000"/>
                  </a:schemeClr>
                </a:solidFill>
                <a:latin typeface="HGP創英角ﾎﾟｯﾌﾟ体" pitchFamily="50" charset="-128"/>
                <a:ea typeface="HGP創英角ﾎﾟｯﾌﾟ体" pitchFamily="50" charset="-128"/>
              </a:rPr>
              <a:t>　　　　　　</a:t>
            </a:r>
            <a:r>
              <a:rPr kumimoji="1" lang="ja-JP" altLang="en-US" dirty="0">
                <a:solidFill>
                  <a:srgbClr val="0070C0"/>
                </a:solidFill>
                <a:latin typeface="HGP創英角ﾎﾟｯﾌﾟ体" pitchFamily="50" charset="-128"/>
                <a:ea typeface="HGP創英角ﾎﾟｯﾌﾟ体" pitchFamily="50" charset="-128"/>
              </a:rPr>
              <a:t>ローン金利は値切れなくなります！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67</a:t>
            </a:fld>
            <a:endParaRPr kumimoji="1" lang="ja-JP" altLang="en-US"/>
          </a:p>
        </p:txBody>
      </p:sp>
    </p:spTree>
    <p:extLst>
      <p:ext uri="{BB962C8B-B14F-4D97-AF65-F5344CB8AC3E}">
        <p14:creationId xmlns:p14="http://schemas.microsoft.com/office/powerpoint/2010/main" val="20909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住宅ローンは</a:t>
            </a:r>
            <a:r>
              <a:rPr kumimoji="1" lang="ja-JP" altLang="en-US" dirty="0">
                <a:solidFill>
                  <a:srgbClr val="FF0000"/>
                </a:solidFill>
                <a:latin typeface="HGP創英角ﾎﾟｯﾌﾟ体" pitchFamily="50" charset="-128"/>
                <a:ea typeface="HGP創英角ﾎﾟｯﾌﾟ体" pitchFamily="50" charset="-128"/>
              </a:rPr>
              <a:t>今</a:t>
            </a:r>
            <a:r>
              <a:rPr kumimoji="1" lang="ja-JP" altLang="en-US" dirty="0">
                <a:latin typeface="HGP創英角ﾎﾟｯﾌﾟ体" pitchFamily="50" charset="-128"/>
                <a:ea typeface="HGP創英角ﾎﾟｯﾌﾟ体" pitchFamily="50" charset="-128"/>
              </a:rPr>
              <a:t>が借り時？</a:t>
            </a:r>
          </a:p>
        </p:txBody>
      </p:sp>
      <p:sp>
        <p:nvSpPr>
          <p:cNvPr id="3" name="コンテンツ プレースホルダー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marL="0" indent="0">
              <a:buNone/>
            </a:pPr>
            <a:r>
              <a:rPr kumimoji="1" lang="ja-JP" altLang="en-US" b="1" dirty="0">
                <a:latin typeface="HGP創英角ﾎﾟｯﾌﾟ体" pitchFamily="50" charset="-128"/>
                <a:ea typeface="HGP創英角ﾎﾟｯﾌﾟ体" pitchFamily="50" charset="-128"/>
              </a:rPr>
              <a:t>①金利水準が</a:t>
            </a:r>
            <a:r>
              <a:rPr kumimoji="1" lang="ja-JP" altLang="en-US" b="1" dirty="0">
                <a:solidFill>
                  <a:srgbClr val="0070C0"/>
                </a:solidFill>
                <a:latin typeface="HGP創英角ﾎﾟｯﾌﾟ体" pitchFamily="50" charset="-128"/>
                <a:ea typeface="HGP創英角ﾎﾟｯﾌﾟ体" pitchFamily="50" charset="-128"/>
              </a:rPr>
              <a:t>低く　</a:t>
            </a:r>
            <a:r>
              <a:rPr kumimoji="1" lang="ja-JP" altLang="en-US" b="1" dirty="0">
                <a:latin typeface="HGP創英角ﾎﾟｯﾌﾟ体" pitchFamily="50" charset="-128"/>
                <a:ea typeface="HGP創英角ﾎﾟｯﾌﾟ体" pitchFamily="50" charset="-128"/>
              </a:rPr>
              <a:t>②銀行間の</a:t>
            </a:r>
            <a:r>
              <a:rPr kumimoji="1" lang="ja-JP" altLang="en-US" b="1" dirty="0">
                <a:solidFill>
                  <a:srgbClr val="FF0000"/>
                </a:solidFill>
                <a:latin typeface="HGP創英角ﾎﾟｯﾌﾟ体" pitchFamily="50" charset="-128"/>
                <a:ea typeface="HGP創英角ﾎﾟｯﾌﾟ体" pitchFamily="50" charset="-128"/>
              </a:rPr>
              <a:t>競争が激しい</a:t>
            </a:r>
            <a:endParaRPr kumimoji="1" lang="en-US" altLang="ja-JP" b="1" dirty="0">
              <a:solidFill>
                <a:srgbClr val="FF0000"/>
              </a:solidFill>
              <a:latin typeface="HGP創英角ﾎﾟｯﾌﾟ体" pitchFamily="50" charset="-128"/>
              <a:ea typeface="HGP創英角ﾎﾟｯﾌﾟ体" pitchFamily="50" charset="-128"/>
            </a:endParaRPr>
          </a:p>
          <a:p>
            <a:endParaRPr lang="en-US" altLang="ja-JP" b="1" dirty="0">
              <a:latin typeface="HGP創英角ﾎﾟｯﾌﾟ体" pitchFamily="50" charset="-128"/>
              <a:ea typeface="HGP創英角ﾎﾟｯﾌﾟ体" pitchFamily="50" charset="-128"/>
            </a:endParaRPr>
          </a:p>
          <a:p>
            <a:pPr marL="0" indent="0">
              <a:buNone/>
            </a:pPr>
            <a:r>
              <a:rPr kumimoji="1" lang="ja-JP" altLang="en-US" b="1" dirty="0">
                <a:latin typeface="HGP創英角ﾎﾟｯﾌﾟ体" pitchFamily="50" charset="-128"/>
                <a:ea typeface="HGP創英角ﾎﾟｯﾌﾟ体" pitchFamily="50" charset="-128"/>
              </a:rPr>
              <a:t>　　　</a:t>
            </a:r>
            <a:r>
              <a:rPr kumimoji="1" lang="ja-JP" altLang="en-US" sz="4000" b="1" dirty="0">
                <a:solidFill>
                  <a:srgbClr val="FF0000"/>
                </a:solidFill>
                <a:latin typeface="HGP創英角ﾎﾟｯﾌﾟ体" pitchFamily="50" charset="-128"/>
                <a:ea typeface="HGP創英角ﾎﾟｯﾌﾟ体" pitchFamily="50" charset="-128"/>
              </a:rPr>
              <a:t>今</a:t>
            </a:r>
            <a:r>
              <a:rPr kumimoji="1" lang="ja-JP" altLang="en-US" b="1" dirty="0">
                <a:latin typeface="HGP創英角ﾎﾟｯﾌﾟ体" pitchFamily="50" charset="-128"/>
                <a:ea typeface="HGP創英角ﾎﾟｯﾌﾟ体" pitchFamily="50" charset="-128"/>
              </a:rPr>
              <a:t>　</a:t>
            </a:r>
            <a:r>
              <a:rPr kumimoji="1" lang="en-US" altLang="ja-JP" b="1" dirty="0">
                <a:solidFill>
                  <a:srgbClr val="FF0000"/>
                </a:solidFill>
                <a:latin typeface="HGP創英角ﾎﾟｯﾌﾟ体" pitchFamily="50" charset="-128"/>
                <a:ea typeface="HGP創英角ﾎﾟｯﾌﾟ体" pitchFamily="50" charset="-128"/>
              </a:rPr>
              <a:t>『</a:t>
            </a:r>
            <a:r>
              <a:rPr kumimoji="1" lang="ja-JP" altLang="en-US" sz="3600" b="1" dirty="0">
                <a:solidFill>
                  <a:srgbClr val="FF0000"/>
                </a:solidFill>
                <a:latin typeface="HGP創英角ﾎﾟｯﾌﾟ体" pitchFamily="50" charset="-128"/>
                <a:ea typeface="HGP創英角ﾎﾟｯﾌﾟ体" pitchFamily="50" charset="-128"/>
              </a:rPr>
              <a:t>住宅ローン</a:t>
            </a:r>
            <a:r>
              <a:rPr kumimoji="1" lang="en-US" altLang="ja-JP" b="1" dirty="0">
                <a:solidFill>
                  <a:srgbClr val="FF0000"/>
                </a:solidFill>
                <a:latin typeface="HGP創英角ﾎﾟｯﾌﾟ体" pitchFamily="50" charset="-128"/>
                <a:ea typeface="HGP創英角ﾎﾟｯﾌﾟ体" pitchFamily="50" charset="-128"/>
              </a:rPr>
              <a:t>』</a:t>
            </a:r>
            <a:r>
              <a:rPr kumimoji="1" lang="ja-JP" altLang="en-US" b="1" dirty="0">
                <a:latin typeface="HGP創英角ﾎﾟｯﾌﾟ体" pitchFamily="50" charset="-128"/>
                <a:ea typeface="HGP創英角ﾎﾟｯﾌﾟ体" pitchFamily="50" charset="-128"/>
              </a:rPr>
              <a:t>は本当に借り時です！</a:t>
            </a:r>
            <a:endParaRPr kumimoji="1" lang="en-US" altLang="ja-JP" b="1" dirty="0">
              <a:latin typeface="HGP創英角ﾎﾟｯﾌﾟ体" pitchFamily="50" charset="-128"/>
              <a:ea typeface="HGP創英角ﾎﾟｯﾌﾟ体" pitchFamily="50" charset="-128"/>
            </a:endParaRPr>
          </a:p>
          <a:p>
            <a:pPr marL="0" indent="0">
              <a:buNone/>
            </a:pPr>
            <a:endParaRPr lang="en-US" altLang="ja-JP" sz="2400" b="1" dirty="0">
              <a:latin typeface="HGP創英角ﾎﾟｯﾌﾟ体" pitchFamily="50" charset="-128"/>
              <a:ea typeface="HGP創英角ﾎﾟｯﾌﾟ体" pitchFamily="50" charset="-128"/>
            </a:endParaRPr>
          </a:p>
          <a:p>
            <a:pPr marL="0" indent="0">
              <a:buNone/>
            </a:pPr>
            <a:r>
              <a:rPr kumimoji="1" lang="ja-JP" altLang="en-US" b="1" dirty="0">
                <a:latin typeface="HGP創英角ﾎﾟｯﾌﾟ体" pitchFamily="50" charset="-128"/>
                <a:ea typeface="HGP創英角ﾎﾟｯﾌﾟ体" pitchFamily="50" charset="-128"/>
              </a:rPr>
              <a:t>金利の重さを理解し、</a:t>
            </a:r>
            <a:endParaRPr kumimoji="1" lang="en-US" altLang="ja-JP" b="1" dirty="0">
              <a:latin typeface="HGP創英角ﾎﾟｯﾌﾟ体" pitchFamily="50" charset="-128"/>
              <a:ea typeface="HGP創英角ﾎﾟｯﾌﾟ体" pitchFamily="50" charset="-128"/>
            </a:endParaRPr>
          </a:p>
          <a:p>
            <a:pPr marL="0" indent="0">
              <a:buNone/>
            </a:pPr>
            <a:r>
              <a:rPr kumimoji="1" lang="en-US" altLang="ja-JP" b="1" dirty="0">
                <a:solidFill>
                  <a:srgbClr val="FF0000"/>
                </a:solidFill>
                <a:latin typeface="HGP創英角ﾎﾟｯﾌﾟ体" pitchFamily="50" charset="-128"/>
                <a:ea typeface="HGP創英角ﾎﾟｯﾌﾟ体" pitchFamily="50" charset="-128"/>
              </a:rPr>
              <a:t>0.1</a:t>
            </a:r>
            <a:r>
              <a:rPr kumimoji="1" lang="ja-JP" altLang="en-US" b="1" dirty="0">
                <a:solidFill>
                  <a:srgbClr val="FF0000"/>
                </a:solidFill>
                <a:latin typeface="HGP創英角ﾎﾟｯﾌﾟ体" pitchFamily="50" charset="-128"/>
                <a:ea typeface="HGP創英角ﾎﾟｯﾌﾟ体" pitchFamily="50" charset="-128"/>
              </a:rPr>
              <a:t>％</a:t>
            </a:r>
            <a:r>
              <a:rPr kumimoji="1" lang="ja-JP" altLang="en-US" b="1" dirty="0">
                <a:latin typeface="HGP創英角ﾎﾟｯﾌﾟ体" pitchFamily="50" charset="-128"/>
                <a:ea typeface="HGP創英角ﾎﾟｯﾌﾟ体" pitchFamily="50" charset="-128"/>
              </a:rPr>
              <a:t>でも</a:t>
            </a:r>
            <a:r>
              <a:rPr kumimoji="1" lang="ja-JP" altLang="en-US" b="1" dirty="0">
                <a:solidFill>
                  <a:srgbClr val="FF0000"/>
                </a:solidFill>
                <a:latin typeface="HGP創英角ﾎﾟｯﾌﾟ体" pitchFamily="50" charset="-128"/>
                <a:ea typeface="HGP創英角ﾎﾟｯﾌﾟ体" pitchFamily="50" charset="-128"/>
              </a:rPr>
              <a:t>　</a:t>
            </a:r>
            <a:r>
              <a:rPr kumimoji="1" lang="ja-JP" altLang="en-US" b="1" dirty="0">
                <a:solidFill>
                  <a:srgbClr val="0070C0"/>
                </a:solidFill>
                <a:latin typeface="HGP創英角ﾎﾟｯﾌﾟ体" pitchFamily="50" charset="-128"/>
                <a:ea typeface="HGP創英角ﾎﾟｯﾌﾟ体" pitchFamily="50" charset="-128"/>
              </a:rPr>
              <a:t>低い</a:t>
            </a:r>
            <a:r>
              <a:rPr kumimoji="1" lang="ja-JP" altLang="en-US" b="1" dirty="0">
                <a:latin typeface="HGP創英角ﾎﾟｯﾌﾟ体" pitchFamily="50" charset="-128"/>
                <a:ea typeface="HGP創英角ﾎﾟｯﾌﾟ体" pitchFamily="50" charset="-128"/>
              </a:rPr>
              <a:t>金利　（より有利な条件）で、</a:t>
            </a:r>
            <a:endParaRPr kumimoji="1" lang="en-US" altLang="ja-JP" b="1" dirty="0">
              <a:latin typeface="HGP創英角ﾎﾟｯﾌﾟ体" pitchFamily="50" charset="-128"/>
              <a:ea typeface="HGP創英角ﾎﾟｯﾌﾟ体" pitchFamily="50" charset="-128"/>
            </a:endParaRPr>
          </a:p>
          <a:p>
            <a:pPr marL="0" indent="0">
              <a:buNone/>
            </a:pPr>
            <a:r>
              <a:rPr kumimoji="1" lang="ja-JP" altLang="en-US" b="1" dirty="0">
                <a:solidFill>
                  <a:srgbClr val="FF0000"/>
                </a:solidFill>
                <a:latin typeface="HGP創英角ﾎﾟｯﾌﾟ体" pitchFamily="50" charset="-128"/>
                <a:ea typeface="HGP創英角ﾎﾟｯﾌﾟ体" pitchFamily="50" charset="-128"/>
              </a:rPr>
              <a:t>　　　　　　</a:t>
            </a:r>
            <a:r>
              <a:rPr kumimoji="1" lang="en-US" altLang="ja-JP" sz="4000" b="1" dirty="0">
                <a:solidFill>
                  <a:srgbClr val="FF0000"/>
                </a:solidFill>
                <a:latin typeface="HGP創英角ﾎﾟｯﾌﾟ体" pitchFamily="50" charset="-128"/>
                <a:ea typeface="HGP創英角ﾎﾟｯﾌﾟ体" pitchFamily="50" charset="-128"/>
              </a:rPr>
              <a:t>『</a:t>
            </a:r>
            <a:r>
              <a:rPr kumimoji="1" lang="ja-JP" altLang="en-US" sz="4000" b="1" dirty="0">
                <a:solidFill>
                  <a:srgbClr val="FF0000"/>
                </a:solidFill>
                <a:latin typeface="HGP創英角ﾎﾟｯﾌﾟ体" pitchFamily="50" charset="-128"/>
                <a:ea typeface="HGP創英角ﾎﾟｯﾌﾟ体" pitchFamily="50" charset="-128"/>
              </a:rPr>
              <a:t>住宅ローン</a:t>
            </a:r>
            <a:r>
              <a:rPr kumimoji="1" lang="en-US" altLang="ja-JP" sz="4000" b="1" dirty="0">
                <a:solidFill>
                  <a:srgbClr val="FF0000"/>
                </a:solidFill>
                <a:latin typeface="HGP創英角ﾎﾟｯﾌﾟ体" pitchFamily="50" charset="-128"/>
                <a:ea typeface="HGP創英角ﾎﾟｯﾌﾟ体" pitchFamily="50" charset="-128"/>
              </a:rPr>
              <a:t>』</a:t>
            </a:r>
            <a:r>
              <a:rPr kumimoji="1" lang="ja-JP" altLang="en-US" b="1" dirty="0">
                <a:latin typeface="HGP創英角ﾎﾟｯﾌﾟ体" pitchFamily="50" charset="-128"/>
                <a:ea typeface="HGP創英角ﾎﾟｯﾌﾟ体" pitchFamily="50" charset="-128"/>
              </a:rPr>
              <a:t>を借りましょう！</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68</a:t>
            </a:fld>
            <a:endParaRPr kumimoji="1" lang="ja-JP" altLang="en-US"/>
          </a:p>
        </p:txBody>
      </p:sp>
    </p:spTree>
    <p:extLst>
      <p:ext uri="{BB962C8B-B14F-4D97-AF65-F5344CB8AC3E}">
        <p14:creationId xmlns:p14="http://schemas.microsoft.com/office/powerpoint/2010/main" val="40786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634"/>
        <p:cNvGrpSpPr/>
        <p:nvPr/>
      </p:nvGrpSpPr>
      <p:grpSpPr>
        <a:xfrm>
          <a:off x="0" y="0"/>
          <a:ext cx="0" cy="0"/>
          <a:chOff x="0" y="0"/>
          <a:chExt cx="0" cy="0"/>
        </a:xfrm>
      </p:grpSpPr>
      <p:sp>
        <p:nvSpPr>
          <p:cNvPr id="635" name="Google Shape;635;p6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altLang="ja-JP" sz="1200">
                <a:solidFill>
                  <a:srgbClr val="888888"/>
                </a:solidFill>
                <a:latin typeface="Twentieth Century"/>
                <a:ea typeface="Twentieth Century"/>
                <a:cs typeface="Twentieth Century"/>
                <a:sym typeface="Twentieth Century"/>
              </a:rPr>
              <a:t>69</a:t>
            </a:fld>
            <a:endParaRPr sz="1200">
              <a:solidFill>
                <a:srgbClr val="888888"/>
              </a:solidFill>
              <a:latin typeface="Twentieth Century"/>
              <a:ea typeface="Twentieth Century"/>
              <a:cs typeface="Twentieth Century"/>
              <a:sym typeface="Twentieth Century"/>
            </a:endParaRPr>
          </a:p>
        </p:txBody>
      </p:sp>
      <p:pic>
        <p:nvPicPr>
          <p:cNvPr id="636" name="Google Shape;636;p63" descr="グラフ, 折れ線グラフ&#10;&#10;自動的に生成された説明"/>
          <p:cNvPicPr preferRelativeResize="0"/>
          <p:nvPr/>
        </p:nvPicPr>
        <p:blipFill rotWithShape="1">
          <a:blip r:embed="rId3">
            <a:alphaModFix/>
          </a:blip>
          <a:srcRect/>
          <a:stretch/>
        </p:blipFill>
        <p:spPr>
          <a:xfrm>
            <a:off x="226187" y="390503"/>
            <a:ext cx="8691626" cy="6076994"/>
          </a:xfrm>
          <a:prstGeom prst="rect">
            <a:avLst/>
          </a:prstGeom>
          <a:noFill/>
          <a:ln>
            <a:noFill/>
          </a:ln>
        </p:spPr>
      </p:pic>
      <p:sp>
        <p:nvSpPr>
          <p:cNvPr id="637" name="Google Shape;637;p63"/>
          <p:cNvSpPr/>
          <p:nvPr/>
        </p:nvSpPr>
        <p:spPr>
          <a:xfrm>
            <a:off x="2843808" y="980728"/>
            <a:ext cx="1512168" cy="360040"/>
          </a:xfrm>
          <a:prstGeom prst="wedgeRoundRectCallout">
            <a:avLst>
              <a:gd name="adj1" fmla="val -31620"/>
              <a:gd name="adj2" fmla="val 95886"/>
              <a:gd name="adj3"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Twentieth Century"/>
                <a:ea typeface="Twentieth Century"/>
                <a:cs typeface="Twentieth Century"/>
                <a:sym typeface="Twentieth Century"/>
              </a:rPr>
              <a:t>バブル絶頂期</a:t>
            </a:r>
            <a:endParaRPr/>
          </a:p>
        </p:txBody>
      </p:sp>
      <p:sp>
        <p:nvSpPr>
          <p:cNvPr id="638" name="Google Shape;638;p63"/>
          <p:cNvSpPr/>
          <p:nvPr/>
        </p:nvSpPr>
        <p:spPr>
          <a:xfrm>
            <a:off x="4499992" y="2492896"/>
            <a:ext cx="1440160" cy="360040"/>
          </a:xfrm>
          <a:prstGeom prst="wedgeRoundRectCallout">
            <a:avLst>
              <a:gd name="adj1" fmla="val -17141"/>
              <a:gd name="adj2" fmla="val 246123"/>
              <a:gd name="adj3"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Twentieth Century"/>
                <a:ea typeface="Twentieth Century"/>
                <a:cs typeface="Twentieth Century"/>
                <a:sym typeface="Twentieth Century"/>
              </a:rPr>
              <a:t>ITバブル崩壊</a:t>
            </a:r>
            <a:endParaRPr/>
          </a:p>
        </p:txBody>
      </p:sp>
      <p:sp>
        <p:nvSpPr>
          <p:cNvPr id="639" name="Google Shape;639;p63"/>
          <p:cNvSpPr/>
          <p:nvPr/>
        </p:nvSpPr>
        <p:spPr>
          <a:xfrm>
            <a:off x="5940152" y="1774127"/>
            <a:ext cx="1728192" cy="360040"/>
          </a:xfrm>
          <a:prstGeom prst="wedgeRoundRectCallout">
            <a:avLst>
              <a:gd name="adj1" fmla="val -43969"/>
              <a:gd name="adj2" fmla="val 396359"/>
              <a:gd name="adj3"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Twentieth Century"/>
                <a:ea typeface="Twentieth Century"/>
                <a:cs typeface="Twentieth Century"/>
                <a:sym typeface="Twentieth Century"/>
              </a:rPr>
              <a:t>リーマンショック</a:t>
            </a:r>
            <a:endParaRPr sz="1600" b="1">
              <a:solidFill>
                <a:schemeClr val="dk1"/>
              </a:solidFill>
              <a:latin typeface="Twentieth Century"/>
              <a:ea typeface="Twentieth Century"/>
              <a:cs typeface="Twentieth Century"/>
              <a:sym typeface="Twentieth Century"/>
            </a:endParaRPr>
          </a:p>
        </p:txBody>
      </p:sp>
      <p:sp>
        <p:nvSpPr>
          <p:cNvPr id="640" name="Google Shape;640;p63"/>
          <p:cNvSpPr/>
          <p:nvPr/>
        </p:nvSpPr>
        <p:spPr>
          <a:xfrm>
            <a:off x="6660232" y="4034353"/>
            <a:ext cx="1656184" cy="360040"/>
          </a:xfrm>
          <a:prstGeom prst="wedgeRoundRectCallout">
            <a:avLst>
              <a:gd name="adj1" fmla="val -26603"/>
              <a:gd name="adj2" fmla="val -131855"/>
              <a:gd name="adj3"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Twentieth Century"/>
                <a:ea typeface="Twentieth Century"/>
                <a:cs typeface="Twentieth Century"/>
                <a:sym typeface="Twentieth Century"/>
              </a:rPr>
              <a:t>アベノミクス始動</a:t>
            </a:r>
            <a:endParaRPr/>
          </a:p>
        </p:txBody>
      </p:sp>
      <p:sp>
        <p:nvSpPr>
          <p:cNvPr id="641" name="Google Shape;641;p63"/>
          <p:cNvSpPr/>
          <p:nvPr/>
        </p:nvSpPr>
        <p:spPr>
          <a:xfrm>
            <a:off x="5220072" y="4869160"/>
            <a:ext cx="1728192" cy="360040"/>
          </a:xfrm>
          <a:prstGeom prst="wedgeRoundRectCallout">
            <a:avLst>
              <a:gd name="adj1" fmla="val 75599"/>
              <a:gd name="adj2" fmla="val -44813"/>
              <a:gd name="adj3" fmla="val 16667"/>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Twentieth Century"/>
                <a:ea typeface="Twentieth Century"/>
                <a:cs typeface="Twentieth Century"/>
                <a:sym typeface="Twentieth Century"/>
              </a:rPr>
              <a:t>マイナス金利導入</a:t>
            </a:r>
            <a:endParaRPr/>
          </a:p>
        </p:txBody>
      </p:sp>
      <p:sp>
        <p:nvSpPr>
          <p:cNvPr id="642" name="Google Shape;642;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69</a:t>
            </a:fld>
            <a:endParaRPr/>
          </a:p>
        </p:txBody>
      </p:sp>
      <p:sp>
        <p:nvSpPr>
          <p:cNvPr id="643" name="Google Shape;643;p63"/>
          <p:cNvSpPr txBox="1"/>
          <p:nvPr/>
        </p:nvSpPr>
        <p:spPr>
          <a:xfrm>
            <a:off x="-1908720" y="6072242"/>
            <a:ext cx="4982198"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800" dirty="0">
                <a:solidFill>
                  <a:schemeClr val="dk1"/>
                </a:solidFill>
                <a:latin typeface="Twentieth Century"/>
                <a:ea typeface="Twentieth Century"/>
                <a:cs typeface="Twentieth Century"/>
                <a:sym typeface="Twentieth Century"/>
              </a:rPr>
              <a:t>財務省HPデータより作成　https://www.mof.go.jp/</a:t>
            </a:r>
            <a:endParaRPr sz="1800"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Twentieth Century"/>
              <a:buNone/>
            </a:pPr>
            <a:fld id="{00000000-1234-1234-1234-123412341234}" type="slidenum">
              <a:rPr lang="en-US" altLang="ja-JP" sz="1200" b="0" i="0" u="none" strike="noStrike" cap="none">
                <a:solidFill>
                  <a:srgbClr val="888888"/>
                </a:solidFill>
                <a:latin typeface="Twentieth Century"/>
                <a:ea typeface="Twentieth Century"/>
                <a:cs typeface="Twentieth Century"/>
                <a:sym typeface="Twentieth Century"/>
              </a:rPr>
              <a:t>7</a:t>
            </a:fld>
            <a:endParaRPr sz="1200" b="0" i="0" u="none" strike="noStrike" cap="none">
              <a:solidFill>
                <a:srgbClr val="888888"/>
              </a:solidFill>
              <a:latin typeface="Twentieth Century"/>
              <a:ea typeface="Twentieth Century"/>
              <a:cs typeface="Twentieth Century"/>
              <a:sym typeface="Twentieth Century"/>
            </a:endParaRPr>
          </a:p>
        </p:txBody>
      </p:sp>
      <p:sp>
        <p:nvSpPr>
          <p:cNvPr id="142" name="Google Shape;142;p7"/>
          <p:cNvSpPr/>
          <p:nvPr/>
        </p:nvSpPr>
        <p:spPr>
          <a:xfrm>
            <a:off x="1615835" y="1443211"/>
            <a:ext cx="1080120" cy="3780420"/>
          </a:xfrm>
          <a:prstGeom prst="upArrow">
            <a:avLst>
              <a:gd name="adj1" fmla="val 50000"/>
              <a:gd name="adj2" fmla="val 50000"/>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43" name="Google Shape;143;p7"/>
          <p:cNvSpPr txBox="1"/>
          <p:nvPr/>
        </p:nvSpPr>
        <p:spPr>
          <a:xfrm>
            <a:off x="3995936" y="2023558"/>
            <a:ext cx="39645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Twentieth Century"/>
                <a:ea typeface="Twentieth Century"/>
                <a:cs typeface="Twentieth Century"/>
                <a:sym typeface="Twentieth Century"/>
              </a:rPr>
              <a:t>【フラット35 】Ｓ（金利Ａプラン）</a:t>
            </a:r>
            <a:endParaRPr/>
          </a:p>
        </p:txBody>
      </p:sp>
      <p:sp>
        <p:nvSpPr>
          <p:cNvPr id="144" name="Google Shape;144;p7"/>
          <p:cNvSpPr txBox="1"/>
          <p:nvPr/>
        </p:nvSpPr>
        <p:spPr>
          <a:xfrm>
            <a:off x="3995936" y="2924944"/>
            <a:ext cx="39645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Twentieth Century"/>
                <a:ea typeface="Twentieth Century"/>
                <a:cs typeface="Twentieth Century"/>
                <a:sym typeface="Twentieth Century"/>
              </a:rPr>
              <a:t>【フラット35 】Ｓ（金利Ｂプラン）</a:t>
            </a:r>
            <a:endParaRPr/>
          </a:p>
        </p:txBody>
      </p:sp>
      <p:sp>
        <p:nvSpPr>
          <p:cNvPr id="145" name="Google Shape;145;p7"/>
          <p:cNvSpPr txBox="1"/>
          <p:nvPr/>
        </p:nvSpPr>
        <p:spPr>
          <a:xfrm>
            <a:off x="3993127" y="3821474"/>
            <a:ext cx="18870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Twentieth Century"/>
                <a:ea typeface="Twentieth Century"/>
                <a:cs typeface="Twentieth Century"/>
                <a:sym typeface="Twentieth Century"/>
              </a:rPr>
              <a:t>【フラット35 】</a:t>
            </a:r>
            <a:endParaRPr sz="1800" b="1">
              <a:solidFill>
                <a:schemeClr val="dk1"/>
              </a:solidFill>
              <a:latin typeface="Twentieth Century"/>
              <a:ea typeface="Twentieth Century"/>
              <a:cs typeface="Twentieth Century"/>
              <a:sym typeface="Twentieth Century"/>
            </a:endParaRPr>
          </a:p>
        </p:txBody>
      </p:sp>
      <p:sp>
        <p:nvSpPr>
          <p:cNvPr id="146" name="Google Shape;146;p7"/>
          <p:cNvSpPr txBox="1"/>
          <p:nvPr/>
        </p:nvSpPr>
        <p:spPr>
          <a:xfrm>
            <a:off x="4139953" y="4718004"/>
            <a:ext cx="1338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Twentieth Century"/>
                <a:ea typeface="Twentieth Century"/>
                <a:cs typeface="Twentieth Century"/>
                <a:sym typeface="Twentieth Century"/>
              </a:rPr>
              <a:t>建築基準法</a:t>
            </a:r>
            <a:endParaRPr/>
          </a:p>
        </p:txBody>
      </p:sp>
      <p:sp>
        <p:nvSpPr>
          <p:cNvPr id="147" name="Google Shape;147;p7"/>
          <p:cNvSpPr txBox="1"/>
          <p:nvPr/>
        </p:nvSpPr>
        <p:spPr>
          <a:xfrm rot="5400000">
            <a:off x="508579" y="3571253"/>
            <a:ext cx="221451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dirty="0">
                <a:solidFill>
                  <a:schemeClr val="dk1"/>
                </a:solidFill>
                <a:latin typeface="Twentieth Century"/>
                <a:ea typeface="Twentieth Century"/>
                <a:cs typeface="Twentieth Century"/>
                <a:sym typeface="Twentieth Century"/>
              </a:rPr>
              <a:t>技術基準のレベル</a:t>
            </a:r>
            <a:endParaRPr dirty="0"/>
          </a:p>
        </p:txBody>
      </p:sp>
      <p:sp>
        <p:nvSpPr>
          <p:cNvPr id="148" name="Google Shape;148;p7"/>
          <p:cNvSpPr/>
          <p:nvPr/>
        </p:nvSpPr>
        <p:spPr>
          <a:xfrm>
            <a:off x="3092021" y="1917677"/>
            <a:ext cx="388223" cy="38822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49" name="Google Shape;149;p7"/>
          <p:cNvSpPr/>
          <p:nvPr/>
        </p:nvSpPr>
        <p:spPr>
          <a:xfrm>
            <a:off x="2972395" y="1730398"/>
            <a:ext cx="627476" cy="187279"/>
          </a:xfrm>
          <a:prstGeom prst="triangle">
            <a:avLst>
              <a:gd name="adj"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50" name="Google Shape;150;p7"/>
          <p:cNvSpPr/>
          <p:nvPr/>
        </p:nvSpPr>
        <p:spPr>
          <a:xfrm>
            <a:off x="3211081" y="2042410"/>
            <a:ext cx="150102" cy="150102"/>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151" name="Google Shape;151;p7"/>
          <p:cNvCxnSpPr>
            <a:endCxn id="150" idx="3"/>
          </p:cNvCxnSpPr>
          <p:nvPr/>
        </p:nvCxnSpPr>
        <p:spPr>
          <a:xfrm rot="10800000" flipH="1">
            <a:off x="3211183" y="2117461"/>
            <a:ext cx="150000" cy="300"/>
          </a:xfrm>
          <a:prstGeom prst="straightConnector1">
            <a:avLst/>
          </a:prstGeom>
          <a:noFill/>
          <a:ln w="9525" cap="flat" cmpd="sng">
            <a:solidFill>
              <a:schemeClr val="dk1"/>
            </a:solidFill>
            <a:prstDash val="solid"/>
            <a:round/>
            <a:headEnd type="none" w="sm" len="sm"/>
            <a:tailEnd type="none" w="sm" len="sm"/>
          </a:ln>
        </p:spPr>
      </p:cxnSp>
      <p:cxnSp>
        <p:nvCxnSpPr>
          <p:cNvPr id="152" name="Google Shape;152;p7"/>
          <p:cNvCxnSpPr>
            <a:endCxn id="150" idx="2"/>
          </p:cNvCxnSpPr>
          <p:nvPr/>
        </p:nvCxnSpPr>
        <p:spPr>
          <a:xfrm>
            <a:off x="3286132" y="2045812"/>
            <a:ext cx="0" cy="146700"/>
          </a:xfrm>
          <a:prstGeom prst="straightConnector1">
            <a:avLst/>
          </a:prstGeom>
          <a:noFill/>
          <a:ln w="9525" cap="flat" cmpd="sng">
            <a:solidFill>
              <a:schemeClr val="dk1"/>
            </a:solidFill>
            <a:prstDash val="solid"/>
            <a:round/>
            <a:headEnd type="none" w="sm" len="sm"/>
            <a:tailEnd type="none" w="sm" len="sm"/>
          </a:ln>
        </p:spPr>
      </p:cxnSp>
      <p:sp>
        <p:nvSpPr>
          <p:cNvPr id="153" name="Google Shape;153;p7"/>
          <p:cNvSpPr/>
          <p:nvPr/>
        </p:nvSpPr>
        <p:spPr>
          <a:xfrm>
            <a:off x="3092021" y="2818410"/>
            <a:ext cx="388223" cy="38822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54" name="Google Shape;154;p7"/>
          <p:cNvSpPr/>
          <p:nvPr/>
        </p:nvSpPr>
        <p:spPr>
          <a:xfrm>
            <a:off x="2972395" y="2631131"/>
            <a:ext cx="627476" cy="187279"/>
          </a:xfrm>
          <a:prstGeom prst="triangle">
            <a:avLst>
              <a:gd name="adj"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55" name="Google Shape;155;p7"/>
          <p:cNvSpPr/>
          <p:nvPr/>
        </p:nvSpPr>
        <p:spPr>
          <a:xfrm>
            <a:off x="3211081" y="2943143"/>
            <a:ext cx="150102" cy="150102"/>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156" name="Google Shape;156;p7"/>
          <p:cNvCxnSpPr>
            <a:endCxn id="155" idx="3"/>
          </p:cNvCxnSpPr>
          <p:nvPr/>
        </p:nvCxnSpPr>
        <p:spPr>
          <a:xfrm rot="10800000" flipH="1">
            <a:off x="3211183" y="3018194"/>
            <a:ext cx="150000" cy="300"/>
          </a:xfrm>
          <a:prstGeom prst="straightConnector1">
            <a:avLst/>
          </a:prstGeom>
          <a:noFill/>
          <a:ln w="9525" cap="flat" cmpd="sng">
            <a:solidFill>
              <a:schemeClr val="dk1"/>
            </a:solidFill>
            <a:prstDash val="solid"/>
            <a:round/>
            <a:headEnd type="none" w="sm" len="sm"/>
            <a:tailEnd type="none" w="sm" len="sm"/>
          </a:ln>
        </p:spPr>
      </p:cxnSp>
      <p:cxnSp>
        <p:nvCxnSpPr>
          <p:cNvPr id="157" name="Google Shape;157;p7"/>
          <p:cNvCxnSpPr>
            <a:endCxn id="155" idx="2"/>
          </p:cNvCxnSpPr>
          <p:nvPr/>
        </p:nvCxnSpPr>
        <p:spPr>
          <a:xfrm>
            <a:off x="3286132" y="2946545"/>
            <a:ext cx="0" cy="146700"/>
          </a:xfrm>
          <a:prstGeom prst="straightConnector1">
            <a:avLst/>
          </a:prstGeom>
          <a:noFill/>
          <a:ln w="9525" cap="flat" cmpd="sng">
            <a:solidFill>
              <a:schemeClr val="dk1"/>
            </a:solidFill>
            <a:prstDash val="solid"/>
            <a:round/>
            <a:headEnd type="none" w="sm" len="sm"/>
            <a:tailEnd type="none" w="sm" len="sm"/>
          </a:ln>
        </p:spPr>
      </p:cxnSp>
      <p:sp>
        <p:nvSpPr>
          <p:cNvPr id="158" name="Google Shape;158;p7"/>
          <p:cNvSpPr/>
          <p:nvPr/>
        </p:nvSpPr>
        <p:spPr>
          <a:xfrm>
            <a:off x="3095097" y="3720474"/>
            <a:ext cx="388223" cy="38822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59" name="Google Shape;159;p7"/>
          <p:cNvSpPr/>
          <p:nvPr/>
        </p:nvSpPr>
        <p:spPr>
          <a:xfrm>
            <a:off x="2975471" y="3533195"/>
            <a:ext cx="627476" cy="187279"/>
          </a:xfrm>
          <a:prstGeom prst="triangle">
            <a:avLst>
              <a:gd name="adj"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60" name="Google Shape;160;p7"/>
          <p:cNvSpPr/>
          <p:nvPr/>
        </p:nvSpPr>
        <p:spPr>
          <a:xfrm>
            <a:off x="3214157" y="3845207"/>
            <a:ext cx="150102" cy="150102"/>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161" name="Google Shape;161;p7"/>
          <p:cNvCxnSpPr>
            <a:endCxn id="160" idx="3"/>
          </p:cNvCxnSpPr>
          <p:nvPr/>
        </p:nvCxnSpPr>
        <p:spPr>
          <a:xfrm rot="10800000" flipH="1">
            <a:off x="3214259" y="3920258"/>
            <a:ext cx="150000" cy="300"/>
          </a:xfrm>
          <a:prstGeom prst="straightConnector1">
            <a:avLst/>
          </a:prstGeom>
          <a:noFill/>
          <a:ln w="9525" cap="flat" cmpd="sng">
            <a:solidFill>
              <a:schemeClr val="dk1"/>
            </a:solidFill>
            <a:prstDash val="solid"/>
            <a:round/>
            <a:headEnd type="none" w="sm" len="sm"/>
            <a:tailEnd type="none" w="sm" len="sm"/>
          </a:ln>
        </p:spPr>
      </p:cxnSp>
      <p:cxnSp>
        <p:nvCxnSpPr>
          <p:cNvPr id="162" name="Google Shape;162;p7"/>
          <p:cNvCxnSpPr>
            <a:endCxn id="160" idx="2"/>
          </p:cNvCxnSpPr>
          <p:nvPr/>
        </p:nvCxnSpPr>
        <p:spPr>
          <a:xfrm>
            <a:off x="3289208" y="3848609"/>
            <a:ext cx="0" cy="146700"/>
          </a:xfrm>
          <a:prstGeom prst="straightConnector1">
            <a:avLst/>
          </a:prstGeom>
          <a:noFill/>
          <a:ln w="9525" cap="flat" cmpd="sng">
            <a:solidFill>
              <a:schemeClr val="dk1"/>
            </a:solidFill>
            <a:prstDash val="solid"/>
            <a:round/>
            <a:headEnd type="none" w="sm" len="sm"/>
            <a:tailEnd type="none" w="sm" len="sm"/>
          </a:ln>
        </p:spPr>
      </p:cxnSp>
      <p:sp>
        <p:nvSpPr>
          <p:cNvPr id="163" name="Google Shape;163;p7"/>
          <p:cNvSpPr/>
          <p:nvPr/>
        </p:nvSpPr>
        <p:spPr>
          <a:xfrm>
            <a:off x="3092021" y="4620851"/>
            <a:ext cx="388223" cy="38822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64" name="Google Shape;164;p7"/>
          <p:cNvSpPr/>
          <p:nvPr/>
        </p:nvSpPr>
        <p:spPr>
          <a:xfrm>
            <a:off x="2972395" y="4433572"/>
            <a:ext cx="627476" cy="187279"/>
          </a:xfrm>
          <a:prstGeom prst="triangle">
            <a:avLst>
              <a:gd name="adj"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65" name="Google Shape;165;p7"/>
          <p:cNvSpPr/>
          <p:nvPr/>
        </p:nvSpPr>
        <p:spPr>
          <a:xfrm>
            <a:off x="3211081" y="4745584"/>
            <a:ext cx="150102" cy="150102"/>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166" name="Google Shape;166;p7"/>
          <p:cNvCxnSpPr>
            <a:endCxn id="165" idx="3"/>
          </p:cNvCxnSpPr>
          <p:nvPr/>
        </p:nvCxnSpPr>
        <p:spPr>
          <a:xfrm rot="10800000" flipH="1">
            <a:off x="3211183" y="4820635"/>
            <a:ext cx="150000" cy="300"/>
          </a:xfrm>
          <a:prstGeom prst="straightConnector1">
            <a:avLst/>
          </a:prstGeom>
          <a:noFill/>
          <a:ln w="9525" cap="flat" cmpd="sng">
            <a:solidFill>
              <a:schemeClr val="dk1"/>
            </a:solidFill>
            <a:prstDash val="solid"/>
            <a:round/>
            <a:headEnd type="none" w="sm" len="sm"/>
            <a:tailEnd type="none" w="sm" len="sm"/>
          </a:ln>
        </p:spPr>
      </p:cxnSp>
      <p:cxnSp>
        <p:nvCxnSpPr>
          <p:cNvPr id="167" name="Google Shape;167;p7"/>
          <p:cNvCxnSpPr>
            <a:endCxn id="165" idx="2"/>
          </p:cNvCxnSpPr>
          <p:nvPr/>
        </p:nvCxnSpPr>
        <p:spPr>
          <a:xfrm>
            <a:off x="3286132" y="4748986"/>
            <a:ext cx="0" cy="146700"/>
          </a:xfrm>
          <a:prstGeom prst="straightConnector1">
            <a:avLst/>
          </a:prstGeom>
          <a:noFill/>
          <a:ln w="9525" cap="flat" cmpd="sng">
            <a:solidFill>
              <a:schemeClr val="dk1"/>
            </a:solidFill>
            <a:prstDash val="solid"/>
            <a:round/>
            <a:headEnd type="none" w="sm" len="sm"/>
            <a:tailEnd type="none" w="sm" len="sm"/>
          </a:ln>
        </p:spPr>
      </p:cxnSp>
      <p:sp>
        <p:nvSpPr>
          <p:cNvPr id="168" name="Google Shape;168;p7"/>
          <p:cNvSpPr/>
          <p:nvPr/>
        </p:nvSpPr>
        <p:spPr>
          <a:xfrm>
            <a:off x="971600" y="1124744"/>
            <a:ext cx="7416824" cy="4536504"/>
          </a:xfrm>
          <a:prstGeom prst="roundRect">
            <a:avLst>
              <a:gd name="adj" fmla="val 16667"/>
            </a:avLst>
          </a:prstGeom>
          <a:noFill/>
          <a:ln w="38100" cap="flat" cmpd="sng">
            <a:solidFill>
              <a:srgbClr val="8CB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69" name="Google Shape;169;p7"/>
          <p:cNvSpPr/>
          <p:nvPr/>
        </p:nvSpPr>
        <p:spPr>
          <a:xfrm>
            <a:off x="1691680" y="797201"/>
            <a:ext cx="5760640" cy="6460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70" name="Google Shape;170;p7"/>
          <p:cNvSpPr txBox="1"/>
          <p:nvPr/>
        </p:nvSpPr>
        <p:spPr>
          <a:xfrm>
            <a:off x="1727311" y="902464"/>
            <a:ext cx="568937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b="1">
                <a:solidFill>
                  <a:srgbClr val="0070C0"/>
                </a:solidFill>
                <a:latin typeface="Twentieth Century"/>
                <a:ea typeface="Twentieth Century"/>
                <a:cs typeface="Twentieth Century"/>
                <a:sym typeface="Twentieth Century"/>
              </a:rPr>
              <a:t>【フラット35 】Ｓ</a:t>
            </a:r>
            <a:r>
              <a:rPr lang="ja-JP" sz="2800" b="1">
                <a:solidFill>
                  <a:schemeClr val="dk1"/>
                </a:solidFill>
                <a:latin typeface="Twentieth Century"/>
                <a:ea typeface="Twentieth Century"/>
                <a:cs typeface="Twentieth Century"/>
                <a:sym typeface="Twentieth Century"/>
              </a:rPr>
              <a:t>の住宅イメージ</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64" descr="グラフ, 折れ線グラフ&#10;&#10;自動的に生成された説明"/>
          <p:cNvPicPr preferRelativeResize="0"/>
          <p:nvPr/>
        </p:nvPicPr>
        <p:blipFill rotWithShape="1">
          <a:blip r:embed="rId3">
            <a:alphaModFix/>
          </a:blip>
          <a:srcRect/>
          <a:stretch/>
        </p:blipFill>
        <p:spPr>
          <a:xfrm>
            <a:off x="226187" y="390503"/>
            <a:ext cx="8691626" cy="6076994"/>
          </a:xfrm>
          <a:prstGeom prst="rect">
            <a:avLst/>
          </a:prstGeom>
          <a:noFill/>
          <a:ln>
            <a:noFill/>
          </a:ln>
        </p:spPr>
      </p:pic>
      <p:sp>
        <p:nvSpPr>
          <p:cNvPr id="649" name="Google Shape;649;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70</a:t>
            </a:fld>
            <a:endParaRPr/>
          </a:p>
        </p:txBody>
      </p:sp>
      <p:cxnSp>
        <p:nvCxnSpPr>
          <p:cNvPr id="650" name="Google Shape;650;p64"/>
          <p:cNvCxnSpPr/>
          <p:nvPr/>
        </p:nvCxnSpPr>
        <p:spPr>
          <a:xfrm rot="10800000" flipH="1">
            <a:off x="6094558" y="2130906"/>
            <a:ext cx="1728192" cy="1080120"/>
          </a:xfrm>
          <a:prstGeom prst="straightConnector1">
            <a:avLst/>
          </a:prstGeom>
          <a:noFill/>
          <a:ln w="76200" cap="flat" cmpd="sng">
            <a:solidFill>
              <a:srgbClr val="FF0000"/>
            </a:solidFill>
            <a:prstDash val="solid"/>
            <a:round/>
            <a:headEnd type="none" w="sm" len="sm"/>
            <a:tailEnd type="triangle" w="med" len="med"/>
          </a:ln>
        </p:spPr>
      </p:cxnSp>
      <p:cxnSp>
        <p:nvCxnSpPr>
          <p:cNvPr id="651" name="Google Shape;651;p64"/>
          <p:cNvCxnSpPr/>
          <p:nvPr/>
        </p:nvCxnSpPr>
        <p:spPr>
          <a:xfrm>
            <a:off x="5922080" y="4771409"/>
            <a:ext cx="2160240" cy="360040"/>
          </a:xfrm>
          <a:prstGeom prst="straightConnector1">
            <a:avLst/>
          </a:prstGeom>
          <a:noFill/>
          <a:ln w="76200" cap="flat" cmpd="sng">
            <a:solidFill>
              <a:srgbClr val="00B0F0"/>
            </a:solidFill>
            <a:prstDash val="solid"/>
            <a:round/>
            <a:headEnd type="none" w="sm" len="sm"/>
            <a:tailEnd type="triangle" w="med" len="med"/>
          </a:ln>
        </p:spPr>
      </p:cxnSp>
      <p:sp>
        <p:nvSpPr>
          <p:cNvPr id="652" name="Google Shape;652;p64"/>
          <p:cNvSpPr/>
          <p:nvPr/>
        </p:nvSpPr>
        <p:spPr>
          <a:xfrm>
            <a:off x="5310431" y="1844824"/>
            <a:ext cx="3833569" cy="374441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Twentieth Century"/>
              <a:ea typeface="Twentieth Century"/>
              <a:cs typeface="Twentieth Century"/>
              <a:sym typeface="Twentieth Century"/>
            </a:endParaRPr>
          </a:p>
        </p:txBody>
      </p:sp>
      <p:sp>
        <p:nvSpPr>
          <p:cNvPr id="653" name="Google Shape;653;p64"/>
          <p:cNvSpPr txBox="1"/>
          <p:nvPr/>
        </p:nvSpPr>
        <p:spPr>
          <a:xfrm>
            <a:off x="-1980728" y="6040488"/>
            <a:ext cx="4982198"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800" dirty="0">
                <a:solidFill>
                  <a:schemeClr val="dk1"/>
                </a:solidFill>
                <a:latin typeface="Twentieth Century"/>
                <a:ea typeface="Twentieth Century"/>
                <a:cs typeface="Twentieth Century"/>
                <a:sym typeface="Twentieth Century"/>
              </a:rPr>
              <a:t>財務省HPデータより作成　https://www.mof.go.jp/</a:t>
            </a:r>
            <a:endParaRPr sz="1800"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71</a:t>
            </a:fld>
            <a:endParaRPr/>
          </a:p>
        </p:txBody>
      </p:sp>
      <p:graphicFrame>
        <p:nvGraphicFramePr>
          <p:cNvPr id="659" name="Google Shape;659;p65"/>
          <p:cNvGraphicFramePr/>
          <p:nvPr/>
        </p:nvGraphicFramePr>
        <p:xfrm>
          <a:off x="207962" y="810577"/>
          <a:ext cx="8728076" cy="52368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今が借り時なのは分かった！</a:t>
            </a:r>
          </a:p>
        </p:txBody>
      </p:sp>
      <p:sp>
        <p:nvSpPr>
          <p:cNvPr id="3" name="コンテンツ プレースホルダー 2"/>
          <p:cNvSpPr>
            <a:spLocks noGrp="1"/>
          </p:cNvSpPr>
          <p:nvPr>
            <p:ph idx="1"/>
          </p:nvPr>
        </p:nvSpPr>
        <p:spPr>
          <a:xfrm>
            <a:off x="323528" y="1700808"/>
            <a:ext cx="8363272" cy="453650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62500" lnSpcReduction="20000"/>
          </a:bodyPr>
          <a:lstStyle/>
          <a:p>
            <a:pPr marL="0" indent="0">
              <a:buNone/>
            </a:pPr>
            <a:r>
              <a:rPr lang="ja-JP" altLang="en-US" dirty="0">
                <a:latin typeface="HGP創英角ﾎﾟｯﾌﾟ体" pitchFamily="50" charset="-128"/>
                <a:ea typeface="HGP創英角ﾎﾟｯﾌﾟ体" pitchFamily="50" charset="-128"/>
              </a:rPr>
              <a:t>どのくらいの借入金額（返済額）が妥当なのか？</a:t>
            </a:r>
            <a:endParaRPr lang="en-US" altLang="ja-JP" dirty="0">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pPr marL="0" indent="0">
              <a:buNone/>
            </a:pPr>
            <a:r>
              <a:rPr kumimoji="1" lang="ja-JP" altLang="en-US" sz="4100" dirty="0">
                <a:latin typeface="HGP創英角ﾎﾟｯﾌﾟ体" pitchFamily="50" charset="-128"/>
                <a:ea typeface="HGP創英角ﾎﾟｯﾌﾟ体" pitchFamily="50" charset="-128"/>
              </a:rPr>
              <a:t>銀行が貸してくれる金額＝</a:t>
            </a:r>
            <a:endParaRPr kumimoji="1" lang="en-US" altLang="ja-JP" sz="4100"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a:t>
            </a:r>
            <a:r>
              <a:rPr lang="ja-JP" altLang="en-US" sz="3600" dirty="0">
                <a:solidFill>
                  <a:srgbClr val="FF0000"/>
                </a:solidFill>
                <a:latin typeface="HGP創英角ﾎﾟｯﾌﾟ体" pitchFamily="50" charset="-128"/>
                <a:ea typeface="HGP創英角ﾎﾟｯﾌﾟ体" pitchFamily="50" charset="-128"/>
              </a:rPr>
              <a:t>税込み年収の７</a:t>
            </a:r>
            <a:r>
              <a:rPr lang="en-US" altLang="ja-JP" sz="3600" dirty="0">
                <a:solidFill>
                  <a:srgbClr val="FF0000"/>
                </a:solidFill>
                <a:latin typeface="HGP創英角ﾎﾟｯﾌﾟ体" pitchFamily="50" charset="-128"/>
                <a:ea typeface="HGP創英角ﾎﾟｯﾌﾟ体" pitchFamily="50" charset="-128"/>
              </a:rPr>
              <a:t>.5</a:t>
            </a:r>
            <a:r>
              <a:rPr lang="ja-JP" altLang="en-US" sz="3600" dirty="0">
                <a:solidFill>
                  <a:srgbClr val="FF0000"/>
                </a:solidFill>
                <a:latin typeface="HGP創英角ﾎﾟｯﾌﾟ体" pitchFamily="50" charset="-128"/>
                <a:ea typeface="HGP創英角ﾎﾟｯﾌﾟ体" pitchFamily="50" charset="-128"/>
              </a:rPr>
              <a:t>倍～９</a:t>
            </a:r>
            <a:r>
              <a:rPr lang="en-US" altLang="ja-JP" sz="3600" dirty="0">
                <a:solidFill>
                  <a:srgbClr val="FF0000"/>
                </a:solidFill>
                <a:latin typeface="HGP創英角ﾎﾟｯﾌﾟ体" pitchFamily="50" charset="-128"/>
                <a:ea typeface="HGP創英角ﾎﾟｯﾌﾟ体" pitchFamily="50" charset="-128"/>
              </a:rPr>
              <a:t>.5</a:t>
            </a:r>
            <a:r>
              <a:rPr lang="ja-JP" altLang="en-US" sz="3600" dirty="0">
                <a:solidFill>
                  <a:srgbClr val="FF0000"/>
                </a:solidFill>
                <a:latin typeface="HGP創英角ﾎﾟｯﾌﾟ体" pitchFamily="50" charset="-128"/>
                <a:ea typeface="HGP創英角ﾎﾟｯﾌﾟ体" pitchFamily="50" charset="-128"/>
              </a:rPr>
              <a:t>倍</a:t>
            </a:r>
            <a:endParaRPr lang="en-US" altLang="ja-JP" sz="3600" dirty="0">
              <a:solidFill>
                <a:srgbClr val="FF0000"/>
              </a:solidFill>
              <a:latin typeface="HGP創英角ﾎﾟｯﾌﾟ体" pitchFamily="50" charset="-128"/>
              <a:ea typeface="HGP創英角ﾎﾟｯﾌﾟ体" pitchFamily="50" charset="-128"/>
            </a:endParaRPr>
          </a:p>
          <a:p>
            <a:pPr marL="0" indent="0">
              <a:buNone/>
            </a:pPr>
            <a:endParaRPr lang="en-US" altLang="ja-JP" sz="3600" dirty="0">
              <a:solidFill>
                <a:srgbClr val="FF0000"/>
              </a:solidFill>
              <a:latin typeface="HGP創英角ﾎﾟｯﾌﾟ体" pitchFamily="50" charset="-128"/>
              <a:ea typeface="HGP創英角ﾎﾟｯﾌﾟ体" pitchFamily="50" charset="-128"/>
            </a:endParaRPr>
          </a:p>
          <a:p>
            <a:pPr marL="0" indent="0">
              <a:buNone/>
            </a:pPr>
            <a:r>
              <a:rPr lang="ja-JP" altLang="en-US" sz="3600" dirty="0">
                <a:latin typeface="HGP創英角ﾎﾟｯﾌﾟ体" pitchFamily="50" charset="-128"/>
                <a:ea typeface="HGP創英角ﾎﾟｯﾌﾟ体" pitchFamily="50" charset="-128"/>
              </a:rPr>
              <a:t>年間返済比率　３５％以内　（年収</a:t>
            </a:r>
            <a:r>
              <a:rPr lang="en-US" altLang="ja-JP" sz="3600" dirty="0">
                <a:latin typeface="HGP創英角ﾎﾟｯﾌﾟ体" pitchFamily="50" charset="-128"/>
                <a:ea typeface="HGP創英角ﾎﾟｯﾌﾟ体" pitchFamily="50" charset="-128"/>
              </a:rPr>
              <a:t>400</a:t>
            </a:r>
            <a:r>
              <a:rPr lang="ja-JP" altLang="en-US" sz="3600" dirty="0">
                <a:latin typeface="HGP創英角ﾎﾟｯﾌﾟ体" pitchFamily="50" charset="-128"/>
                <a:ea typeface="HGP創英角ﾎﾟｯﾌﾟ体" pitchFamily="50" charset="-128"/>
              </a:rPr>
              <a:t>万円以上の場合）</a:t>
            </a:r>
            <a:endParaRPr lang="en-US" altLang="ja-JP" sz="3600" dirty="0">
              <a:latin typeface="HGP創英角ﾎﾟｯﾌﾟ体" pitchFamily="50" charset="-128"/>
              <a:ea typeface="HGP創英角ﾎﾟｯﾌﾟ体" pitchFamily="50" charset="-128"/>
            </a:endParaRPr>
          </a:p>
          <a:p>
            <a:pPr marL="0" indent="0">
              <a:buNone/>
            </a:pPr>
            <a:endParaRPr lang="en-US" altLang="ja-JP" sz="3600" dirty="0">
              <a:latin typeface="HGP創英角ﾎﾟｯﾌﾟ体" pitchFamily="50" charset="-128"/>
              <a:ea typeface="HGP創英角ﾎﾟｯﾌﾟ体" pitchFamily="50" charset="-128"/>
            </a:endParaRPr>
          </a:p>
          <a:p>
            <a:pPr marL="0" indent="0">
              <a:buNone/>
            </a:pPr>
            <a:r>
              <a:rPr lang="ja-JP" altLang="en-US" dirty="0">
                <a:solidFill>
                  <a:srgbClr val="FF0000"/>
                </a:solidFill>
                <a:latin typeface="HGP創英角ﾎﾟｯﾌﾟ体" pitchFamily="50" charset="-128"/>
                <a:ea typeface="HGP創英角ﾎﾟｯﾌﾟ体" pitchFamily="50" charset="-128"/>
              </a:rPr>
              <a:t>　　　　　　　　　　　　　　</a:t>
            </a:r>
            <a:r>
              <a:rPr lang="ja-JP" altLang="en-US" sz="3600" dirty="0">
                <a:solidFill>
                  <a:srgbClr val="FF0000"/>
                </a:solidFill>
                <a:latin typeface="HGP創英角ﾎﾟｯﾌﾟ体" pitchFamily="50" charset="-128"/>
                <a:ea typeface="HGP創英角ﾎﾟｯﾌﾟ体" pitchFamily="50" charset="-128"/>
              </a:rPr>
              <a:t>年間返済額</a:t>
            </a:r>
            <a:endParaRPr lang="en-US" altLang="ja-JP" sz="3600" dirty="0">
              <a:solidFill>
                <a:srgbClr val="FF0000"/>
              </a:solidFill>
              <a:latin typeface="HGP創英角ﾎﾟｯﾌﾟ体" pitchFamily="50" charset="-128"/>
              <a:ea typeface="HGP創英角ﾎﾟｯﾌﾟ体" pitchFamily="50" charset="-128"/>
            </a:endParaRPr>
          </a:p>
          <a:p>
            <a:pPr marL="0" indent="0">
              <a:buNone/>
            </a:pPr>
            <a:r>
              <a:rPr lang="ja-JP" altLang="en-US" sz="3600" dirty="0">
                <a:solidFill>
                  <a:srgbClr val="FF0000"/>
                </a:solidFill>
                <a:latin typeface="HGP創英角ﾎﾟｯﾌﾟ体" pitchFamily="50" charset="-128"/>
                <a:ea typeface="HGP創英角ﾎﾟｯﾌﾟ体" pitchFamily="50" charset="-128"/>
              </a:rPr>
              <a:t>　　　　　　　　　　　　税　込　年　収　　　　　　</a:t>
            </a:r>
            <a:r>
              <a:rPr lang="ja-JP" altLang="en-US" sz="3600" dirty="0">
                <a:solidFill>
                  <a:srgbClr val="002060"/>
                </a:solidFill>
                <a:latin typeface="HGP創英角ﾎﾟｯﾌﾟ体" pitchFamily="50" charset="-128"/>
                <a:ea typeface="HGP創英角ﾎﾟｯﾌﾟ体" pitchFamily="50" charset="-128"/>
              </a:rPr>
              <a:t>審査金利で計算</a:t>
            </a:r>
            <a:endParaRPr lang="en-US" altLang="ja-JP" sz="3600" dirty="0">
              <a:solidFill>
                <a:srgbClr val="002060"/>
              </a:solidFill>
              <a:latin typeface="HGP創英角ﾎﾟｯﾌﾟ体" pitchFamily="50" charset="-128"/>
              <a:ea typeface="HGP創英角ﾎﾟｯﾌﾟ体" pitchFamily="50" charset="-128"/>
            </a:endParaRPr>
          </a:p>
          <a:p>
            <a:pPr marL="0" indent="0">
              <a:buNone/>
            </a:pPr>
            <a:endParaRPr lang="en-US" altLang="ja-JP" sz="3600" dirty="0">
              <a:solidFill>
                <a:srgbClr val="002060"/>
              </a:solidFill>
              <a:latin typeface="HGP創英角ﾎﾟｯﾌﾟ体" pitchFamily="50" charset="-128"/>
              <a:ea typeface="HGP創英角ﾎﾟｯﾌﾟ体" pitchFamily="50" charset="-128"/>
            </a:endParaRPr>
          </a:p>
          <a:p>
            <a:pPr marL="0" indent="0" algn="ctr">
              <a:buNone/>
            </a:pPr>
            <a:r>
              <a:rPr kumimoji="1" lang="ja-JP" altLang="en-US" dirty="0">
                <a:latin typeface="HGP創英角ﾎﾟｯﾌﾟ体" pitchFamily="50" charset="-128"/>
                <a:ea typeface="HGP創英角ﾎﾟｯﾌﾟ体" pitchFamily="50" charset="-128"/>
              </a:rPr>
              <a:t>　　　　　　　　　　　　　　　　　　　　　　　　　　　　　　</a:t>
            </a:r>
            <a:r>
              <a:rPr kumimoji="1" lang="ja-JP" altLang="en-US" sz="3800" dirty="0">
                <a:latin typeface="HGP創英角ﾎﾟｯﾌﾟ体" pitchFamily="50" charset="-128"/>
                <a:ea typeface="HGP創英角ﾎﾟｯﾌﾟ体" pitchFamily="50" charset="-128"/>
              </a:rPr>
              <a:t>静岡銀行は</a:t>
            </a:r>
            <a:r>
              <a:rPr lang="ja-JP" altLang="en-US" sz="3800" dirty="0">
                <a:solidFill>
                  <a:srgbClr val="FF0000"/>
                </a:solidFill>
                <a:latin typeface="HGP創英角ﾎﾟｯﾌﾟ体" pitchFamily="50" charset="-128"/>
                <a:ea typeface="HGP創英角ﾎﾟｯﾌﾟ体" pitchFamily="50" charset="-128"/>
              </a:rPr>
              <a:t>３</a:t>
            </a:r>
            <a:r>
              <a:rPr kumimoji="1" lang="ja-JP" altLang="en-US" sz="3800" dirty="0">
                <a:solidFill>
                  <a:srgbClr val="FF0000"/>
                </a:solidFill>
                <a:latin typeface="HGP創英角ﾎﾟｯﾌﾟ体" pitchFamily="50" charset="-128"/>
                <a:ea typeface="HGP創英角ﾎﾟｯﾌﾟ体" pitchFamily="50" charset="-128"/>
              </a:rPr>
              <a:t>％</a:t>
            </a:r>
            <a:r>
              <a:rPr kumimoji="1" lang="ja-JP" altLang="en-US" dirty="0">
                <a:latin typeface="HGP創英角ﾎﾟｯﾌﾟ体" pitchFamily="50" charset="-128"/>
                <a:ea typeface="HGP創英角ﾎﾟｯﾌﾟ体" pitchFamily="50" charset="-128"/>
              </a:rPr>
              <a:t>　　　　　</a:t>
            </a:r>
            <a:endParaRPr kumimoji="1" lang="en-US" altLang="ja-JP" dirty="0">
              <a:latin typeface="HGP創英角ﾎﾟｯﾌﾟ体" pitchFamily="50" charset="-128"/>
              <a:ea typeface="HGP創英角ﾎﾟｯﾌﾟ体" pitchFamily="50" charset="-128"/>
            </a:endParaRPr>
          </a:p>
          <a:p>
            <a:pPr marL="0" indent="0">
              <a:buNone/>
            </a:pPr>
            <a:r>
              <a:rPr lang="ja-JP" altLang="en-US" sz="4600" dirty="0">
                <a:solidFill>
                  <a:schemeClr val="accent1"/>
                </a:solidFill>
                <a:latin typeface="HGP創英角ﾎﾟｯﾌﾟ体" pitchFamily="50" charset="-128"/>
                <a:ea typeface="HGP創英角ﾎﾟｯﾌﾟ体" pitchFamily="50" charset="-128"/>
              </a:rPr>
              <a:t>無理なく返済できる金額は？</a:t>
            </a:r>
            <a:endParaRPr kumimoji="1" lang="en-US" altLang="ja-JP" sz="4600" dirty="0">
              <a:solidFill>
                <a:schemeClr val="accent1"/>
              </a:solidFill>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pPr marL="0" indent="0">
              <a:buNone/>
            </a:pPr>
            <a:endParaRPr kumimoji="1" lang="en-US" altLang="ja-JP" dirty="0">
              <a:latin typeface="HGP創英角ﾎﾟｯﾌﾟ体" pitchFamily="50" charset="-128"/>
              <a:ea typeface="HGP創英角ﾎﾟｯﾌﾟ体" pitchFamily="50" charset="-128"/>
            </a:endParaRPr>
          </a:p>
          <a:p>
            <a:pPr marL="0" indent="0">
              <a:buNone/>
            </a:pPr>
            <a:endParaRPr lang="en-US" altLang="ja-JP" dirty="0">
              <a:latin typeface="HGP創英角ﾎﾟｯﾌﾟ体" pitchFamily="50" charset="-128"/>
              <a:ea typeface="HGP創英角ﾎﾟｯﾌﾟ体" pitchFamily="50" charset="-128"/>
            </a:endParaRPr>
          </a:p>
          <a:p>
            <a:pPr marL="0" indent="0">
              <a:buNone/>
            </a:pPr>
            <a:endParaRPr kumimoji="1" lang="ja-JP" altLang="en-US" dirty="0">
              <a:latin typeface="HGP創英角ﾎﾟｯﾌﾟ体" pitchFamily="50" charset="-128"/>
              <a:ea typeface="HGP創英角ﾎﾟｯﾌﾟ体" pitchFamily="50" charset="-128"/>
            </a:endParaRPr>
          </a:p>
        </p:txBody>
      </p:sp>
      <p:cxnSp>
        <p:nvCxnSpPr>
          <p:cNvPr id="5" name="直線コネクタ 4"/>
          <p:cNvCxnSpPr/>
          <p:nvPr/>
        </p:nvCxnSpPr>
        <p:spPr>
          <a:xfrm>
            <a:off x="2411760" y="4437112"/>
            <a:ext cx="230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72</a:t>
            </a:fld>
            <a:endParaRPr kumimoji="1" lang="ja-JP" altLang="en-US"/>
          </a:p>
        </p:txBody>
      </p:sp>
    </p:spTree>
    <p:extLst>
      <p:ext uri="{BB962C8B-B14F-4D97-AF65-F5344CB8AC3E}">
        <p14:creationId xmlns:p14="http://schemas.microsoft.com/office/powerpoint/2010/main" val="7367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HGP創英角ﾎﾟｯﾌﾟ体" pitchFamily="50" charset="-128"/>
                <a:ea typeface="HGP創英角ﾎﾟｯﾌﾟ体" pitchFamily="50" charset="-128"/>
              </a:rPr>
              <a:t>住宅ローンの返済は長期！</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kumimoji="1" lang="ja-JP" altLang="en-US" dirty="0">
                <a:latin typeface="HGP創英角ﾎﾟｯﾌﾟ体" pitchFamily="50" charset="-128"/>
                <a:ea typeface="HGP創英角ﾎﾟｯﾌﾟ体" pitchFamily="50" charset="-128"/>
              </a:rPr>
              <a:t>・今、大丈夫でも</a:t>
            </a:r>
            <a:r>
              <a:rPr kumimoji="1" lang="ja-JP" altLang="en-US" dirty="0">
                <a:solidFill>
                  <a:srgbClr val="0070C0"/>
                </a:solidFill>
                <a:latin typeface="HGP創英角ﾎﾟｯﾌﾟ体" pitchFamily="50" charset="-128"/>
                <a:ea typeface="HGP創英角ﾎﾟｯﾌﾟ体" pitchFamily="50" charset="-128"/>
              </a:rPr>
              <a:t>将来</a:t>
            </a:r>
            <a:r>
              <a:rPr lang="ja-JP" altLang="en-US" dirty="0">
                <a:latin typeface="HGP創英角ﾎﾟｯﾌﾟ体" pitchFamily="50" charset="-128"/>
                <a:ea typeface="HGP創英角ﾎﾟｯﾌﾟ体" pitchFamily="50" charset="-128"/>
              </a:rPr>
              <a:t>は</a:t>
            </a:r>
            <a:r>
              <a:rPr kumimoji="1" lang="ja-JP" altLang="en-US" dirty="0">
                <a:latin typeface="HGP創英角ﾎﾟｯﾌﾟ体" pitchFamily="50" charset="-128"/>
                <a:ea typeface="HGP創英角ﾎﾟｯﾌﾟ体" pitchFamily="50" charset="-128"/>
              </a:rPr>
              <a:t>・・・</a:t>
            </a: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・子どもの</a:t>
            </a:r>
            <a:r>
              <a:rPr lang="ja-JP" altLang="en-US" dirty="0">
                <a:solidFill>
                  <a:srgbClr val="FF0000"/>
                </a:solidFill>
                <a:latin typeface="HGP創英角ﾎﾟｯﾌﾟ体" pitchFamily="50" charset="-128"/>
                <a:ea typeface="HGP創英角ﾎﾟｯﾌﾟ体" pitchFamily="50" charset="-128"/>
              </a:rPr>
              <a:t>教育費</a:t>
            </a:r>
            <a:r>
              <a:rPr lang="ja-JP" altLang="en-US" dirty="0">
                <a:latin typeface="HGP創英角ﾎﾟｯﾌﾟ体" pitchFamily="50" charset="-128"/>
                <a:ea typeface="HGP創英角ﾎﾟｯﾌﾟ体" pitchFamily="50" charset="-128"/>
              </a:rPr>
              <a:t>も考えると・・・</a:t>
            </a:r>
            <a:endParaRPr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a:t>
            </a:r>
            <a:r>
              <a:rPr lang="ja-JP" altLang="en-US" dirty="0">
                <a:solidFill>
                  <a:srgbClr val="FF0000"/>
                </a:solidFill>
                <a:latin typeface="HGP創英角ﾎﾟｯﾌﾟ体" pitchFamily="50" charset="-128"/>
                <a:ea typeface="HGP創英角ﾎﾟｯﾌﾟ体" pitchFamily="50" charset="-128"/>
              </a:rPr>
              <a:t>老後</a:t>
            </a:r>
            <a:r>
              <a:rPr lang="ja-JP" altLang="en-US" dirty="0">
                <a:latin typeface="HGP創英角ﾎﾟｯﾌﾟ体" pitchFamily="50" charset="-128"/>
                <a:ea typeface="HGP創英角ﾎﾟｯﾌﾟ体" pitchFamily="50" charset="-128"/>
              </a:rPr>
              <a:t>のお金は大丈夫だろうか？</a:t>
            </a:r>
            <a:endParaRPr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・自分達の</a:t>
            </a:r>
            <a:r>
              <a:rPr lang="en-US" altLang="ja-JP" dirty="0">
                <a:solidFill>
                  <a:srgbClr val="FF0000"/>
                </a:solidFill>
                <a:latin typeface="HGP創英角ﾎﾟｯﾌﾟ体" pitchFamily="50" charset="-128"/>
                <a:ea typeface="HGP創英角ﾎﾟｯﾌﾟ体" pitchFamily="50" charset="-128"/>
              </a:rPr>
              <a:t>『</a:t>
            </a:r>
            <a:r>
              <a:rPr lang="ja-JP" altLang="en-US" dirty="0">
                <a:solidFill>
                  <a:srgbClr val="FF0000"/>
                </a:solidFill>
                <a:latin typeface="HGP創英角ﾎﾟｯﾌﾟ体" pitchFamily="50" charset="-128"/>
                <a:ea typeface="HGP創英角ﾎﾟｯﾌﾟ体" pitchFamily="50" charset="-128"/>
              </a:rPr>
              <a:t>住宅予算</a:t>
            </a:r>
            <a:r>
              <a:rPr lang="en-US" altLang="ja-JP" dirty="0">
                <a:solidFill>
                  <a:srgbClr val="FF0000"/>
                </a:solidFill>
                <a:latin typeface="HGP創英角ﾎﾟｯﾌﾟ体" pitchFamily="50" charset="-128"/>
                <a:ea typeface="HGP創英角ﾎﾟｯﾌﾟ体" pitchFamily="50" charset="-128"/>
              </a:rPr>
              <a:t>』</a:t>
            </a:r>
            <a:r>
              <a:rPr lang="ja-JP" altLang="en-US" dirty="0">
                <a:latin typeface="HGP創英角ﾎﾟｯﾌﾟ体" pitchFamily="50" charset="-128"/>
                <a:ea typeface="HGP創英角ﾎﾟｯﾌﾟ体" pitchFamily="50" charset="-128"/>
              </a:rPr>
              <a:t>は適正なのか？　　　　　　　　　　　　　　</a:t>
            </a:r>
            <a:endParaRPr lang="en-US" altLang="ja-JP" dirty="0">
              <a:latin typeface="HGP創英角ﾎﾟｯﾌﾟ体" pitchFamily="50" charset="-128"/>
              <a:ea typeface="HGP創英角ﾎﾟｯﾌﾟ体" pitchFamily="50" charset="-128"/>
            </a:endParaRPr>
          </a:p>
          <a:p>
            <a:pPr marL="0" indent="0">
              <a:buNone/>
            </a:pPr>
            <a:r>
              <a:rPr kumimoji="1" lang="ja-JP" altLang="en-US" dirty="0"/>
              <a:t>　　　　　　　　　　　</a:t>
            </a:r>
            <a:r>
              <a:rPr lang="ja-JP" altLang="en-US" dirty="0">
                <a:solidFill>
                  <a:srgbClr val="0070C0"/>
                </a:solidFill>
                <a:latin typeface="HGS創英角ﾎﾟｯﾌﾟ体" panose="040B0A00000000000000" pitchFamily="50" charset="-128"/>
                <a:ea typeface="HGS創英角ﾎﾟｯﾌﾟ体" panose="040B0A00000000000000" pitchFamily="50" charset="-128"/>
              </a:rPr>
              <a:t>心配、</a:t>
            </a:r>
            <a:r>
              <a:rPr kumimoji="1" lang="ja-JP" altLang="en-US" dirty="0">
                <a:solidFill>
                  <a:srgbClr val="0070C0"/>
                </a:solidFill>
                <a:latin typeface="HGS創英角ﾎﾟｯﾌﾟ体" panose="040B0A00000000000000" pitchFamily="50" charset="-128"/>
                <a:ea typeface="HGS創英角ﾎﾟｯﾌﾟ体" panose="040B0A00000000000000" pitchFamily="50" charset="-128"/>
              </a:rPr>
              <a:t>不安</a:t>
            </a:r>
            <a:r>
              <a:rPr kumimoji="1" lang="ja-JP" altLang="en-US" dirty="0">
                <a:solidFill>
                  <a:srgbClr val="0070C0"/>
                </a:solidFill>
                <a:latin typeface="HGP創英角ﾎﾟｯﾌﾟ体" panose="040B0A00000000000000" pitchFamily="50" charset="-128"/>
                <a:ea typeface="HGP創英角ﾎﾟｯﾌﾟ体" panose="040B0A00000000000000" pitchFamily="50" charset="-128"/>
              </a:rPr>
              <a:t>・・・じゃないですか？</a:t>
            </a:r>
            <a:endParaRPr kumimoji="1" lang="en-US" altLang="ja-JP"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2800" dirty="0">
                <a:solidFill>
                  <a:srgbClr val="0070C0"/>
                </a:solidFill>
                <a:latin typeface="HGP創英角ﾎﾟｯﾌﾟ体" pitchFamily="50" charset="-128"/>
                <a:ea typeface="HGP創英角ﾎﾟｯﾌﾟ体" pitchFamily="50" charset="-128"/>
              </a:rPr>
              <a:t>その不安は</a:t>
            </a:r>
            <a:endParaRPr kumimoji="1" lang="en-US" altLang="ja-JP" sz="2800" dirty="0">
              <a:solidFill>
                <a:srgbClr val="0070C0"/>
              </a:solidFill>
              <a:latin typeface="HGP創英角ﾎﾟｯﾌﾟ体" pitchFamily="50" charset="-128"/>
              <a:ea typeface="HGP創英角ﾎﾟｯﾌﾟ体" pitchFamily="50" charset="-128"/>
            </a:endParaRPr>
          </a:p>
          <a:p>
            <a:pPr marL="0" indent="0">
              <a:buNone/>
            </a:pPr>
            <a:r>
              <a:rPr lang="ja-JP" altLang="en-US" sz="2800" dirty="0">
                <a:solidFill>
                  <a:srgbClr val="FF0000"/>
                </a:solidFill>
                <a:latin typeface="HGP創英角ﾎﾟｯﾌﾟ体" pitchFamily="50" charset="-128"/>
                <a:ea typeface="HGP創英角ﾎﾟｯﾌﾟ体" pitchFamily="50" charset="-128"/>
              </a:rPr>
              <a:t>　　　</a:t>
            </a:r>
            <a:r>
              <a:rPr kumimoji="1" lang="en-US" altLang="ja-JP" sz="3500" dirty="0">
                <a:solidFill>
                  <a:srgbClr val="FF0000"/>
                </a:solidFill>
                <a:latin typeface="HGP創英角ﾎﾟｯﾌﾟ体" pitchFamily="50" charset="-128"/>
                <a:ea typeface="HGP創英角ﾎﾟｯﾌﾟ体" pitchFamily="50" charset="-128"/>
              </a:rPr>
              <a:t>『</a:t>
            </a:r>
            <a:r>
              <a:rPr kumimoji="1" lang="ja-JP" altLang="en-US" sz="3500" dirty="0">
                <a:solidFill>
                  <a:srgbClr val="FF0000"/>
                </a:solidFill>
                <a:latin typeface="HGP創英角ﾎﾟｯﾌﾟ体" pitchFamily="50" charset="-128"/>
                <a:ea typeface="HGP創英角ﾎﾟｯﾌﾟ体" pitchFamily="50" charset="-128"/>
              </a:rPr>
              <a:t>ライフプラン</a:t>
            </a:r>
            <a:r>
              <a:rPr kumimoji="1" lang="en-US" altLang="ja-JP" sz="3500" dirty="0">
                <a:solidFill>
                  <a:srgbClr val="FF0000"/>
                </a:solidFill>
                <a:latin typeface="HGP創英角ﾎﾟｯﾌﾟ体" pitchFamily="50" charset="-128"/>
                <a:ea typeface="HGP創英角ﾎﾟｯﾌﾟ体" pitchFamily="50" charset="-128"/>
              </a:rPr>
              <a:t>』</a:t>
            </a:r>
            <a:r>
              <a:rPr kumimoji="1" lang="ja-JP" altLang="en-US" sz="3500" dirty="0">
                <a:solidFill>
                  <a:srgbClr val="FF0000"/>
                </a:solidFill>
                <a:latin typeface="HGP創英角ﾎﾟｯﾌﾟ体" pitchFamily="50" charset="-128"/>
                <a:ea typeface="HGP創英角ﾎﾟｯﾌﾟ体" pitchFamily="50" charset="-128"/>
              </a:rPr>
              <a:t>を</a:t>
            </a:r>
            <a:r>
              <a:rPr lang="ja-JP" altLang="en-US" sz="3500" dirty="0">
                <a:solidFill>
                  <a:srgbClr val="FF0000"/>
                </a:solidFill>
                <a:latin typeface="HGP創英角ﾎﾟｯﾌﾟ体" pitchFamily="50" charset="-128"/>
                <a:ea typeface="HGP創英角ﾎﾟｯﾌﾟ体" pitchFamily="50" charset="-128"/>
              </a:rPr>
              <a:t>作</a:t>
            </a:r>
            <a:r>
              <a:rPr kumimoji="1" lang="ja-JP" altLang="en-US" sz="3500" dirty="0">
                <a:solidFill>
                  <a:srgbClr val="FF0000"/>
                </a:solidFill>
                <a:latin typeface="HGP創英角ﾎﾟｯﾌﾟ体" pitchFamily="50" charset="-128"/>
                <a:ea typeface="HGP創英角ﾎﾟｯﾌﾟ体" pitchFamily="50" charset="-128"/>
              </a:rPr>
              <a:t>ることで解消します！</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73</a:t>
            </a:fld>
            <a:endParaRPr kumimoji="1" lang="ja-JP" altLang="en-US" dirty="0"/>
          </a:p>
        </p:txBody>
      </p:sp>
    </p:spTree>
    <p:extLst>
      <p:ext uri="{BB962C8B-B14F-4D97-AF65-F5344CB8AC3E}">
        <p14:creationId xmlns:p14="http://schemas.microsoft.com/office/powerpoint/2010/main" val="173788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720"/>
            <a:ext cx="8229600" cy="468052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kumimoji="1" lang="ja-JP" altLang="en-US" dirty="0">
                <a:solidFill>
                  <a:srgbClr val="C00000"/>
                </a:solidFill>
                <a:latin typeface="HGP創英角ﾎﾟｯﾌﾟ体" pitchFamily="50" charset="-128"/>
                <a:ea typeface="HGP創英角ﾎﾟｯﾌﾟ体" pitchFamily="50" charset="-128"/>
              </a:rPr>
              <a:t>ライフプラン</a:t>
            </a:r>
            <a:r>
              <a:rPr kumimoji="1" lang="ja-JP" altLang="en-US" dirty="0">
                <a:latin typeface="HGP創英角ﾎﾟｯﾌﾟ体" pitchFamily="50" charset="-128"/>
                <a:ea typeface="HGP創英角ﾎﾟｯﾌﾟ体" pitchFamily="50" charset="-128"/>
              </a:rPr>
              <a:t>とは？</a:t>
            </a:r>
            <a:br>
              <a:rPr kumimoji="1" lang="en-US" altLang="ja-JP" dirty="0">
                <a:latin typeface="HGP創英角ﾎﾟｯﾌﾟ体" pitchFamily="50" charset="-128"/>
                <a:ea typeface="HGP創英角ﾎﾟｯﾌﾟ体" pitchFamily="50" charset="-128"/>
              </a:rPr>
            </a:br>
            <a:br>
              <a:rPr kumimoji="1" lang="en-US" altLang="ja-JP" dirty="0">
                <a:latin typeface="HGP創英角ﾎﾟｯﾌﾟ体" pitchFamily="50" charset="-128"/>
                <a:ea typeface="HGP創英角ﾎﾟｯﾌﾟ体" pitchFamily="50" charset="-128"/>
              </a:rPr>
            </a:br>
            <a:r>
              <a:rPr lang="ja-JP" altLang="en-US" sz="3200" dirty="0">
                <a:latin typeface="HGP創英角ﾎﾟｯﾌﾟ体" pitchFamily="50" charset="-128"/>
                <a:ea typeface="HGP創英角ﾎﾟｯﾌﾟ体" pitchFamily="50" charset="-128"/>
              </a:rPr>
              <a:t>（マネープラン）</a:t>
            </a:r>
            <a:endParaRPr kumimoji="1" lang="ja-JP" altLang="en-US" sz="3200" dirty="0">
              <a:latin typeface="HGP創英角ﾎﾟｯﾌﾟ体" pitchFamily="50" charset="-128"/>
              <a:ea typeface="HGP創英角ﾎﾟｯﾌﾟ体" pitchFamily="50" charset="-128"/>
            </a:endParaRP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74</a:t>
            </a:fld>
            <a:endParaRPr kumimoji="1" lang="ja-JP" altLang="en-US"/>
          </a:p>
        </p:txBody>
      </p:sp>
    </p:spTree>
    <p:extLst>
      <p:ext uri="{BB962C8B-B14F-4D97-AF65-F5344CB8AC3E}">
        <p14:creationId xmlns:p14="http://schemas.microsoft.com/office/powerpoint/2010/main" val="290160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FF0000"/>
                </a:solidFill>
                <a:latin typeface="HGP創英角ﾎﾟｯﾌﾟ体" pitchFamily="50" charset="-128"/>
                <a:ea typeface="HGP創英角ﾎﾟｯﾌﾟ体" pitchFamily="50" charset="-128"/>
              </a:rPr>
              <a:t>ライフプラン</a:t>
            </a:r>
          </a:p>
        </p:txBody>
      </p:sp>
      <p:sp>
        <p:nvSpPr>
          <p:cNvPr id="3" name="コンテンツ プレースホルダー 2"/>
          <p:cNvSpPr>
            <a:spLocks noGrp="1"/>
          </p:cNvSpPr>
          <p:nvPr>
            <p:ph idx="1"/>
          </p:nvPr>
        </p:nvSpPr>
        <p:spPr>
          <a:xfrm>
            <a:off x="457200" y="1600200"/>
            <a:ext cx="8291264"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lnSpcReduction="10000"/>
          </a:bodyPr>
          <a:lstStyle/>
          <a:p>
            <a:pPr marL="0" indent="0">
              <a:buNone/>
            </a:pPr>
            <a:r>
              <a:rPr kumimoji="1" lang="ja-JP" altLang="en-US" dirty="0">
                <a:latin typeface="HGP創英角ﾎﾟｯﾌﾟ体" pitchFamily="50" charset="-128"/>
                <a:ea typeface="HGP創英角ﾎﾟｯﾌﾟ体" pitchFamily="50" charset="-128"/>
              </a:rPr>
              <a:t>ライフ＝</a:t>
            </a:r>
            <a:r>
              <a:rPr lang="ja-JP" altLang="en-US" dirty="0">
                <a:latin typeface="HGP創英角ﾎﾟｯﾌﾟ体" pitchFamily="50" charset="-128"/>
                <a:ea typeface="HGP創英角ﾎﾟｯﾌﾟ体" pitchFamily="50" charset="-128"/>
              </a:rPr>
              <a:t>人生・生活</a:t>
            </a:r>
            <a:r>
              <a:rPr kumimoji="1" lang="ja-JP" altLang="en-US" dirty="0">
                <a:latin typeface="HGP創英角ﾎﾟｯﾌﾟ体" pitchFamily="50" charset="-128"/>
                <a:ea typeface="HGP創英角ﾎﾟｯﾌﾟ体" pitchFamily="50" charset="-128"/>
              </a:rPr>
              <a:t>　　</a:t>
            </a:r>
            <a:r>
              <a:rPr lang="ja-JP" altLang="en-US" dirty="0">
                <a:latin typeface="HGP創英角ﾎﾟｯﾌﾟ体" pitchFamily="50" charset="-128"/>
                <a:ea typeface="HGP創英角ﾎﾟｯﾌﾟ体" pitchFamily="50" charset="-128"/>
              </a:rPr>
              <a:t>プラン＝計画・設計</a:t>
            </a:r>
            <a:endParaRPr lang="en-US" altLang="ja-JP" dirty="0">
              <a:latin typeface="HGP創英角ﾎﾟｯﾌﾟ体" pitchFamily="50" charset="-128"/>
              <a:ea typeface="HGP創英角ﾎﾟｯﾌﾟ体" pitchFamily="50" charset="-128"/>
            </a:endParaRPr>
          </a:p>
          <a:p>
            <a:pPr marL="0" indent="0">
              <a:buNone/>
            </a:pPr>
            <a:endParaRPr kumimoji="1" lang="en-US" altLang="ja-JP"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ご家族の</a:t>
            </a:r>
            <a:r>
              <a:rPr lang="ja-JP" altLang="en-US" dirty="0">
                <a:solidFill>
                  <a:srgbClr val="FF0000"/>
                </a:solidFill>
                <a:latin typeface="HGP創英角ﾎﾟｯﾌﾟ体" pitchFamily="50" charset="-128"/>
                <a:ea typeface="HGP創英角ﾎﾟｯﾌﾟ体" pitchFamily="50" charset="-128"/>
              </a:rPr>
              <a:t>ライフイベント</a:t>
            </a:r>
            <a:r>
              <a:rPr lang="ja-JP" altLang="en-US" dirty="0">
                <a:latin typeface="HGP創英角ﾎﾟｯﾌﾟ体" pitchFamily="50" charset="-128"/>
                <a:ea typeface="HGP創英角ﾎﾟｯﾌﾟ体" pitchFamily="50" charset="-128"/>
              </a:rPr>
              <a:t>に合わせて</a:t>
            </a:r>
            <a:endParaRPr lang="en-US" altLang="ja-JP" dirty="0">
              <a:latin typeface="HGP創英角ﾎﾟｯﾌﾟ体" pitchFamily="50" charset="-128"/>
              <a:ea typeface="HGP創英角ﾎﾟｯﾌﾟ体" pitchFamily="50" charset="-128"/>
            </a:endParaRPr>
          </a:p>
          <a:p>
            <a:pPr marL="0" indent="0">
              <a:buNone/>
            </a:pPr>
            <a:endParaRPr kumimoji="1" lang="en-US" altLang="ja-JP" dirty="0">
              <a:latin typeface="HGP創英角ﾎﾟｯﾌﾟ体" pitchFamily="50" charset="-128"/>
              <a:ea typeface="HGP創英角ﾎﾟｯﾌﾟ体" pitchFamily="50" charset="-128"/>
            </a:endParaRPr>
          </a:p>
          <a:p>
            <a:pPr marL="0" indent="0">
              <a:buNone/>
            </a:pPr>
            <a:r>
              <a:rPr lang="ja-JP" altLang="en-US" dirty="0">
                <a:solidFill>
                  <a:srgbClr val="FF0000"/>
                </a:solidFill>
                <a:latin typeface="HGP創英角ﾎﾟｯﾌﾟ体" pitchFamily="50" charset="-128"/>
                <a:ea typeface="HGP創英角ﾎﾟｯﾌﾟ体" pitchFamily="50" charset="-128"/>
              </a:rPr>
              <a:t>　　　　　お金の使い方（収支）</a:t>
            </a:r>
            <a:r>
              <a:rPr kumimoji="1" lang="ja-JP" altLang="en-US" dirty="0">
                <a:latin typeface="HGP創英角ﾎﾟｯﾌﾟ体" pitchFamily="50" charset="-128"/>
                <a:ea typeface="HGP創英角ﾎﾟｯﾌﾟ体" pitchFamily="50" charset="-128"/>
              </a:rPr>
              <a:t>を</a:t>
            </a:r>
            <a:r>
              <a:rPr kumimoji="1" lang="ja-JP" altLang="en-US" dirty="0">
                <a:solidFill>
                  <a:srgbClr val="FF0000"/>
                </a:solidFill>
                <a:latin typeface="HGP創英角ﾎﾟｯﾌﾟ体" pitchFamily="50" charset="-128"/>
                <a:ea typeface="HGP創英角ﾎﾟｯﾌﾟ体" pitchFamily="50" charset="-128"/>
              </a:rPr>
              <a:t>計画すること！</a:t>
            </a:r>
            <a:endParaRPr kumimoji="1" lang="en-US" altLang="ja-JP" dirty="0">
              <a:solidFill>
                <a:srgbClr val="FF0000"/>
              </a:solidFill>
              <a:latin typeface="HGP創英角ﾎﾟｯﾌﾟ体" pitchFamily="50" charset="-128"/>
              <a:ea typeface="HGP創英角ﾎﾟｯﾌﾟ体" pitchFamily="50" charset="-128"/>
            </a:endParaRPr>
          </a:p>
          <a:p>
            <a:pPr marL="0" indent="0">
              <a:buNone/>
            </a:pPr>
            <a:endParaRPr lang="en-US" altLang="ja-JP" dirty="0">
              <a:solidFill>
                <a:srgbClr val="FF0000"/>
              </a:solidFill>
              <a:latin typeface="HGP創英角ﾎﾟｯﾌﾟ体" pitchFamily="50" charset="-128"/>
              <a:ea typeface="HGP創英角ﾎﾟｯﾌﾟ体" pitchFamily="50" charset="-128"/>
            </a:endParaRPr>
          </a:p>
          <a:p>
            <a:pPr marL="0" indent="0">
              <a:buNone/>
            </a:pPr>
            <a:r>
              <a:rPr kumimoji="1" lang="ja-JP" altLang="en-US" sz="2400" dirty="0">
                <a:solidFill>
                  <a:schemeClr val="accent5"/>
                </a:solidFill>
                <a:latin typeface="HGP創英角ﾎﾟｯﾌﾟ体" pitchFamily="50" charset="-128"/>
                <a:ea typeface="HGP創英角ﾎﾟｯﾌﾟ体" pitchFamily="50" charset="-128"/>
              </a:rPr>
              <a:t>将来設計図を描き、お金が足りなくならないかチェックする！</a:t>
            </a:r>
            <a:endParaRPr kumimoji="1" lang="en-US" altLang="ja-JP" sz="2400" dirty="0">
              <a:solidFill>
                <a:schemeClr val="accent5"/>
              </a:solidFill>
              <a:latin typeface="HGP創英角ﾎﾟｯﾌﾟ体" pitchFamily="50" charset="-128"/>
              <a:ea typeface="HGP創英角ﾎﾟｯﾌﾟ体" pitchFamily="50" charset="-128"/>
            </a:endParaRPr>
          </a:p>
          <a:p>
            <a:pPr marL="0" indent="0">
              <a:buNone/>
            </a:pPr>
            <a:r>
              <a:rPr kumimoji="1" lang="en-US" altLang="ja-JP" dirty="0">
                <a:solidFill>
                  <a:srgbClr val="FF0000"/>
                </a:solidFill>
                <a:latin typeface="HGP創英角ﾎﾟｯﾌﾟ体" pitchFamily="50" charset="-128"/>
                <a:ea typeface="HGP創英角ﾎﾟｯﾌﾟ体" pitchFamily="50" charset="-128"/>
              </a:rPr>
              <a:t>『</a:t>
            </a:r>
            <a:r>
              <a:rPr kumimoji="1" lang="ja-JP" altLang="en-US" dirty="0">
                <a:solidFill>
                  <a:srgbClr val="FF0000"/>
                </a:solidFill>
                <a:latin typeface="HGP創英角ﾎﾟｯﾌﾟ体" pitchFamily="50" charset="-128"/>
                <a:ea typeface="HGP創英角ﾎﾟｯﾌﾟ体" pitchFamily="50" charset="-128"/>
              </a:rPr>
              <a:t>キャッシュフロー表</a:t>
            </a:r>
            <a:r>
              <a:rPr kumimoji="1" lang="en-US" altLang="ja-JP" dirty="0">
                <a:solidFill>
                  <a:srgbClr val="FF0000"/>
                </a:solidFill>
                <a:latin typeface="HGP創英角ﾎﾟｯﾌﾟ体" pitchFamily="50" charset="-128"/>
                <a:ea typeface="HGP創英角ﾎﾟｯﾌﾟ体" pitchFamily="50" charset="-128"/>
              </a:rPr>
              <a:t>』</a:t>
            </a:r>
            <a:r>
              <a:rPr kumimoji="1" lang="ja-JP" altLang="en-US" dirty="0">
                <a:solidFill>
                  <a:srgbClr val="FF0000"/>
                </a:solidFill>
                <a:latin typeface="HGP創英角ﾎﾟｯﾌﾟ体" pitchFamily="50" charset="-128"/>
                <a:ea typeface="HGP創英角ﾎﾟｯﾌﾟ体" pitchFamily="50" charset="-128"/>
              </a:rPr>
              <a:t>　</a:t>
            </a:r>
            <a:r>
              <a:rPr kumimoji="1" lang="ja-JP" altLang="en-US" sz="2400" dirty="0">
                <a:solidFill>
                  <a:schemeClr val="accent5"/>
                </a:solidFill>
                <a:latin typeface="HGP創英角ﾎﾟｯﾌﾟ体" pitchFamily="50" charset="-128"/>
                <a:ea typeface="HGP創英角ﾎﾟｯﾌﾟ体" pitchFamily="50" charset="-128"/>
              </a:rPr>
              <a:t>の作成！</a:t>
            </a: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75</a:t>
            </a:fld>
            <a:endParaRPr kumimoji="1" lang="ja-JP" altLang="en-US"/>
          </a:p>
        </p:txBody>
      </p:sp>
    </p:spTree>
    <p:extLst>
      <p:ext uri="{BB962C8B-B14F-4D97-AF65-F5344CB8AC3E}">
        <p14:creationId xmlns:p14="http://schemas.microsoft.com/office/powerpoint/2010/main" val="98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ED11DB7-3CAD-4B54-B015-A45183F99F18}"/>
              </a:ext>
            </a:extLst>
          </p:cNvPr>
          <p:cNvSpPr>
            <a:spLocks noGrp="1"/>
          </p:cNvSpPr>
          <p:nvPr>
            <p:ph type="sldNum" sz="quarter" idx="12"/>
          </p:nvPr>
        </p:nvSpPr>
        <p:spPr/>
        <p:txBody>
          <a:bodyPr/>
          <a:lstStyle/>
          <a:p>
            <a:fld id="{428159FB-B171-47E6-97FF-94E4E8E0D996}" type="slidenum">
              <a:rPr kumimoji="1" lang="ja-JP" altLang="en-US" smtClean="0"/>
              <a:t>76</a:t>
            </a:fld>
            <a:endParaRPr kumimoji="1" lang="ja-JP" altLang="en-US"/>
          </a:p>
        </p:txBody>
      </p:sp>
      <p:pic>
        <p:nvPicPr>
          <p:cNvPr id="5" name="図 4">
            <a:extLst>
              <a:ext uri="{FF2B5EF4-FFF2-40B4-BE49-F238E27FC236}">
                <a16:creationId xmlns:a16="http://schemas.microsoft.com/office/drawing/2014/main" id="{F4A25A3A-1AB7-4017-9BB6-AB1CB533E9E4}"/>
              </a:ext>
            </a:extLst>
          </p:cNvPr>
          <p:cNvPicPr>
            <a:picLocks noChangeAspect="1"/>
          </p:cNvPicPr>
          <p:nvPr/>
        </p:nvPicPr>
        <p:blipFill>
          <a:blip r:embed="rId2"/>
          <a:stretch>
            <a:fillRect/>
          </a:stretch>
        </p:blipFill>
        <p:spPr>
          <a:xfrm>
            <a:off x="107504" y="260648"/>
            <a:ext cx="8856984" cy="6095702"/>
          </a:xfrm>
          <a:prstGeom prst="rect">
            <a:avLst/>
          </a:prstGeom>
        </p:spPr>
      </p:pic>
    </p:spTree>
    <p:extLst>
      <p:ext uri="{BB962C8B-B14F-4D97-AF65-F5344CB8AC3E}">
        <p14:creationId xmlns:p14="http://schemas.microsoft.com/office/powerpoint/2010/main" val="959524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834066-87C8-4F5A-8D93-7DCB20E7DA67}"/>
              </a:ext>
            </a:extLst>
          </p:cNvPr>
          <p:cNvSpPr>
            <a:spLocks noGrp="1"/>
          </p:cNvSpPr>
          <p:nvPr>
            <p:ph type="sldNum" sz="quarter" idx="12"/>
          </p:nvPr>
        </p:nvSpPr>
        <p:spPr/>
        <p:txBody>
          <a:bodyPr/>
          <a:lstStyle/>
          <a:p>
            <a:fld id="{428159FB-B171-47E6-97FF-94E4E8E0D996}" type="slidenum">
              <a:rPr kumimoji="1" lang="ja-JP" altLang="en-US" smtClean="0"/>
              <a:t>77</a:t>
            </a:fld>
            <a:endParaRPr kumimoji="1" lang="ja-JP" altLang="en-US"/>
          </a:p>
        </p:txBody>
      </p:sp>
      <p:pic>
        <p:nvPicPr>
          <p:cNvPr id="5" name="図 4">
            <a:extLst>
              <a:ext uri="{FF2B5EF4-FFF2-40B4-BE49-F238E27FC236}">
                <a16:creationId xmlns:a16="http://schemas.microsoft.com/office/drawing/2014/main" id="{F7CA2040-4C3B-4C60-AF66-151B3F9741BD}"/>
              </a:ext>
            </a:extLst>
          </p:cNvPr>
          <p:cNvPicPr>
            <a:picLocks noChangeAspect="1"/>
          </p:cNvPicPr>
          <p:nvPr/>
        </p:nvPicPr>
        <p:blipFill>
          <a:blip r:embed="rId2"/>
          <a:stretch>
            <a:fillRect/>
          </a:stretch>
        </p:blipFill>
        <p:spPr>
          <a:xfrm>
            <a:off x="395536" y="332656"/>
            <a:ext cx="8496944" cy="6120680"/>
          </a:xfrm>
          <a:prstGeom prst="rect">
            <a:avLst/>
          </a:prstGeom>
        </p:spPr>
      </p:pic>
    </p:spTree>
    <p:extLst>
      <p:ext uri="{BB962C8B-B14F-4D97-AF65-F5344CB8AC3E}">
        <p14:creationId xmlns:p14="http://schemas.microsoft.com/office/powerpoint/2010/main" val="1288925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EE4E8A1-A3F3-4143-ACFF-3E562CCC8D1E}"/>
              </a:ext>
            </a:extLst>
          </p:cNvPr>
          <p:cNvSpPr>
            <a:spLocks noGrp="1"/>
          </p:cNvSpPr>
          <p:nvPr>
            <p:ph type="sldNum" sz="quarter" idx="12"/>
          </p:nvPr>
        </p:nvSpPr>
        <p:spPr/>
        <p:txBody>
          <a:bodyPr/>
          <a:lstStyle/>
          <a:p>
            <a:fld id="{428159FB-B171-47E6-97FF-94E4E8E0D996}" type="slidenum">
              <a:rPr kumimoji="1" lang="ja-JP" altLang="en-US" smtClean="0"/>
              <a:t>78</a:t>
            </a:fld>
            <a:endParaRPr kumimoji="1" lang="ja-JP" altLang="en-US"/>
          </a:p>
        </p:txBody>
      </p:sp>
      <p:pic>
        <p:nvPicPr>
          <p:cNvPr id="5" name="図 4">
            <a:extLst>
              <a:ext uri="{FF2B5EF4-FFF2-40B4-BE49-F238E27FC236}">
                <a16:creationId xmlns:a16="http://schemas.microsoft.com/office/drawing/2014/main" id="{10F671E4-934E-4A9E-A489-0A0C5BF0D472}"/>
              </a:ext>
            </a:extLst>
          </p:cNvPr>
          <p:cNvPicPr>
            <a:picLocks noChangeAspect="1"/>
          </p:cNvPicPr>
          <p:nvPr/>
        </p:nvPicPr>
        <p:blipFill>
          <a:blip r:embed="rId2"/>
          <a:stretch>
            <a:fillRect/>
          </a:stretch>
        </p:blipFill>
        <p:spPr>
          <a:xfrm>
            <a:off x="683568" y="260648"/>
            <a:ext cx="7920880" cy="5976663"/>
          </a:xfrm>
          <a:prstGeom prst="rect">
            <a:avLst/>
          </a:prstGeom>
        </p:spPr>
      </p:pic>
      <p:sp>
        <p:nvSpPr>
          <p:cNvPr id="6" name="正方形/長方形 5">
            <a:extLst>
              <a:ext uri="{FF2B5EF4-FFF2-40B4-BE49-F238E27FC236}">
                <a16:creationId xmlns:a16="http://schemas.microsoft.com/office/drawing/2014/main" id="{DF0E1E1D-9FE4-499D-BC02-21E9CB60CF49}"/>
              </a:ext>
            </a:extLst>
          </p:cNvPr>
          <p:cNvSpPr/>
          <p:nvPr/>
        </p:nvSpPr>
        <p:spPr>
          <a:xfrm>
            <a:off x="467544" y="136525"/>
            <a:ext cx="8280920" cy="772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97E09AC-D14A-4222-AFE8-7FD4BA4172D9}"/>
              </a:ext>
            </a:extLst>
          </p:cNvPr>
          <p:cNvSpPr txBox="1"/>
          <p:nvPr/>
        </p:nvSpPr>
        <p:spPr>
          <a:xfrm>
            <a:off x="755576" y="404664"/>
            <a:ext cx="2160240" cy="523220"/>
          </a:xfrm>
          <a:prstGeom prst="rect">
            <a:avLst/>
          </a:prstGeom>
          <a:noFill/>
        </p:spPr>
        <p:txBody>
          <a:bodyPr wrap="square" rtlCol="0">
            <a:spAutoFit/>
          </a:bodyPr>
          <a:lstStyle/>
          <a:p>
            <a:r>
              <a:rPr kumimoji="1" lang="ja-JP" altLang="en-US" sz="2800" dirty="0">
                <a:solidFill>
                  <a:srgbClr val="FF0000"/>
                </a:solidFill>
              </a:rPr>
              <a:t>当初プラン</a:t>
            </a:r>
          </a:p>
        </p:txBody>
      </p:sp>
      <p:sp>
        <p:nvSpPr>
          <p:cNvPr id="2" name="楕円 1">
            <a:extLst>
              <a:ext uri="{FF2B5EF4-FFF2-40B4-BE49-F238E27FC236}">
                <a16:creationId xmlns:a16="http://schemas.microsoft.com/office/drawing/2014/main" id="{93D85835-2382-4BC9-AB5F-8DBC77963914}"/>
              </a:ext>
            </a:extLst>
          </p:cNvPr>
          <p:cNvSpPr/>
          <p:nvPr/>
        </p:nvSpPr>
        <p:spPr>
          <a:xfrm>
            <a:off x="6084168" y="764704"/>
            <a:ext cx="144016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6969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8159FB-B171-47E6-97FF-94E4E8E0D996}" type="slidenum">
              <a:rPr kumimoji="1" lang="ja-JP" altLang="en-US" smtClean="0"/>
              <a:t>79</a:t>
            </a:fld>
            <a:endParaRPr kumimoji="1" lang="ja-JP" altLang="en-US"/>
          </a:p>
        </p:txBody>
      </p:sp>
      <p:pic>
        <p:nvPicPr>
          <p:cNvPr id="6" name="図 5">
            <a:extLst>
              <a:ext uri="{FF2B5EF4-FFF2-40B4-BE49-F238E27FC236}">
                <a16:creationId xmlns:a16="http://schemas.microsoft.com/office/drawing/2014/main" id="{FB884C21-24EE-48C2-9B0A-9118943FEEE1}"/>
              </a:ext>
            </a:extLst>
          </p:cNvPr>
          <p:cNvPicPr>
            <a:picLocks noChangeAspect="1"/>
          </p:cNvPicPr>
          <p:nvPr/>
        </p:nvPicPr>
        <p:blipFill>
          <a:blip r:embed="rId3"/>
          <a:stretch>
            <a:fillRect/>
          </a:stretch>
        </p:blipFill>
        <p:spPr>
          <a:xfrm>
            <a:off x="755576" y="1052736"/>
            <a:ext cx="7992888" cy="5112568"/>
          </a:xfrm>
          <a:prstGeom prst="rect">
            <a:avLst/>
          </a:prstGeom>
        </p:spPr>
      </p:pic>
      <p:sp>
        <p:nvSpPr>
          <p:cNvPr id="7" name="テキスト ボックス 6">
            <a:extLst>
              <a:ext uri="{FF2B5EF4-FFF2-40B4-BE49-F238E27FC236}">
                <a16:creationId xmlns:a16="http://schemas.microsoft.com/office/drawing/2014/main" id="{E97F10A4-997E-4B50-B90F-919AE1E34BE1}"/>
              </a:ext>
            </a:extLst>
          </p:cNvPr>
          <p:cNvSpPr txBox="1"/>
          <p:nvPr/>
        </p:nvSpPr>
        <p:spPr>
          <a:xfrm>
            <a:off x="899592" y="404664"/>
            <a:ext cx="2376264" cy="523220"/>
          </a:xfrm>
          <a:prstGeom prst="rect">
            <a:avLst/>
          </a:prstGeom>
          <a:noFill/>
        </p:spPr>
        <p:txBody>
          <a:bodyPr wrap="square" rtlCol="0">
            <a:spAutoFit/>
          </a:bodyPr>
          <a:lstStyle/>
          <a:p>
            <a:r>
              <a:rPr lang="ja-JP" altLang="en-US" sz="2800" dirty="0">
                <a:solidFill>
                  <a:srgbClr val="FF0000"/>
                </a:solidFill>
              </a:rPr>
              <a:t>見直し</a:t>
            </a:r>
            <a:r>
              <a:rPr kumimoji="1" lang="ja-JP" altLang="en-US" sz="2800" dirty="0">
                <a:solidFill>
                  <a:srgbClr val="FF0000"/>
                </a:solidFill>
              </a:rPr>
              <a:t>プラン</a:t>
            </a:r>
          </a:p>
        </p:txBody>
      </p:sp>
      <p:sp>
        <p:nvSpPr>
          <p:cNvPr id="3" name="楕円 2">
            <a:extLst>
              <a:ext uri="{FF2B5EF4-FFF2-40B4-BE49-F238E27FC236}">
                <a16:creationId xmlns:a16="http://schemas.microsoft.com/office/drawing/2014/main" id="{2B53F753-70D6-4273-B590-A61F62BB8D12}"/>
              </a:ext>
            </a:extLst>
          </p:cNvPr>
          <p:cNvSpPr/>
          <p:nvPr/>
        </p:nvSpPr>
        <p:spPr>
          <a:xfrm>
            <a:off x="6156176" y="927884"/>
            <a:ext cx="1368152" cy="844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18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住宅市場活性化策</a:t>
            </a:r>
          </a:p>
        </p:txBody>
      </p:sp>
      <p:sp>
        <p:nvSpPr>
          <p:cNvPr id="3" name="コンテンツ プレースホルダー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①</a:t>
            </a:r>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フラット３５</a:t>
            </a:r>
            <a:r>
              <a:rPr kumimoji="1" lang="en-US" altLang="ja-JP" dirty="0">
                <a:solidFill>
                  <a:srgbClr val="FF0000"/>
                </a:solidFill>
                <a:latin typeface="HGP創英角ﾎﾟｯﾌﾟ体" panose="040B0A00000000000000" pitchFamily="50" charset="-128"/>
                <a:ea typeface="HGP創英角ﾎﾟｯﾌﾟ体" panose="040B0A00000000000000" pitchFamily="50" charset="-128"/>
              </a:rPr>
              <a:t>S</a:t>
            </a:r>
            <a:r>
              <a:rPr kumimoji="1" lang="ja-JP" altLang="en-US" dirty="0">
                <a:latin typeface="HGP創英角ﾎﾟｯﾌﾟ体" panose="040B0A00000000000000" pitchFamily="50" charset="-128"/>
                <a:ea typeface="HGP創英角ﾎﾟｯﾌﾟ体" panose="040B0A00000000000000" pitchFamily="50" charset="-128"/>
              </a:rPr>
              <a:t>の金利優遇（</a:t>
            </a:r>
            <a:r>
              <a:rPr lang="ja-JP" altLang="en-US" dirty="0">
                <a:latin typeface="HGP創英角ﾎﾟｯﾌﾟ体" panose="040B0A00000000000000" pitchFamily="50" charset="-128"/>
                <a:ea typeface="HGP創英角ﾎﾟｯﾌﾟ体" panose="040B0A00000000000000" pitchFamily="50" charset="-128"/>
              </a:rPr>
              <a:t>改良</a:t>
            </a:r>
            <a:r>
              <a:rPr kumimoji="1" lang="ja-JP" altLang="en-US" dirty="0">
                <a:latin typeface="HGP創英角ﾎﾟｯﾌﾟ体" panose="040B0A00000000000000" pitchFamily="50" charset="-128"/>
                <a:ea typeface="HGP創英角ﾎﾟｯﾌﾟ体" panose="040B0A00000000000000" pitchFamily="50" charset="-128"/>
              </a:rPr>
              <a:t>）</a:t>
            </a:r>
            <a:endParaRPr kumimoji="1" lang="en-US" altLang="ja-JP"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sz="2400" dirty="0">
                <a:latin typeface="HGP創英角ﾎﾟｯﾌﾟ体" panose="040B0A00000000000000" pitchFamily="50" charset="-128"/>
                <a:ea typeface="HGP創英角ﾎﾟｯﾌﾟ体" panose="040B0A00000000000000" pitchFamily="50" charset="-128"/>
              </a:rPr>
              <a:t>　　　　　　　　</a:t>
            </a:r>
            <a:r>
              <a:rPr kumimoji="1" lang="ja-JP" altLang="en-US" sz="2400" dirty="0">
                <a:latin typeface="HGP創英角ﾎﾟｯﾌﾟ体" panose="040B0A00000000000000" pitchFamily="50" charset="-128"/>
                <a:ea typeface="HGP創英角ﾎﾟｯﾌﾟ体" panose="040B0A00000000000000" pitchFamily="50" charset="-128"/>
              </a:rPr>
              <a:t>（</a:t>
            </a:r>
            <a:r>
              <a:rPr lang="en-US" altLang="ja-JP" sz="2400" dirty="0">
                <a:latin typeface="HGP創英角ﾎﾟｯﾌﾟ体" panose="040B0A00000000000000" pitchFamily="50" charset="-128"/>
                <a:ea typeface="HGP創英角ﾎﾟｯﾌﾟ体" panose="040B0A00000000000000" pitchFamily="50" charset="-128"/>
              </a:rPr>
              <a:t>2023</a:t>
            </a:r>
            <a:r>
              <a:rPr kumimoji="1" lang="ja-JP" altLang="en-US" sz="2400" dirty="0">
                <a:latin typeface="HGP創英角ﾎﾟｯﾌﾟ体" panose="040B0A00000000000000" pitchFamily="50" charset="-128"/>
                <a:ea typeface="HGP創英角ﾎﾟｯﾌﾟ体" panose="040B0A00000000000000" pitchFamily="50" charset="-128"/>
              </a:rPr>
              <a:t>年</a:t>
            </a:r>
            <a:r>
              <a:rPr kumimoji="1" lang="en-US" altLang="ja-JP" sz="2400" dirty="0">
                <a:latin typeface="HGP創英角ﾎﾟｯﾌﾟ体" panose="040B0A00000000000000" pitchFamily="50" charset="-128"/>
                <a:ea typeface="HGP創英角ﾎﾟｯﾌﾟ体" panose="040B0A00000000000000" pitchFamily="50" charset="-128"/>
              </a:rPr>
              <a:t>3</a:t>
            </a:r>
            <a:r>
              <a:rPr kumimoji="1" lang="ja-JP" altLang="en-US" sz="2400" dirty="0">
                <a:latin typeface="HGP創英角ﾎﾟｯﾌﾟ体" panose="040B0A00000000000000" pitchFamily="50" charset="-128"/>
                <a:ea typeface="HGP創英角ﾎﾟｯﾌﾟ体" panose="040B0A00000000000000" pitchFamily="50" charset="-128"/>
              </a:rPr>
              <a:t>月</a:t>
            </a:r>
            <a:r>
              <a:rPr kumimoji="1" lang="en-US" altLang="ja-JP" sz="2400" dirty="0">
                <a:latin typeface="HGP創英角ﾎﾟｯﾌﾟ体" panose="040B0A00000000000000" pitchFamily="50" charset="-128"/>
                <a:ea typeface="HGP創英角ﾎﾟｯﾌﾟ体" panose="040B0A00000000000000" pitchFamily="50" charset="-128"/>
              </a:rPr>
              <a:t>31</a:t>
            </a:r>
            <a:r>
              <a:rPr kumimoji="1" lang="ja-JP" altLang="en-US" sz="2400" dirty="0">
                <a:latin typeface="HGP創英角ﾎﾟｯﾌﾟ体" panose="040B0A00000000000000" pitchFamily="50" charset="-128"/>
                <a:ea typeface="HGP創英角ﾎﾟｯﾌﾟ体" panose="040B0A00000000000000" pitchFamily="50" charset="-128"/>
              </a:rPr>
              <a:t>日申込まで）</a:t>
            </a:r>
            <a:endParaRPr kumimoji="1" lang="en-US" altLang="ja-JP" sz="24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en-US" altLang="ja-JP" sz="3600" dirty="0">
                <a:solidFill>
                  <a:srgbClr val="0070C0"/>
                </a:solidFill>
                <a:latin typeface="HGP創英角ﾎﾟｯﾌﾟ体" panose="040B0A00000000000000" pitchFamily="50" charset="-128"/>
                <a:ea typeface="HGP創英角ﾎﾟｯﾌﾟ体" panose="040B0A00000000000000" pitchFamily="50" charset="-128"/>
              </a:rPr>
              <a:t>S</a:t>
            </a:r>
            <a:r>
              <a:rPr lang="ja-JP" altLang="en-US" sz="3600" dirty="0">
                <a:solidFill>
                  <a:srgbClr val="0070C0"/>
                </a:solidFill>
                <a:latin typeface="HGP創英角ﾎﾟｯﾌﾟ体" panose="040B0A00000000000000" pitchFamily="50" charset="-128"/>
                <a:ea typeface="HGP創英角ﾎﾟｯﾌﾟ体" panose="040B0A00000000000000" pitchFamily="50" charset="-128"/>
              </a:rPr>
              <a:t>基準＝省エネ・長期優良住宅</a:t>
            </a:r>
            <a:endParaRPr lang="en-US" altLang="ja-JP" sz="3600"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0070C0"/>
                </a:solidFill>
                <a:latin typeface="HGP創英角ﾎﾟｯﾌﾟ体" panose="040B0A00000000000000" pitchFamily="50" charset="-128"/>
                <a:ea typeface="HGP創英角ﾎﾟｯﾌﾟ体" panose="040B0A00000000000000" pitchFamily="50" charset="-128"/>
              </a:rPr>
              <a:t>　　　　　　　　　　＋</a:t>
            </a:r>
            <a:endParaRPr lang="en-US" altLang="ja-JP" sz="3600"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600" dirty="0">
                <a:solidFill>
                  <a:srgbClr val="0070C0"/>
                </a:solidFill>
                <a:latin typeface="HGP創英角ﾎﾟｯﾌﾟ体" panose="040B0A00000000000000" pitchFamily="50" charset="-128"/>
                <a:ea typeface="HGP創英角ﾎﾟｯﾌﾟ体" panose="040B0A00000000000000" pitchFamily="50" charset="-128"/>
              </a:rPr>
              <a:t>　　維持保全型・地域連携型</a:t>
            </a:r>
            <a:endParaRPr lang="en-US" altLang="ja-JP" sz="3600"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600" dirty="0">
              <a:solidFill>
                <a:srgbClr val="0070C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a:t>
            </a:r>
            <a:r>
              <a:rPr lang="ja-JP" altLang="en-US" dirty="0">
                <a:latin typeface="HGP創英角ﾎﾟｯﾌﾟ体" panose="040B0A00000000000000" pitchFamily="50" charset="-128"/>
                <a:ea typeface="HGP創英角ﾎﾟｯﾌﾟ体" panose="040B0A00000000000000" pitchFamily="50" charset="-128"/>
              </a:rPr>
              <a:t>　　</a:t>
            </a:r>
            <a:r>
              <a:rPr lang="ja-JP" altLang="en-US" sz="4000" dirty="0">
                <a:latin typeface="HGP創英角ﾎﾟｯﾌﾟ体" panose="040B0A00000000000000" pitchFamily="50" charset="-128"/>
                <a:ea typeface="HGP創英角ﾎﾟｯﾌﾟ体" panose="040B0A00000000000000" pitchFamily="50" charset="-128"/>
              </a:rPr>
              <a:t>優遇金利</a:t>
            </a:r>
            <a:r>
              <a:rPr lang="ja-JP" altLang="en-US" sz="4400" dirty="0">
                <a:latin typeface="HGP創英角ﾎﾟｯﾌﾟ体" panose="040B0A00000000000000" pitchFamily="50" charset="-128"/>
                <a:ea typeface="HGP創英角ﾎﾟｯﾌﾟ体" panose="040B0A00000000000000" pitchFamily="50" charset="-128"/>
              </a:rPr>
              <a:t>　</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－０．５％</a:t>
            </a:r>
            <a:r>
              <a:rPr lang="ja-JP" altLang="en-US" dirty="0">
                <a:latin typeface="HGP創英角ﾎﾟｯﾌﾟ体" panose="040B0A00000000000000" pitchFamily="50" charset="-128"/>
                <a:ea typeface="HGP創英角ﾎﾟｯﾌﾟ体" panose="040B0A00000000000000" pitchFamily="50" charset="-128"/>
              </a:rPr>
              <a:t>　</a:t>
            </a: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2400" dirty="0">
                <a:solidFill>
                  <a:srgbClr val="0070C0"/>
                </a:solidFill>
                <a:latin typeface="HGP創英角ﾎﾟｯﾌﾟ体" panose="040B0A00000000000000" pitchFamily="50" charset="-128"/>
                <a:ea typeface="HGP創英角ﾎﾟｯﾌﾟ体" panose="040B0A00000000000000" pitchFamily="50" charset="-128"/>
              </a:rPr>
              <a:t>　　　　　　　　　　　　　　　　　</a:t>
            </a:r>
            <a:r>
              <a:rPr kumimoji="1" lang="en-US" altLang="ja-JP" sz="3600" dirty="0">
                <a:solidFill>
                  <a:srgbClr val="0070C0"/>
                </a:solidFill>
                <a:latin typeface="HGP創英角ﾎﾟｯﾌﾟ体" panose="040B0A00000000000000" pitchFamily="50" charset="-128"/>
                <a:ea typeface="HGP創英角ﾎﾟｯﾌﾟ体" panose="040B0A00000000000000" pitchFamily="50" charset="-128"/>
              </a:rPr>
              <a:t>5</a:t>
            </a:r>
            <a:r>
              <a:rPr kumimoji="1" lang="ja-JP" altLang="en-US" sz="3600" dirty="0">
                <a:solidFill>
                  <a:srgbClr val="0070C0"/>
                </a:solidFill>
                <a:latin typeface="HGP創英角ﾎﾟｯﾌﾟ体" panose="040B0A00000000000000" pitchFamily="50" charset="-128"/>
                <a:ea typeface="HGP創英角ﾎﾟｯﾌﾟ体" panose="040B0A00000000000000" pitchFamily="50" charset="-128"/>
              </a:rPr>
              <a:t>年または</a:t>
            </a:r>
            <a:r>
              <a:rPr kumimoji="1" lang="en-US" altLang="ja-JP" sz="3600" dirty="0">
                <a:solidFill>
                  <a:srgbClr val="0070C0"/>
                </a:solidFill>
                <a:latin typeface="HGP創英角ﾎﾟｯﾌﾟ体" panose="040B0A00000000000000" pitchFamily="50" charset="-128"/>
                <a:ea typeface="HGP創英角ﾎﾟｯﾌﾟ体" panose="040B0A00000000000000" pitchFamily="50" charset="-128"/>
              </a:rPr>
              <a:t>10</a:t>
            </a:r>
            <a:r>
              <a:rPr kumimoji="1" lang="ja-JP" altLang="en-US" sz="3600" dirty="0">
                <a:solidFill>
                  <a:srgbClr val="0070C0"/>
                </a:solidFill>
                <a:latin typeface="HGP創英角ﾎﾟｯﾌﾟ体" panose="040B0A00000000000000" pitchFamily="50" charset="-128"/>
                <a:ea typeface="HGP創英角ﾎﾟｯﾌﾟ体" panose="040B0A00000000000000" pitchFamily="50" charset="-128"/>
              </a:rPr>
              <a:t>年間</a:t>
            </a:r>
            <a:endParaRPr lang="en-US" altLang="ja-JP" sz="3600" dirty="0">
              <a:solidFill>
                <a:schemeClr val="bg1">
                  <a:lumMod val="75000"/>
                </a:schemeClr>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solidFill>
                <a:schemeClr val="bg1">
                  <a:lumMod val="75000"/>
                </a:schemeClr>
              </a:solidFill>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8</a:t>
            </a:fld>
            <a:endParaRPr kumimoji="1" lang="ja-JP" altLang="en-US"/>
          </a:p>
        </p:txBody>
      </p:sp>
    </p:spTree>
    <p:extLst>
      <p:ext uri="{BB962C8B-B14F-4D97-AF65-F5344CB8AC3E}">
        <p14:creationId xmlns:p14="http://schemas.microsoft.com/office/powerpoint/2010/main" val="35786890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latin typeface="HGP創英角ﾎﾟｯﾌﾟ体" pitchFamily="50" charset="-128"/>
                <a:ea typeface="HGP創英角ﾎﾟｯﾌﾟ体" pitchFamily="50" charset="-128"/>
              </a:rPr>
              <a:t>住宅購入時には、</a:t>
            </a:r>
            <a:r>
              <a:rPr kumimoji="1" lang="ja-JP" altLang="en-US" sz="3600" dirty="0">
                <a:solidFill>
                  <a:srgbClr val="C00000"/>
                </a:solidFill>
                <a:latin typeface="HGP創英角ﾎﾟｯﾌﾟ体" pitchFamily="50" charset="-128"/>
                <a:ea typeface="HGP創英角ﾎﾟｯﾌﾟ体" pitchFamily="50" charset="-128"/>
              </a:rPr>
              <a:t>ライフプラン</a:t>
            </a:r>
            <a:r>
              <a:rPr kumimoji="1" lang="ja-JP" altLang="en-US" sz="3600" dirty="0">
                <a:latin typeface="HGP創英角ﾎﾟｯﾌﾟ体" pitchFamily="50" charset="-128"/>
                <a:ea typeface="HGP創英角ﾎﾟｯﾌﾟ体" pitchFamily="50" charset="-128"/>
              </a:rPr>
              <a:t>を作成！</a:t>
            </a:r>
          </a:p>
        </p:txBody>
      </p:sp>
      <p:sp>
        <p:nvSpPr>
          <p:cNvPr id="3" name="コンテンツ プレースホルダー 2"/>
          <p:cNvSpPr>
            <a:spLocks noGrp="1"/>
          </p:cNvSpPr>
          <p:nvPr>
            <p:ph idx="1"/>
          </p:nvPr>
        </p:nvSpPr>
        <p:spPr>
          <a:xfrm>
            <a:off x="467544" y="1556792"/>
            <a:ext cx="8229600"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85000" lnSpcReduction="20000"/>
          </a:bodyPr>
          <a:lstStyle/>
          <a:p>
            <a:r>
              <a:rPr lang="ja-JP" altLang="en-US" dirty="0">
                <a:solidFill>
                  <a:srgbClr val="C00000"/>
                </a:solidFill>
                <a:latin typeface="HGP創英角ﾎﾟｯﾌﾟ体" pitchFamily="50" charset="-128"/>
                <a:ea typeface="HGP創英角ﾎﾟｯﾌﾟ体" pitchFamily="50" charset="-128"/>
              </a:rPr>
              <a:t>収入状況の変化を予測！</a:t>
            </a:r>
            <a:r>
              <a:rPr lang="ja-JP" altLang="en-US" sz="2800" dirty="0">
                <a:solidFill>
                  <a:srgbClr val="C00000"/>
                </a:solidFill>
                <a:latin typeface="HGP創英角ﾎﾟｯﾌﾟ体" pitchFamily="50" charset="-128"/>
                <a:ea typeface="HGP創英角ﾎﾟｯﾌﾟ体" pitchFamily="50" charset="-128"/>
              </a:rPr>
              <a:t>年金生活まで考慮</a:t>
            </a:r>
            <a:endParaRPr lang="en-US" altLang="ja-JP" sz="2800" dirty="0">
              <a:solidFill>
                <a:srgbClr val="C00000"/>
              </a:solidFill>
              <a:latin typeface="HGP創英角ﾎﾟｯﾌﾟ体" pitchFamily="50" charset="-128"/>
              <a:ea typeface="HGP創英角ﾎﾟｯﾌﾟ体" pitchFamily="50" charset="-128"/>
            </a:endParaRPr>
          </a:p>
          <a:p>
            <a:pPr marL="0" indent="0">
              <a:buNone/>
            </a:pPr>
            <a:r>
              <a:rPr lang="ja-JP" altLang="en-US" sz="2400" dirty="0">
                <a:latin typeface="HGP創英角ﾎﾟｯﾌﾟ体" pitchFamily="50" charset="-128"/>
                <a:ea typeface="HGP創英角ﾎﾟｯﾌﾟ体" pitchFamily="50" charset="-128"/>
              </a:rPr>
              <a:t>　　　（奥様も子供さんの手が離れたら少し協力してあげて）</a:t>
            </a:r>
            <a:endParaRPr lang="en-US" altLang="ja-JP" sz="2400" dirty="0">
              <a:latin typeface="HGP創英角ﾎﾟｯﾌﾟ体" pitchFamily="50" charset="-128"/>
              <a:ea typeface="HGP創英角ﾎﾟｯﾌﾟ体" pitchFamily="50" charset="-128"/>
            </a:endParaRPr>
          </a:p>
          <a:p>
            <a:r>
              <a:rPr lang="ja-JP" altLang="en-US" dirty="0">
                <a:solidFill>
                  <a:srgbClr val="C00000"/>
                </a:solidFill>
                <a:latin typeface="HGP創英角ﾎﾟｯﾌﾟ体" pitchFamily="50" charset="-128"/>
                <a:ea typeface="HGP創英角ﾎﾟｯﾌﾟ体" pitchFamily="50" charset="-128"/>
              </a:rPr>
              <a:t>将来の教育費等を考慮！</a:t>
            </a:r>
            <a:endParaRPr lang="en-US" altLang="ja-JP" dirty="0">
              <a:solidFill>
                <a:srgbClr val="C00000"/>
              </a:solidFill>
              <a:latin typeface="HGP創英角ﾎﾟｯﾌﾟ体" pitchFamily="50" charset="-128"/>
              <a:ea typeface="HGP創英角ﾎﾟｯﾌﾟ体" pitchFamily="50" charset="-128"/>
            </a:endParaRPr>
          </a:p>
          <a:p>
            <a:pPr marL="0" indent="0">
              <a:buNone/>
            </a:pPr>
            <a:r>
              <a:rPr lang="ja-JP" altLang="en-US" sz="2400" dirty="0">
                <a:latin typeface="HGP創英角ﾎﾟｯﾌﾟ体" pitchFamily="50" charset="-128"/>
                <a:ea typeface="HGP創英角ﾎﾟｯﾌﾟ体" pitchFamily="50" charset="-128"/>
              </a:rPr>
              <a:t>　　　（大学は国公立を目指しましょう！奨学金制度もある！）</a:t>
            </a:r>
            <a:endParaRPr lang="en-US" altLang="ja-JP" sz="2400" dirty="0">
              <a:latin typeface="HGP創英角ﾎﾟｯﾌﾟ体" pitchFamily="50" charset="-128"/>
              <a:ea typeface="HGP創英角ﾎﾟｯﾌﾟ体" pitchFamily="50" charset="-128"/>
            </a:endParaRPr>
          </a:p>
          <a:p>
            <a:r>
              <a:rPr lang="ja-JP" altLang="en-US" dirty="0">
                <a:solidFill>
                  <a:srgbClr val="C00000"/>
                </a:solidFill>
                <a:latin typeface="HGP創英角ﾎﾟｯﾌﾟ体" pitchFamily="50" charset="-128"/>
                <a:ea typeface="HGP創英角ﾎﾟｯﾌﾟ体" pitchFamily="50" charset="-128"/>
              </a:rPr>
              <a:t>無駄があれば徹底的に削減！</a:t>
            </a:r>
            <a:endParaRPr lang="en-US" altLang="ja-JP" dirty="0">
              <a:solidFill>
                <a:srgbClr val="C00000"/>
              </a:solidFill>
              <a:latin typeface="HGP創英角ﾎﾟｯﾌﾟ体" pitchFamily="50" charset="-128"/>
              <a:ea typeface="HGP創英角ﾎﾟｯﾌﾟ体" pitchFamily="50" charset="-128"/>
            </a:endParaRPr>
          </a:p>
          <a:p>
            <a:pPr marL="0" indent="0">
              <a:buNone/>
            </a:pPr>
            <a:r>
              <a:rPr kumimoji="1" lang="ja-JP" altLang="en-US" sz="2800" dirty="0">
                <a:latin typeface="HGP創英角ﾎﾟｯﾌﾟ体" pitchFamily="50" charset="-128"/>
                <a:ea typeface="HGP創英角ﾎﾟｯﾌﾟ体" pitchFamily="50" charset="-128"/>
              </a:rPr>
              <a:t>　　</a:t>
            </a:r>
            <a:r>
              <a:rPr kumimoji="1" lang="ja-JP" altLang="en-US" sz="2400" dirty="0">
                <a:latin typeface="HGP創英角ﾎﾟｯﾌﾟ体" pitchFamily="50" charset="-128"/>
                <a:ea typeface="HGP創英角ﾎﾟｯﾌﾟ体" pitchFamily="50" charset="-128"/>
              </a:rPr>
              <a:t>（住宅ローンのメンテナンス、</a:t>
            </a:r>
            <a:r>
              <a:rPr lang="ja-JP" altLang="en-US" sz="2400" dirty="0">
                <a:latin typeface="HGP創英角ﾎﾟｯﾌﾟ体" pitchFamily="50" charset="-128"/>
                <a:ea typeface="HGP創英角ﾎﾟｯﾌﾟ体" pitchFamily="50" charset="-128"/>
              </a:rPr>
              <a:t>生命保険の見直しは必須）</a:t>
            </a:r>
            <a:endParaRPr lang="en-US" altLang="ja-JP" sz="2400" dirty="0">
              <a:latin typeface="HGP創英角ﾎﾟｯﾌﾟ体" pitchFamily="50" charset="-128"/>
              <a:ea typeface="HGP創英角ﾎﾟｯﾌﾟ体" pitchFamily="50" charset="-128"/>
            </a:endParaRPr>
          </a:p>
          <a:p>
            <a:pPr marL="0" indent="0">
              <a:buNone/>
            </a:pPr>
            <a:r>
              <a:rPr lang="ja-JP" altLang="en-US" sz="3500" dirty="0">
                <a:solidFill>
                  <a:srgbClr val="C00000"/>
                </a:solidFill>
                <a:latin typeface="HGP創英角ﾎﾟｯﾌﾟ体" pitchFamily="50" charset="-128"/>
                <a:ea typeface="HGP創英角ﾎﾟｯﾌﾟ体" pitchFamily="50" charset="-128"/>
              </a:rPr>
              <a:t>・</a:t>
            </a:r>
            <a:r>
              <a:rPr lang="ja-JP" altLang="en-US" sz="3500" dirty="0">
                <a:latin typeface="HGP創英角ﾎﾟｯﾌﾟ体" pitchFamily="50" charset="-128"/>
                <a:ea typeface="HGP創英角ﾎﾟｯﾌﾟ体" pitchFamily="50" charset="-128"/>
              </a:rPr>
              <a:t>　</a:t>
            </a:r>
            <a:r>
              <a:rPr lang="ja-JP" altLang="en-US" sz="3500" dirty="0">
                <a:solidFill>
                  <a:srgbClr val="C00000"/>
                </a:solidFill>
                <a:latin typeface="HGP創英角ﾎﾟｯﾌﾟ体" pitchFamily="50" charset="-128"/>
                <a:ea typeface="HGP創英角ﾎﾟｯﾌﾟ体" pitchFamily="50" charset="-128"/>
              </a:rPr>
              <a:t>お金の大切さを今から確認！</a:t>
            </a:r>
            <a:endParaRPr lang="en-US" altLang="ja-JP" sz="3500" dirty="0">
              <a:solidFill>
                <a:srgbClr val="C00000"/>
              </a:solidFill>
              <a:latin typeface="HGP創英角ﾎﾟｯﾌﾟ体" pitchFamily="50" charset="-128"/>
              <a:ea typeface="HGP創英角ﾎﾟｯﾌﾟ体" pitchFamily="50" charset="-128"/>
            </a:endParaRPr>
          </a:p>
          <a:p>
            <a:pPr marL="0" indent="0">
              <a:buNone/>
            </a:pPr>
            <a:r>
              <a:rPr lang="ja-JP" altLang="en-US" sz="2800" dirty="0">
                <a:latin typeface="HGP創英角ﾎﾟｯﾌﾟ体" pitchFamily="50" charset="-128"/>
                <a:ea typeface="HGP創英角ﾎﾟｯﾌﾟ体" pitchFamily="50" charset="-128"/>
              </a:rPr>
              <a:t>　　</a:t>
            </a:r>
            <a:r>
              <a:rPr lang="ja-JP" altLang="en-US" sz="2400" dirty="0">
                <a:latin typeface="HGP創英角ﾎﾟｯﾌﾟ体" pitchFamily="50" charset="-128"/>
                <a:ea typeface="HGP創英角ﾎﾟｯﾌﾟ体" pitchFamily="50" charset="-128"/>
              </a:rPr>
              <a:t>（早く気がつけば対処できます。諦めないで・・・）</a:t>
            </a:r>
            <a:endParaRPr lang="en-US" altLang="ja-JP" sz="2400" dirty="0">
              <a:latin typeface="HGP創英角ﾎﾟｯﾌﾟ体" pitchFamily="50" charset="-128"/>
              <a:ea typeface="HGP創英角ﾎﾟｯﾌﾟ体" pitchFamily="50" charset="-128"/>
            </a:endParaRPr>
          </a:p>
          <a:p>
            <a:pPr marL="0" indent="0">
              <a:buNone/>
            </a:pPr>
            <a:endParaRPr lang="en-US" altLang="ja-JP" sz="2400" dirty="0">
              <a:latin typeface="HGP創英角ﾎﾟｯﾌﾟ体" pitchFamily="50" charset="-128"/>
              <a:ea typeface="HGP創英角ﾎﾟｯﾌﾟ体" pitchFamily="50" charset="-128"/>
            </a:endParaRPr>
          </a:p>
          <a:p>
            <a:pPr marL="0" indent="0">
              <a:buNone/>
            </a:pPr>
            <a:r>
              <a:rPr lang="ja-JP" altLang="en-US" dirty="0">
                <a:latin typeface="HGP創英角ﾎﾟｯﾌﾟ体" pitchFamily="50" charset="-128"/>
                <a:ea typeface="HGP創英角ﾎﾟｯﾌﾟ体" pitchFamily="50" charset="-128"/>
              </a:rPr>
              <a:t>　</a:t>
            </a:r>
            <a:r>
              <a:rPr lang="ja-JP" altLang="en-US" dirty="0">
                <a:solidFill>
                  <a:srgbClr val="0070C0"/>
                </a:solidFill>
                <a:latin typeface="HGP創英角ﾎﾟｯﾌﾟ体" pitchFamily="50" charset="-128"/>
                <a:ea typeface="HGP創英角ﾎﾟｯﾌﾟ体" pitchFamily="50" charset="-128"/>
              </a:rPr>
              <a:t>絶対無理はしない！</a:t>
            </a:r>
            <a:endParaRPr lang="en-US" altLang="ja-JP" dirty="0">
              <a:solidFill>
                <a:srgbClr val="0070C0"/>
              </a:solidFill>
              <a:latin typeface="HGP創英角ﾎﾟｯﾌﾟ体" pitchFamily="50" charset="-128"/>
              <a:ea typeface="HGP創英角ﾎﾟｯﾌﾟ体" pitchFamily="50" charset="-128"/>
            </a:endParaRPr>
          </a:p>
          <a:p>
            <a:pPr marL="0" indent="0">
              <a:buNone/>
            </a:pPr>
            <a:r>
              <a:rPr lang="ja-JP" altLang="en-US" dirty="0">
                <a:solidFill>
                  <a:srgbClr val="C00000"/>
                </a:solidFill>
                <a:latin typeface="HGP創英角ﾎﾟｯﾌﾟ体" pitchFamily="50" charset="-128"/>
                <a:ea typeface="HGP創英角ﾎﾟｯﾌﾟ体" pitchFamily="50" charset="-128"/>
              </a:rPr>
              <a:t>　</a:t>
            </a:r>
            <a:r>
              <a:rPr lang="ja-JP" altLang="en-US" sz="3900" dirty="0">
                <a:solidFill>
                  <a:srgbClr val="C00000"/>
                </a:solidFill>
                <a:latin typeface="HGP創英角ﾎﾟｯﾌﾟ体" pitchFamily="50" charset="-128"/>
                <a:ea typeface="HGP創英角ﾎﾟｯﾌﾟ体" pitchFamily="50" charset="-128"/>
              </a:rPr>
              <a:t>住宅ローンライフはハッピーに！</a:t>
            </a:r>
            <a:endParaRPr lang="en-US" altLang="ja-JP" sz="3900" dirty="0">
              <a:solidFill>
                <a:srgbClr val="C00000"/>
              </a:solidFill>
              <a:latin typeface="HGP創英角ﾎﾟｯﾌﾟ体" pitchFamily="50" charset="-128"/>
              <a:ea typeface="HGP創英角ﾎﾟｯﾌﾟ体" pitchFamily="50" charset="-128"/>
            </a:endParaRPr>
          </a:p>
          <a:p>
            <a:pPr marL="0" indent="0">
              <a:buNone/>
            </a:pPr>
            <a:endParaRPr lang="en-US" altLang="ja-JP" sz="2400" dirty="0">
              <a:solidFill>
                <a:srgbClr val="FF0000"/>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80</a:t>
            </a:fld>
            <a:endParaRPr kumimoji="1" lang="ja-JP" altLang="en-US"/>
          </a:p>
        </p:txBody>
      </p:sp>
    </p:spTree>
    <p:extLst>
      <p:ext uri="{BB962C8B-B14F-4D97-AF65-F5344CB8AC3E}">
        <p14:creationId xmlns:p14="http://schemas.microsoft.com/office/powerpoint/2010/main" val="18100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wentieth Century"/>
              <a:buNone/>
            </a:pPr>
            <a:r>
              <a:rPr lang="ja-JP"/>
              <a:t>楽しい川下り</a:t>
            </a:r>
            <a:endParaRPr/>
          </a:p>
        </p:txBody>
      </p:sp>
      <p:sp>
        <p:nvSpPr>
          <p:cNvPr id="737" name="Google Shape;737;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81</a:t>
            </a:fld>
            <a:endParaRPr/>
          </a:p>
        </p:txBody>
      </p:sp>
      <p:pic>
        <p:nvPicPr>
          <p:cNvPr id="738" name="Google Shape;738;p75" descr="川でカヤックしている人たち&#10;&#10;自動的に生成された説明"/>
          <p:cNvPicPr preferRelativeResize="0"/>
          <p:nvPr/>
        </p:nvPicPr>
        <p:blipFill rotWithShape="1">
          <a:blip r:embed="rId3">
            <a:alphaModFix/>
          </a:blip>
          <a:srcRect/>
          <a:stretch/>
        </p:blipFill>
        <p:spPr>
          <a:xfrm>
            <a:off x="611560" y="1196752"/>
            <a:ext cx="7884368" cy="5255683"/>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wentieth Century"/>
              <a:buNone/>
            </a:pPr>
            <a:r>
              <a:rPr lang="ja-JP"/>
              <a:t>大きな滝</a:t>
            </a:r>
            <a:endParaRPr/>
          </a:p>
        </p:txBody>
      </p:sp>
      <p:sp>
        <p:nvSpPr>
          <p:cNvPr id="744" name="Google Shape;744;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82</a:t>
            </a:fld>
            <a:endParaRPr/>
          </a:p>
        </p:txBody>
      </p:sp>
      <p:pic>
        <p:nvPicPr>
          <p:cNvPr id="745" name="Google Shape;745;p76" descr="海の波しぶき&#10;&#10;自動的に生成された説明"/>
          <p:cNvPicPr preferRelativeResize="0"/>
          <p:nvPr/>
        </p:nvPicPr>
        <p:blipFill rotWithShape="1">
          <a:blip r:embed="rId3">
            <a:alphaModFix/>
          </a:blip>
          <a:srcRect/>
          <a:stretch/>
        </p:blipFill>
        <p:spPr>
          <a:xfrm>
            <a:off x="764704" y="1196752"/>
            <a:ext cx="7614592" cy="5043431"/>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83</a:t>
            </a:fld>
            <a:endParaRPr kumimoji="1" lang="ja-JP" altLang="en-US"/>
          </a:p>
        </p:txBody>
      </p:sp>
      <p:cxnSp>
        <p:nvCxnSpPr>
          <p:cNvPr id="6" name="直線コネクタ 5"/>
          <p:cNvCxnSpPr/>
          <p:nvPr/>
        </p:nvCxnSpPr>
        <p:spPr>
          <a:xfrm flipV="1">
            <a:off x="2336288" y="2736718"/>
            <a:ext cx="6264696"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827584" y="2204864"/>
            <a:ext cx="6768752"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336288" y="2891482"/>
            <a:ext cx="3464" cy="299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27584" y="2348880"/>
            <a:ext cx="0" cy="29523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27583" y="2360605"/>
            <a:ext cx="1508705" cy="53087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15616" y="3501008"/>
            <a:ext cx="792088" cy="923330"/>
          </a:xfrm>
          <a:prstGeom prst="rect">
            <a:avLst/>
          </a:prstGeom>
          <a:noFill/>
        </p:spPr>
        <p:txBody>
          <a:bodyPr wrap="square" rtlCol="0">
            <a:spAutoFit/>
          </a:bodyPr>
          <a:lstStyle/>
          <a:p>
            <a:r>
              <a:rPr kumimoji="1" lang="ja-JP" altLang="en-US" sz="5400" dirty="0"/>
              <a:t>滝</a:t>
            </a:r>
          </a:p>
        </p:txBody>
      </p:sp>
      <p:sp>
        <p:nvSpPr>
          <p:cNvPr id="19" name="正方形/長方形 18"/>
          <p:cNvSpPr/>
          <p:nvPr/>
        </p:nvSpPr>
        <p:spPr>
          <a:xfrm>
            <a:off x="2305072" y="2478731"/>
            <a:ext cx="970784" cy="24723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525048" y="2348879"/>
            <a:ext cx="935384" cy="2438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596336" y="1370013"/>
            <a:ext cx="864096" cy="834851"/>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chemeClr val="accent3"/>
                </a:solidFill>
              </a:rPr>
              <a:t>A</a:t>
            </a:r>
            <a:endParaRPr kumimoji="1" lang="ja-JP" altLang="en-US" sz="4000" dirty="0">
              <a:solidFill>
                <a:schemeClr val="accent3"/>
              </a:solidFill>
            </a:endParaRPr>
          </a:p>
        </p:txBody>
      </p:sp>
      <p:sp>
        <p:nvSpPr>
          <p:cNvPr id="22" name="円/楕円 21"/>
          <p:cNvSpPr/>
          <p:nvPr/>
        </p:nvSpPr>
        <p:spPr>
          <a:xfrm>
            <a:off x="2407216" y="1560347"/>
            <a:ext cx="864096" cy="8013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chemeClr val="accent6">
                    <a:lumMod val="75000"/>
                  </a:schemeClr>
                </a:solidFill>
              </a:rPr>
              <a:t>B</a:t>
            </a:r>
            <a:endParaRPr kumimoji="1" lang="ja-JP" altLang="en-US" sz="4000" dirty="0">
              <a:solidFill>
                <a:schemeClr val="accent6">
                  <a:lumMod val="75000"/>
                </a:schemeClr>
              </a:solidFill>
            </a:endParaRPr>
          </a:p>
        </p:txBody>
      </p:sp>
      <p:sp>
        <p:nvSpPr>
          <p:cNvPr id="25" name="二等辺三角形 24"/>
          <p:cNvSpPr/>
          <p:nvPr/>
        </p:nvSpPr>
        <p:spPr>
          <a:xfrm>
            <a:off x="2051718" y="2478731"/>
            <a:ext cx="504058" cy="2579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a:off x="7111682" y="2348878"/>
            <a:ext cx="712418" cy="29878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457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itchFamily="50" charset="-128"/>
                <a:ea typeface="HGP創英角ﾎﾟｯﾌﾟ体" pitchFamily="50" charset="-128"/>
              </a:rPr>
              <a:t>個別</a:t>
            </a:r>
            <a:r>
              <a:rPr kumimoji="1" lang="ja-JP" altLang="en-US" dirty="0">
                <a:latin typeface="HGP創英角ﾎﾟｯﾌﾟ体" pitchFamily="50" charset="-128"/>
                <a:ea typeface="HGP創英角ﾎﾟｯﾌﾟ体" pitchFamily="50" charset="-128"/>
              </a:rPr>
              <a:t>相談のご案内！</a:t>
            </a:r>
          </a:p>
        </p:txBody>
      </p:sp>
      <p:sp>
        <p:nvSpPr>
          <p:cNvPr id="3" name="コンテンツ プレースホルダー 2"/>
          <p:cNvSpPr>
            <a:spLocks noGrp="1"/>
          </p:cNvSpPr>
          <p:nvPr>
            <p:ph idx="1"/>
          </p:nvPr>
        </p:nvSpPr>
        <p:spPr>
          <a:ln>
            <a:solidFill>
              <a:schemeClr val="tx2"/>
            </a:solidFill>
          </a:ln>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buNone/>
            </a:pPr>
            <a:r>
              <a:rPr kumimoji="1" lang="ja-JP" altLang="en-US" sz="2800" dirty="0">
                <a:latin typeface="HGP創英角ﾎﾟｯﾌﾟ体" pitchFamily="50" charset="-128"/>
                <a:ea typeface="HGP創英角ﾎﾟｯﾌﾟ体" pitchFamily="50" charset="-128"/>
              </a:rPr>
              <a:t>本日ご参加の皆様に特典として</a:t>
            </a:r>
            <a:endParaRPr kumimoji="1" lang="en-US" altLang="ja-JP" sz="2800" dirty="0">
              <a:latin typeface="HGP創英角ﾎﾟｯﾌﾟ体" pitchFamily="50" charset="-128"/>
              <a:ea typeface="HGP創英角ﾎﾟｯﾌﾟ体" pitchFamily="50" charset="-128"/>
            </a:endParaRPr>
          </a:p>
          <a:p>
            <a:pPr marL="0" indent="0">
              <a:buNone/>
            </a:pPr>
            <a:r>
              <a:rPr lang="ja-JP" altLang="en-US" sz="2800" dirty="0">
                <a:solidFill>
                  <a:srgbClr val="FF0000"/>
                </a:solidFill>
                <a:latin typeface="HGP創英角ﾎﾟｯﾌﾟ体" pitchFamily="50" charset="-128"/>
                <a:ea typeface="HGP創英角ﾎﾟｯﾌﾟ体" pitchFamily="50" charset="-128"/>
              </a:rPr>
              <a:t>エフ・ベース様のご厚意により</a:t>
            </a:r>
            <a:endParaRPr lang="en-US" altLang="ja-JP" sz="2800" dirty="0">
              <a:solidFill>
                <a:srgbClr val="FF0000"/>
              </a:solidFill>
              <a:latin typeface="HGP創英角ﾎﾟｯﾌﾟ体" pitchFamily="50" charset="-128"/>
              <a:ea typeface="HGP創英角ﾎﾟｯﾌﾟ体" pitchFamily="50" charset="-128"/>
            </a:endParaRPr>
          </a:p>
          <a:p>
            <a:pPr marL="0" indent="0">
              <a:buNone/>
            </a:pPr>
            <a:r>
              <a:rPr lang="ja-JP" altLang="en-US" sz="2800" dirty="0">
                <a:solidFill>
                  <a:schemeClr val="tx2"/>
                </a:solidFill>
                <a:latin typeface="HGP創英角ﾎﾟｯﾌﾟ体" pitchFamily="50" charset="-128"/>
                <a:ea typeface="HGP創英角ﾎﾟｯﾌﾟ体" pitchFamily="50" charset="-128"/>
              </a:rPr>
              <a:t>個別相談（</a:t>
            </a:r>
            <a:r>
              <a:rPr lang="en-US" altLang="ja-JP" sz="2800" dirty="0">
                <a:solidFill>
                  <a:schemeClr val="tx2"/>
                </a:solidFill>
                <a:latin typeface="HGP創英角ﾎﾟｯﾌﾟ体" pitchFamily="50" charset="-128"/>
                <a:ea typeface="HGP創英角ﾎﾟｯﾌﾟ体" pitchFamily="50" charset="-128"/>
              </a:rPr>
              <a:t>55,000</a:t>
            </a:r>
            <a:r>
              <a:rPr lang="ja-JP" altLang="en-US" sz="2800" dirty="0">
                <a:solidFill>
                  <a:schemeClr val="tx2"/>
                </a:solidFill>
                <a:latin typeface="HGP創英角ﾎﾟｯﾌﾟ体" pitchFamily="50" charset="-128"/>
                <a:ea typeface="HGP創英角ﾎﾟｯﾌﾟ体" pitchFamily="50" charset="-128"/>
              </a:rPr>
              <a:t>円→</a:t>
            </a:r>
            <a:r>
              <a:rPr lang="en-US" altLang="ja-JP" sz="2800" dirty="0">
                <a:solidFill>
                  <a:schemeClr val="tx2"/>
                </a:solidFill>
                <a:latin typeface="HGP創英角ﾎﾟｯﾌﾟ体" pitchFamily="50" charset="-128"/>
                <a:ea typeface="HGP創英角ﾎﾟｯﾌﾟ体" pitchFamily="50" charset="-128"/>
              </a:rPr>
              <a:t>33,000</a:t>
            </a:r>
            <a:r>
              <a:rPr lang="ja-JP" altLang="en-US" sz="2800" dirty="0">
                <a:solidFill>
                  <a:schemeClr val="tx2"/>
                </a:solidFill>
                <a:latin typeface="HGP創英角ﾎﾟｯﾌﾟ体" pitchFamily="50" charset="-128"/>
                <a:ea typeface="HGP創英角ﾎﾟｯﾌﾟ体" pitchFamily="50" charset="-128"/>
              </a:rPr>
              <a:t>円にて）承ります！</a:t>
            </a:r>
            <a:endParaRPr lang="en-US" altLang="ja-JP" sz="2800" dirty="0">
              <a:solidFill>
                <a:schemeClr val="tx2"/>
              </a:solidFill>
              <a:latin typeface="HGP創英角ﾎﾟｯﾌﾟ体" pitchFamily="50" charset="-128"/>
              <a:ea typeface="HGP創英角ﾎﾟｯﾌﾟ体" pitchFamily="50" charset="-128"/>
            </a:endParaRPr>
          </a:p>
          <a:p>
            <a:pPr marL="0" indent="0">
              <a:buNone/>
            </a:pPr>
            <a:r>
              <a:rPr lang="ja-JP" altLang="en-US" sz="1800" dirty="0">
                <a:solidFill>
                  <a:srgbClr val="FF0000"/>
                </a:solidFill>
                <a:latin typeface="HGP創英角ﾎﾟｯﾌﾟ体" pitchFamily="50" charset="-128"/>
                <a:ea typeface="HGP創英角ﾎﾟｯﾌﾟ体" pitchFamily="50" charset="-128"/>
              </a:rPr>
              <a:t>①ライフプランの作成</a:t>
            </a:r>
          </a:p>
          <a:p>
            <a:pPr marL="0" indent="0">
              <a:buNone/>
            </a:pPr>
            <a:r>
              <a:rPr lang="ja-JP" altLang="en-US" sz="1800" dirty="0">
                <a:solidFill>
                  <a:schemeClr val="tx1"/>
                </a:solidFill>
                <a:latin typeface="HGP創英角ﾎﾟｯﾌﾟ体" pitchFamily="50" charset="-128"/>
                <a:ea typeface="HGP創英角ﾎﾟｯﾌﾟ体" pitchFamily="50" charset="-128"/>
              </a:rPr>
              <a:t>教育費、老後資金まで考慮したライフプランを作成し、安心して（お金の不安をなくして）住宅の計画を進めてください！</a:t>
            </a:r>
            <a:endParaRPr lang="en-US" altLang="ja-JP" sz="1800" dirty="0">
              <a:solidFill>
                <a:schemeClr val="tx1"/>
              </a:solidFill>
              <a:latin typeface="HGP創英角ﾎﾟｯﾌﾟ体" pitchFamily="50" charset="-128"/>
              <a:ea typeface="HGP創英角ﾎﾟｯﾌﾟ体" pitchFamily="50" charset="-128"/>
            </a:endParaRPr>
          </a:p>
          <a:p>
            <a:pPr marL="0" indent="0">
              <a:buNone/>
            </a:pPr>
            <a:endParaRPr lang="en-US" altLang="ja-JP" sz="1800" dirty="0">
              <a:latin typeface="HGP創英角ﾎﾟｯﾌﾟ体" pitchFamily="50" charset="-128"/>
              <a:ea typeface="HGP創英角ﾎﾟｯﾌﾟ体" pitchFamily="50" charset="-128"/>
            </a:endParaRPr>
          </a:p>
          <a:p>
            <a:pPr marL="0" indent="0">
              <a:buNone/>
            </a:pPr>
            <a:r>
              <a:rPr lang="ja-JP" altLang="en-US" sz="1800" dirty="0">
                <a:solidFill>
                  <a:srgbClr val="FF0000"/>
                </a:solidFill>
                <a:latin typeface="HGP創英角ﾎﾟｯﾌﾟ体" pitchFamily="50" charset="-128"/>
                <a:ea typeface="HGP創英角ﾎﾟｯﾌﾟ体" pitchFamily="50" charset="-128"/>
              </a:rPr>
              <a:t>②住宅ローン相談</a:t>
            </a:r>
          </a:p>
          <a:p>
            <a:pPr marL="0" indent="0">
              <a:buNone/>
            </a:pPr>
            <a:r>
              <a:rPr lang="ja-JP" altLang="en-US" sz="1800" dirty="0">
                <a:solidFill>
                  <a:schemeClr val="tx1"/>
                </a:solidFill>
                <a:latin typeface="HGP創英角ﾎﾟｯﾌﾟ体" pitchFamily="50" charset="-128"/>
                <a:ea typeface="HGP創英角ﾎﾟｯﾌﾟ体" pitchFamily="50" charset="-128"/>
              </a:rPr>
              <a:t>住宅ローンの組み方次第で同じ予算の住宅が数百万円違ってくることがあります！</a:t>
            </a:r>
          </a:p>
          <a:p>
            <a:pPr marL="0" indent="0">
              <a:buNone/>
            </a:pPr>
            <a:r>
              <a:rPr lang="ja-JP" altLang="en-US" sz="1800" dirty="0">
                <a:solidFill>
                  <a:schemeClr val="tx1"/>
                </a:solidFill>
                <a:latin typeface="HGP創英角ﾎﾟｯﾌﾟ体" pitchFamily="50" charset="-128"/>
                <a:ea typeface="HGP創英角ﾎﾟｯﾌﾟ体" pitchFamily="50" charset="-128"/>
              </a:rPr>
              <a:t>皆さんの住宅を実質的にお安くします！　</a:t>
            </a:r>
            <a:r>
              <a:rPr lang="en-US" altLang="ja-JP" sz="1900" dirty="0">
                <a:solidFill>
                  <a:srgbClr val="FF0000"/>
                </a:solidFill>
                <a:latin typeface="HGP創英角ﾎﾟｯﾌﾟ体" pitchFamily="50" charset="-128"/>
                <a:ea typeface="HGP創英角ﾎﾟｯﾌﾟ体" pitchFamily="50" charset="-128"/>
              </a:rPr>
              <a:t>A</a:t>
            </a:r>
            <a:r>
              <a:rPr lang="ja-JP" altLang="en-US" sz="1900" dirty="0" err="1">
                <a:solidFill>
                  <a:srgbClr val="FF0000"/>
                </a:solidFill>
                <a:latin typeface="HGP創英角ﾎﾟｯﾌﾟ体" pitchFamily="50" charset="-128"/>
                <a:ea typeface="HGP創英角ﾎﾟｯﾌﾟ体" pitchFamily="50" charset="-128"/>
              </a:rPr>
              <a:t>さん</a:t>
            </a:r>
            <a:r>
              <a:rPr lang="en-US" altLang="ja-JP" sz="1900" dirty="0">
                <a:solidFill>
                  <a:srgbClr val="FF0000"/>
                </a:solidFill>
                <a:latin typeface="HGP創英角ﾎﾟｯﾌﾟ体" pitchFamily="50" charset="-128"/>
                <a:ea typeface="HGP創英角ﾎﾟｯﾌﾟ体" pitchFamily="50" charset="-128"/>
              </a:rPr>
              <a:t>B</a:t>
            </a:r>
            <a:r>
              <a:rPr lang="ja-JP" altLang="en-US" sz="1900" dirty="0" err="1">
                <a:solidFill>
                  <a:srgbClr val="FF0000"/>
                </a:solidFill>
                <a:latin typeface="HGP創英角ﾎﾟｯﾌﾟ体" pitchFamily="50" charset="-128"/>
                <a:ea typeface="HGP創英角ﾎﾟｯﾌﾟ体" pitchFamily="50" charset="-128"/>
              </a:rPr>
              <a:t>さんの</a:t>
            </a:r>
            <a:r>
              <a:rPr lang="ja-JP" altLang="en-US" sz="1900" dirty="0">
                <a:solidFill>
                  <a:srgbClr val="FF0000"/>
                </a:solidFill>
                <a:latin typeface="HGP創英角ﾎﾟｯﾌﾟ体" pitchFamily="50" charset="-128"/>
                <a:ea typeface="HGP創英角ﾎﾟｯﾌﾟ体" pitchFamily="50" charset="-128"/>
              </a:rPr>
              <a:t>話</a:t>
            </a:r>
            <a:endParaRPr lang="en-US" altLang="ja-JP" sz="1900" dirty="0">
              <a:solidFill>
                <a:srgbClr val="FF0000"/>
              </a:solidFill>
              <a:latin typeface="HGP創英角ﾎﾟｯﾌﾟ体" pitchFamily="50" charset="-128"/>
              <a:ea typeface="HGP創英角ﾎﾟｯﾌﾟ体" pitchFamily="50" charset="-128"/>
            </a:endParaRPr>
          </a:p>
          <a:p>
            <a:pPr marL="0" indent="0">
              <a:buNone/>
            </a:pPr>
            <a:endParaRPr kumimoji="1" lang="en-US" altLang="ja-JP" sz="1800" dirty="0">
              <a:solidFill>
                <a:schemeClr val="tx1"/>
              </a:solidFill>
              <a:latin typeface="HGP創英角ﾎﾟｯﾌﾟ体" pitchFamily="50" charset="-128"/>
              <a:ea typeface="HGP創英角ﾎﾟｯﾌﾟ体" pitchFamily="50" charset="-128"/>
            </a:endParaRPr>
          </a:p>
          <a:p>
            <a:pPr marL="0" indent="0">
              <a:buNone/>
            </a:pPr>
            <a:r>
              <a:rPr lang="ja-JP" altLang="en-US" sz="1800" dirty="0">
                <a:solidFill>
                  <a:srgbClr val="FF0000"/>
                </a:solidFill>
                <a:latin typeface="HGP創英角ﾎﾟｯﾌﾟ体" pitchFamily="50" charset="-128"/>
                <a:ea typeface="HGP創英角ﾎﾟｯﾌﾟ体" pitchFamily="50" charset="-128"/>
              </a:rPr>
              <a:t>③火災保険のご提案</a:t>
            </a:r>
            <a:endParaRPr lang="en-US" altLang="ja-JP" sz="1800" dirty="0">
              <a:solidFill>
                <a:srgbClr val="FF0000"/>
              </a:solidFill>
              <a:latin typeface="HGP創英角ﾎﾟｯﾌﾟ体" pitchFamily="50" charset="-128"/>
              <a:ea typeface="HGP創英角ﾎﾟｯﾌﾟ体" pitchFamily="50" charset="-128"/>
            </a:endParaRPr>
          </a:p>
          <a:p>
            <a:pPr marL="0" indent="0">
              <a:buNone/>
            </a:pPr>
            <a:r>
              <a:rPr lang="ja-JP" altLang="en-US" sz="1800" dirty="0">
                <a:solidFill>
                  <a:schemeClr val="tx1"/>
                </a:solidFill>
                <a:latin typeface="HGP創英角ﾎﾟｯﾌﾟ体" pitchFamily="50" charset="-128"/>
                <a:ea typeface="HGP創英角ﾎﾟｯﾌﾟ体" pitchFamily="50" charset="-128"/>
              </a:rPr>
              <a:t>オール電化、</a:t>
            </a:r>
            <a:r>
              <a:rPr lang="en-US" altLang="ja-JP" sz="1800" dirty="0">
                <a:solidFill>
                  <a:schemeClr val="tx1"/>
                </a:solidFill>
                <a:latin typeface="HGP創英角ﾎﾟｯﾌﾟ体" pitchFamily="50" charset="-128"/>
                <a:ea typeface="HGP創英角ﾎﾟｯﾌﾟ体" pitchFamily="50" charset="-128"/>
              </a:rPr>
              <a:t>WEB</a:t>
            </a:r>
            <a:r>
              <a:rPr lang="ja-JP" altLang="en-US" sz="1800" dirty="0">
                <a:solidFill>
                  <a:schemeClr val="tx1"/>
                </a:solidFill>
                <a:latin typeface="HGP創英角ﾎﾟｯﾌﾟ体" pitchFamily="50" charset="-128"/>
                <a:ea typeface="HGP創英角ﾎﾟｯﾌﾟ体" pitchFamily="50" charset="-128"/>
              </a:rPr>
              <a:t>割引！無駄のない最適火災保険、ご提案します！　給付が大事！</a:t>
            </a:r>
            <a:endParaRPr lang="en-US" altLang="ja-JP" sz="1800" dirty="0">
              <a:solidFill>
                <a:schemeClr val="tx1"/>
              </a:solidFill>
              <a:latin typeface="HGP創英角ﾎﾟｯﾌﾟ体" pitchFamily="50" charset="-128"/>
              <a:ea typeface="HGP創英角ﾎﾟｯﾌﾟ体" pitchFamily="50" charset="-128"/>
            </a:endParaRPr>
          </a:p>
          <a:p>
            <a:pPr marL="0" indent="0">
              <a:buNone/>
            </a:pPr>
            <a:endParaRPr lang="en-US" altLang="ja-JP" sz="1800" dirty="0">
              <a:solidFill>
                <a:schemeClr val="tx1"/>
              </a:solidFill>
              <a:latin typeface="HGP創英角ﾎﾟｯﾌﾟ体" pitchFamily="50" charset="-128"/>
              <a:ea typeface="HGP創英角ﾎﾟｯﾌﾟ体" pitchFamily="50" charset="-128"/>
            </a:endParaRPr>
          </a:p>
          <a:p>
            <a:pPr marL="0" indent="0">
              <a:buNone/>
            </a:pPr>
            <a:r>
              <a:rPr lang="ja-JP" altLang="en-US" sz="1800" dirty="0">
                <a:solidFill>
                  <a:srgbClr val="FF0000"/>
                </a:solidFill>
                <a:latin typeface="HGP創英角ﾎﾟｯﾌﾟ体" pitchFamily="50" charset="-128"/>
                <a:ea typeface="HGP創英角ﾎﾟｯﾌﾟ体" pitchFamily="50" charset="-128"/>
              </a:rPr>
              <a:t>④生命保険の見直し</a:t>
            </a:r>
            <a:endParaRPr lang="en-US" altLang="ja-JP" sz="1800" dirty="0">
              <a:solidFill>
                <a:srgbClr val="FF0000"/>
              </a:solidFill>
              <a:latin typeface="HGP創英角ﾎﾟｯﾌﾟ体" pitchFamily="50" charset="-128"/>
              <a:ea typeface="HGP創英角ﾎﾟｯﾌﾟ体" pitchFamily="50" charset="-128"/>
            </a:endParaRPr>
          </a:p>
          <a:p>
            <a:pPr marL="0" indent="0">
              <a:buNone/>
            </a:pPr>
            <a:r>
              <a:rPr lang="ja-JP" altLang="en-US" sz="1800" dirty="0">
                <a:solidFill>
                  <a:schemeClr val="tx1"/>
                </a:solidFill>
                <a:latin typeface="HGP創英角ﾎﾟｯﾌﾟ体" pitchFamily="50" charset="-128"/>
                <a:ea typeface="HGP創英角ﾎﾟｯﾌﾟ体" pitchFamily="50" charset="-128"/>
              </a:rPr>
              <a:t>無駄な保険料を払っていませんか？住宅購入時は、見直しのチャンスです！　　　　</a:t>
            </a:r>
            <a:endParaRPr lang="en-US" altLang="ja-JP" sz="1800" dirty="0">
              <a:solidFill>
                <a:schemeClr val="tx1"/>
              </a:solidFill>
              <a:latin typeface="HGP創英角ﾎﾟｯﾌﾟ体" pitchFamily="50" charset="-128"/>
              <a:ea typeface="HGP創英角ﾎﾟｯﾌﾟ体" pitchFamily="50" charset="-128"/>
            </a:endParaRPr>
          </a:p>
          <a:p>
            <a:pPr marL="0" indent="0">
              <a:buNone/>
            </a:pPr>
            <a:endParaRPr kumimoji="1" lang="ja-JP" altLang="en-US" sz="1800" dirty="0">
              <a:solidFill>
                <a:srgbClr val="FF0000"/>
              </a:solidFill>
              <a:latin typeface="HGP創英角ﾎﾟｯﾌﾟ体" pitchFamily="50" charset="-128"/>
              <a:ea typeface="HGP創英角ﾎﾟｯﾌﾟ体" pitchFamily="50" charset="-128"/>
            </a:endParaRPr>
          </a:p>
        </p:txBody>
      </p:sp>
      <p:sp>
        <p:nvSpPr>
          <p:cNvPr id="4" name="スライド番号プレースホルダー 3"/>
          <p:cNvSpPr>
            <a:spLocks noGrp="1"/>
          </p:cNvSpPr>
          <p:nvPr>
            <p:ph type="sldNum" sz="quarter" idx="12"/>
          </p:nvPr>
        </p:nvSpPr>
        <p:spPr/>
        <p:txBody>
          <a:bodyPr/>
          <a:lstStyle/>
          <a:p>
            <a:fld id="{428159FB-B171-47E6-97FF-94E4E8E0D996}" type="slidenum">
              <a:rPr kumimoji="1" lang="ja-JP" altLang="en-US" smtClean="0"/>
              <a:t>84</a:t>
            </a:fld>
            <a:endParaRPr kumimoji="1" lang="ja-JP" altLang="en-US"/>
          </a:p>
        </p:txBody>
      </p:sp>
      <p:sp>
        <p:nvSpPr>
          <p:cNvPr id="5" name="乗算記号 4">
            <a:extLst>
              <a:ext uri="{FF2B5EF4-FFF2-40B4-BE49-F238E27FC236}">
                <a16:creationId xmlns:a16="http://schemas.microsoft.com/office/drawing/2014/main" id="{84A16A60-098D-4572-A587-1C74CF66BD8D}"/>
              </a:ext>
            </a:extLst>
          </p:cNvPr>
          <p:cNvSpPr/>
          <p:nvPr/>
        </p:nvSpPr>
        <p:spPr>
          <a:xfrm>
            <a:off x="1547664" y="2420888"/>
            <a:ext cx="1728192" cy="36004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98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fade">
                                      <p:cBhvr>
                                        <p:cTn id="61" dur="500"/>
                                        <p:tgtEl>
                                          <p:spTgt spid="3">
                                            <p:txEl>
                                              <p:pRg st="13" end="1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fade">
                                      <p:cBhvr>
                                        <p:cTn id="6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48680"/>
            <a:ext cx="8496944" cy="55446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pPr algn="l"/>
            <a:br>
              <a:rPr lang="en-US" altLang="ja-JP" sz="4000" b="1" dirty="0">
                <a:solidFill>
                  <a:srgbClr val="C00000"/>
                </a:solidFill>
                <a:latin typeface="HGP創英角ﾎﾟｯﾌﾟ体" pitchFamily="50" charset="-128"/>
                <a:ea typeface="HGP創英角ﾎﾟｯﾌﾟ体" pitchFamily="50" charset="-128"/>
              </a:rPr>
            </a:br>
            <a:br>
              <a:rPr lang="en-US" altLang="ja-JP" sz="4000" b="1" dirty="0">
                <a:solidFill>
                  <a:srgbClr val="C00000"/>
                </a:solidFill>
                <a:latin typeface="HGP創英角ﾎﾟｯﾌﾟ体" pitchFamily="50" charset="-128"/>
                <a:ea typeface="HGP創英角ﾎﾟｯﾌﾟ体" pitchFamily="50" charset="-128"/>
              </a:rPr>
            </a:br>
            <a:r>
              <a:rPr lang="ja-JP" altLang="en-US" sz="4000" b="1" dirty="0">
                <a:solidFill>
                  <a:srgbClr val="C00000"/>
                </a:solidFill>
                <a:latin typeface="HGP創英角ﾎﾟｯﾌﾟ体" pitchFamily="50" charset="-128"/>
                <a:ea typeface="HGP創英角ﾎﾟｯﾌﾟ体" pitchFamily="50" charset="-128"/>
              </a:rPr>
              <a:t>　</a:t>
            </a:r>
            <a:r>
              <a:rPr lang="ja-JP" altLang="ja-JP" sz="4000" b="1" dirty="0">
                <a:solidFill>
                  <a:srgbClr val="C00000"/>
                </a:solidFill>
                <a:latin typeface="HGP創英角ﾎﾟｯﾌﾟ体" pitchFamily="50" charset="-128"/>
                <a:ea typeface="HGP創英角ﾎﾟｯﾌﾟ体" pitchFamily="50" charset="-128"/>
              </a:rPr>
              <a:t>皆様の住宅購入計画に、</a:t>
            </a:r>
            <a:br>
              <a:rPr lang="en-US" altLang="ja-JP" sz="4000" b="1" dirty="0">
                <a:solidFill>
                  <a:srgbClr val="C00000"/>
                </a:solidFill>
                <a:latin typeface="HGP創英角ﾎﾟｯﾌﾟ体" pitchFamily="50" charset="-128"/>
                <a:ea typeface="HGP創英角ﾎﾟｯﾌﾟ体" pitchFamily="50" charset="-128"/>
              </a:rPr>
            </a:br>
            <a:r>
              <a:rPr lang="ja-JP" altLang="en-US" sz="4000" b="1" dirty="0">
                <a:solidFill>
                  <a:srgbClr val="C00000"/>
                </a:solidFill>
                <a:latin typeface="HGP創英角ﾎﾟｯﾌﾟ体" pitchFamily="50" charset="-128"/>
                <a:ea typeface="HGP創英角ﾎﾟｯﾌﾟ体" pitchFamily="50" charset="-128"/>
              </a:rPr>
              <a:t>　　　　</a:t>
            </a:r>
            <a:r>
              <a:rPr lang="ja-JP" altLang="ja-JP" sz="4000" b="1" dirty="0">
                <a:solidFill>
                  <a:srgbClr val="C00000"/>
                </a:solidFill>
                <a:latin typeface="HGP創英角ﾎﾟｯﾌﾟ体" pitchFamily="50" charset="-128"/>
                <a:ea typeface="HGP創英角ﾎﾟｯﾌﾟ体" pitchFamily="50" charset="-128"/>
              </a:rPr>
              <a:t>少しでもお役に立つことが</a:t>
            </a:r>
            <a:br>
              <a:rPr lang="en-US" altLang="ja-JP" sz="4000" b="1" dirty="0">
                <a:solidFill>
                  <a:srgbClr val="C00000"/>
                </a:solidFill>
                <a:latin typeface="HGP創英角ﾎﾟｯﾌﾟ体" pitchFamily="50" charset="-128"/>
                <a:ea typeface="HGP創英角ﾎﾟｯﾌﾟ体" pitchFamily="50" charset="-128"/>
              </a:rPr>
            </a:br>
            <a:r>
              <a:rPr lang="ja-JP" altLang="en-US" sz="4000" b="1" dirty="0">
                <a:solidFill>
                  <a:srgbClr val="C00000"/>
                </a:solidFill>
                <a:latin typeface="HGP創英角ﾎﾟｯﾌﾟ体" pitchFamily="50" charset="-128"/>
                <a:ea typeface="HGP創英角ﾎﾟｯﾌﾟ体" pitchFamily="50" charset="-128"/>
              </a:rPr>
              <a:t>　　　　　　　　　　　　　</a:t>
            </a:r>
            <a:r>
              <a:rPr lang="ja-JP" altLang="ja-JP" sz="4000" b="1" dirty="0">
                <a:solidFill>
                  <a:srgbClr val="C00000"/>
                </a:solidFill>
                <a:latin typeface="HGP創英角ﾎﾟｯﾌﾟ体" pitchFamily="50" charset="-128"/>
                <a:ea typeface="HGP創英角ﾎﾟｯﾌﾟ体" pitchFamily="50" charset="-128"/>
              </a:rPr>
              <a:t>出来れば幸いです</a:t>
            </a:r>
            <a:r>
              <a:rPr lang="ja-JP" altLang="en-US" b="1" dirty="0">
                <a:solidFill>
                  <a:srgbClr val="C00000"/>
                </a:solidFill>
                <a:latin typeface="HGP創英角ﾎﾟｯﾌﾟ体" pitchFamily="50" charset="-128"/>
                <a:ea typeface="HGP創英角ﾎﾟｯﾌﾟ体" pitchFamily="50" charset="-128"/>
              </a:rPr>
              <a:t>！</a:t>
            </a:r>
            <a:br>
              <a:rPr lang="en-US" altLang="ja-JP" b="1" dirty="0">
                <a:solidFill>
                  <a:srgbClr val="C00000"/>
                </a:solidFill>
                <a:latin typeface="HGP創英角ﾎﾟｯﾌﾟ体" pitchFamily="50" charset="-128"/>
                <a:ea typeface="HGP創英角ﾎﾟｯﾌﾟ体" pitchFamily="50" charset="-128"/>
              </a:rPr>
            </a:br>
            <a:br>
              <a:rPr lang="en-US" altLang="ja-JP" b="1" dirty="0">
                <a:solidFill>
                  <a:srgbClr val="C00000"/>
                </a:solidFill>
                <a:latin typeface="HGP創英角ﾎﾟｯﾌﾟ体" pitchFamily="50" charset="-128"/>
                <a:ea typeface="HGP創英角ﾎﾟｯﾌﾟ体" pitchFamily="50" charset="-128"/>
              </a:rPr>
            </a:br>
            <a:r>
              <a:rPr lang="ja-JP" altLang="en-US" b="1" dirty="0">
                <a:solidFill>
                  <a:srgbClr val="C00000"/>
                </a:solidFill>
                <a:latin typeface="HGP創英角ﾎﾟｯﾌﾟ体" pitchFamily="50" charset="-128"/>
                <a:ea typeface="HGP創英角ﾎﾟｯﾌﾟ体" pitchFamily="50" charset="-128"/>
              </a:rPr>
              <a:t>金融素人をひとりでも多く救いたい！</a:t>
            </a:r>
            <a:br>
              <a:rPr lang="en-US" altLang="ja-JP" b="1" dirty="0">
                <a:solidFill>
                  <a:srgbClr val="C00000"/>
                </a:solidFill>
                <a:latin typeface="HGP創英角ﾎﾟｯﾌﾟ体" pitchFamily="50" charset="-128"/>
                <a:ea typeface="HGP創英角ﾎﾟｯﾌﾟ体" pitchFamily="50" charset="-128"/>
              </a:rPr>
            </a:br>
            <a:br>
              <a:rPr lang="en-US" altLang="ja-JP" b="1" dirty="0">
                <a:solidFill>
                  <a:srgbClr val="C00000"/>
                </a:solidFill>
                <a:latin typeface="HGP創英角ﾎﾟｯﾌﾟ体" pitchFamily="50" charset="-128"/>
                <a:ea typeface="HGP創英角ﾎﾟｯﾌﾟ体" pitchFamily="50" charset="-128"/>
              </a:rPr>
            </a:br>
            <a:r>
              <a:rPr lang="ja-JP" altLang="en-US" b="1" dirty="0">
                <a:solidFill>
                  <a:srgbClr val="C00000"/>
                </a:solidFill>
                <a:latin typeface="HGP創英角ﾎﾟｯﾌﾟ体" pitchFamily="50" charset="-128"/>
                <a:ea typeface="HGP創英角ﾎﾟｯﾌﾟ体" pitchFamily="50" charset="-128"/>
              </a:rPr>
              <a:t>　　　　</a:t>
            </a:r>
            <a:r>
              <a:rPr lang="ja-JP" altLang="en-US" sz="3200" b="1" dirty="0">
                <a:solidFill>
                  <a:schemeClr val="tx2">
                    <a:lumMod val="75000"/>
                  </a:schemeClr>
                </a:solidFill>
                <a:latin typeface="HGP創英角ﾎﾟｯﾌﾟ体" pitchFamily="50" charset="-128"/>
                <a:ea typeface="HGP創英角ﾎﾟｯﾌﾟ体" pitchFamily="50" charset="-128"/>
              </a:rPr>
              <a:t>　　　　　　　ご清聴ありがとうございました。</a:t>
            </a:r>
            <a:endParaRPr kumimoji="1" lang="ja-JP" altLang="en-US" sz="3200" dirty="0">
              <a:solidFill>
                <a:schemeClr val="tx2">
                  <a:lumMod val="75000"/>
                </a:schemeClr>
              </a:solidFill>
              <a:latin typeface="HGP創英角ﾎﾟｯﾌﾟ体" pitchFamily="50" charset="-128"/>
              <a:ea typeface="HGP創英角ﾎﾟｯﾌﾟ体" pitchFamily="50" charset="-128"/>
            </a:endParaRPr>
          </a:p>
        </p:txBody>
      </p:sp>
      <p:sp>
        <p:nvSpPr>
          <p:cNvPr id="3" name="スライド番号プレースホルダー 2"/>
          <p:cNvSpPr>
            <a:spLocks noGrp="1"/>
          </p:cNvSpPr>
          <p:nvPr>
            <p:ph type="sldNum" sz="quarter" idx="12"/>
          </p:nvPr>
        </p:nvSpPr>
        <p:spPr/>
        <p:txBody>
          <a:bodyPr/>
          <a:lstStyle/>
          <a:p>
            <a:fld id="{428159FB-B171-47E6-97FF-94E4E8E0D996}" type="slidenum">
              <a:rPr kumimoji="1" lang="ja-JP" altLang="en-US" smtClean="0"/>
              <a:t>85</a:t>
            </a:fld>
            <a:endParaRPr kumimoji="1" lang="ja-JP" altLang="en-US"/>
          </a:p>
        </p:txBody>
      </p:sp>
    </p:spTree>
    <p:extLst>
      <p:ext uri="{BB962C8B-B14F-4D97-AF65-F5344CB8AC3E}">
        <p14:creationId xmlns:p14="http://schemas.microsoft.com/office/powerpoint/2010/main" val="377099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8"/>
          <p:cNvPicPr preferRelativeResize="0"/>
          <p:nvPr/>
        </p:nvPicPr>
        <p:blipFill rotWithShape="1">
          <a:blip r:embed="rId3">
            <a:alphaModFix/>
          </a:blip>
          <a:srcRect/>
          <a:stretch/>
        </p:blipFill>
        <p:spPr>
          <a:xfrm>
            <a:off x="457200" y="1196752"/>
            <a:ext cx="7907453" cy="4859450"/>
          </a:xfrm>
          <a:prstGeom prst="rect">
            <a:avLst/>
          </a:prstGeom>
          <a:noFill/>
          <a:ln>
            <a:noFill/>
          </a:ln>
        </p:spPr>
      </p:pic>
      <p:sp>
        <p:nvSpPr>
          <p:cNvPr id="176" name="Google Shape;17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9</a:t>
            </a:fld>
            <a:endParaRPr/>
          </a:p>
        </p:txBody>
      </p:sp>
      <p:sp>
        <p:nvSpPr>
          <p:cNvPr id="177" name="Google Shape;17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Meiryo"/>
              <a:buNone/>
            </a:pPr>
            <a:r>
              <a:rPr lang="ja-JP" sz="4000">
                <a:latin typeface="Meiryo"/>
                <a:ea typeface="Meiryo"/>
                <a:cs typeface="Meiryo"/>
                <a:sym typeface="Meiryo"/>
              </a:rPr>
              <a:t>②住宅に関わる贈与税の非課税枠</a:t>
            </a:r>
            <a:endParaRPr/>
          </a:p>
        </p:txBody>
      </p:sp>
      <p:sp>
        <p:nvSpPr>
          <p:cNvPr id="178" name="Google Shape;178;p8"/>
          <p:cNvSpPr/>
          <p:nvPr/>
        </p:nvSpPr>
        <p:spPr>
          <a:xfrm>
            <a:off x="683568" y="4149080"/>
            <a:ext cx="4536504" cy="2880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79" name="Google Shape;179;p8"/>
          <p:cNvSpPr/>
          <p:nvPr/>
        </p:nvSpPr>
        <p:spPr>
          <a:xfrm>
            <a:off x="684679" y="5661248"/>
            <a:ext cx="4535393" cy="288032"/>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80" name="Google Shape;180;p8"/>
          <p:cNvSpPr txBox="1"/>
          <p:nvPr/>
        </p:nvSpPr>
        <p:spPr>
          <a:xfrm>
            <a:off x="1619672" y="6356350"/>
            <a:ext cx="660892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Twentieth Century"/>
                <a:ea typeface="Twentieth Century"/>
                <a:cs typeface="Twentieth Century"/>
                <a:sym typeface="Twentieth Century"/>
              </a:rPr>
              <a:t>国税庁HPより出典https://www.nta.go.jp/taxes/shiraberu/taxanswer/sozoku/4508.htm</a:t>
            </a:r>
            <a:endParaRPr sz="1400" dirty="0">
              <a:solidFill>
                <a:schemeClr val="dk1"/>
              </a:solidFill>
              <a:latin typeface="Twentieth Century"/>
              <a:ea typeface="Twentieth Century"/>
              <a:cs typeface="Twentieth Century"/>
              <a:sym typeface="Twentieth Century"/>
            </a:endParaRPr>
          </a:p>
        </p:txBody>
      </p:sp>
      <p:sp>
        <p:nvSpPr>
          <p:cNvPr id="8" name="テキスト ボックス 7">
            <a:extLst>
              <a:ext uri="{FF2B5EF4-FFF2-40B4-BE49-F238E27FC236}">
                <a16:creationId xmlns:a16="http://schemas.microsoft.com/office/drawing/2014/main" id="{2AAF483D-A89A-4E11-B696-3F99B4330677}"/>
              </a:ext>
            </a:extLst>
          </p:cNvPr>
          <p:cNvSpPr txBox="1"/>
          <p:nvPr/>
        </p:nvSpPr>
        <p:spPr>
          <a:xfrm>
            <a:off x="5447551" y="5686870"/>
            <a:ext cx="1512168" cy="369332"/>
          </a:xfrm>
          <a:prstGeom prst="rect">
            <a:avLst/>
          </a:prstGeom>
          <a:noFill/>
        </p:spPr>
        <p:txBody>
          <a:bodyPr wrap="square" rtlCol="0">
            <a:spAutoFit/>
          </a:bodyPr>
          <a:lstStyle/>
          <a:p>
            <a:r>
              <a:rPr kumimoji="1" lang="en-US" altLang="ja-JP" dirty="0">
                <a:solidFill>
                  <a:srgbClr val="FF0000"/>
                </a:solidFill>
              </a:rPr>
              <a:t>2</a:t>
            </a:r>
            <a:r>
              <a:rPr kumimoji="1" lang="ja-JP" altLang="en-US" dirty="0">
                <a:solidFill>
                  <a:srgbClr val="FF0000"/>
                </a:solidFill>
              </a:rPr>
              <a:t>年延長</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4|0.8|0.9|1|1.4|5.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15787</TotalTime>
  <Words>3414</Words>
  <Application>Microsoft Office PowerPoint</Application>
  <PresentationFormat>画面に合わせる (4:3)</PresentationFormat>
  <Paragraphs>645</Paragraphs>
  <Slides>85</Slides>
  <Notes>21</Notes>
  <HiddenSlides>1</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85</vt:i4>
      </vt:variant>
    </vt:vector>
  </HeadingPairs>
  <TitlesOfParts>
    <vt:vector size="101" baseType="lpstr">
      <vt:lpstr>HGPｺﾞｼｯｸE</vt:lpstr>
      <vt:lpstr>HGP創英角ｺﾞｼｯｸUB</vt:lpstr>
      <vt:lpstr>HGP創英角ﾎﾟｯﾌﾟ体</vt:lpstr>
      <vt:lpstr>HGS創英角ﾎﾟｯﾌﾟ体</vt:lpstr>
      <vt:lpstr>HG創英角ｺﾞｼｯｸUB</vt:lpstr>
      <vt:lpstr>ＭＳ Ｐゴシック</vt:lpstr>
      <vt:lpstr>Twentieth Century</vt:lpstr>
      <vt:lpstr>メイリオ</vt:lpstr>
      <vt:lpstr>メイリオ</vt:lpstr>
      <vt:lpstr>Arial</vt:lpstr>
      <vt:lpstr>Calibri</vt:lpstr>
      <vt:lpstr>Franklin Gothic Book</vt:lpstr>
      <vt:lpstr>Franklin Gothic Medium</vt:lpstr>
      <vt:lpstr>Tahoma</vt:lpstr>
      <vt:lpstr>Times New Roman</vt:lpstr>
      <vt:lpstr>Office ​​テーマ</vt:lpstr>
      <vt:lpstr>住宅ローンセミナー 銀行では絶対に教えてくれない 　　　　　　　　　　　　　　　住宅ローンの選び方</vt:lpstr>
      <vt:lpstr>PowerPoint プレゼンテーション</vt:lpstr>
      <vt:lpstr>PowerPoint プレゼンテーション</vt:lpstr>
      <vt:lpstr>住宅市場活性化策！</vt:lpstr>
      <vt:lpstr>４つの国策！</vt:lpstr>
      <vt:lpstr>住宅市場活性化策</vt:lpstr>
      <vt:lpstr>PowerPoint プレゼンテーション</vt:lpstr>
      <vt:lpstr>住宅市場活性化策</vt:lpstr>
      <vt:lpstr>②住宅に関わる贈与税の非課税枠</vt:lpstr>
      <vt:lpstr>③住宅ローン減税（改正）</vt:lpstr>
      <vt:lpstr>PowerPoint プレゼンテーション</vt:lpstr>
      <vt:lpstr>④こどもみらい住宅支援事業</vt:lpstr>
      <vt:lpstr>PowerPoint プレゼンテーション</vt:lpstr>
      <vt:lpstr>PowerPoint プレゼンテーション</vt:lpstr>
      <vt:lpstr>PowerPoint プレゼンテーション</vt:lpstr>
      <vt:lpstr>皆さんはどう考えますか？</vt:lpstr>
      <vt:lpstr>　　　本日、皆さんに 　　　　　　　お伝えしたいこと！</vt:lpstr>
      <vt:lpstr>　</vt:lpstr>
      <vt:lpstr>金利の重さ</vt:lpstr>
      <vt:lpstr>金利の重さ</vt:lpstr>
      <vt:lpstr>金利の重さ</vt:lpstr>
      <vt:lpstr>金利の重さ</vt:lpstr>
      <vt:lpstr>PowerPoint プレゼンテーション</vt:lpstr>
      <vt:lpstr>金利の重さ</vt:lpstr>
      <vt:lpstr>金利の重さ</vt:lpstr>
      <vt:lpstr>金利の重さ</vt:lpstr>
      <vt:lpstr>金利の重さ</vt:lpstr>
      <vt:lpstr>PowerPoint プレゼンテーション</vt:lpstr>
      <vt:lpstr>『金利の重さ』をご理解頂けたなら！</vt:lpstr>
      <vt:lpstr>住宅ローン金利を低く抑える方法は？</vt:lpstr>
      <vt:lpstr>ところで</vt:lpstr>
      <vt:lpstr>現在の金利水準は？</vt:lpstr>
      <vt:lpstr>現在の金利水準は？</vt:lpstr>
      <vt:lpstr>なぜそう思うのか？</vt:lpstr>
      <vt:lpstr>過去の金利水準</vt:lpstr>
      <vt:lpstr>PowerPoint プレゼンテーション</vt:lpstr>
      <vt:lpstr>過去の金利水準</vt:lpstr>
      <vt:lpstr>過去の金利水準</vt:lpstr>
      <vt:lpstr>沼津ぐるめ街道</vt:lpstr>
      <vt:lpstr>PowerPoint プレゼンテーション</vt:lpstr>
      <vt:lpstr>過去の金利水準</vt:lpstr>
      <vt:lpstr>過去の金利水準</vt:lpstr>
      <vt:lpstr>PowerPoint プレゼンテーション</vt:lpstr>
      <vt:lpstr>PowerPoint プレゼンテーション</vt:lpstr>
      <vt:lpstr>フラット３５金利推移</vt:lpstr>
      <vt:lpstr>PowerPoint プレゼンテーション</vt:lpstr>
      <vt:lpstr>フラット３５　Sのメリット</vt:lpstr>
      <vt:lpstr>フラット３５S＋（維持、地域）のメリット</vt:lpstr>
      <vt:lpstr>1.54％で３５年間固定で借りられる現在の金利は</vt:lpstr>
      <vt:lpstr>日銀の金融政策</vt:lpstr>
      <vt:lpstr>PowerPoint プレゼンテーション</vt:lpstr>
      <vt:lpstr>今（現在）の住宅ローン金利</vt:lpstr>
      <vt:lpstr>住宅ローン金利を低く抑える方法は？</vt:lpstr>
      <vt:lpstr>フラット３５金利推移</vt:lpstr>
      <vt:lpstr>今が低いのは分かった！</vt:lpstr>
      <vt:lpstr>金利の変動要因</vt:lpstr>
      <vt:lpstr>金利の変動要因</vt:lpstr>
      <vt:lpstr>なぜ上がる？</vt:lpstr>
      <vt:lpstr>日銀の仕事（政策）</vt:lpstr>
      <vt:lpstr>PowerPoint プレゼンテーション</vt:lpstr>
      <vt:lpstr>日銀展望リポート</vt:lpstr>
      <vt:lpstr>今後の住宅ローン金利</vt:lpstr>
      <vt:lpstr>住宅ローン金利を低く抑える方法は？</vt:lpstr>
      <vt:lpstr>住宅ローン金利は値切れる！</vt:lpstr>
      <vt:lpstr>住宅ローン金利は値切れる！</vt:lpstr>
      <vt:lpstr>値切りの実話</vt:lpstr>
      <vt:lpstr>景気が良くなると？</vt:lpstr>
      <vt:lpstr>住宅ローンは今が借り時？</vt:lpstr>
      <vt:lpstr>PowerPoint プレゼンテーション</vt:lpstr>
      <vt:lpstr>PowerPoint プレゼンテーション</vt:lpstr>
      <vt:lpstr>PowerPoint プレゼンテーション</vt:lpstr>
      <vt:lpstr>今が借り時なのは分かった！</vt:lpstr>
      <vt:lpstr>住宅ローンの返済は長期！</vt:lpstr>
      <vt:lpstr>ライフプランとは？  （マネープラン）</vt:lpstr>
      <vt:lpstr>ライフプラン</vt:lpstr>
      <vt:lpstr>PowerPoint プレゼンテーション</vt:lpstr>
      <vt:lpstr>PowerPoint プレゼンテーション</vt:lpstr>
      <vt:lpstr>PowerPoint プレゼンテーション</vt:lpstr>
      <vt:lpstr>PowerPoint プレゼンテーション</vt:lpstr>
      <vt:lpstr>住宅購入時には、ライフプランを作成！</vt:lpstr>
      <vt:lpstr>楽しい川下り</vt:lpstr>
      <vt:lpstr>大きな滝</vt:lpstr>
      <vt:lpstr>PowerPoint プレゼンテーション</vt:lpstr>
      <vt:lpstr>個別相談のご案内！</vt:lpstr>
      <vt:lpstr>  　皆様の住宅購入計画に、 　　　　少しでもお役に立つことが 　　　　　　　　　　　　　出来れば幸いです！  金融素人をひとりでも多く救いたい！  　　　　　　　　　　　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住宅ローンアプローチ必勝法</dc:title>
  <dc:creator>masahiro kamoto</dc:creator>
  <cp:lastModifiedBy>栗山 直樹</cp:lastModifiedBy>
  <cp:revision>627</cp:revision>
  <cp:lastPrinted>2022-02-12T08:05:51Z</cp:lastPrinted>
  <dcterms:created xsi:type="dcterms:W3CDTF">2013-07-22T13:11:44Z</dcterms:created>
  <dcterms:modified xsi:type="dcterms:W3CDTF">2022-11-13T14:39:31Z</dcterms:modified>
</cp:coreProperties>
</file>