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2"/>
  </p:notesMasterIdLst>
  <p:sldIdLst>
    <p:sldId id="1421" r:id="rId2"/>
    <p:sldId id="1422" r:id="rId3"/>
    <p:sldId id="1423" r:id="rId4"/>
    <p:sldId id="1424" r:id="rId5"/>
    <p:sldId id="1425" r:id="rId6"/>
    <p:sldId id="1426" r:id="rId7"/>
    <p:sldId id="2198" r:id="rId8"/>
    <p:sldId id="2199" r:id="rId9"/>
    <p:sldId id="2164" r:id="rId10"/>
    <p:sldId id="1436" r:id="rId11"/>
    <p:sldId id="1437" r:id="rId12"/>
    <p:sldId id="1372" r:id="rId13"/>
    <p:sldId id="1438" r:id="rId14"/>
    <p:sldId id="1439" r:id="rId15"/>
    <p:sldId id="1440" r:id="rId16"/>
    <p:sldId id="1379" r:id="rId17"/>
    <p:sldId id="1441" r:id="rId18"/>
    <p:sldId id="1345" r:id="rId19"/>
    <p:sldId id="1442" r:id="rId20"/>
    <p:sldId id="1443" r:id="rId21"/>
    <p:sldId id="1444" r:id="rId22"/>
    <p:sldId id="1381" r:id="rId23"/>
    <p:sldId id="1445" r:id="rId24"/>
    <p:sldId id="1446" r:id="rId25"/>
    <p:sldId id="1447" r:id="rId26"/>
    <p:sldId id="1448" r:id="rId27"/>
    <p:sldId id="1449" r:id="rId28"/>
    <p:sldId id="2096" r:id="rId29"/>
    <p:sldId id="1450" r:id="rId30"/>
    <p:sldId id="1375" r:id="rId31"/>
    <p:sldId id="1451" r:id="rId32"/>
    <p:sldId id="1003" r:id="rId33"/>
    <p:sldId id="1004" r:id="rId34"/>
    <p:sldId id="1452" r:id="rId35"/>
    <p:sldId id="1453" r:id="rId36"/>
    <p:sldId id="1454" r:id="rId37"/>
    <p:sldId id="1463" r:id="rId38"/>
    <p:sldId id="1464" r:id="rId39"/>
    <p:sldId id="2196" r:id="rId40"/>
    <p:sldId id="2197" r:id="rId41"/>
    <p:sldId id="1455" r:id="rId42"/>
    <p:sldId id="1456" r:id="rId43"/>
    <p:sldId id="1457" r:id="rId44"/>
    <p:sldId id="1458" r:id="rId45"/>
    <p:sldId id="1459" r:id="rId46"/>
    <p:sldId id="1460" r:id="rId47"/>
    <p:sldId id="1461" r:id="rId48"/>
    <p:sldId id="2193" r:id="rId49"/>
    <p:sldId id="2195" r:id="rId50"/>
    <p:sldId id="1462" r:id="rId51"/>
    <p:sldId id="1465" r:id="rId52"/>
    <p:sldId id="1466" r:id="rId53"/>
    <p:sldId id="1016" r:id="rId54"/>
    <p:sldId id="1467" r:id="rId55"/>
    <p:sldId id="1468" r:id="rId56"/>
    <p:sldId id="1469" r:id="rId57"/>
    <p:sldId id="1470" r:id="rId58"/>
    <p:sldId id="1471" r:id="rId59"/>
    <p:sldId id="1472" r:id="rId60"/>
    <p:sldId id="1473" r:id="rId61"/>
    <p:sldId id="1474" r:id="rId62"/>
    <p:sldId id="1014" r:id="rId63"/>
    <p:sldId id="1015" r:id="rId64"/>
    <p:sldId id="1475" r:id="rId65"/>
    <p:sldId id="1476" r:id="rId66"/>
    <p:sldId id="1022" r:id="rId67"/>
    <p:sldId id="1477" r:id="rId68"/>
    <p:sldId id="1478" r:id="rId69"/>
    <p:sldId id="2114" r:id="rId70"/>
    <p:sldId id="256" r:id="rId7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5922775-5B39-4EF9-915A-FF6C0AC3228A}" v="3" dt="2022-08-11T02:45:33.4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6" autoAdjust="0"/>
    <p:restoredTop sz="94660"/>
  </p:normalViewPr>
  <p:slideViewPr>
    <p:cSldViewPr snapToGrid="0">
      <p:cViewPr varScale="1">
        <p:scale>
          <a:sx n="72" d="100"/>
          <a:sy n="72" d="100"/>
        </p:scale>
        <p:origin x="5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793099-E2AC-423F-8E98-F01DB04ADD24}" type="datetimeFigureOut">
              <a:rPr kumimoji="1" lang="ja-JP" altLang="en-US" smtClean="0"/>
              <a:t>2022/8/15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39BCC5-3301-4191-BCC1-241245D8587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68149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FF2FCA-2231-40C0-9724-5DA3ACF5C378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kumimoji="1" lang="en-US" altLang="ja-JP"/>
              <a:t>2019/7/13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6956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燃えて、穴が開いたベランダの壁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23684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自然災害で地震以外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上からくるか？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下からくるか？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5143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隣の家から、手作りの小屋が飛んできて、ガルバの外壁に激突し、ウッドフェンスに落ちて、傷をつける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隣の方が、菓子折りをもって謝りに来た。　うちで、弁償させて頂きますので、ご請求ください。と言ってきた。</a:t>
            </a:r>
            <a:endParaRPr kumimoji="1" lang="en-US" altLang="ja-JP" dirty="0"/>
          </a:p>
          <a:p>
            <a:r>
              <a:rPr kumimoji="1" lang="ja-JP" altLang="en-US" dirty="0"/>
              <a:t>ちゃんと保険に入っていますので、大丈夫です。お気遣いなく。風向きが、逆ななら、うちが加害者になっていた可能性もあり、お互い様。と言っててあげてください！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そんな風に言われたら、もしお隣の方だとしたら、どう感じますか？</a:t>
            </a:r>
            <a:endParaRPr kumimoji="1" lang="en-US" altLang="ja-JP" dirty="0"/>
          </a:p>
          <a:p>
            <a:r>
              <a:rPr kumimoji="1" lang="ja-JP" altLang="en-US" dirty="0"/>
              <a:t>逆に、こんなへたくそな、手作りの小屋なんか作るから、こんな被害が出たんじゃないか！　請求するのは、当たり前だ、しっかり直してもらうからな！　</a:t>
            </a:r>
            <a:endParaRPr kumimoji="1" lang="en-US" altLang="ja-JP" dirty="0"/>
          </a:p>
          <a:p>
            <a:r>
              <a:rPr kumimoji="1" lang="ja-JP" altLang="en-US" dirty="0"/>
              <a:t>こんなちゃっちい小屋なんか作りやがって！へたくそが！　　と言われたら・・・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38075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ウッドフェンス　約</a:t>
            </a:r>
            <a:r>
              <a:rPr kumimoji="1" lang="en-US" altLang="ja-JP" dirty="0"/>
              <a:t>20</a:t>
            </a:r>
            <a:r>
              <a:rPr kumimoji="1" lang="ja-JP" altLang="en-US" dirty="0"/>
              <a:t>万円　修理せず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6925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隣の家から、手作りの小屋が台風の風で、飛来　ガルバの外壁と雨どい（縦樋たてどい）　約１７万円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44970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2</a:t>
            </a:r>
            <a:r>
              <a:rPr kumimoji="1" lang="ja-JP" altLang="en-US" dirty="0"/>
              <a:t>本立ちのカーポートで、台風の風で、煽られて、根本が、えぐれる。　最後は、車側に倒れた。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76076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ウッドフェンスですが、横幅が広く、風にあおられ、基礎から、倒れた。　　約</a:t>
            </a:r>
            <a:r>
              <a:rPr kumimoji="1" lang="en-US" altLang="ja-JP" dirty="0"/>
              <a:t>70</a:t>
            </a:r>
            <a:r>
              <a:rPr kumimoji="1" lang="ja-JP" altLang="en-US" dirty="0"/>
              <a:t>万円給付しました。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24921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下は、ウッドチップです。　　ここ、ドックランになっていました。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93412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物置が、台風で、飛ばされました。　物置は、建物（家）扱いです。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76599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築</a:t>
            </a:r>
            <a:r>
              <a:rPr kumimoji="1" lang="en-US" altLang="ja-JP" dirty="0"/>
              <a:t>15</a:t>
            </a:r>
            <a:r>
              <a:rPr kumimoji="1" lang="ja-JP" altLang="en-US" dirty="0"/>
              <a:t>年の住宅、台風で、スレートが飛んでしまった。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4176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ミッション・トーク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9388593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一条工務店。　隣の家の屋根の太陽光パネルに刺さっていた。</a:t>
            </a:r>
            <a:endParaRPr kumimoji="1" lang="en-US" altLang="ja-JP" dirty="0"/>
          </a:p>
          <a:p>
            <a:r>
              <a:rPr kumimoji="1" lang="ja-JP" altLang="en-US" dirty="0"/>
              <a:t>このご主人、自分の家のスレートが、隣の屋根の太陽光パネルに刺さっていたので、流石に、謝りに行ったそうです。</a:t>
            </a:r>
            <a:endParaRPr kumimoji="1" lang="en-US" altLang="ja-JP" dirty="0"/>
          </a:p>
          <a:p>
            <a:r>
              <a:rPr kumimoji="1" lang="ja-JP" altLang="en-US" dirty="0"/>
              <a:t>すみません、うちの屋根のスレートが、この前の台風で、飛んでしまい、お宅の屋根の太陽光パネルを割ってしまいました。と写真を見せに行ったそうです。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そうしたら、お隣の方が、よく理解している方で、</a:t>
            </a:r>
            <a:endParaRPr kumimoji="1" lang="en-US" altLang="ja-JP" dirty="0"/>
          </a:p>
          <a:p>
            <a:r>
              <a:rPr kumimoji="1" lang="ja-JP" altLang="en-US" dirty="0"/>
              <a:t>大丈夫です。うちは、火災保険に、しっかり入っていますので、火災保険で対応します。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教えてくれて、有難うございます！　と言われたそうです。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もし、お隣の方に、謝りに行って、そういわれたら、どう感じますか？　　良い人で良かった！と思いますよね？　先ほどと逆の立場ですね！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81534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薪ストーブのある家で、庭に、薪棚があり、台風で、薪棚ごと、飛んで、家の壁に当たった。　　エアコンの室外機にぶつかり、壊れた。　　</a:t>
            </a:r>
            <a:r>
              <a:rPr kumimoji="1" lang="en-US" altLang="ja-JP" dirty="0"/>
              <a:t>60</a:t>
            </a:r>
            <a:r>
              <a:rPr kumimoji="1" lang="ja-JP" altLang="en-US" dirty="0"/>
              <a:t>万円くらい給付。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68752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これは、給付出来なかった事例　　パラソルが、ベランダにおいてあり、強風で、折れた。　　風災の家財は、屋根の下でない外部にある場合は、対象外。</a:t>
            </a:r>
            <a:endParaRPr kumimoji="1" lang="en-US" altLang="ja-JP" dirty="0"/>
          </a:p>
          <a:p>
            <a:r>
              <a:rPr kumimoji="1" lang="ja-JP" altLang="en-US" dirty="0"/>
              <a:t>可動式の家財が家の外にある場合には、対象外となります。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10524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自然災害のうち下からくるのが、水災。　浜松市内南区の新橋。奥に、傘をさして歩いている女性がいます。膝の高さまで浸水。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17720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佐鳴台のオレンジストリートです。　車が立ち往生していますね。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52822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浜松市東区安間川ですが、ギリギリセーフでした。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9425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茨城県常総市　鬼怒川　</a:t>
            </a:r>
            <a:r>
              <a:rPr kumimoji="1" lang="en-US" altLang="ja-JP" dirty="0"/>
              <a:t>2015</a:t>
            </a:r>
            <a:r>
              <a:rPr kumimoji="1" lang="ja-JP" altLang="en-US" dirty="0"/>
              <a:t>年</a:t>
            </a:r>
            <a:r>
              <a:rPr kumimoji="1" lang="en-US" altLang="ja-JP" dirty="0"/>
              <a:t>9</a:t>
            </a:r>
            <a:r>
              <a:rPr kumimoji="1" lang="ja-JP" altLang="en-US" dirty="0"/>
              <a:t>月</a:t>
            </a:r>
            <a:r>
              <a:rPr kumimoji="1" lang="en-US" altLang="ja-JP" dirty="0"/>
              <a:t>9</a:t>
            </a:r>
            <a:r>
              <a:rPr kumimoji="1" lang="ja-JP" altLang="en-US" dirty="0"/>
              <a:t>日から</a:t>
            </a:r>
            <a:r>
              <a:rPr kumimoji="1" lang="en-US" altLang="ja-JP" dirty="0"/>
              <a:t>11</a:t>
            </a:r>
            <a:r>
              <a:rPr kumimoji="1" lang="ja-JP" altLang="en-US" dirty="0"/>
              <a:t>日　　床上浸水</a:t>
            </a:r>
            <a:r>
              <a:rPr kumimoji="1" lang="en-US" altLang="ja-JP" dirty="0"/>
              <a:t>2523</a:t>
            </a:r>
            <a:r>
              <a:rPr kumimoji="1" lang="ja-JP" altLang="en-US" dirty="0"/>
              <a:t>棟　全壊</a:t>
            </a:r>
            <a:r>
              <a:rPr kumimoji="1" lang="en-US" altLang="ja-JP" dirty="0"/>
              <a:t>81</a:t>
            </a:r>
            <a:r>
              <a:rPr kumimoji="1" lang="ja-JP" altLang="en-US" dirty="0"/>
              <a:t>棟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124076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鬼怒川の氾濫の時の画像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701005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ここからは、日常生活における事故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40053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泥棒は、下見に来ます。　建売の分譲。警察の見解。　違う家　</a:t>
            </a:r>
            <a:r>
              <a:rPr kumimoji="1" lang="en-US" altLang="ja-JP" dirty="0"/>
              <a:t>2</a:t>
            </a:r>
            <a:r>
              <a:rPr kumimoji="1" lang="ja-JP" altLang="en-US" dirty="0"/>
              <a:t>階から金属バット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54577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ミッション・トーク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258203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この家は、共働き世帯で、朝</a:t>
            </a:r>
            <a:r>
              <a:rPr kumimoji="1" lang="en-US" altLang="ja-JP" dirty="0"/>
              <a:t>8</a:t>
            </a:r>
            <a:r>
              <a:rPr kumimoji="1" lang="ja-JP" altLang="en-US" dirty="0"/>
              <a:t>時前から夕方</a:t>
            </a:r>
            <a:r>
              <a:rPr kumimoji="1" lang="en-US" altLang="ja-JP" dirty="0"/>
              <a:t>6</a:t>
            </a:r>
            <a:r>
              <a:rPr kumimoji="1" lang="ja-JP" altLang="en-US" dirty="0"/>
              <a:t>時過ぎまで、平日は、留守。</a:t>
            </a:r>
            <a:endParaRPr kumimoji="1" lang="en-US" altLang="ja-JP" dirty="0"/>
          </a:p>
          <a:p>
            <a:r>
              <a:rPr kumimoji="1" lang="ja-JP" altLang="en-US" dirty="0"/>
              <a:t>下見。</a:t>
            </a:r>
            <a:r>
              <a:rPr kumimoji="1" lang="en-US" altLang="ja-JP" dirty="0"/>
              <a:t>1</a:t>
            </a:r>
            <a:r>
              <a:rPr kumimoji="1" lang="ja-JP" altLang="en-US" dirty="0"/>
              <a:t>階から２階まで、全て、物色された。　　家財１６０万円相当の被害。　建物４０万円。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5321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水濡れ事故　シンク下の水道の蛇口付近に荷物をぶつけて、水濡れ　次の日の朝見つけて、工務店に連絡。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39BCC5-3301-4191-BCC1-241245D8587F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099487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飛び石です。玄関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602320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割れた石が回転して、飛んできて当たっているの、分かりますか？　　原因は、何だと思いますか？　</a:t>
            </a:r>
            <a:endParaRPr kumimoji="1" lang="en-US" altLang="ja-JP" dirty="0"/>
          </a:p>
          <a:p>
            <a:r>
              <a:rPr kumimoji="1" lang="ja-JP" altLang="en-US" dirty="0"/>
              <a:t>原因は、　　草刈りです。草刈り機で、草を刈っていて、地面に、旋盤を当てて、その時に石を割って回転しながら飛んできています。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347370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これも、飛び石ですが、草刈りです！　　よくあります。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288029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これは、子どもさんが、サッカーをしていて石も一緒に蹴りました。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65178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フェンスにぶつかっています。　隣が駐車場になっていて、ぶつけられました。　　勇気あるお客様で、ここに停めていたトラックの運転手に聞いた。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10899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少年野球チーム　隣がグラウンド。　　</a:t>
            </a:r>
            <a:r>
              <a:rPr kumimoji="1" lang="en-US" altLang="ja-JP" dirty="0"/>
              <a:t>3</a:t>
            </a:r>
            <a:r>
              <a:rPr kumimoji="1" lang="ja-JP" altLang="en-US" dirty="0"/>
              <a:t>回当てられた。練習頑張ってね！　　と言ってボールを返してあげた！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858668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ガレージから、奥様が、出ようとして、車をぶつけました。白のトヨタ車ワンボックス（シエンタ）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48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00830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石を投げられました。　　</a:t>
            </a:r>
            <a:r>
              <a:rPr kumimoji="1" lang="en-US" altLang="ja-JP" dirty="0"/>
              <a:t>3</a:t>
            </a:r>
            <a:r>
              <a:rPr kumimoji="1" lang="ja-JP" altLang="en-US" dirty="0"/>
              <a:t>カ月、</a:t>
            </a:r>
            <a:r>
              <a:rPr kumimoji="1" lang="en-US" altLang="ja-JP" dirty="0"/>
              <a:t>30</a:t>
            </a:r>
            <a:r>
              <a:rPr kumimoji="1" lang="ja-JP" altLang="en-US" dirty="0"/>
              <a:t>万円かかりました。　　隣にいた工務店の営業さんが、写真を見て、分かった！と言った。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57322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0071538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床にオモチャを落としました。　　実は、友達。　　奥様に質問です。</a:t>
            </a:r>
            <a:endParaRPr kumimoji="1" lang="en-US" altLang="ja-JP" dirty="0"/>
          </a:p>
          <a:p>
            <a:r>
              <a:rPr kumimoji="1" lang="ja-JP" altLang="en-US" dirty="0"/>
              <a:t>　自分の子が、友達の家に遊びに行く時も、大事に、大事にしている、お気に入りのオモチャを床に落とした瞬間、床とオモチャ。</a:t>
            </a:r>
            <a:endParaRPr kumimoji="1" lang="en-US" altLang="ja-JP" dirty="0"/>
          </a:p>
          <a:p>
            <a:r>
              <a:rPr kumimoji="1" lang="ja-JP" altLang="en-US" dirty="0"/>
              <a:t>どっちを見ます？　　そのお友達のお母さん（ママ）は、オモチャを見ちゃったんです。　　無理もないですよね！　　そのまま、床の陥没に気づかずに</a:t>
            </a:r>
            <a:endParaRPr kumimoji="1" lang="en-US" altLang="ja-JP" dirty="0"/>
          </a:p>
          <a:p>
            <a:r>
              <a:rPr kumimoji="1" lang="ja-JP" altLang="en-US" dirty="0"/>
              <a:t>帰ってしまいました。　　その親子のママに、電話出来ますか？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14165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階段の踊り場で、荷物を持って回転した時に、壁にぶつけてしまった。　　不測かつ突発的です！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17460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和室で、子どもさんが、壁にぶつかって穴を開けてしまった。</a:t>
            </a:r>
            <a:r>
              <a:rPr kumimoji="1" lang="en-US" altLang="ja-JP" dirty="0"/>
              <a:t>19</a:t>
            </a:r>
            <a:r>
              <a:rPr kumimoji="1" lang="ja-JP" altLang="en-US" dirty="0"/>
              <a:t>万円給付。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724702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壁に穴を開けてしまいました。　　原因は、何だと思います？　　夫婦喧嘩です。かかとで蹴りました！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958018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階段を上っている時に、空気清浄機を落としてしまった。　階段も傷付けてしまい修理しました。　空気清浄機は</a:t>
            </a:r>
            <a:r>
              <a:rPr kumimoji="1" lang="en-US" altLang="ja-JP" dirty="0"/>
              <a:t>4</a:t>
            </a:r>
            <a:r>
              <a:rPr kumimoji="1" lang="ja-JP" altLang="en-US" dirty="0"/>
              <a:t>万円　全部で</a:t>
            </a:r>
            <a:r>
              <a:rPr kumimoji="1" lang="en-US" altLang="ja-JP" dirty="0"/>
              <a:t>33</a:t>
            </a:r>
            <a:r>
              <a:rPr kumimoji="1" lang="ja-JP" altLang="en-US" dirty="0"/>
              <a:t>万円給付。　</a:t>
            </a:r>
            <a:r>
              <a:rPr kumimoji="1" lang="en-US" altLang="ja-JP" dirty="0"/>
              <a:t>2</a:t>
            </a:r>
            <a:r>
              <a:rPr kumimoji="1" lang="ja-JP" altLang="en-US" dirty="0"/>
              <a:t>カウント事故。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49549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IH</a:t>
            </a:r>
            <a:r>
              <a:rPr kumimoji="1" lang="ja-JP" altLang="en-US" dirty="0"/>
              <a:t>の換気扇を掃除中に落とした。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60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9889247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障子に手をついて破れる。　　２万円給付　　障子張り替え　　プラスティック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61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7006351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これ何かわかりますか？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62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60549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テレビです。　　テレビの液晶画面を割るとこうなります。　原因は、何だと思いますか？</a:t>
            </a:r>
            <a:endParaRPr kumimoji="1" lang="en-US" altLang="ja-JP" dirty="0"/>
          </a:p>
          <a:p>
            <a:r>
              <a:rPr kumimoji="1" lang="ja-JP" altLang="en-US" dirty="0"/>
              <a:t>室内で、中学生の息子さんが、金属バットで素振りをしていてぶつけました。</a:t>
            </a:r>
            <a:endParaRPr kumimoji="1" lang="en-US" altLang="ja-JP" dirty="0"/>
          </a:p>
          <a:p>
            <a:r>
              <a:rPr kumimoji="1" lang="ja-JP" altLang="en-US" dirty="0"/>
              <a:t>言い換えると、家に中で、金属バットを振り回していたところ、テレビにぶつけて割ってしまいました。</a:t>
            </a:r>
            <a:endParaRPr kumimoji="1" lang="en-US" altLang="ja-JP" dirty="0"/>
          </a:p>
          <a:p>
            <a:r>
              <a:rPr kumimoji="1" lang="ja-JP" altLang="en-US" dirty="0"/>
              <a:t>家の中で、バットを振り回していて、モノに当てて壊すというのは、不測でしょうか？</a:t>
            </a:r>
            <a:endParaRPr kumimoji="1" lang="en-US" altLang="ja-JP" dirty="0"/>
          </a:p>
          <a:p>
            <a:r>
              <a:rPr kumimoji="1" lang="ja-JP" altLang="en-US" dirty="0"/>
              <a:t>認められない可能性があるので、理由を変えました。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小学生の弟君が、お兄ちゃんのバットを脇に抱えて外に持ち出そうとして、テレビの前を通過しようとた時に、ママに声をかけられた。</a:t>
            </a:r>
            <a:endParaRPr kumimoji="1" lang="en-US" altLang="ja-JP" dirty="0"/>
          </a:p>
          <a:p>
            <a:r>
              <a:rPr kumimoji="1" lang="ja-JP" altLang="en-US" dirty="0"/>
              <a:t>○○ちゃんどこ行くの？　○○ちゃんは、見つかってしまい、え！っと振り向いたらバットのヘッドの先が、テレビの液晶にあたり、割れてしまった。</a:t>
            </a:r>
            <a:endParaRPr kumimoji="1" lang="en-US" altLang="ja-JP" dirty="0"/>
          </a:p>
          <a:p>
            <a:r>
              <a:rPr kumimoji="1" lang="ja-JP" altLang="en-US" dirty="0"/>
              <a:t>アクサダイレクトのテレビの</a:t>
            </a:r>
            <a:r>
              <a:rPr kumimoji="1" lang="en-US" altLang="ja-JP" dirty="0"/>
              <a:t>CM</a:t>
            </a:r>
            <a:r>
              <a:rPr kumimoji="1" lang="ja-JP" altLang="en-US" dirty="0"/>
              <a:t>で、岡田　将生君が甥っ子と、星空を見に行く</a:t>
            </a:r>
            <a:r>
              <a:rPr kumimoji="1" lang="en-US" altLang="ja-JP" dirty="0"/>
              <a:t>CM</a:t>
            </a:r>
            <a:r>
              <a:rPr kumimoji="1" lang="ja-JP" altLang="en-US" dirty="0"/>
              <a:t>は、ご存知でしょうか？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63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558168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ゲームの</a:t>
            </a:r>
            <a:r>
              <a:rPr kumimoji="1" lang="en-US" altLang="ja-JP" dirty="0" err="1"/>
              <a:t>wii</a:t>
            </a:r>
            <a:r>
              <a:rPr kumimoji="1" lang="ja-JP" altLang="en-US" dirty="0"/>
              <a:t>は、ご存知でしょうか？　　兄弟でやっていて、コントローラーを飛ばしてしまったようです。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64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03746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430040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ソニーの壁かけですね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65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180563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これは、大人（社会人）がやりました。テレビのコンセントを引き抜こうとして力を入れすぎて、コンセントの金属部分が、液晶にあたり割れました。</a:t>
            </a:r>
            <a:endParaRPr kumimoji="1" lang="en-US" altLang="ja-JP" dirty="0"/>
          </a:p>
          <a:p>
            <a:r>
              <a:rPr kumimoji="1" lang="ja-JP" altLang="en-US" dirty="0"/>
              <a:t>自分に腹を立てて、リモコンを投げてしまいました。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66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041301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テーブルをぶつけました。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67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678675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ダイニングのペンダントライト　ルイスポールセン？　ご主人様のお気に入りで、ご自身で、設置しようとして、落としてしまいました。　５、</a:t>
            </a:r>
            <a:r>
              <a:rPr kumimoji="1" lang="en-US" altLang="ja-JP" dirty="0"/>
              <a:t>6</a:t>
            </a:r>
            <a:r>
              <a:rPr kumimoji="1" lang="ja-JP" altLang="en-US" dirty="0"/>
              <a:t>万円したと思います。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68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850439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一貫性の原則！　　鴨藤に電話！嘘にについて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69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7354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95470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隣２軒が全焼　金属製のフェンスが熔け、火災の黒い煤で、家の外壁や庭が真っ黒になり、クリーニング費用で１００万円給付しました。　　全焼した家の取り壊し費用の話も同じ写真にて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86563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エアコン内部の電子基板が、落雷でショート、トイレの壁かけリモコンの内部、電子基板が溶けたこともある。修理業さんが、慣れた、親切な方であれば、落雷被害として、火災保険が使えることを教えてくれるかもしれません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31701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/>
              <a:t>２階のベランダで、バーベキューをやっていて、カセットコンロが爆発し、ベランダの壁が燃えた、防水シートもはがしてやり替えたので　</a:t>
            </a:r>
            <a:r>
              <a:rPr kumimoji="1" lang="en-US" altLang="ja-JP" dirty="0"/>
              <a:t>1</a:t>
            </a:r>
            <a:r>
              <a:rPr kumimoji="1" lang="ja-JP" altLang="en-US" dirty="0"/>
              <a:t>１</a:t>
            </a:r>
            <a:r>
              <a:rPr kumimoji="1" lang="en-US" altLang="ja-JP" dirty="0"/>
              <a:t>0</a:t>
            </a:r>
            <a:r>
              <a:rPr kumimoji="1" lang="ja-JP" altLang="en-US" dirty="0"/>
              <a:t>万円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3B56CD-D403-4D48-BADB-6EF16DDBECF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86717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1BD572-F468-4A8A-84C1-FF3519E3E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D6B62EB-1C0E-4DA4-80FF-C0E7C8FFEA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AB1CF3C-12A0-45BA-B646-6C36D915E7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2022/4/13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C3DB608-7DB6-43D7-B471-9D0DC53DA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E58C66B-43C5-4564-89F6-1192C5F2C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F944E-F97B-496C-BC23-2772B79BBD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9672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C8A9BD9-DE6E-48E9-9490-B092FCE74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B24D3EB-120D-4CB9-B250-08782AF1CD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5859697-7AF6-4BD8-88D8-CFD690BA2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2022/4/13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41DF0D7-AB84-4F75-8531-1228E4BD5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601D10D-CDAB-49BE-8600-C9E7E4169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F944E-F97B-496C-BC23-2772B79BBD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98515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1D8E1A4-A1E8-48E8-8BEF-28FA9A48A6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59C6791-A79D-4F61-88BB-EE84D19EAE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F90BDAA-3BCB-44A3-86D7-5607E873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2022/4/13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BF7E167-53AC-4234-A863-1A76205E8E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F85D72D-2D8A-4CAB-9373-AC2A40A47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F944E-F97B-496C-BC23-2772B79BBD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7107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978578D-8881-4D66-8B5E-F517486C44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99C122E-28C0-4C84-9A8F-570DF067B7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2D6AD5F-AB45-4929-9ECF-C60EDB9DA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2022/4/13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BA499D6-7F1D-488A-A24E-CD7F267994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A7ABD57-7F4E-40E9-8B22-BF6C4B4DA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F944E-F97B-496C-BC23-2772B79BBD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7692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33DE9E9-1CA6-4D14-998F-AE3D6067D2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DBD79D4-544C-4E66-A7B5-88CA0172AD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6EF43E4-28AE-4C80-A41C-B0FD8E322B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2022/4/13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0F79C2E-C28C-47BB-B9D3-96EEA58818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E94F696-A083-4F83-91D6-69FB4485C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F944E-F97B-496C-BC23-2772B79BBD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8292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67BF12-89D7-422E-B9CC-7DF1CAE81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DADE76A7-92A9-4271-A9CC-CE11F2FDA8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92840128-F458-4148-8D0A-BAC5E8670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FD169F54-45EC-4413-B94B-75308000AD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2022/4/13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ADC61F4-5890-4B22-A0EA-427D87CC3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EE36DFDB-5347-4593-8C28-84F48CFF0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F944E-F97B-496C-BC23-2772B79BBD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5321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020A09-F71C-45EE-BE05-6F5A26A27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9560D81-DEAA-40FD-835F-79C545717D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33047B57-D309-4694-8C33-D66DB253F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7E85BB33-2265-43B1-BDA9-2FA453F18F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683634E2-7314-4639-B57E-638901788B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D5E54706-CE75-4641-BD14-C301F74AD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2022/4/13</a:t>
            </a:r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FAA14B08-6888-4D9F-9704-BF2FB1E7D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AA9C1490-FE91-4330-83E7-9F380DECE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F944E-F97B-496C-BC23-2772B79BBD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2239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D509E97-4D53-4BC2-A375-F132BB8C5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89FDFBB4-901F-47C4-B5BB-C43C5C80C9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2022/4/13</a:t>
            </a:r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E9F0F2F-8C21-4266-9EC4-EA3DD6537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D473D1B-E5E6-4730-8523-B0F8E5381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F944E-F97B-496C-BC23-2772B79BBD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3766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EC222F0E-1613-4A26-8E3C-FDC04AC39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2022/4/13</a:t>
            </a:r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7A557618-E439-452C-BD3C-B4C00ACD3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A26C570-5D66-403C-82BF-A0C293266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F944E-F97B-496C-BC23-2772B79BBD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11545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94C1A05-22CD-416A-8C60-C05DD700F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17B29BA-E22E-4824-A9A6-BE45B6947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71BEFDD-CC32-4CE4-8AA9-463A5B6A05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AB51CD10-DCC7-4582-B376-F5926EBD2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2022/4/13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12993EC-B350-49A6-A04B-0DD6090CB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BEEC543-8912-4A6C-9E5C-E994F7F73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F944E-F97B-496C-BC23-2772B79BBD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33988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8BC075-EF72-4A58-AA8C-094A57B5C1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4AE8B63B-2748-428A-A5AB-9B97A82D1A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A004A4C-7309-4D7C-A1A1-19FF6AB17B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B8A591A-2F2B-4560-9602-64B576CAA7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2022/4/13</a:t>
            </a:r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1A18416-1DCA-4514-B57C-EC197AFBD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FD69CB7-0237-4A2D-8189-D6B9CDF9F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F944E-F97B-496C-BC23-2772B79BBD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5790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A7F0C6AA-0809-4C17-9F73-010B1E0E1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B34D2B7-047C-4E99-8E7E-3554C9F68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B12DDC29-1C37-4060-9F8F-291B9C7618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kumimoji="1" lang="en-US" altLang="ja-JP"/>
              <a:t>2022/4/13</a:t>
            </a:r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9589CDD-E856-4502-B48E-E0DF93A806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5854669-591A-4C9B-B550-6DA8D217AC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4F944E-F97B-496C-BC23-2772B79BBD3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6004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サブタイトル 6"/>
          <p:cNvSpPr>
            <a:spLocks noGrp="1"/>
          </p:cNvSpPr>
          <p:nvPr>
            <p:ph idx="1"/>
          </p:nvPr>
        </p:nvSpPr>
        <p:spPr>
          <a:xfrm>
            <a:off x="1981200" y="836713"/>
            <a:ext cx="8229600" cy="528945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altLang="ja-JP" sz="5700" dirty="0">
              <a:solidFill>
                <a:schemeClr val="tx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 marL="0" indent="0">
              <a:buNone/>
            </a:pPr>
            <a:r>
              <a:rPr lang="ja-JP" altLang="en-US" sz="5700" dirty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　　　　　</a:t>
            </a:r>
            <a:endParaRPr lang="en-US" altLang="ja-JP" sz="5700" dirty="0">
              <a:solidFill>
                <a:schemeClr val="tx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 marL="0" indent="0">
              <a:buNone/>
            </a:pPr>
            <a:r>
              <a:rPr lang="ja-JP" altLang="en-US" sz="5700" dirty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　　　　</a:t>
            </a:r>
            <a:r>
              <a:rPr lang="ja-JP" altLang="en-US" sz="7700" dirty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火災保険説明資料！</a:t>
            </a:r>
            <a:endParaRPr lang="en-US" altLang="ja-JP" sz="7700" dirty="0">
              <a:solidFill>
                <a:schemeClr val="tx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 marL="0" indent="0">
              <a:buNone/>
            </a:pPr>
            <a:r>
              <a:rPr lang="ja-JP" altLang="en-US" sz="5700" dirty="0">
                <a:solidFill>
                  <a:schemeClr val="tx1"/>
                </a:solidFill>
                <a:latin typeface="HGP創英角ﾎﾟｯﾌﾟ体" pitchFamily="50" charset="-128"/>
                <a:ea typeface="HGP創英角ﾎﾟｯﾌﾟ体" pitchFamily="50" charset="-128"/>
              </a:rPr>
              <a:t>　　　　　</a:t>
            </a:r>
            <a:r>
              <a:rPr lang="ja-JP" altLang="en-US" sz="3400" dirty="0">
                <a:solidFill>
                  <a:srgbClr val="FF0000"/>
                </a:solidFill>
                <a:latin typeface="HGP創英角ﾎﾟｯﾌﾟ体" pitchFamily="50" charset="-128"/>
                <a:ea typeface="HGP創英角ﾎﾟｯﾌﾟ体" pitchFamily="50" charset="-128"/>
              </a:rPr>
              <a:t>保険金を受け取って頂くために！</a:t>
            </a:r>
            <a:endParaRPr lang="en-US" altLang="ja-JP" sz="3400" dirty="0">
              <a:solidFill>
                <a:srgbClr val="FF000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 marL="0" indent="0">
              <a:buNone/>
            </a:pPr>
            <a:endParaRPr lang="en-US" altLang="ja-JP" dirty="0">
              <a:solidFill>
                <a:srgbClr val="00206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 marL="0" indent="0">
              <a:buNone/>
            </a:pPr>
            <a:endParaRPr kumimoji="1" lang="en-US" altLang="ja-JP" dirty="0">
              <a:solidFill>
                <a:srgbClr val="00206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002060"/>
                </a:solidFill>
                <a:latin typeface="HGP創英角ﾎﾟｯﾌﾟ体" pitchFamily="50" charset="-128"/>
                <a:ea typeface="HGP創英角ﾎﾟｯﾌﾟ体" pitchFamily="50" charset="-128"/>
              </a:rPr>
              <a:t>　</a:t>
            </a:r>
            <a:endParaRPr lang="en-US" altLang="ja-JP" dirty="0">
              <a:solidFill>
                <a:srgbClr val="00206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 marL="0" indent="0">
              <a:buNone/>
            </a:pPr>
            <a:endParaRPr kumimoji="1" lang="en-US" altLang="ja-JP" dirty="0">
              <a:solidFill>
                <a:srgbClr val="00206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solidFill>
                  <a:srgbClr val="002060"/>
                </a:solidFill>
                <a:latin typeface="HGP創英角ﾎﾟｯﾌﾟ体" pitchFamily="50" charset="-128"/>
                <a:ea typeface="HGP創英角ﾎﾟｯﾌﾟ体" pitchFamily="50" charset="-128"/>
              </a:rPr>
              <a:t>　　　　　　　　　　　　　　　　　　　　　　　　　　　　</a:t>
            </a:r>
            <a:r>
              <a:rPr lang="ja-JP" altLang="en-US" sz="4600" dirty="0">
                <a:solidFill>
                  <a:srgbClr val="002060"/>
                </a:solidFill>
                <a:latin typeface="HGP創英角ﾎﾟｯﾌﾟ体" pitchFamily="50" charset="-128"/>
                <a:ea typeface="HGP創英角ﾎﾟｯﾌﾟ体" pitchFamily="50" charset="-128"/>
              </a:rPr>
              <a:t>○○保険事務所</a:t>
            </a:r>
            <a:endParaRPr lang="en-US" altLang="ja-JP" sz="4600" dirty="0">
              <a:solidFill>
                <a:srgbClr val="00206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 marL="0" indent="0">
              <a:buNone/>
            </a:pPr>
            <a:endParaRPr lang="en-US" altLang="ja-JP" dirty="0">
              <a:solidFill>
                <a:srgbClr val="00206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solidFill>
                  <a:srgbClr val="002060"/>
                </a:solidFill>
                <a:latin typeface="HGP創英角ﾎﾟｯﾌﾟ体" pitchFamily="50" charset="-128"/>
                <a:ea typeface="HGP創英角ﾎﾟｯﾌﾟ体" pitchFamily="50" charset="-128"/>
              </a:rPr>
              <a:t>　　　　　　　　　　　　　　　　　　　　　　　　　　　　　　　　　　</a:t>
            </a:r>
            <a:endParaRPr lang="ja-JP" altLang="en-US" sz="5100" dirty="0">
              <a:solidFill>
                <a:srgbClr val="002060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59FB-B171-47E6-97FF-94E4E8E0D99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18133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C2A6CE0-3038-4C2A-BB57-4586DEE584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4E5C6FF4-13FA-4291-8764-9E7CEDFB8F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365125"/>
            <a:ext cx="10515599" cy="6380010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5BD9F4E-02B3-44F1-AB70-B06E32453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0811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FA0480-F045-4B61-99C3-4CB80E221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C437CECC-67F7-4DAC-9116-075E966408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2264" y="365126"/>
            <a:ext cx="8247888" cy="6273418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F6A8F3F-3FC4-4D4B-845C-8BF3ED239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9695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BFFF32-41B2-4CDF-975F-0F3DFAB45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AE816F2B-3B69-4CC7-AD51-2B6FF02669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7837" y="365125"/>
            <a:ext cx="8696325" cy="5569744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1A5F992-EB8D-4550-AE9C-552D793FD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41196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火災（全焼）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9218" name="Picture 2" descr="C:\Users\owner\AppData\Local\Microsoft\Windows\Temporary Internet Files\Content.Outlook\6A526GIT\__ (29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>
            <a:off x="2207568" y="1628800"/>
            <a:ext cx="7992888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59FB-B171-47E6-97FF-94E4E8E0D996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3604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9AFC55-01AA-461D-A530-52F5EF588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落雷</a:t>
            </a:r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94043592-74C2-46E3-A92E-2C28DA12B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85778" y="1470991"/>
            <a:ext cx="8820444" cy="4705972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0C27F65-9B14-4010-A19C-D6C89527D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2079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88016DE-F620-4F5E-8E69-29C1215BE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爆発</a:t>
            </a:r>
          </a:p>
        </p:txBody>
      </p:sp>
      <p:pic>
        <p:nvPicPr>
          <p:cNvPr id="5" name="コンテンツ プレースホルダー 4" descr="建物 が含まれている画像&#10;&#10;自動的に生成された説明">
            <a:extLst>
              <a:ext uri="{FF2B5EF4-FFF2-40B4-BE49-F238E27FC236}">
                <a16:creationId xmlns:a16="http://schemas.microsoft.com/office/drawing/2014/main" id="{94C8FCF6-39B4-4F86-A472-9F23CBB268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52" y="1870038"/>
            <a:ext cx="4956048" cy="4680072"/>
          </a:xfrm>
        </p:spPr>
      </p:pic>
      <p:pic>
        <p:nvPicPr>
          <p:cNvPr id="7" name="図 6" descr="木製, 雪, テーブル, 座る が含まれている画像&#10;&#10;自動的に生成された説明">
            <a:extLst>
              <a:ext uri="{FF2B5EF4-FFF2-40B4-BE49-F238E27FC236}">
                <a16:creationId xmlns:a16="http://schemas.microsoft.com/office/drawing/2014/main" id="{F44C333E-F4C3-4E7E-AA73-B827EF60D0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180" y="1870038"/>
            <a:ext cx="4762500" cy="4622836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0D5F147-A3F4-45A8-AA21-B5FB3ADC15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6109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324374-C536-4152-9021-D3C151EF7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CBC05E8B-D135-4192-97CA-ED1D5B9E7F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365125"/>
            <a:ext cx="5059878" cy="5855381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11E554F-00FB-4061-99B5-F87F06953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16</a:t>
            </a:fld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89400DD1-EECC-48D6-AEBA-BD868F2BAB9A}"/>
              </a:ext>
            </a:extLst>
          </p:cNvPr>
          <p:cNvSpPr/>
          <p:nvPr/>
        </p:nvSpPr>
        <p:spPr>
          <a:xfrm>
            <a:off x="7422252" y="1226634"/>
            <a:ext cx="512956" cy="1694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EA7EC67-CFD2-47A7-8CB5-6B3FB5F6363E}"/>
              </a:ext>
            </a:extLst>
          </p:cNvPr>
          <p:cNvSpPr/>
          <p:nvPr/>
        </p:nvSpPr>
        <p:spPr>
          <a:xfrm>
            <a:off x="9514220" y="1306923"/>
            <a:ext cx="1101741" cy="6869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489F08C-AA5A-40B8-9A3B-17795B46A1F4}"/>
              </a:ext>
            </a:extLst>
          </p:cNvPr>
          <p:cNvSpPr/>
          <p:nvPr/>
        </p:nvSpPr>
        <p:spPr>
          <a:xfrm>
            <a:off x="7212609" y="1641460"/>
            <a:ext cx="361299" cy="1293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0599117C-C7C6-4B18-8EC4-1A03B8212A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923" y="365126"/>
            <a:ext cx="5059875" cy="585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3023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41F881-50F5-416E-B268-A5627F27D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11C0756A-9D61-4511-BAA8-ECC62844A8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57375" y="365126"/>
            <a:ext cx="8477250" cy="5650706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73FE511-08D5-4460-A515-67A40488B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210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風災</a:t>
            </a: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975" y="558737"/>
            <a:ext cx="6071382" cy="5980175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59FB-B171-47E6-97FF-94E4E8E0D996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52053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F68DD09-C980-454D-BC77-DCEAEDA7B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フェンス, 屋外, 建物, 木製 が含まれている画像&#10;&#10;自動的に生成された説明">
            <a:extLst>
              <a:ext uri="{FF2B5EF4-FFF2-40B4-BE49-F238E27FC236}">
                <a16:creationId xmlns:a16="http://schemas.microsoft.com/office/drawing/2014/main" id="{8DB6D90E-9F2E-4779-8DDA-4A0FB13F2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03" y="682424"/>
            <a:ext cx="7230794" cy="5493151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A7144E0-745E-4983-A728-BA9EC8EC0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9091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5E250E7-FCF7-4A1F-93EE-EC6D7A502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火災保険のズルい販売方法！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DE752C8-C425-4325-BBE2-ED7692BF475C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kumimoji="1" lang="en-US" altLang="ja-JP" sz="900" dirty="0"/>
          </a:p>
          <a:p>
            <a:pPr marL="0" indent="0">
              <a:buNone/>
            </a:pP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申し訳ございません！</a:t>
            </a:r>
            <a:endParaRPr kumimoji="1"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endParaRPr lang="en-US" altLang="ja-JP" sz="1300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先ず、火災保険業界を代表して、お客様に</a:t>
            </a:r>
            <a:endParaRPr kumimoji="1"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謝らないといけないことがあります！</a:t>
            </a:r>
            <a:endParaRPr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endParaRPr kumimoji="1"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今まで、火災保険業界がしてきた、</a:t>
            </a:r>
            <a:r>
              <a:rPr lang="en-US" altLang="ja-JP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『</a:t>
            </a:r>
            <a:r>
              <a:rPr lang="ja-JP" altLang="en-US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ズルい販売方法</a:t>
            </a:r>
            <a:r>
              <a:rPr lang="en-US" altLang="ja-JP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』</a:t>
            </a:r>
            <a:r>
              <a:rPr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によって、</a:t>
            </a:r>
            <a:endParaRPr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お客様が保険金を、しっかりと受け取れていませんでした。</a:t>
            </a:r>
            <a:endParaRPr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endParaRPr kumimoji="1"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申し訳ございませんでした！</a:t>
            </a:r>
            <a:endParaRPr kumimoji="1" lang="ja-JP" altLang="en-US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6D99F00-2002-40F5-BB53-3898AB661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746401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風災</a:t>
            </a:r>
          </a:p>
        </p:txBody>
      </p:sp>
      <p:pic>
        <p:nvPicPr>
          <p:cNvPr id="5" name="コンテンツ プレースホルダー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686" y="424382"/>
            <a:ext cx="4855909" cy="5765180"/>
          </a:xfrm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59FB-B171-47E6-97FF-94E4E8E0D996}" type="slidenum">
              <a:rPr kumimoji="1" lang="ja-JP" altLang="en-US" smtClean="0"/>
              <a:t>20</a:t>
            </a:fld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AD145CD-4BD1-4481-9537-A4F59C68526B}"/>
              </a:ext>
            </a:extLst>
          </p:cNvPr>
          <p:cNvSpPr/>
          <p:nvPr/>
        </p:nvSpPr>
        <p:spPr>
          <a:xfrm>
            <a:off x="8434782" y="1008070"/>
            <a:ext cx="463891" cy="579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C3E45F88-1D00-47E2-843B-A8B687D7D7DA}"/>
              </a:ext>
            </a:extLst>
          </p:cNvPr>
          <p:cNvSpPr/>
          <p:nvPr/>
        </p:nvSpPr>
        <p:spPr>
          <a:xfrm>
            <a:off x="9429471" y="1396133"/>
            <a:ext cx="548640" cy="892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AE19D374-2632-4839-9A7B-C48CBFE3F195}"/>
              </a:ext>
            </a:extLst>
          </p:cNvPr>
          <p:cNvSpPr/>
          <p:nvPr/>
        </p:nvSpPr>
        <p:spPr>
          <a:xfrm>
            <a:off x="10263582" y="2154416"/>
            <a:ext cx="932242" cy="61108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6A8D7423-0FBB-4F9F-9BBF-314BB2D9B8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1589" y="424382"/>
            <a:ext cx="3905794" cy="576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187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8A0268-5723-440D-833E-14978D03A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屋外, 建物, 座る, テーブル が含まれている画像&#10;&#10;自動的に生成された説明">
            <a:extLst>
              <a:ext uri="{FF2B5EF4-FFF2-40B4-BE49-F238E27FC236}">
                <a16:creationId xmlns:a16="http://schemas.microsoft.com/office/drawing/2014/main" id="{08054028-AF5C-459B-873C-76B046BBD3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672" y="621792"/>
            <a:ext cx="8686800" cy="5555171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3100C80-19DE-4D0B-BFE0-E88570662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43415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36E16A-E4AF-440A-8376-2FD6F25734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屋根のある家&#10;&#10;低い精度で自動的に生成された説明">
            <a:extLst>
              <a:ext uri="{FF2B5EF4-FFF2-40B4-BE49-F238E27FC236}">
                <a16:creationId xmlns:a16="http://schemas.microsoft.com/office/drawing/2014/main" id="{27AAAD01-F576-469A-95EE-3B22E73921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484632"/>
            <a:ext cx="8037576" cy="6117336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201B272-32AE-4511-B0E3-4E762D650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33130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F402BA-6B46-4624-8D96-2177762F2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椅子, 木製, 建物, 座る が含まれている画像&#10;&#10;自動的に生成された説明">
            <a:extLst>
              <a:ext uri="{FF2B5EF4-FFF2-40B4-BE49-F238E27FC236}">
                <a16:creationId xmlns:a16="http://schemas.microsoft.com/office/drawing/2014/main" id="{29C23033-DACD-4499-BDB9-F40C2FCC1D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" y="365124"/>
            <a:ext cx="5257800" cy="6127750"/>
          </a:xfrm>
        </p:spPr>
      </p:pic>
      <p:pic>
        <p:nvPicPr>
          <p:cNvPr id="7" name="図 6" descr="屋外, ベンチ, フェンス, 座る が含まれている画像&#10;&#10;自動的に生成された説明">
            <a:extLst>
              <a:ext uri="{FF2B5EF4-FFF2-40B4-BE49-F238E27FC236}">
                <a16:creationId xmlns:a16="http://schemas.microsoft.com/office/drawing/2014/main" id="{0BEA747A-0A32-43B4-B2B4-9254B8650B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504" y="365124"/>
            <a:ext cx="5736336" cy="6127750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7D446C0-3F41-4863-9523-8B2289BD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40666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DBA3C0-8232-4A1B-96C4-44899AC14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建物, 屋外, 座る, 家 が含まれている画像&#10;&#10;自動的に生成された説明">
            <a:extLst>
              <a:ext uri="{FF2B5EF4-FFF2-40B4-BE49-F238E27FC236}">
                <a16:creationId xmlns:a16="http://schemas.microsoft.com/office/drawing/2014/main" id="{0781F508-EF8B-4D7D-8F49-4A1265301F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289" y="312235"/>
            <a:ext cx="5745109" cy="6044116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01E3036-CC40-49EB-9C60-AD3A7411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57684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8D93827-1387-4AEB-9262-28D7A0F86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屋根, 建物, レンガ が含まれている画像&#10;&#10;自動的に生成された説明">
            <a:extLst>
              <a:ext uri="{FF2B5EF4-FFF2-40B4-BE49-F238E27FC236}">
                <a16:creationId xmlns:a16="http://schemas.microsoft.com/office/drawing/2014/main" id="{A314FD3C-1C9C-43E8-9A7D-835F975718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733710"/>
            <a:ext cx="9792694" cy="5390579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2F75979-DAE5-424F-9836-734114F93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11797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8253768-D76C-4FEF-A21D-6A50E511F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座る, 再生, 男, 立つ が含まれている画像&#10;&#10;自動的に生成された説明">
            <a:extLst>
              <a:ext uri="{FF2B5EF4-FFF2-40B4-BE49-F238E27FC236}">
                <a16:creationId xmlns:a16="http://schemas.microsoft.com/office/drawing/2014/main" id="{2C5B38C0-069A-404C-846F-487E8804E7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650" y="676656"/>
            <a:ext cx="9199660" cy="5500307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20AC2CB-ADA7-4289-8D3A-44698D285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5766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29A58B-70A6-4557-959F-2CAC898CA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器具, 座る, テーブル, オーブン が含まれている画像&#10;&#10;自動的に生成された説明">
            <a:extLst>
              <a:ext uri="{FF2B5EF4-FFF2-40B4-BE49-F238E27FC236}">
                <a16:creationId xmlns:a16="http://schemas.microsoft.com/office/drawing/2014/main" id="{C0DE83A7-F5A8-4D72-95A7-2AF87AF9F8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482743"/>
            <a:ext cx="4949952" cy="5579728"/>
          </a:xfrm>
        </p:spPr>
      </p:pic>
      <p:pic>
        <p:nvPicPr>
          <p:cNvPr id="7" name="図 6" descr="オーブン, 座る, ストーブ, キッチン が含まれている画像&#10;&#10;自動的に生成された説明">
            <a:extLst>
              <a:ext uri="{FF2B5EF4-FFF2-40B4-BE49-F238E27FC236}">
                <a16:creationId xmlns:a16="http://schemas.microsoft.com/office/drawing/2014/main" id="{2EB4990E-0093-4AC0-9DD2-3AE58EB3D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482743"/>
            <a:ext cx="5143500" cy="5579729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F8AF366-D2DC-473D-919D-7D91EA91A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90692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6F45E9-83E4-4E27-A87F-199BF2F49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2DCC3FD7-6787-48F9-B04D-32902EA4CFB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70173" y="365125"/>
            <a:ext cx="5189516" cy="586562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40B5CEA-3942-4E5C-B302-76F7A9F7F4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935" y="365125"/>
            <a:ext cx="5043055" cy="5865627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E379016-B8C1-43C4-9242-C48D61ABA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04316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FA0480-F045-4B61-99C3-4CB80E221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C437CECC-67F7-4DAC-9116-075E966408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2264" y="365126"/>
            <a:ext cx="8247888" cy="6273418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882DE9B-FB7B-4432-A9CC-56FA21BB9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2572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0FE6BC-D787-41E4-A092-5A509F05A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謝罪、その１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A11152F-666B-4A47-84A7-8F6D3821417C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kumimoji="1" lang="en-US" altLang="ja-JP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『</a:t>
            </a:r>
            <a:r>
              <a:rPr kumimoji="1" lang="ja-JP" altLang="en-US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火災保険 </a:t>
            </a:r>
            <a:r>
              <a:rPr kumimoji="1" lang="en-US" altLang="ja-JP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』</a:t>
            </a: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というネーミングにより、</a:t>
            </a:r>
            <a:endParaRPr kumimoji="1"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endParaRPr kumimoji="1"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お客様は、火災になったら出る保険！</a:t>
            </a:r>
            <a:endParaRPr kumimoji="1"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endParaRPr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（火事にしか対応していない）</a:t>
            </a:r>
            <a:endParaRPr kumimoji="1"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endParaRPr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という勘違いを、させてしまっていました！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A5F6241-7556-426B-809A-79AE379F7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914433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FBBDBCE-1BBA-47FF-A0B4-4EA62F17D8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C9BA1B11-52A3-429E-93F7-A17E99A245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26371" y="365125"/>
            <a:ext cx="6339258" cy="6323542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6214C5B-734D-482D-904F-E58AC7005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04816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水災？</a:t>
            </a: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5" y="1600201"/>
            <a:ext cx="7416823" cy="4525963"/>
          </a:xfr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59FB-B171-47E6-97FF-94E4E8E0D996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244371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980729"/>
            <a:ext cx="5616624" cy="5145435"/>
          </a:xfr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59FB-B171-47E6-97FF-94E4E8E0D996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30915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600" y="1600201"/>
            <a:ext cx="6984776" cy="4525963"/>
          </a:xfr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59FB-B171-47E6-97FF-94E4E8E0D996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842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8E6C8C-2387-46E5-AC9C-B9CE605A1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28555179-B9FB-499E-9BBC-30DDB507D4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376" y="557784"/>
            <a:ext cx="8220456" cy="6025896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A8A80BF7-E667-471F-9B78-30CE60414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4349424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1F6D3E8-1781-437C-BC7A-B91A77309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屋外, ストリート, 水, スポーツゲーム が含まれている画像&#10;&#10;自動的に生成された説明">
            <a:extLst>
              <a:ext uri="{FF2B5EF4-FFF2-40B4-BE49-F238E27FC236}">
                <a16:creationId xmlns:a16="http://schemas.microsoft.com/office/drawing/2014/main" id="{33FA2C70-0099-4A3B-AC61-8D7BDAFEB6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520" y="768096"/>
            <a:ext cx="8458200" cy="5093208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A4DEE50-DD2B-4D9F-925B-83AB8A6C4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40512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537B5DE-7CA0-4F0E-A24E-C560FB75A2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0E753256-EA07-41F9-AECA-20574D2B36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01801" y="499533"/>
            <a:ext cx="8271932" cy="5677430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21D14A0B-4DBD-4D5A-9E69-D70E07B30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087097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盗難！</a:t>
            </a:r>
          </a:p>
        </p:txBody>
      </p:sp>
      <p:pic>
        <p:nvPicPr>
          <p:cNvPr id="10242" name="Picture 2" descr="C:\Users\owner\AppData\Local\Microsoft\Windows\Temporary Internet Files\Content.Outlook\6A526GIT\__ (3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50159" y="1055167"/>
            <a:ext cx="5179714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59FB-B171-47E6-97FF-94E4E8E0D996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764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9" y="692697"/>
            <a:ext cx="7114737" cy="5544615"/>
          </a:xfr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59FB-B171-47E6-97FF-94E4E8E0D996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148639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446BC137-8D6B-4BEE-A9CC-3CCCAE7CF9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1" y="365125"/>
            <a:ext cx="4869874" cy="5869420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CF9514B-266E-45EE-8F5B-0B512E54D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39</a:t>
            </a:fld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79E207F-A5A7-4481-88A6-11F7CC7B60F0}"/>
              </a:ext>
            </a:extLst>
          </p:cNvPr>
          <p:cNvSpPr/>
          <p:nvPr/>
        </p:nvSpPr>
        <p:spPr>
          <a:xfrm>
            <a:off x="7588332" y="1179616"/>
            <a:ext cx="621476" cy="2018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1632C028-C03E-4774-91EC-3192AC697D59}"/>
              </a:ext>
            </a:extLst>
          </p:cNvPr>
          <p:cNvSpPr/>
          <p:nvPr/>
        </p:nvSpPr>
        <p:spPr>
          <a:xfrm>
            <a:off x="9753600" y="1298369"/>
            <a:ext cx="1167740" cy="621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8421E58-8503-41AB-B30C-E27552200D01}"/>
              </a:ext>
            </a:extLst>
          </p:cNvPr>
          <p:cNvSpPr/>
          <p:nvPr/>
        </p:nvSpPr>
        <p:spPr>
          <a:xfrm>
            <a:off x="7457936" y="1579013"/>
            <a:ext cx="356839" cy="124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882CC5F9-47BB-4CD7-B03C-D380EC7DA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83927" y="365125"/>
            <a:ext cx="4985262" cy="5987619"/>
          </a:xfrm>
          <a:prstGeom prst="rect">
            <a:avLst/>
          </a:prstGeom>
        </p:spPr>
      </p:pic>
      <p:sp>
        <p:nvSpPr>
          <p:cNvPr id="12" name="コンテンツ プレースホルダー 11">
            <a:extLst>
              <a:ext uri="{FF2B5EF4-FFF2-40B4-BE49-F238E27FC236}">
                <a16:creationId xmlns:a16="http://schemas.microsoft.com/office/drawing/2014/main" id="{80278A10-DCA2-455D-985E-549B923934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015819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C097762-EDAE-46BB-AB03-EB8805A12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491" y="396792"/>
            <a:ext cx="10515600" cy="1325563"/>
          </a:xfrm>
        </p:spPr>
        <p:txBody>
          <a:bodyPr/>
          <a:lstStyle/>
          <a:p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謝罪、その２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2ED0052-96B9-4569-8B50-0DB7C64B96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57548"/>
            <a:ext cx="10515600" cy="441941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損保会社は、銀行やハウスメーカーといった兼業代理店に</a:t>
            </a:r>
            <a:endParaRPr kumimoji="1"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endParaRPr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団体割引（安くする）という武器を持たせて、売りやすくして、</a:t>
            </a:r>
            <a:endParaRPr kumimoji="1"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endParaRPr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保険の使い方をほとんど説明しないで販売し、</a:t>
            </a:r>
            <a:endParaRPr kumimoji="1"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endParaRPr kumimoji="1"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お客様に給付出来ることを気づかせない。</a:t>
            </a:r>
            <a:endParaRPr kumimoji="1"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endParaRPr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お客様が請求してこないので、給付も少なくて済み、</a:t>
            </a:r>
            <a:endParaRPr kumimoji="1"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endParaRPr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保険会社が儲かる！　という</a:t>
            </a:r>
            <a:r>
              <a:rPr kumimoji="1" lang="ja-JP" altLang="en-US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ズルい販売システム</a:t>
            </a: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を続けてきました！</a:t>
            </a:r>
            <a:endParaRPr kumimoji="1"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AAD96B9-0422-44B7-9495-B2D2AB366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115449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715117-C4A4-4F0C-AE15-CD89651A2E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FBEAB351-8088-4FC2-960C-AF3920959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40</a:t>
            </a:fld>
            <a:endParaRPr kumimoji="1" lang="ja-JP" altLang="en-US"/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FD005CAF-49A3-4D6F-A9C3-6FBDD2329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670" y="407718"/>
            <a:ext cx="5131129" cy="5905995"/>
          </a:xfrm>
          <a:prstGeom prst="rect">
            <a:avLst/>
          </a:prstGeom>
        </p:spPr>
      </p:pic>
      <p:pic>
        <p:nvPicPr>
          <p:cNvPr id="10" name="コンテンツ プレースホルダー 9">
            <a:extLst>
              <a:ext uri="{FF2B5EF4-FFF2-40B4-BE49-F238E27FC236}">
                <a16:creationId xmlns:a16="http://schemas.microsoft.com/office/drawing/2014/main" id="{FA2255DD-29B5-428F-BE3B-1E4560E239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199" y="407719"/>
            <a:ext cx="4869873" cy="590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012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/>
              <a:t>物体の落下、飛来、衝突</a:t>
            </a:r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640" y="1772816"/>
            <a:ext cx="6480720" cy="4680520"/>
          </a:xfr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59FB-B171-47E6-97FF-94E4E8E0D996}" type="slidenum">
              <a:rPr kumimoji="1" lang="ja-JP" altLang="en-US" smtClean="0"/>
              <a:t>41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6757325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飛び石</a:t>
            </a: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3" y="1417638"/>
            <a:ext cx="7488831" cy="4963690"/>
          </a:xfr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59FB-B171-47E6-97FF-94E4E8E0D996}" type="slidenum">
              <a:rPr kumimoji="1" lang="ja-JP" altLang="en-US" smtClean="0"/>
              <a:t>42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74512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90700" y="54294"/>
            <a:ext cx="5832647" cy="6821424"/>
          </a:xfr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59FB-B171-47E6-97FF-94E4E8E0D996}" type="slidenum">
              <a:rPr kumimoji="1" lang="ja-JP" altLang="en-US" smtClean="0"/>
              <a:t>43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02856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595E2B1-6317-4E00-9DF0-138925C23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雪が積もった木&#10;&#10;自動的に生成された説明">
            <a:extLst>
              <a:ext uri="{FF2B5EF4-FFF2-40B4-BE49-F238E27FC236}">
                <a16:creationId xmlns:a16="http://schemas.microsoft.com/office/drawing/2014/main" id="{DE488150-DBFE-4D25-8507-3617F67473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09376" y="59828"/>
            <a:ext cx="5693520" cy="6543926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C2690B4-CCD4-4BFD-8722-E8615306C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44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813161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79575" y="1196750"/>
            <a:ext cx="7632849" cy="4929411"/>
          </a:xfr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59FB-B171-47E6-97FF-94E4E8E0D996}" type="slidenum">
              <a:rPr kumimoji="1" lang="ja-JP" altLang="en-US" smtClean="0"/>
              <a:t>45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350754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07668" y="224646"/>
            <a:ext cx="5832649" cy="6336703"/>
          </a:xfr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59FB-B171-47E6-97FF-94E4E8E0D996}" type="slidenum">
              <a:rPr kumimoji="1" lang="ja-JP" altLang="en-US" smtClean="0"/>
              <a:t>46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05949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53F489A-85E8-442B-804C-BE9737D67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建物, ベンチ, 公園, 跡 が含まれている画像&#10;&#10;自動的に生成された説明">
            <a:extLst>
              <a:ext uri="{FF2B5EF4-FFF2-40B4-BE49-F238E27FC236}">
                <a16:creationId xmlns:a16="http://schemas.microsoft.com/office/drawing/2014/main" id="{26BD9CED-0052-40E0-BF33-F495E45E06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443" y="596348"/>
            <a:ext cx="6623437" cy="5580615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236A3E4-B25F-42CA-81FB-99BA3B55D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47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755952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9B3556B-E8AF-4CA0-9A47-1204318B4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3B5EDA0-6D40-43D6-9CA3-560789277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48</a:t>
            </a:fld>
            <a:endParaRPr kumimoji="1" lang="ja-JP" altLang="en-US"/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DB636640-410B-4940-B44C-B885C725A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68" y="679862"/>
            <a:ext cx="5510150" cy="5611091"/>
          </a:xfrm>
          <a:prstGeom prst="rect">
            <a:avLst/>
          </a:prstGeom>
        </p:spPr>
      </p:pic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5F5155F-9635-469B-9DB7-810B7CF04534}"/>
              </a:ext>
            </a:extLst>
          </p:cNvPr>
          <p:cNvSpPr/>
          <p:nvPr/>
        </p:nvSpPr>
        <p:spPr>
          <a:xfrm>
            <a:off x="7493620" y="1516566"/>
            <a:ext cx="593244" cy="1293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F44312F-5B3E-4198-87EC-A873C168A170}"/>
              </a:ext>
            </a:extLst>
          </p:cNvPr>
          <p:cNvSpPr/>
          <p:nvPr/>
        </p:nvSpPr>
        <p:spPr>
          <a:xfrm>
            <a:off x="9652496" y="1551709"/>
            <a:ext cx="1201551" cy="6293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BF14B72-37EB-4B80-B80B-00838C7D4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2686" y="679863"/>
            <a:ext cx="4561113" cy="5813012"/>
          </a:xfrm>
          <a:prstGeom prst="rect">
            <a:avLst/>
          </a:prstGeom>
        </p:spPr>
      </p:pic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2D593439-3738-49DE-910F-DA5C3E5362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9023071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910C21-B9A0-4474-BD3A-E22FA61FB4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コンテンツ プレースホルダー 5">
            <a:extLst>
              <a:ext uri="{FF2B5EF4-FFF2-40B4-BE49-F238E27FC236}">
                <a16:creationId xmlns:a16="http://schemas.microsoft.com/office/drawing/2014/main" id="{1E1A2378-95FE-4943-9D96-839161FEF2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199" y="570017"/>
            <a:ext cx="4731327" cy="5462648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5DA50E53-0251-4B82-8521-10EE32BB6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49</a:t>
            </a:fld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1FC01147-2A5D-4E79-8DEC-AB4CB60CB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039" y="570017"/>
            <a:ext cx="5356761" cy="546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1096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1BD87C-F846-40E4-8133-832A9ABA11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謝罪、その３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0719934-FE74-4DD7-AA71-2E7C7AAD04F8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その結果、火災保険は保険会社にとっては、ドル箱と言われるほど、儲かる商品になりました！</a:t>
            </a:r>
            <a:endParaRPr kumimoji="1"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endParaRPr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そこに、目を付けた、</a:t>
            </a:r>
            <a:r>
              <a:rPr kumimoji="1" lang="ja-JP" altLang="en-US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火災保険申請サポート会社</a:t>
            </a: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が、ネット広告を多用して、お客様に近づき、</a:t>
            </a:r>
            <a:endParaRPr kumimoji="1"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endParaRPr kumimoji="1"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不正請求を指南し、サポート手数料を</a:t>
            </a:r>
            <a:r>
              <a:rPr kumimoji="1" lang="en-US" altLang="ja-JP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25</a:t>
            </a: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％～</a:t>
            </a:r>
            <a:r>
              <a:rPr kumimoji="1" lang="en-US" altLang="ja-JP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50</a:t>
            </a: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％も取り、</a:t>
            </a:r>
            <a:endParaRPr kumimoji="1"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endParaRPr kumimoji="1"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kumimoji="1" lang="en-US" altLang="ja-JP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2022</a:t>
            </a:r>
            <a:r>
              <a:rPr kumimoji="1" lang="ja-JP" altLang="en-US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年</a:t>
            </a:r>
            <a:r>
              <a:rPr kumimoji="1" lang="en-US" altLang="ja-JP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10</a:t>
            </a:r>
            <a:r>
              <a:rPr kumimoji="1" lang="ja-JP" altLang="en-US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月の火災保険料の値上げの一因</a:t>
            </a: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となってしまいました。</a:t>
            </a:r>
            <a:endParaRPr kumimoji="1"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endParaRPr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本来は、火災保険を販売した代理店が、お客様の申請のサポートを無料ですべきなのですが、</a:t>
            </a:r>
            <a:endParaRPr kumimoji="1"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endParaRPr kumimoji="1"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それをサボっていたことにより、このような結果となってしまいました。</a:t>
            </a:r>
            <a:endParaRPr kumimoji="1"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endParaRPr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これは、我々、プロ代理店の責任でもあります。</a:t>
            </a:r>
            <a:endParaRPr kumimoji="1"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endParaRPr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本当に申し訳ありませんでした！</a:t>
            </a:r>
            <a:endParaRPr kumimoji="1"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F0F778C-703A-485C-A0F3-2803E041B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15012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投石</a:t>
            </a: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1417638"/>
            <a:ext cx="7344816" cy="4968552"/>
          </a:xfr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59FB-B171-47E6-97FF-94E4E8E0D996}" type="slidenum">
              <a:rPr kumimoji="1" lang="ja-JP" altLang="en-US" smtClean="0"/>
              <a:t>50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164003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0FA0480-F045-4B61-99C3-4CB80E221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C437CECC-67F7-4DAC-9116-075E966408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12264" y="365126"/>
            <a:ext cx="8247888" cy="6273418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FFE60F8-57E7-44FD-AAC8-7EA3F3354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51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709693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9AEBCE-0DA5-41DC-B3E3-7A0CC8530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>
                <a:latin typeface="ＤＦＧ太丸ゴシック体N" panose="020F0900000000000000" pitchFamily="50" charset="-128"/>
                <a:ea typeface="ＤＦＧ太丸ゴシック体N" panose="020F0900000000000000" pitchFamily="50" charset="-128"/>
              </a:rPr>
              <a:t>不測かつ突発的事故</a:t>
            </a:r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11D1A4BC-F47A-402A-A515-3122B68E0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0512" y="1837943"/>
            <a:ext cx="7790688" cy="4339019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B25CA6AB-071A-4D52-9977-096B06756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52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79918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>
                <a:latin typeface="ＤＦＧ太丸ゴシック体N" panose="020F0900000000000000" pitchFamily="50" charset="-128"/>
                <a:ea typeface="ＤＦＧ太丸ゴシック体N" panose="020F0900000000000000" pitchFamily="50" charset="-128"/>
              </a:rPr>
              <a:t>不測かつ突発的事故（建物）</a:t>
            </a: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1700809"/>
            <a:ext cx="5616624" cy="4320480"/>
          </a:xfr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59FB-B171-47E6-97FF-94E4E8E0D996}" type="slidenum">
              <a:rPr kumimoji="1" lang="ja-JP" altLang="en-US" smtClean="0"/>
              <a:t>53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62841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4CECCC7-27F8-4025-A81C-283F1AA8B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猫, 立つ, 茶色, 鳥 が含まれている画像&#10;&#10;自動的に生成された説明">
            <a:extLst>
              <a:ext uri="{FF2B5EF4-FFF2-40B4-BE49-F238E27FC236}">
                <a16:creationId xmlns:a16="http://schemas.microsoft.com/office/drawing/2014/main" id="{1EF31FF0-9A5C-4087-B83D-DB37300F63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667" y="596348"/>
            <a:ext cx="5335325" cy="5580615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0C467AE-0AE7-4F1B-BFB3-364F9DECB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54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360273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84E78FE-D09C-4499-A5F7-321B4804E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1CBFBBD6-F96B-4D12-97AD-51B5BBC22D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41990" y="390800"/>
            <a:ext cx="4711810" cy="5625548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7218D10-485B-44D3-93F7-7C7C6E4E61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390801"/>
            <a:ext cx="4711810" cy="5625548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9FD5E8-C18F-4687-A071-9859A0866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55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628529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2B6AB6-F7B4-4250-9F2F-12A906B50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/>
              <a:t>不測？</a:t>
            </a:r>
          </a:p>
        </p:txBody>
      </p:sp>
      <p:pic>
        <p:nvPicPr>
          <p:cNvPr id="5" name="コンテンツ プレースホルダー 4" descr="屋内, テーブル, 座る, 小さい が含まれている画像&#10;&#10;自動的に生成された説明">
            <a:extLst>
              <a:ext uri="{FF2B5EF4-FFF2-40B4-BE49-F238E27FC236}">
                <a16:creationId xmlns:a16="http://schemas.microsoft.com/office/drawing/2014/main" id="{F1ECDA71-0F2D-4191-BFD9-6090143E37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256" y="720076"/>
            <a:ext cx="5709035" cy="5636274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3F090C7-9A63-479F-B3D0-B3DF5A448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56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83521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134A6C-26EF-407C-944E-72399A3D8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A25D9662-733E-49A2-B0BF-B2EB260E8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615485" y="365124"/>
            <a:ext cx="4738315" cy="601452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642A6D1-36A8-4A24-834D-6F47C050E0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755" y="365125"/>
            <a:ext cx="5143500" cy="6014527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F5E87C4-1D86-446A-8451-BFF3DFA06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57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777225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36DE1F-FFEE-4A01-8912-75AFB8A08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7BBF9E09-2BB6-4737-94B8-C9F50C28D2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365124"/>
            <a:ext cx="4727713" cy="590050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216BC06-2DFB-48CD-B350-C2C35AB1F3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7047" y="365124"/>
            <a:ext cx="4666753" cy="5848501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0D9A87-A1C1-4122-8806-4594A9CD6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58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58877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4B420C-3FCF-49C9-95D5-262C439288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4CC979F6-93AC-4517-B3F3-9752A6A8D9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96216" y="365125"/>
            <a:ext cx="4796624" cy="597143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32F5A38D-CC55-4BEA-A4BC-7F4F365F8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1" y="365125"/>
            <a:ext cx="4611093" cy="5971430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6954EE3F-5BD2-442E-A4C9-F46A5F007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59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0896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ACDDC48-46A9-446C-A338-47EEC1081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謝罪、改善策！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5092393-0CB6-4F3E-80AF-F4666EF323D5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>
              <a:buNone/>
            </a:pPr>
            <a:endParaRPr kumimoji="1" lang="en-US" altLang="ja-JP" sz="900" dirty="0"/>
          </a:p>
          <a:p>
            <a:pPr marL="0" indent="0">
              <a:buNone/>
            </a:pP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我々としても、これ以上黙っていることは、出来ません！</a:t>
            </a:r>
            <a:endParaRPr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この度、</a:t>
            </a:r>
            <a:r>
              <a:rPr kumimoji="1" lang="en-US" altLang="ja-JP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『</a:t>
            </a:r>
            <a:r>
              <a:rPr kumimoji="1" lang="ja-JP" altLang="en-US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申請サポート業者撲滅運動</a:t>
            </a:r>
            <a:r>
              <a:rPr kumimoji="1" lang="en-US" altLang="ja-JP" dirty="0">
                <a:solidFill>
                  <a:srgbClr val="FF0000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』</a:t>
            </a: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を開始しました。</a:t>
            </a:r>
            <a:endParaRPr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火災保険のご提供を、我々プロ代理店がしっかりと行います！</a:t>
            </a:r>
            <a:endParaRPr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お客様に、火災保険を正しく、有効にご利用頂くため、</a:t>
            </a:r>
            <a:endParaRPr kumimoji="1"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ご提案方法を全国の仲間とともに、</a:t>
            </a:r>
            <a:endParaRPr kumimoji="1"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切磋琢磨しながら学んでいます！</a:t>
            </a:r>
            <a:endParaRPr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火災保険は、請求しないと</a:t>
            </a:r>
            <a:r>
              <a:rPr kumimoji="1" lang="en-US" altLang="ja-JP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1</a:t>
            </a: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円も受け取れません。</a:t>
            </a:r>
            <a:endParaRPr kumimoji="1"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受け取るのに技術も必要です。</a:t>
            </a:r>
            <a:endParaRPr kumimoji="1"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しっかり</a:t>
            </a: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と受け取れる火災保険の提案をさせて頂きます。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793680F-E5AB-49CA-8C72-9178735F7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0777251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803180D-7AC4-4037-BD1C-3087A40D5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屋内, 座る, 写真, 女性 が含まれている画像&#10;&#10;自動的に生成された説明">
            <a:extLst>
              <a:ext uri="{FF2B5EF4-FFF2-40B4-BE49-F238E27FC236}">
                <a16:creationId xmlns:a16="http://schemas.microsoft.com/office/drawing/2014/main" id="{1C183C5D-680D-4C83-8138-D0F244A55F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3923" y="620201"/>
            <a:ext cx="4762831" cy="5359179"/>
          </a:xfrm>
        </p:spPr>
      </p:pic>
      <p:pic>
        <p:nvPicPr>
          <p:cNvPr id="7" name="図 6" descr="オーブン, 座る, テーブル, カウンター が含まれている画像&#10;&#10;自動的に生成された説明">
            <a:extLst>
              <a:ext uri="{FF2B5EF4-FFF2-40B4-BE49-F238E27FC236}">
                <a16:creationId xmlns:a16="http://schemas.microsoft.com/office/drawing/2014/main" id="{57B33B40-A1FD-4442-9363-6A9D415BBE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46" y="620201"/>
            <a:ext cx="4762832" cy="5359179"/>
          </a:xfrm>
          <a:prstGeom prst="rect">
            <a:avLst/>
          </a:prstGeo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0FF49C8-06E8-4F82-B63E-09DEBAF9B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60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7951569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D293241-978E-4DE6-A4F1-4D577C482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>
            <a:extLst>
              <a:ext uri="{FF2B5EF4-FFF2-40B4-BE49-F238E27FC236}">
                <a16:creationId xmlns:a16="http://schemas.microsoft.com/office/drawing/2014/main" id="{D5C2EF8B-DAC8-4369-A571-B178D88A50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365124"/>
            <a:ext cx="4831080" cy="5940259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DC95AEB-3CC4-40E5-8946-00670E376D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1530" y="365124"/>
            <a:ext cx="4675367" cy="5940259"/>
          </a:xfrm>
          <a:prstGeom prst="rect">
            <a:avLst/>
          </a:prstGeom>
        </p:spPr>
      </p:pic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8C23C47-CEEA-49BF-AEC6-0A58793B4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61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96413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kumimoji="1" lang="ja-JP" altLang="en-US" dirty="0">
                <a:latin typeface="ＤＦＧ太丸ゴシック体N" panose="020F0900000000000000" pitchFamily="50" charset="-128"/>
                <a:ea typeface="ＤＦＧ太丸ゴシック体N" panose="020F0900000000000000" pitchFamily="50" charset="-128"/>
              </a:rPr>
              <a:t>不測かつ突発的事故（家財）</a:t>
            </a:r>
          </a:p>
        </p:txBody>
      </p:sp>
      <p:pic>
        <p:nvPicPr>
          <p:cNvPr id="7171" name="Picture 3" descr="C:\Users\owner\Pictures\2013-09-25\05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56"/>
          <a:stretch/>
        </p:blipFill>
        <p:spPr bwMode="auto">
          <a:xfrm>
            <a:off x="3359696" y="1772817"/>
            <a:ext cx="5400600" cy="489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スライド番号プレースホルダー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59FB-B171-47E6-97FF-94E4E8E0D996}" type="slidenum">
              <a:rPr kumimoji="1" lang="ja-JP" altLang="en-US" smtClean="0"/>
              <a:t>62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1753656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7180" y="1600201"/>
            <a:ext cx="3997640" cy="4525963"/>
          </a:xfr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048" y="767096"/>
            <a:ext cx="7561905" cy="5323809"/>
          </a:xfrm>
          <a:prstGeom prst="rect">
            <a:avLst/>
          </a:prstGeom>
        </p:spPr>
      </p:pic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59FB-B171-47E6-97FF-94E4E8E0D996}" type="slidenum">
              <a:rPr kumimoji="1" lang="ja-JP" altLang="en-US" smtClean="0"/>
              <a:t>63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36864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D20EAF-2101-4B18-9FD3-885BDACBA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画面, モニター, コンピュータ, 猫 が含まれている画像&#10;&#10;自動的に生成された説明">
            <a:extLst>
              <a:ext uri="{FF2B5EF4-FFF2-40B4-BE49-F238E27FC236}">
                <a16:creationId xmlns:a16="http://schemas.microsoft.com/office/drawing/2014/main" id="{7A21FAAF-E3D0-4622-AD68-7EBA7607AE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57084" y="75730"/>
            <a:ext cx="5582202" cy="6623440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F5BEA0E-DD79-4ECD-B8AF-0F22853D6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64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825331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EC149E-8551-46BC-81D8-D0AF4216B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モニター画面に映るゲーム画面&#10;&#10;低い精度で自動的に生成された説明">
            <a:extLst>
              <a:ext uri="{FF2B5EF4-FFF2-40B4-BE49-F238E27FC236}">
                <a16:creationId xmlns:a16="http://schemas.microsoft.com/office/drawing/2014/main" id="{5E2BA8B1-11B5-44CF-93A3-A43A383B7A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186609" y="731518"/>
            <a:ext cx="8165989" cy="5445443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415752F-1388-4977-9D95-33E32E0D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65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116556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279576" y="476672"/>
            <a:ext cx="7776864" cy="6048672"/>
          </a:xfrm>
          <a:prstGeom prst="rect">
            <a:avLst/>
          </a:prstGeo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159FB-B171-47E6-97FF-94E4E8E0D996}" type="slidenum">
              <a:rPr kumimoji="1" lang="ja-JP" altLang="en-US" smtClean="0"/>
              <a:t>66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858978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32385C9-EEAB-46DA-A3ED-E66A36463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 descr="フェンス, 建物, テーブル, 立つ が含まれている画像&#10;&#10;自動的に生成された説明">
            <a:extLst>
              <a:ext uri="{FF2B5EF4-FFF2-40B4-BE49-F238E27FC236}">
                <a16:creationId xmlns:a16="http://schemas.microsoft.com/office/drawing/2014/main" id="{86D960EA-537C-4173-97B2-8B11EE717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031999" y="380999"/>
            <a:ext cx="8128000" cy="6096000"/>
          </a:xfrm>
          <a:prstGeom prst="rect">
            <a:avLst/>
          </a:prstGeom>
        </p:spPr>
      </p:pic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E2A7DC7-A4B9-4E50-BDC6-7C72952BB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67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18682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707D6AB-F141-49F4-8490-62E76239A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 descr="部屋に備え付けている様々な家具&#10;&#10;低い精度で自動的に生成された説明">
            <a:extLst>
              <a:ext uri="{FF2B5EF4-FFF2-40B4-BE49-F238E27FC236}">
                <a16:creationId xmlns:a16="http://schemas.microsoft.com/office/drawing/2014/main" id="{EA19DE7F-3305-4AF1-8137-DBEC12C15E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861" y="702365"/>
            <a:ext cx="7805530" cy="5487851"/>
          </a:xfrm>
        </p:spPr>
      </p:pic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22DE5D1-EA42-4B2A-97AD-A195AD093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68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61018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5BF3E9A-A87E-4DC7-AE9C-891F9455EE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最後に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B9127B5-69B0-49DF-BA1F-6BE5930DFF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07930"/>
            <a:ext cx="10515600" cy="456903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kumimoji="1" lang="ja-JP" altLang="en-US" dirty="0"/>
              <a:t>　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　</a:t>
            </a: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長時間にわたり、お時間を頂きまして、有難うございました。</a:t>
            </a:r>
            <a:endParaRPr kumimoji="1"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endParaRPr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火災保険の内容＝どんな時に、保険金を受け取れるか？</a:t>
            </a:r>
            <a:endParaRPr kumimoji="1"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endParaRPr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ご理解頂けたでしょうか？　　はい！</a:t>
            </a:r>
            <a:endParaRPr kumimoji="1"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endParaRPr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有難うございます！　　事故が起きた</a:t>
            </a:r>
            <a:r>
              <a:rPr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ら・・・？</a:t>
            </a:r>
            <a:endParaRPr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endParaRPr kumimoji="1"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鴨藤さんに電話！　はい！有難うございます。</a:t>
            </a:r>
            <a:endParaRPr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endParaRPr lang="en-US" altLang="ja-JP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インストール出来たみたいですね！それでは、肝心の保険料についてですが</a:t>
            </a:r>
            <a:r>
              <a:rPr lang="en-US" altLang="ja-JP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…</a:t>
            </a:r>
            <a:endParaRPr kumimoji="1" lang="ja-JP" altLang="en-US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3D72236-BCD8-4744-BCEB-E4CDF5CB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69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9047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A907FEB-CE61-4F61-AAC1-1EB924FE2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保険金を受け取って頂くために！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EBDA8EC-D12F-4ABC-AD32-1CD5C84FBC6F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sz="38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保険金を受け取るには、先ず、事故があった時に</a:t>
            </a:r>
            <a:endParaRPr lang="en-US" altLang="ja-JP" sz="3800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38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それが、火災保険が使えるかも・・・</a:t>
            </a:r>
            <a:endParaRPr lang="en-US" altLang="ja-JP" sz="3800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38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と脳</a:t>
            </a:r>
            <a:r>
              <a:rPr lang="ja-JP" altLang="en-US" sz="38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が反応（思い出す）して、行動（請求）しなければなりません！</a:t>
            </a:r>
            <a:endParaRPr lang="en-US" altLang="ja-JP" sz="3800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sz="38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そのためには、どんな時に火災保険が使えるかを</a:t>
            </a:r>
            <a:endParaRPr lang="en-US" altLang="ja-JP" sz="3800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sz="38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長期記憶（潜在意識）に記憶させる必要があります！</a:t>
            </a:r>
            <a:endParaRPr lang="en-US" altLang="ja-JP" sz="3800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sz="38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少し時間をかけてご説明させて頂く必要があります、</a:t>
            </a:r>
            <a:endParaRPr lang="en-US" altLang="ja-JP" sz="3800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sz="38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ご説明に、お時間（</a:t>
            </a:r>
            <a:r>
              <a:rPr lang="en-US" altLang="ja-JP" sz="38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1</a:t>
            </a:r>
            <a:r>
              <a:rPr lang="ja-JP" altLang="en-US" sz="38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時間ほど）を頂いてもよろしいでしょうか？　</a:t>
            </a:r>
            <a:endParaRPr lang="en-US" altLang="ja-JP" sz="3800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endParaRPr lang="en-US" altLang="ja-JP" sz="3800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sz="38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○○さんに火災保険を使って頂けるようになるためのお時間です。</a:t>
            </a:r>
            <a:endParaRPr lang="en-US" altLang="ja-JP" sz="3800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sz="38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ご理解、ご協力をお願い致します。</a:t>
            </a:r>
            <a:endParaRPr kumimoji="1" lang="ja-JP" altLang="en-US" sz="3800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2F4C8F5-3908-44A2-972A-36882C7C0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2022/8/19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6E4E67A-E776-4A29-91F8-210E23AA0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384826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59A56AE2-7583-4E51-9D15-21C3C61FA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5CE25E93-4BC8-4D08-90D6-5F5825CE01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sp>
        <p:nvSpPr>
          <p:cNvPr id="2" name="スライド番号プレースホルダー 1">
            <a:extLst>
              <a:ext uri="{FF2B5EF4-FFF2-40B4-BE49-F238E27FC236}">
                <a16:creationId xmlns:a16="http://schemas.microsoft.com/office/drawing/2014/main" id="{B3435CE5-C353-41B2-9ABB-9CC1B3920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4F944E-F97B-496C-BC23-2772B79BBD3C}" type="slidenum">
              <a:rPr kumimoji="1" lang="ja-JP" altLang="en-US" smtClean="0"/>
              <a:t>70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72380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3E4496-47BC-4FC4-BED2-18E5FE247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44080"/>
          </a:xfrm>
        </p:spPr>
        <p:txBody>
          <a:bodyPr/>
          <a:lstStyle/>
          <a:p>
            <a:r>
              <a:rPr kumimoji="1" lang="ja-JP" altLang="en-US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記憶の司令塔</a:t>
            </a:r>
            <a:r>
              <a:rPr kumimoji="1" lang="en-US" altLang="ja-JP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『</a:t>
            </a:r>
            <a:r>
              <a:rPr kumimoji="1" lang="ja-JP" altLang="en-US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海馬</a:t>
            </a:r>
            <a:r>
              <a:rPr kumimoji="1" lang="en-US" altLang="ja-JP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』</a:t>
            </a:r>
            <a:r>
              <a:rPr kumimoji="1" lang="ja-JP" altLang="en-US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の話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706E5AE-EC23-4DC3-A2D1-1EC118E6EB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1917"/>
            <a:ext cx="10515600" cy="4667271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altLang="ja-JP" dirty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人の脳は、潜在意識に記憶された情報は、何かのきっかけで、必ず、思い出せるようになっています。</a:t>
            </a:r>
          </a:p>
          <a:p>
            <a:pPr marL="0" indent="0">
              <a:buNone/>
            </a:pP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記憶は、脳内の</a:t>
            </a:r>
            <a:r>
              <a:rPr kumimoji="1" lang="en-US" altLang="ja-JP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『</a:t>
            </a:r>
            <a:r>
              <a:rPr kumimoji="1" lang="ja-JP" altLang="en-US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海馬</a:t>
            </a:r>
            <a:r>
              <a:rPr kumimoji="1" lang="en-US" altLang="ja-JP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』</a:t>
            </a:r>
            <a:r>
              <a:rPr kumimoji="1"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によって、必要なものと必要でないものが振り分けられているので、</a:t>
            </a:r>
            <a:endParaRPr kumimoji="1" lang="en-US" altLang="ja-JP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その</a:t>
            </a:r>
            <a:r>
              <a:rPr kumimoji="1" lang="en-US" altLang="ja-JP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『</a:t>
            </a:r>
            <a:r>
              <a:rPr kumimoji="1" lang="ja-JP" altLang="en-US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海馬</a:t>
            </a:r>
            <a:r>
              <a:rPr kumimoji="1" lang="en-US" altLang="ja-JP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』</a:t>
            </a:r>
            <a:r>
              <a:rPr kumimoji="1"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を操ることが出来れば、一生忘れない記憶となり、</a:t>
            </a:r>
          </a:p>
          <a:p>
            <a:pPr marL="0" indent="0">
              <a:buNone/>
            </a:pPr>
            <a:r>
              <a:rPr kumimoji="1"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事故が起きた時に、火災保険が使えるかも？と潜在意識の中で、反応（思い出す）してくれます。</a:t>
            </a:r>
          </a:p>
          <a:p>
            <a:pPr marL="0" indent="0">
              <a:buNone/>
            </a:pPr>
            <a:r>
              <a:rPr kumimoji="1"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請求できるかも？と脳が反応するように、今から、○○さんの記憶に火災保険が、どんな時に使えるか？</a:t>
            </a:r>
          </a:p>
          <a:p>
            <a:pPr marL="0" indent="0">
              <a:buNone/>
            </a:pPr>
            <a:r>
              <a:rPr kumimoji="1"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事故が起きたら、△△に電話！となるように、頭の中（脳内）の</a:t>
            </a:r>
            <a:r>
              <a:rPr kumimoji="1" lang="en-US" altLang="ja-JP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『</a:t>
            </a:r>
            <a:r>
              <a:rPr kumimoji="1" lang="ja-JP" altLang="en-US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海馬</a:t>
            </a:r>
            <a:r>
              <a:rPr kumimoji="1" lang="en-US" altLang="ja-JP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』</a:t>
            </a:r>
            <a:r>
              <a:rPr kumimoji="1"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に指令を送ります。</a:t>
            </a:r>
          </a:p>
          <a:p>
            <a:pPr marL="0" indent="0">
              <a:buNone/>
            </a:pPr>
            <a:r>
              <a:rPr kumimoji="1"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ちなみに、</a:t>
            </a:r>
            <a:r>
              <a:rPr kumimoji="1" lang="en-US" altLang="ja-JP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『</a:t>
            </a:r>
            <a:r>
              <a:rPr kumimoji="1" lang="ja-JP" altLang="en-US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海馬</a:t>
            </a:r>
            <a:r>
              <a:rPr kumimoji="1" lang="en-US" altLang="ja-JP" dirty="0">
                <a:solidFill>
                  <a:srgbClr val="FF0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』</a:t>
            </a:r>
            <a:r>
              <a:rPr kumimoji="1"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がどのように記憶を必要なものと、必要でないものとに振り分けているか？</a:t>
            </a:r>
            <a:endParaRPr kumimoji="1" lang="en-US" altLang="ja-JP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質問によって、体験して頂きますね！</a:t>
            </a:r>
            <a:endParaRPr kumimoji="1" lang="en-US" altLang="ja-JP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kumimoji="1" lang="en-US" altLang="ja-JP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『</a:t>
            </a:r>
            <a:r>
              <a:rPr kumimoji="1"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○○さん、昨日の晩御飯は、何を食べましたか？</a:t>
            </a:r>
            <a:r>
              <a:rPr kumimoji="1" lang="en-US" altLang="ja-JP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』</a:t>
            </a:r>
          </a:p>
          <a:p>
            <a:pPr marL="0" indent="0">
              <a:buNone/>
            </a:pP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kumimoji="1"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その脳科学的アプローチの方法が、分かっているので、今から時間をかけて、ご説明させて頂きます</a:t>
            </a:r>
            <a:r>
              <a:rPr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！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en-US" altLang="ja-JP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『</a:t>
            </a:r>
            <a:r>
              <a:rPr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使える火災保険</a:t>
            </a:r>
            <a:r>
              <a:rPr lang="en-US" altLang="ja-JP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』</a:t>
            </a:r>
            <a:r>
              <a:rPr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にするためのお時間です！　宜しく、お願い致します！</a:t>
            </a: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endParaRPr kumimoji="1" lang="ja-JP" altLang="en-US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785DBF1-0E06-4B93-AEED-A50E1A3E7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/>
              <a:t>2022/8/19</a:t>
            </a:r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3E31DDF-CDE6-4B5D-B915-70E6A562D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57422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D0B15F-E3AD-4DB9-86C7-7223980E2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火災保険の必勝提案法！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902C12F-903E-402E-A2B9-BCCC26419C4A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endParaRPr kumimoji="1" lang="en-US" altLang="ja-JP" sz="4000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endParaRPr lang="en-US" altLang="ja-JP" sz="4000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kumimoji="1" lang="ja-JP" altLang="en-US" sz="40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パンフレットをご覧ください！</a:t>
            </a:r>
            <a:endParaRPr kumimoji="1" lang="en-US" altLang="ja-JP" sz="4000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endParaRPr lang="en-US" altLang="ja-JP" sz="4000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>
              <a:buNone/>
            </a:pPr>
            <a:endParaRPr kumimoji="1" lang="ja-JP" altLang="en-US" sz="4000" dirty="0">
              <a:solidFill>
                <a:srgbClr val="FF0000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90722DDE-5D02-4704-8478-130747642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6C1583-96B9-42D3-854A-CC47AA7AC5D1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741259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2723</Words>
  <Application>Microsoft Office PowerPoint</Application>
  <PresentationFormat>ワイド画面</PresentationFormat>
  <Paragraphs>342</Paragraphs>
  <Slides>70</Slides>
  <Notes>54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70</vt:i4>
      </vt:variant>
    </vt:vector>
  </HeadingPairs>
  <TitlesOfParts>
    <vt:vector size="77" baseType="lpstr">
      <vt:lpstr>ＤＦＧ太丸ゴシック体N</vt:lpstr>
      <vt:lpstr>HGP創英角ﾎﾟｯﾌﾟ体</vt:lpstr>
      <vt:lpstr>HGS創英角ﾎﾟｯﾌﾟ体</vt:lpstr>
      <vt:lpstr>游ゴシック</vt:lpstr>
      <vt:lpstr>游ゴシック Light</vt:lpstr>
      <vt:lpstr>Arial</vt:lpstr>
      <vt:lpstr>Office テーマ</vt:lpstr>
      <vt:lpstr>PowerPoint プレゼンテーション</vt:lpstr>
      <vt:lpstr>火災保険のズルい販売方法！</vt:lpstr>
      <vt:lpstr>謝罪、その１</vt:lpstr>
      <vt:lpstr>謝罪、その２</vt:lpstr>
      <vt:lpstr>謝罪、その３</vt:lpstr>
      <vt:lpstr>謝罪、改善策！</vt:lpstr>
      <vt:lpstr>保険金を受け取って頂くために！</vt:lpstr>
      <vt:lpstr>記憶の司令塔『海馬』の話</vt:lpstr>
      <vt:lpstr>火災保険の必勝提案法！</vt:lpstr>
      <vt:lpstr>PowerPoint プレゼンテーション</vt:lpstr>
      <vt:lpstr>PowerPoint プレゼンテーション</vt:lpstr>
      <vt:lpstr>PowerPoint プレゼンテーション</vt:lpstr>
      <vt:lpstr>火災（全焼）</vt:lpstr>
      <vt:lpstr>落雷</vt:lpstr>
      <vt:lpstr>爆発</vt:lpstr>
      <vt:lpstr>PowerPoint プレゼンテーション</vt:lpstr>
      <vt:lpstr>PowerPoint プレゼンテーション</vt:lpstr>
      <vt:lpstr>風災</vt:lpstr>
      <vt:lpstr>PowerPoint プレゼンテーション</vt:lpstr>
      <vt:lpstr>風災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水災？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盗難！</vt:lpstr>
      <vt:lpstr>PowerPoint プレゼンテーション</vt:lpstr>
      <vt:lpstr>PowerPoint プレゼンテーション</vt:lpstr>
      <vt:lpstr>PowerPoint プレゼンテーション</vt:lpstr>
      <vt:lpstr>物体の落下、飛来、衝突</vt:lpstr>
      <vt:lpstr>飛び石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投石</vt:lpstr>
      <vt:lpstr>PowerPoint プレゼンテーション</vt:lpstr>
      <vt:lpstr>不測かつ突発的事故</vt:lpstr>
      <vt:lpstr>不測かつ突発的事故（建物）</vt:lpstr>
      <vt:lpstr>PowerPoint プレゼンテーション</vt:lpstr>
      <vt:lpstr>PowerPoint プレゼンテーション</vt:lpstr>
      <vt:lpstr>不測？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不測かつ突発的事故（家財）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最後に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鴨藤 政弘</dc:creator>
  <cp:lastModifiedBy>鴨藤 政弘</cp:lastModifiedBy>
  <cp:revision>5</cp:revision>
  <dcterms:created xsi:type="dcterms:W3CDTF">2022-04-12T15:30:17Z</dcterms:created>
  <dcterms:modified xsi:type="dcterms:W3CDTF">2022-08-14T17:09:32Z</dcterms:modified>
</cp:coreProperties>
</file>