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1562" r:id="rId2"/>
    <p:sldId id="1563" r:id="rId3"/>
    <p:sldId id="1776" r:id="rId4"/>
    <p:sldId id="1718" r:id="rId5"/>
    <p:sldId id="1719" r:id="rId6"/>
    <p:sldId id="1720" r:id="rId7"/>
    <p:sldId id="1778" r:id="rId8"/>
    <p:sldId id="1722" r:id="rId9"/>
    <p:sldId id="1724" r:id="rId10"/>
    <p:sldId id="1726" r:id="rId11"/>
    <p:sldId id="1727" r:id="rId12"/>
    <p:sldId id="1759" r:id="rId13"/>
    <p:sldId id="1730" r:id="rId14"/>
    <p:sldId id="1633" r:id="rId15"/>
    <p:sldId id="1634" r:id="rId16"/>
    <p:sldId id="1635" r:id="rId17"/>
    <p:sldId id="1636" r:id="rId18"/>
    <p:sldId id="1637" r:id="rId19"/>
    <p:sldId id="332" r:id="rId20"/>
    <p:sldId id="527" r:id="rId21"/>
    <p:sldId id="1640" r:id="rId22"/>
    <p:sldId id="1641" r:id="rId23"/>
    <p:sldId id="1642" r:id="rId24"/>
    <p:sldId id="1741" r:id="rId25"/>
    <p:sldId id="1644" r:id="rId26"/>
    <p:sldId id="1645" r:id="rId27"/>
    <p:sldId id="1646" r:id="rId28"/>
    <p:sldId id="1647" r:id="rId29"/>
    <p:sldId id="1648" r:id="rId30"/>
    <p:sldId id="1649" r:id="rId31"/>
    <p:sldId id="1650" r:id="rId32"/>
    <p:sldId id="1651" r:id="rId33"/>
    <p:sldId id="1652" r:id="rId34"/>
    <p:sldId id="1653" r:id="rId35"/>
    <p:sldId id="1654" r:id="rId36"/>
    <p:sldId id="1655" r:id="rId37"/>
    <p:sldId id="1656" r:id="rId38"/>
    <p:sldId id="1657" r:id="rId39"/>
    <p:sldId id="1658" r:id="rId40"/>
    <p:sldId id="1659" r:id="rId41"/>
    <p:sldId id="491" r:id="rId42"/>
    <p:sldId id="1731" r:id="rId43"/>
    <p:sldId id="1662" r:id="rId44"/>
    <p:sldId id="1663" r:id="rId45"/>
    <p:sldId id="1664" r:id="rId46"/>
    <p:sldId id="1667" r:id="rId47"/>
    <p:sldId id="1668" r:id="rId48"/>
    <p:sldId id="1777" r:id="rId49"/>
    <p:sldId id="1732" r:id="rId50"/>
    <p:sldId id="1669" r:id="rId51"/>
    <p:sldId id="1670" r:id="rId52"/>
    <p:sldId id="1671" r:id="rId53"/>
    <p:sldId id="1672" r:id="rId54"/>
    <p:sldId id="1673" r:id="rId55"/>
    <p:sldId id="1755" r:id="rId56"/>
    <p:sldId id="1679" r:id="rId57"/>
    <p:sldId id="1680" r:id="rId58"/>
    <p:sldId id="1764" r:id="rId59"/>
    <p:sldId id="1681" r:id="rId60"/>
    <p:sldId id="1682" r:id="rId61"/>
    <p:sldId id="1683" r:id="rId62"/>
    <p:sldId id="1684" r:id="rId63"/>
    <p:sldId id="1685" r:id="rId64"/>
    <p:sldId id="1756" r:id="rId65"/>
    <p:sldId id="1686" r:id="rId66"/>
    <p:sldId id="1688" r:id="rId67"/>
    <p:sldId id="1689" r:id="rId68"/>
    <p:sldId id="1690" r:id="rId69"/>
    <p:sldId id="1691" r:id="rId70"/>
    <p:sldId id="1765" r:id="rId71"/>
    <p:sldId id="1766" r:id="rId72"/>
    <p:sldId id="1767" r:id="rId73"/>
    <p:sldId id="1695" r:id="rId74"/>
    <p:sldId id="1696" r:id="rId75"/>
    <p:sldId id="1697" r:id="rId76"/>
    <p:sldId id="1698" r:id="rId77"/>
    <p:sldId id="1699" r:id="rId78"/>
    <p:sldId id="1768" r:id="rId79"/>
    <p:sldId id="1701" r:id="rId8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鴨藤政弘" initials="鴨藤政弘" lastIdx="4" clrIdx="0">
    <p:extLst>
      <p:ext uri="{19B8F6BF-5375-455C-9EA6-DF929625EA0E}">
        <p15:presenceInfo xmlns:p15="http://schemas.microsoft.com/office/powerpoint/2012/main" userId="673b6c73844354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1" autoAdjust="0"/>
    <p:restoredTop sz="94627" autoAdjust="0"/>
  </p:normalViewPr>
  <p:slideViewPr>
    <p:cSldViewPr>
      <p:cViewPr>
        <p:scale>
          <a:sx n="100" d="100"/>
          <a:sy n="100" d="100"/>
        </p:scale>
        <p:origin x="2217" y="297"/>
      </p:cViewPr>
      <p:guideLst>
        <p:guide orient="horz" pos="2160"/>
        <p:guide pos="2880"/>
      </p:guideLst>
    </p:cSldViewPr>
  </p:slideViewPr>
  <p:notesTextViewPr>
    <p:cViewPr>
      <p:scale>
        <a:sx n="3" d="2"/>
        <a:sy n="3" d="2"/>
      </p:scale>
      <p:origin x="0" y="0"/>
    </p:cViewPr>
  </p:notesTextViewPr>
  <p:notesViewPr>
    <p:cSldViewPr>
      <p:cViewPr varScale="1">
        <p:scale>
          <a:sx n="65" d="100"/>
          <a:sy n="65" d="100"/>
        </p:scale>
        <p:origin x="-270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329c962e2eb8d2c/&#12484;&#12490;&#12522;&#12496;&#20445;&#31649;&#24235;/&#12497;&#12527;&#12509;&#30011;&#20687;/&#21332;&#20250;&#38306;&#20418;&#12475;&#12511;&#12490;&#12540;&#32032;&#26448;/&#12475;&#12511;&#12490;&#12540;&#12464;&#12521;&#12501;&#12486;&#12531;&#12503;&#1252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t>住宅ローン金利推移</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フラット変動推移!$F$46</c:f>
              <c:strCache>
                <c:ptCount val="1"/>
                <c:pt idx="0">
                  <c:v>変動金利基準金利</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フラット変動推移!$E$47:$E$73</c:f>
              <c:numCache>
                <c:formatCode>yyyy"年"m"月"</c:formatCode>
                <c:ptCount val="27"/>
                <c:pt idx="0">
                  <c:v>39539</c:v>
                </c:pt>
                <c:pt idx="1">
                  <c:v>39722</c:v>
                </c:pt>
                <c:pt idx="2">
                  <c:v>39904</c:v>
                </c:pt>
                <c:pt idx="3">
                  <c:v>40057</c:v>
                </c:pt>
                <c:pt idx="4">
                  <c:v>40269</c:v>
                </c:pt>
                <c:pt idx="5">
                  <c:v>40452</c:v>
                </c:pt>
                <c:pt idx="6">
                  <c:v>40634</c:v>
                </c:pt>
                <c:pt idx="7">
                  <c:v>40817</c:v>
                </c:pt>
                <c:pt idx="8">
                  <c:v>41000</c:v>
                </c:pt>
                <c:pt idx="9">
                  <c:v>41183</c:v>
                </c:pt>
                <c:pt idx="10">
                  <c:v>41365</c:v>
                </c:pt>
                <c:pt idx="11">
                  <c:v>41548</c:v>
                </c:pt>
                <c:pt idx="12">
                  <c:v>41730</c:v>
                </c:pt>
                <c:pt idx="13">
                  <c:v>41913</c:v>
                </c:pt>
                <c:pt idx="14">
                  <c:v>42095</c:v>
                </c:pt>
                <c:pt idx="15">
                  <c:v>42278</c:v>
                </c:pt>
                <c:pt idx="16">
                  <c:v>42461</c:v>
                </c:pt>
                <c:pt idx="17">
                  <c:v>42644</c:v>
                </c:pt>
                <c:pt idx="18">
                  <c:v>42826</c:v>
                </c:pt>
                <c:pt idx="19">
                  <c:v>43009</c:v>
                </c:pt>
                <c:pt idx="20">
                  <c:v>43191</c:v>
                </c:pt>
                <c:pt idx="21">
                  <c:v>43374</c:v>
                </c:pt>
                <c:pt idx="22">
                  <c:v>43556</c:v>
                </c:pt>
                <c:pt idx="23">
                  <c:v>43739</c:v>
                </c:pt>
                <c:pt idx="24">
                  <c:v>43922</c:v>
                </c:pt>
                <c:pt idx="25">
                  <c:v>44105</c:v>
                </c:pt>
                <c:pt idx="26">
                  <c:v>44287</c:v>
                </c:pt>
              </c:numCache>
            </c:numRef>
          </c:cat>
          <c:val>
            <c:numRef>
              <c:f>フラット変動推移!$F$47:$F$73</c:f>
              <c:numCache>
                <c:formatCode>General</c:formatCode>
                <c:ptCount val="27"/>
                <c:pt idx="0">
                  <c:v>2.875</c:v>
                </c:pt>
                <c:pt idx="1">
                  <c:v>2.875</c:v>
                </c:pt>
                <c:pt idx="2">
                  <c:v>2.4750000000000001</c:v>
                </c:pt>
                <c:pt idx="3">
                  <c:v>2.4750000000000001</c:v>
                </c:pt>
                <c:pt idx="4">
                  <c:v>2.4750000000000001</c:v>
                </c:pt>
                <c:pt idx="5">
                  <c:v>2.4750000000000001</c:v>
                </c:pt>
                <c:pt idx="6">
                  <c:v>2.4750000000000001</c:v>
                </c:pt>
                <c:pt idx="7">
                  <c:v>2.4750000000000001</c:v>
                </c:pt>
                <c:pt idx="8">
                  <c:v>2.4750000000000001</c:v>
                </c:pt>
                <c:pt idx="9">
                  <c:v>2.4750000000000001</c:v>
                </c:pt>
                <c:pt idx="10">
                  <c:v>2.4750000000000001</c:v>
                </c:pt>
                <c:pt idx="11">
                  <c:v>2.4750000000000001</c:v>
                </c:pt>
                <c:pt idx="12">
                  <c:v>2.4750000000000001</c:v>
                </c:pt>
                <c:pt idx="13">
                  <c:v>2.4750000000000001</c:v>
                </c:pt>
                <c:pt idx="14">
                  <c:v>2.4750000000000001</c:v>
                </c:pt>
                <c:pt idx="15">
                  <c:v>2.4750000000000001</c:v>
                </c:pt>
                <c:pt idx="16">
                  <c:v>2.4750000000000001</c:v>
                </c:pt>
                <c:pt idx="17">
                  <c:v>2.4750000000000001</c:v>
                </c:pt>
                <c:pt idx="18">
                  <c:v>2.4750000000000001</c:v>
                </c:pt>
                <c:pt idx="19">
                  <c:v>2.4750000000000001</c:v>
                </c:pt>
                <c:pt idx="20">
                  <c:v>2.4750000000000001</c:v>
                </c:pt>
                <c:pt idx="21">
                  <c:v>2.4750000000000001</c:v>
                </c:pt>
                <c:pt idx="22">
                  <c:v>2.4750000000000001</c:v>
                </c:pt>
                <c:pt idx="23">
                  <c:v>2.4750000000000001</c:v>
                </c:pt>
                <c:pt idx="24">
                  <c:v>2.4750000000000001</c:v>
                </c:pt>
                <c:pt idx="25">
                  <c:v>2.4750000000000001</c:v>
                </c:pt>
                <c:pt idx="26">
                  <c:v>2.4750000000000001</c:v>
                </c:pt>
              </c:numCache>
            </c:numRef>
          </c:val>
          <c:smooth val="0"/>
          <c:extLst>
            <c:ext xmlns:c16="http://schemas.microsoft.com/office/drawing/2014/chart" uri="{C3380CC4-5D6E-409C-BE32-E72D297353CC}">
              <c16:uniqueId val="{00000000-0DAA-4E2C-9E17-2B9CA6A5F82A}"/>
            </c:ext>
          </c:extLst>
        </c:ser>
        <c:ser>
          <c:idx val="1"/>
          <c:order val="1"/>
          <c:tx>
            <c:strRef>
              <c:f>フラット変動推移!$G$46</c:f>
              <c:strCache>
                <c:ptCount val="1"/>
                <c:pt idx="0">
                  <c:v>フラット35新団信</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フラット変動推移!$E$47:$E$73</c:f>
              <c:numCache>
                <c:formatCode>yyyy"年"m"月"</c:formatCode>
                <c:ptCount val="27"/>
                <c:pt idx="0">
                  <c:v>39539</c:v>
                </c:pt>
                <c:pt idx="1">
                  <c:v>39722</c:v>
                </c:pt>
                <c:pt idx="2">
                  <c:v>39904</c:v>
                </c:pt>
                <c:pt idx="3">
                  <c:v>40057</c:v>
                </c:pt>
                <c:pt idx="4">
                  <c:v>40269</c:v>
                </c:pt>
                <c:pt idx="5">
                  <c:v>40452</c:v>
                </c:pt>
                <c:pt idx="6">
                  <c:v>40634</c:v>
                </c:pt>
                <c:pt idx="7">
                  <c:v>40817</c:v>
                </c:pt>
                <c:pt idx="8">
                  <c:v>41000</c:v>
                </c:pt>
                <c:pt idx="9">
                  <c:v>41183</c:v>
                </c:pt>
                <c:pt idx="10">
                  <c:v>41365</c:v>
                </c:pt>
                <c:pt idx="11">
                  <c:v>41548</c:v>
                </c:pt>
                <c:pt idx="12">
                  <c:v>41730</c:v>
                </c:pt>
                <c:pt idx="13">
                  <c:v>41913</c:v>
                </c:pt>
                <c:pt idx="14">
                  <c:v>42095</c:v>
                </c:pt>
                <c:pt idx="15">
                  <c:v>42278</c:v>
                </c:pt>
                <c:pt idx="16">
                  <c:v>42461</c:v>
                </c:pt>
                <c:pt idx="17">
                  <c:v>42644</c:v>
                </c:pt>
                <c:pt idx="18">
                  <c:v>42826</c:v>
                </c:pt>
                <c:pt idx="19">
                  <c:v>43009</c:v>
                </c:pt>
                <c:pt idx="20">
                  <c:v>43191</c:v>
                </c:pt>
                <c:pt idx="21">
                  <c:v>43374</c:v>
                </c:pt>
                <c:pt idx="22">
                  <c:v>43556</c:v>
                </c:pt>
                <c:pt idx="23">
                  <c:v>43739</c:v>
                </c:pt>
                <c:pt idx="24">
                  <c:v>43922</c:v>
                </c:pt>
                <c:pt idx="25">
                  <c:v>44105</c:v>
                </c:pt>
                <c:pt idx="26">
                  <c:v>44287</c:v>
                </c:pt>
              </c:numCache>
            </c:numRef>
          </c:cat>
          <c:val>
            <c:numRef>
              <c:f>フラット変動推移!$G$47:$G$73</c:f>
              <c:numCache>
                <c:formatCode>General</c:formatCode>
                <c:ptCount val="27"/>
                <c:pt idx="19">
                  <c:v>1.36</c:v>
                </c:pt>
                <c:pt idx="20">
                  <c:v>1.35</c:v>
                </c:pt>
                <c:pt idx="21">
                  <c:v>1.41</c:v>
                </c:pt>
                <c:pt idx="22">
                  <c:v>1.27</c:v>
                </c:pt>
                <c:pt idx="23">
                  <c:v>1.1100000000000001</c:v>
                </c:pt>
                <c:pt idx="24">
                  <c:v>1.3</c:v>
                </c:pt>
                <c:pt idx="25">
                  <c:v>1.3</c:v>
                </c:pt>
                <c:pt idx="26">
                  <c:v>1.37</c:v>
                </c:pt>
              </c:numCache>
            </c:numRef>
          </c:val>
          <c:smooth val="0"/>
          <c:extLst>
            <c:ext xmlns:c16="http://schemas.microsoft.com/office/drawing/2014/chart" uri="{C3380CC4-5D6E-409C-BE32-E72D297353CC}">
              <c16:uniqueId val="{00000001-0DAA-4E2C-9E17-2B9CA6A5F82A}"/>
            </c:ext>
          </c:extLst>
        </c:ser>
        <c:ser>
          <c:idx val="2"/>
          <c:order val="2"/>
          <c:tx>
            <c:strRef>
              <c:f>フラット変動推移!$H$46</c:f>
              <c:strCache>
                <c:ptCount val="1"/>
                <c:pt idx="0">
                  <c:v>フラット35旧団信</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フラット変動推移!$E$47:$E$73</c:f>
              <c:numCache>
                <c:formatCode>yyyy"年"m"月"</c:formatCode>
                <c:ptCount val="27"/>
                <c:pt idx="0">
                  <c:v>39539</c:v>
                </c:pt>
                <c:pt idx="1">
                  <c:v>39722</c:v>
                </c:pt>
                <c:pt idx="2">
                  <c:v>39904</c:v>
                </c:pt>
                <c:pt idx="3">
                  <c:v>40057</c:v>
                </c:pt>
                <c:pt idx="4">
                  <c:v>40269</c:v>
                </c:pt>
                <c:pt idx="5">
                  <c:v>40452</c:v>
                </c:pt>
                <c:pt idx="6">
                  <c:v>40634</c:v>
                </c:pt>
                <c:pt idx="7">
                  <c:v>40817</c:v>
                </c:pt>
                <c:pt idx="8">
                  <c:v>41000</c:v>
                </c:pt>
                <c:pt idx="9">
                  <c:v>41183</c:v>
                </c:pt>
                <c:pt idx="10">
                  <c:v>41365</c:v>
                </c:pt>
                <c:pt idx="11">
                  <c:v>41548</c:v>
                </c:pt>
                <c:pt idx="12">
                  <c:v>41730</c:v>
                </c:pt>
                <c:pt idx="13">
                  <c:v>41913</c:v>
                </c:pt>
                <c:pt idx="14">
                  <c:v>42095</c:v>
                </c:pt>
                <c:pt idx="15">
                  <c:v>42278</c:v>
                </c:pt>
                <c:pt idx="16">
                  <c:v>42461</c:v>
                </c:pt>
                <c:pt idx="17">
                  <c:v>42644</c:v>
                </c:pt>
                <c:pt idx="18">
                  <c:v>42826</c:v>
                </c:pt>
                <c:pt idx="19">
                  <c:v>43009</c:v>
                </c:pt>
                <c:pt idx="20">
                  <c:v>43191</c:v>
                </c:pt>
                <c:pt idx="21">
                  <c:v>43374</c:v>
                </c:pt>
                <c:pt idx="22">
                  <c:v>43556</c:v>
                </c:pt>
                <c:pt idx="23">
                  <c:v>43739</c:v>
                </c:pt>
                <c:pt idx="24">
                  <c:v>43922</c:v>
                </c:pt>
                <c:pt idx="25">
                  <c:v>44105</c:v>
                </c:pt>
                <c:pt idx="26">
                  <c:v>44287</c:v>
                </c:pt>
              </c:numCache>
            </c:numRef>
          </c:cat>
          <c:val>
            <c:numRef>
              <c:f>フラット変動推移!$H$47:$H$73</c:f>
              <c:numCache>
                <c:formatCode>General</c:formatCode>
                <c:ptCount val="27"/>
                <c:pt idx="0">
                  <c:v>2.64</c:v>
                </c:pt>
                <c:pt idx="1">
                  <c:v>2.77</c:v>
                </c:pt>
                <c:pt idx="2">
                  <c:v>2.95</c:v>
                </c:pt>
                <c:pt idx="3">
                  <c:v>2.69</c:v>
                </c:pt>
                <c:pt idx="4">
                  <c:v>2.59</c:v>
                </c:pt>
                <c:pt idx="5">
                  <c:v>2.16</c:v>
                </c:pt>
                <c:pt idx="6">
                  <c:v>2.63</c:v>
                </c:pt>
                <c:pt idx="7">
                  <c:v>2.1800000000000002</c:v>
                </c:pt>
                <c:pt idx="8">
                  <c:v>2.16</c:v>
                </c:pt>
                <c:pt idx="9">
                  <c:v>1.88</c:v>
                </c:pt>
                <c:pt idx="10">
                  <c:v>1.8</c:v>
                </c:pt>
                <c:pt idx="11">
                  <c:v>1.93</c:v>
                </c:pt>
                <c:pt idx="12">
                  <c:v>1.75</c:v>
                </c:pt>
                <c:pt idx="13">
                  <c:v>1.65</c:v>
                </c:pt>
                <c:pt idx="14">
                  <c:v>1.54</c:v>
                </c:pt>
                <c:pt idx="15">
                  <c:v>1.59</c:v>
                </c:pt>
                <c:pt idx="16">
                  <c:v>1.19</c:v>
                </c:pt>
                <c:pt idx="17">
                  <c:v>1.06</c:v>
                </c:pt>
                <c:pt idx="18">
                  <c:v>1.1200000000000001</c:v>
                </c:pt>
                <c:pt idx="19">
                  <c:v>1.08</c:v>
                </c:pt>
                <c:pt idx="20">
                  <c:v>1.07</c:v>
                </c:pt>
                <c:pt idx="21">
                  <c:v>1.1299999999999999</c:v>
                </c:pt>
                <c:pt idx="22">
                  <c:v>0.98</c:v>
                </c:pt>
                <c:pt idx="23">
                  <c:v>0.82</c:v>
                </c:pt>
                <c:pt idx="24">
                  <c:v>1.01</c:v>
                </c:pt>
                <c:pt idx="25">
                  <c:v>1.01</c:v>
                </c:pt>
              </c:numCache>
            </c:numRef>
          </c:val>
          <c:smooth val="0"/>
          <c:extLst>
            <c:ext xmlns:c16="http://schemas.microsoft.com/office/drawing/2014/chart" uri="{C3380CC4-5D6E-409C-BE32-E72D297353CC}">
              <c16:uniqueId val="{00000002-0DAA-4E2C-9E17-2B9CA6A5F82A}"/>
            </c:ext>
          </c:extLst>
        </c:ser>
        <c:dLbls>
          <c:showLegendKey val="0"/>
          <c:showVal val="0"/>
          <c:showCatName val="0"/>
          <c:showSerName val="0"/>
          <c:showPercent val="0"/>
          <c:showBubbleSize val="0"/>
        </c:dLbls>
        <c:smooth val="0"/>
        <c:axId val="1840711519"/>
        <c:axId val="1840721919"/>
      </c:lineChart>
      <c:dateAx>
        <c:axId val="1840711519"/>
        <c:scaling>
          <c:orientation val="minMax"/>
        </c:scaling>
        <c:delete val="0"/>
        <c:axPos val="b"/>
        <c:numFmt formatCode="yyyy&quot;年&quot;m&quot;月&quot;"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40721919"/>
        <c:crosses val="autoZero"/>
        <c:auto val="1"/>
        <c:lblOffset val="100"/>
        <c:baseTimeUnit val="months"/>
      </c:dateAx>
      <c:valAx>
        <c:axId val="1840721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40711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0.5825</cdr:x>
      <cdr:y>0.26625</cdr:y>
    </cdr:from>
    <cdr:to>
      <cdr:x>0.68727</cdr:x>
      <cdr:y>0.44085</cdr:y>
    </cdr:to>
    <cdr:sp macro="" textlink="">
      <cdr:nvSpPr>
        <cdr:cNvPr id="2" name="テキスト ボックス 1">
          <a:extLst xmlns:a="http://schemas.openxmlformats.org/drawingml/2006/main">
            <a:ext uri="{FF2B5EF4-FFF2-40B4-BE49-F238E27FC236}">
              <a16:creationId xmlns:a16="http://schemas.microsoft.com/office/drawing/2014/main" id="{D29B121C-80A9-4A9B-8DBD-F2E63FECB8BB}"/>
            </a:ext>
          </a:extLst>
        </cdr:cNvPr>
        <cdr:cNvSpPr txBox="1"/>
      </cdr:nvSpPr>
      <cdr:spPr>
        <a:xfrm xmlns:a="http://schemas.openxmlformats.org/drawingml/2006/main">
          <a:off x="5084118" y="13942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b="1" dirty="0">
              <a:latin typeface="+mn-ea"/>
              <a:ea typeface="+mn-ea"/>
            </a:rPr>
            <a:t>過去</a:t>
          </a:r>
          <a:r>
            <a:rPr lang="en-US" altLang="ja-JP" sz="1100" b="1" dirty="0">
              <a:latin typeface="+mn-ea"/>
              <a:ea typeface="+mn-ea"/>
            </a:rPr>
            <a:t>10</a:t>
          </a:r>
          <a:r>
            <a:rPr lang="ja-JP" altLang="en-US" sz="1100" b="1" dirty="0">
              <a:latin typeface="+mn-ea"/>
              <a:ea typeface="+mn-ea"/>
            </a:rPr>
            <a:t>年以上</a:t>
          </a:r>
          <a:r>
            <a:rPr lang="ja-JP" altLang="en-US" sz="1100" b="1" dirty="0">
              <a:solidFill>
                <a:srgbClr val="FF0000"/>
              </a:solidFill>
              <a:latin typeface="+mn-ea"/>
              <a:ea typeface="+mn-ea"/>
            </a:rPr>
            <a:t>変動金利の基準金利</a:t>
          </a:r>
          <a:r>
            <a:rPr lang="ja-JP" altLang="en-US" sz="1100" b="1" dirty="0">
              <a:latin typeface="+mn-ea"/>
              <a:ea typeface="+mn-ea"/>
            </a:rPr>
            <a:t>は変わっていない！</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3316"/>
          </a:xfrm>
          <a:prstGeom prst="rect">
            <a:avLst/>
          </a:prstGeom>
        </p:spPr>
        <p:txBody>
          <a:bodyPr vert="horz" lIns="94884" tIns="47443" rIns="94884" bIns="474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84" tIns="47443" rIns="94884" bIns="47443" rtlCol="0"/>
          <a:lstStyle>
            <a:lvl1pPr algn="r">
              <a:defRPr sz="1200"/>
            </a:lvl1pPr>
          </a:lstStyle>
          <a:p>
            <a:r>
              <a:rPr kumimoji="1" lang="en-US" altLang="ja-JP"/>
              <a:t>2019/7/13</a:t>
            </a:r>
            <a:endParaRPr kumimoji="1" lang="ja-JP" altLang="en-US"/>
          </a:p>
        </p:txBody>
      </p:sp>
      <p:sp>
        <p:nvSpPr>
          <p:cNvPr id="4" name="フッター プレースホルダー 3"/>
          <p:cNvSpPr>
            <a:spLocks noGrp="1"/>
          </p:cNvSpPr>
          <p:nvPr>
            <p:ph type="ftr" sz="quarter" idx="2"/>
          </p:nvPr>
        </p:nvSpPr>
        <p:spPr>
          <a:xfrm>
            <a:off x="2" y="9371286"/>
            <a:ext cx="2918830" cy="493316"/>
          </a:xfrm>
          <a:prstGeom prst="rect">
            <a:avLst/>
          </a:prstGeom>
        </p:spPr>
        <p:txBody>
          <a:bodyPr vert="horz" lIns="94884" tIns="47443" rIns="94884" bIns="474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84" tIns="47443" rIns="94884" bIns="47443" rtlCol="0" anchor="b"/>
          <a:lstStyle>
            <a:lvl1pPr algn="r">
              <a:defRPr sz="1200"/>
            </a:lvl1pPr>
          </a:lstStyle>
          <a:p>
            <a:fld id="{D16B2F2A-B500-46BF-8474-2BDC11B10DB1}" type="slidenum">
              <a:rPr kumimoji="1" lang="ja-JP" altLang="en-US" smtClean="0"/>
              <a:t>‹#›</a:t>
            </a:fld>
            <a:endParaRPr kumimoji="1" lang="ja-JP" altLang="en-US"/>
          </a:p>
        </p:txBody>
      </p:sp>
    </p:spTree>
    <p:extLst>
      <p:ext uri="{BB962C8B-B14F-4D97-AF65-F5344CB8AC3E}">
        <p14:creationId xmlns:p14="http://schemas.microsoft.com/office/powerpoint/2010/main" val="27923664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3316"/>
          </a:xfrm>
          <a:prstGeom prst="rect">
            <a:avLst/>
          </a:prstGeom>
        </p:spPr>
        <p:txBody>
          <a:bodyPr vert="horz" lIns="94884" tIns="47443" rIns="94884" bIns="474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84" tIns="47443" rIns="94884" bIns="47443" rtlCol="0"/>
          <a:lstStyle>
            <a:lvl1pPr algn="r">
              <a:defRPr sz="1200"/>
            </a:lvl1pPr>
          </a:lstStyle>
          <a:p>
            <a:r>
              <a:rPr kumimoji="1" lang="en-US" altLang="ja-JP"/>
              <a:t>2019/7/13</a:t>
            </a:r>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84" tIns="47443" rIns="94884" bIns="47443"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84" tIns="47443" rIns="94884" bIns="474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0" cy="493316"/>
          </a:xfrm>
          <a:prstGeom prst="rect">
            <a:avLst/>
          </a:prstGeom>
        </p:spPr>
        <p:txBody>
          <a:bodyPr vert="horz" lIns="94884" tIns="47443" rIns="94884" bIns="474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84" tIns="47443" rIns="94884" bIns="47443" rtlCol="0" anchor="b"/>
          <a:lstStyle>
            <a:lvl1pPr algn="r">
              <a:defRPr sz="1200"/>
            </a:lvl1pPr>
          </a:lstStyle>
          <a:p>
            <a:fld id="{7DFF2FCA-2231-40C0-9724-5DA3ACF5C378}" type="slidenum">
              <a:rPr kumimoji="1" lang="ja-JP" altLang="en-US" smtClean="0"/>
              <a:t>‹#›</a:t>
            </a:fld>
            <a:endParaRPr kumimoji="1" lang="ja-JP" altLang="en-US"/>
          </a:p>
        </p:txBody>
      </p:sp>
    </p:spTree>
    <p:extLst>
      <p:ext uri="{BB962C8B-B14F-4D97-AF65-F5344CB8AC3E}">
        <p14:creationId xmlns:p14="http://schemas.microsoft.com/office/powerpoint/2010/main" val="264678817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F2FCA-2231-40C0-9724-5DA3ACF5C378}"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en-US" altLang="ja-JP"/>
              <a:t>2016/8/30</a:t>
            </a:r>
            <a:endParaRPr kumimoji="1" lang="ja-JP" altLang="en-US"/>
          </a:p>
        </p:txBody>
      </p:sp>
    </p:spTree>
    <p:extLst>
      <p:ext uri="{BB962C8B-B14F-4D97-AF65-F5344CB8AC3E}">
        <p14:creationId xmlns:p14="http://schemas.microsoft.com/office/powerpoint/2010/main" val="189334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設備投資等の前向きな資金需要</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59</a:t>
            </a:fld>
            <a:endParaRPr kumimoji="1" lang="ja-JP" altLang="en-US"/>
          </a:p>
        </p:txBody>
      </p:sp>
    </p:spTree>
    <p:extLst>
      <p:ext uri="{BB962C8B-B14F-4D97-AF65-F5344CB8AC3E}">
        <p14:creationId xmlns:p14="http://schemas.microsoft.com/office/powerpoint/2010/main" val="282758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a:t>
            </a:r>
            <a:r>
              <a:rPr kumimoji="1" lang="ja-JP" altLang="en-US" dirty="0"/>
              <a:t>倍</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61</a:t>
            </a:fld>
            <a:endParaRPr kumimoji="1" lang="ja-JP" altLang="en-US"/>
          </a:p>
        </p:txBody>
      </p:sp>
    </p:spTree>
    <p:extLst>
      <p:ext uri="{BB962C8B-B14F-4D97-AF65-F5344CB8AC3E}">
        <p14:creationId xmlns:p14="http://schemas.microsoft.com/office/powerpoint/2010/main" val="62726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63</a:t>
            </a:fld>
            <a:endParaRPr kumimoji="1" lang="ja-JP" altLang="en-US"/>
          </a:p>
        </p:txBody>
      </p:sp>
    </p:spTree>
    <p:extLst>
      <p:ext uri="{BB962C8B-B14F-4D97-AF65-F5344CB8AC3E}">
        <p14:creationId xmlns:p14="http://schemas.microsoft.com/office/powerpoint/2010/main" val="342963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年収</a:t>
            </a:r>
            <a:r>
              <a:rPr kumimoji="1" lang="en-US" altLang="ja-JP" dirty="0"/>
              <a:t>500</a:t>
            </a:r>
            <a:r>
              <a:rPr kumimoji="1" lang="ja-JP" altLang="en-US" dirty="0"/>
              <a:t>万円　審査金利３％＝</a:t>
            </a:r>
            <a:r>
              <a:rPr kumimoji="1" lang="en-US" altLang="ja-JP" dirty="0"/>
              <a:t>3,789</a:t>
            </a:r>
            <a:r>
              <a:rPr kumimoji="1" lang="ja-JP" altLang="en-US" dirty="0"/>
              <a:t>万円　</a:t>
            </a:r>
            <a:r>
              <a:rPr kumimoji="1" lang="en-US" altLang="ja-JP" dirty="0"/>
              <a:t>7.57</a:t>
            </a:r>
            <a:r>
              <a:rPr kumimoji="1" lang="ja-JP" altLang="en-US" dirty="0"/>
              <a:t>倍　　</a:t>
            </a:r>
            <a:r>
              <a:rPr kumimoji="1" lang="en-US" altLang="ja-JP" dirty="0"/>
              <a:t>1.36</a:t>
            </a:r>
            <a:r>
              <a:rPr kumimoji="1" lang="ja-JP" altLang="en-US" dirty="0"/>
              <a:t>％なら　</a:t>
            </a:r>
            <a:r>
              <a:rPr kumimoji="1" lang="en-US" altLang="ja-JP" dirty="0"/>
              <a:t>4,870</a:t>
            </a:r>
            <a:r>
              <a:rPr kumimoji="1" lang="ja-JP" altLang="en-US" dirty="0"/>
              <a:t>万円　</a:t>
            </a:r>
            <a:r>
              <a:rPr kumimoji="1" lang="en-US" altLang="ja-JP" dirty="0"/>
              <a:t>9.74</a:t>
            </a:r>
            <a:r>
              <a:rPr kumimoji="1" lang="ja-JP" altLang="en-US" dirty="0"/>
              <a:t>倍</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66</a:t>
            </a:fld>
            <a:endParaRPr kumimoji="1" lang="ja-JP" altLang="en-US"/>
          </a:p>
        </p:txBody>
      </p:sp>
    </p:spTree>
    <p:extLst>
      <p:ext uri="{BB962C8B-B14F-4D97-AF65-F5344CB8AC3E}">
        <p14:creationId xmlns:p14="http://schemas.microsoft.com/office/powerpoint/2010/main" val="375770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67</a:t>
            </a:fld>
            <a:endParaRPr kumimoji="1" lang="ja-JP" altLang="en-US"/>
          </a:p>
        </p:txBody>
      </p:sp>
    </p:spTree>
    <p:extLst>
      <p:ext uri="{BB962C8B-B14F-4D97-AF65-F5344CB8AC3E}">
        <p14:creationId xmlns:p14="http://schemas.microsoft.com/office/powerpoint/2010/main" val="237571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奥様の正社員化第</a:t>
            </a:r>
            <a:r>
              <a:rPr kumimoji="1" lang="en-US" altLang="ja-JP" dirty="0"/>
              <a:t>2</a:t>
            </a:r>
            <a:r>
              <a:rPr kumimoji="1" lang="ja-JP" altLang="en-US" dirty="0"/>
              <a:t>子小学校　</a:t>
            </a:r>
            <a:r>
              <a:rPr kumimoji="1" lang="en-US" altLang="ja-JP" dirty="0"/>
              <a:t>120</a:t>
            </a:r>
            <a:r>
              <a:rPr kumimoji="1" lang="ja-JP" altLang="en-US" dirty="0"/>
              <a:t>万円　→　２６０万円　生活費－</a:t>
            </a:r>
            <a:r>
              <a:rPr kumimoji="1" lang="en-US" altLang="ja-JP" dirty="0"/>
              <a:t>1</a:t>
            </a:r>
            <a:r>
              <a:rPr kumimoji="1" lang="ja-JP" altLang="en-US" dirty="0"/>
              <a:t>万円　車予算</a:t>
            </a:r>
            <a:r>
              <a:rPr kumimoji="1" lang="en-US" altLang="ja-JP" dirty="0"/>
              <a:t>300</a:t>
            </a:r>
            <a:r>
              <a:rPr kumimoji="1" lang="ja-JP" altLang="en-US" dirty="0"/>
              <a:t>万円→</a:t>
            </a:r>
            <a:r>
              <a:rPr kumimoji="1" lang="en-US" altLang="ja-JP" dirty="0"/>
              <a:t>250</a:t>
            </a:r>
            <a:r>
              <a:rPr kumimoji="1" lang="ja-JP" altLang="en-US" dirty="0"/>
              <a:t>万円　アクティブシニア</a:t>
            </a:r>
            <a:r>
              <a:rPr kumimoji="1" lang="en-US" altLang="ja-JP" dirty="0"/>
              <a:t>80</a:t>
            </a:r>
            <a:r>
              <a:rPr kumimoji="1" lang="ja-JP" altLang="en-US" dirty="0"/>
              <a:t>万円→</a:t>
            </a:r>
            <a:r>
              <a:rPr kumimoji="1" lang="en-US" altLang="ja-JP" dirty="0"/>
              <a:t>60</a:t>
            </a:r>
            <a:r>
              <a:rPr kumimoji="1" lang="ja-JP" altLang="en-US" dirty="0"/>
              <a:t>万円</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73</a:t>
            </a:fld>
            <a:endParaRPr kumimoji="1" lang="ja-JP" altLang="en-US"/>
          </a:p>
        </p:txBody>
      </p:sp>
    </p:spTree>
    <p:extLst>
      <p:ext uri="{BB962C8B-B14F-4D97-AF65-F5344CB8AC3E}">
        <p14:creationId xmlns:p14="http://schemas.microsoft.com/office/powerpoint/2010/main" val="134951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初夏　空気のおいしい森林にて　天気も良くてよかったね！　のんびり川下りを楽しんでいました！</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75</a:t>
            </a:fld>
            <a:endParaRPr kumimoji="1" lang="ja-JP" altLang="en-US"/>
          </a:p>
        </p:txBody>
      </p:sp>
    </p:spTree>
    <p:extLst>
      <p:ext uri="{BB962C8B-B14F-4D97-AF65-F5344CB8AC3E}">
        <p14:creationId xmlns:p14="http://schemas.microsoft.com/office/powerpoint/2010/main" val="347618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絵心がなくてすみません！</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77</a:t>
            </a:fld>
            <a:endParaRPr kumimoji="1" lang="ja-JP" altLang="en-US"/>
          </a:p>
        </p:txBody>
      </p:sp>
    </p:spTree>
    <p:extLst>
      <p:ext uri="{BB962C8B-B14F-4D97-AF65-F5344CB8AC3E}">
        <p14:creationId xmlns:p14="http://schemas.microsoft.com/office/powerpoint/2010/main" val="281417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kumimoji="1" sz="1700">
                <a:solidFill>
                  <a:schemeClr val="tx1"/>
                </a:solidFill>
                <a:latin typeface="Tahoma" pitchFamily="34" charset="0"/>
                <a:ea typeface="ＤＦPOP体" pitchFamily="49" charset="-128"/>
              </a:defRPr>
            </a:lvl1pPr>
            <a:lvl2pPr marL="804634" indent="-309474" eaLnBrk="0" hangingPunct="0">
              <a:defRPr kumimoji="1" sz="1700">
                <a:solidFill>
                  <a:schemeClr val="tx1"/>
                </a:solidFill>
                <a:latin typeface="Tahoma" pitchFamily="34" charset="0"/>
                <a:ea typeface="ＤＦPOP体" pitchFamily="49" charset="-128"/>
              </a:defRPr>
            </a:lvl2pPr>
            <a:lvl3pPr marL="1237898" indent="-247580" eaLnBrk="0" hangingPunct="0">
              <a:defRPr kumimoji="1" sz="1700">
                <a:solidFill>
                  <a:schemeClr val="tx1"/>
                </a:solidFill>
                <a:latin typeface="Tahoma" pitchFamily="34" charset="0"/>
                <a:ea typeface="ＤＦPOP体" pitchFamily="49" charset="-128"/>
              </a:defRPr>
            </a:lvl3pPr>
            <a:lvl4pPr marL="1733058" indent="-247580" eaLnBrk="0" hangingPunct="0">
              <a:defRPr kumimoji="1" sz="1700">
                <a:solidFill>
                  <a:schemeClr val="tx1"/>
                </a:solidFill>
                <a:latin typeface="Tahoma" pitchFamily="34" charset="0"/>
                <a:ea typeface="ＤＦPOP体" pitchFamily="49" charset="-128"/>
              </a:defRPr>
            </a:lvl4pPr>
            <a:lvl5pPr marL="2228217" indent="-247580" eaLnBrk="0" hangingPunct="0">
              <a:defRPr kumimoji="1" sz="1700">
                <a:solidFill>
                  <a:schemeClr val="tx1"/>
                </a:solidFill>
                <a:latin typeface="Tahoma" pitchFamily="34" charset="0"/>
                <a:ea typeface="ＤＦPOP体" pitchFamily="49" charset="-128"/>
              </a:defRPr>
            </a:lvl5pPr>
            <a:lvl6pPr marL="2723376"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6pPr>
            <a:lvl7pPr marL="3218535"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7pPr>
            <a:lvl8pPr marL="3713694"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8pPr>
            <a:lvl9pPr marL="4208854"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9pPr>
          </a:lstStyle>
          <a:p>
            <a:pPr eaLnBrk="1" hangingPunct="1"/>
            <a:fld id="{2C15B8F0-BB8A-4F42-BC3D-2FED910B8799}" type="slidenum">
              <a:rPr lang="en-US" altLang="ja-JP" sz="1300">
                <a:latin typeface="Times New Roman" pitchFamily="18" charset="0"/>
                <a:ea typeface="ＭＳ Ｐゴシック" pitchFamily="50" charset="-128"/>
              </a:rPr>
              <a:pPr eaLnBrk="1" hangingPunct="1"/>
              <a:t>2</a:t>
            </a:fld>
            <a:endParaRPr lang="en-US" altLang="ja-JP" sz="1300">
              <a:latin typeface="Times New Roman" pitchFamily="18" charset="0"/>
              <a:ea typeface="ＭＳ Ｐゴシック" pitchFamily="50" charset="-128"/>
            </a:endParaRPr>
          </a:p>
        </p:txBody>
      </p:sp>
      <p:sp>
        <p:nvSpPr>
          <p:cNvPr id="10243" name="Rectangle 48"/>
          <p:cNvSpPr txBox="1">
            <a:spLocks noGrp="1" noChangeArrowheads="1"/>
          </p:cNvSpPr>
          <p:nvPr/>
        </p:nvSpPr>
        <p:spPr bwMode="auto">
          <a:xfrm>
            <a:off x="4017304" y="9722471"/>
            <a:ext cx="3008377" cy="43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Tahoma" pitchFamily="34" charset="0"/>
                <a:ea typeface="ＤＦPOP体" pitchFamily="49" charset="-128"/>
              </a:defRPr>
            </a:lvl9pPr>
          </a:lstStyle>
          <a:p>
            <a:pPr algn="r" eaLnBrk="1" hangingPunct="1">
              <a:lnSpc>
                <a:spcPct val="95000"/>
              </a:lnSpc>
              <a:buClr>
                <a:srgbClr val="000000"/>
              </a:buClr>
              <a:buSzPct val="100000"/>
              <a:buFont typeface="Times New Roman" pitchFamily="18" charset="0"/>
              <a:buNone/>
            </a:pPr>
            <a:fld id="{653ACD27-8595-4ADD-B36C-DA8086CB9A9F}" type="slidenum">
              <a:rPr kumimoji="0" lang="en-US" altLang="ja-JP" sz="1500">
                <a:solidFill>
                  <a:srgbClr val="000000"/>
                </a:solidFill>
                <a:latin typeface="Times New Roman" pitchFamily="18" charset="0"/>
                <a:ea typeface="ＭＳ Ｐ明朝" pitchFamily="18" charset="-128"/>
              </a:rPr>
              <a:pPr algn="r" eaLnBrk="1" hangingPunct="1">
                <a:lnSpc>
                  <a:spcPct val="95000"/>
                </a:lnSpc>
                <a:buClr>
                  <a:srgbClr val="000000"/>
                </a:buClr>
                <a:buSzPct val="100000"/>
                <a:buFont typeface="Times New Roman" pitchFamily="18" charset="0"/>
                <a:buNone/>
              </a:pPr>
              <a:t>2</a:t>
            </a:fld>
            <a:endParaRPr kumimoji="0" lang="en-US" altLang="ja-JP" sz="1500">
              <a:solidFill>
                <a:srgbClr val="000000"/>
              </a:solidFill>
              <a:latin typeface="Times New Roman" pitchFamily="18" charset="0"/>
              <a:ea typeface="ＭＳ Ｐ明朝" pitchFamily="18" charset="-128"/>
            </a:endParaRPr>
          </a:p>
        </p:txBody>
      </p:sp>
      <p:sp>
        <p:nvSpPr>
          <p:cNvPr id="10244" name="Text Box 1"/>
          <p:cNvSpPr txBox="1">
            <a:spLocks noChangeArrowheads="1"/>
          </p:cNvSpPr>
          <p:nvPr/>
        </p:nvSpPr>
        <p:spPr bwMode="auto">
          <a:xfrm>
            <a:off x="1184612" y="778920"/>
            <a:ext cx="4731751" cy="3836950"/>
          </a:xfrm>
          <a:prstGeom prst="rect">
            <a:avLst/>
          </a:prstGeom>
          <a:solidFill>
            <a:srgbClr val="FFFFFF"/>
          </a:solidFill>
          <a:ln w="9360">
            <a:solidFill>
              <a:srgbClr val="000000"/>
            </a:solidFill>
            <a:miter lim="800000"/>
            <a:headEnd/>
            <a:tailEnd/>
          </a:ln>
        </p:spPr>
        <p:txBody>
          <a:bodyPr wrap="none" lIns="98180" tIns="49090" rIns="98180" bIns="49090" anchor="ctr"/>
          <a:lstStyle>
            <a:lvl1pPr eaLnBrk="0" hangingPunct="0">
              <a:defRPr kumimoji="1" sz="1600">
                <a:solidFill>
                  <a:schemeClr val="tx1"/>
                </a:solidFill>
                <a:latin typeface="Tahoma" pitchFamily="34" charset="0"/>
                <a:ea typeface="ＤＦPOP体" pitchFamily="49" charset="-128"/>
              </a:defRPr>
            </a:lvl1pPr>
            <a:lvl2pPr marL="742950" indent="-285750" eaLnBrk="0" hangingPunct="0">
              <a:defRPr kumimoji="1" sz="1600">
                <a:solidFill>
                  <a:schemeClr val="tx1"/>
                </a:solidFill>
                <a:latin typeface="Tahoma" pitchFamily="34" charset="0"/>
                <a:ea typeface="ＤＦPOP体" pitchFamily="49" charset="-128"/>
              </a:defRPr>
            </a:lvl2pPr>
            <a:lvl3pPr marL="1143000" indent="-228600" eaLnBrk="0" hangingPunct="0">
              <a:defRPr kumimoji="1" sz="1600">
                <a:solidFill>
                  <a:schemeClr val="tx1"/>
                </a:solidFill>
                <a:latin typeface="Tahoma" pitchFamily="34" charset="0"/>
                <a:ea typeface="ＤＦPOP体" pitchFamily="49" charset="-128"/>
              </a:defRPr>
            </a:lvl3pPr>
            <a:lvl4pPr marL="1600200" indent="-228600" eaLnBrk="0" hangingPunct="0">
              <a:defRPr kumimoji="1" sz="1600">
                <a:solidFill>
                  <a:schemeClr val="tx1"/>
                </a:solidFill>
                <a:latin typeface="Tahoma" pitchFamily="34" charset="0"/>
                <a:ea typeface="ＤＦPOP体" pitchFamily="49" charset="-128"/>
              </a:defRPr>
            </a:lvl4pPr>
            <a:lvl5pPr marL="2057400" indent="-228600" eaLnBrk="0" hangingPunct="0">
              <a:defRPr kumimoji="1" sz="1600">
                <a:solidFill>
                  <a:schemeClr val="tx1"/>
                </a:solidFill>
                <a:latin typeface="Tahoma" pitchFamily="34" charset="0"/>
                <a:ea typeface="ＤＦPOP体" pitchFamily="49" charset="-128"/>
              </a:defRPr>
            </a:lvl5pPr>
            <a:lvl6pPr marL="2514600" indent="-228600" eaLnBrk="0" fontAlgn="base" hangingPunct="0">
              <a:spcBef>
                <a:spcPct val="0"/>
              </a:spcBef>
              <a:spcAft>
                <a:spcPct val="0"/>
              </a:spcAft>
              <a:defRPr kumimoji="1" sz="1600">
                <a:solidFill>
                  <a:schemeClr val="tx1"/>
                </a:solidFill>
                <a:latin typeface="Tahoma" pitchFamily="34" charset="0"/>
                <a:ea typeface="ＤＦPOP体" pitchFamily="49" charset="-128"/>
              </a:defRPr>
            </a:lvl6pPr>
            <a:lvl7pPr marL="2971800" indent="-228600" eaLnBrk="0" fontAlgn="base" hangingPunct="0">
              <a:spcBef>
                <a:spcPct val="0"/>
              </a:spcBef>
              <a:spcAft>
                <a:spcPct val="0"/>
              </a:spcAft>
              <a:defRPr kumimoji="1" sz="1600">
                <a:solidFill>
                  <a:schemeClr val="tx1"/>
                </a:solidFill>
                <a:latin typeface="Tahoma" pitchFamily="34" charset="0"/>
                <a:ea typeface="ＤＦPOP体" pitchFamily="49" charset="-128"/>
              </a:defRPr>
            </a:lvl7pPr>
            <a:lvl8pPr marL="3429000" indent="-228600" eaLnBrk="0" fontAlgn="base" hangingPunct="0">
              <a:spcBef>
                <a:spcPct val="0"/>
              </a:spcBef>
              <a:spcAft>
                <a:spcPct val="0"/>
              </a:spcAft>
              <a:defRPr kumimoji="1" sz="1600">
                <a:solidFill>
                  <a:schemeClr val="tx1"/>
                </a:solidFill>
                <a:latin typeface="Tahoma" pitchFamily="34" charset="0"/>
                <a:ea typeface="ＤＦPOP体" pitchFamily="49" charset="-128"/>
              </a:defRPr>
            </a:lvl8pPr>
            <a:lvl9pPr marL="3886200" indent="-228600" eaLnBrk="0" fontAlgn="base" hangingPunct="0">
              <a:spcBef>
                <a:spcPct val="0"/>
              </a:spcBef>
              <a:spcAft>
                <a:spcPct val="0"/>
              </a:spcAft>
              <a:defRPr kumimoji="1" sz="1600">
                <a:solidFill>
                  <a:schemeClr val="tx1"/>
                </a:solidFill>
                <a:latin typeface="Tahoma" pitchFamily="34" charset="0"/>
                <a:ea typeface="ＤＦPOP体" pitchFamily="49" charset="-128"/>
              </a:defRPr>
            </a:lvl9pPr>
          </a:lstStyle>
          <a:p>
            <a:pPr eaLnBrk="1" hangingPunct="1">
              <a:buClr>
                <a:srgbClr val="000000"/>
              </a:buClr>
              <a:buSzPct val="100000"/>
              <a:buFont typeface="Times New Roman" pitchFamily="18" charset="0"/>
              <a:buNone/>
            </a:pPr>
            <a:endParaRPr kumimoji="0" lang="ja-JP" altLang="ja-JP">
              <a:solidFill>
                <a:schemeClr val="bg1"/>
              </a:solidFill>
            </a:endParaRPr>
          </a:p>
        </p:txBody>
      </p:sp>
      <p:sp>
        <p:nvSpPr>
          <p:cNvPr id="10245" name="Rectangle 2"/>
          <p:cNvSpPr>
            <a:spLocks noGrp="1" noChangeArrowheads="1"/>
          </p:cNvSpPr>
          <p:nvPr>
            <p:ph type="body"/>
          </p:nvPr>
        </p:nvSpPr>
        <p:spPr>
          <a:xfrm>
            <a:off x="711102" y="4861236"/>
            <a:ext cx="5610170" cy="4533531"/>
          </a:xfrm>
          <a:noFill/>
        </p:spPr>
        <p:txBody>
          <a:bodyPr wrap="none" lIns="0" tIns="0" rIns="0" bIns="0" anchor="ctr"/>
          <a:lstStyle/>
          <a:p>
            <a:pPr defTabSz="481404"/>
            <a:endParaRPr lang="ja-JP" altLang="ja-JP"/>
          </a:p>
        </p:txBody>
      </p:sp>
      <p:sp>
        <p:nvSpPr>
          <p:cNvPr id="10246" name="ヘッダー プレースホルダー 3"/>
          <p:cNvSpPr>
            <a:spLocks noGrp="1"/>
          </p:cNvSpPr>
          <p:nvPr>
            <p:ph type="hdr" sz="quarter"/>
          </p:nvPr>
        </p:nvSpPr>
        <p:spPr>
          <a:noFill/>
        </p:spPr>
        <p:txBody>
          <a:bodyPr/>
          <a:lstStyle>
            <a:lvl1pPr eaLnBrk="0" hangingPunct="0">
              <a:defRPr kumimoji="1" sz="1700">
                <a:solidFill>
                  <a:schemeClr val="tx1"/>
                </a:solidFill>
                <a:latin typeface="Tahoma" pitchFamily="34" charset="0"/>
                <a:ea typeface="ＤＦPOP体" pitchFamily="49" charset="-128"/>
              </a:defRPr>
            </a:lvl1pPr>
            <a:lvl2pPr marL="804634" indent="-309474" eaLnBrk="0" hangingPunct="0">
              <a:defRPr kumimoji="1" sz="1700">
                <a:solidFill>
                  <a:schemeClr val="tx1"/>
                </a:solidFill>
                <a:latin typeface="Tahoma" pitchFamily="34" charset="0"/>
                <a:ea typeface="ＤＦPOP体" pitchFamily="49" charset="-128"/>
              </a:defRPr>
            </a:lvl2pPr>
            <a:lvl3pPr marL="1237898" indent="-247580" eaLnBrk="0" hangingPunct="0">
              <a:defRPr kumimoji="1" sz="1700">
                <a:solidFill>
                  <a:schemeClr val="tx1"/>
                </a:solidFill>
                <a:latin typeface="Tahoma" pitchFamily="34" charset="0"/>
                <a:ea typeface="ＤＦPOP体" pitchFamily="49" charset="-128"/>
              </a:defRPr>
            </a:lvl3pPr>
            <a:lvl4pPr marL="1733058" indent="-247580" eaLnBrk="0" hangingPunct="0">
              <a:defRPr kumimoji="1" sz="1700">
                <a:solidFill>
                  <a:schemeClr val="tx1"/>
                </a:solidFill>
                <a:latin typeface="Tahoma" pitchFamily="34" charset="0"/>
                <a:ea typeface="ＤＦPOP体" pitchFamily="49" charset="-128"/>
              </a:defRPr>
            </a:lvl4pPr>
            <a:lvl5pPr marL="2228217" indent="-247580" eaLnBrk="0" hangingPunct="0">
              <a:defRPr kumimoji="1" sz="1700">
                <a:solidFill>
                  <a:schemeClr val="tx1"/>
                </a:solidFill>
                <a:latin typeface="Tahoma" pitchFamily="34" charset="0"/>
                <a:ea typeface="ＤＦPOP体" pitchFamily="49" charset="-128"/>
              </a:defRPr>
            </a:lvl5pPr>
            <a:lvl6pPr marL="2723376"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6pPr>
            <a:lvl7pPr marL="3218535"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7pPr>
            <a:lvl8pPr marL="3713694"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8pPr>
            <a:lvl9pPr marL="4208854" indent="-247580" eaLnBrk="0" fontAlgn="base" hangingPunct="0">
              <a:spcBef>
                <a:spcPct val="0"/>
              </a:spcBef>
              <a:spcAft>
                <a:spcPct val="0"/>
              </a:spcAft>
              <a:defRPr kumimoji="1" sz="1700">
                <a:solidFill>
                  <a:schemeClr val="tx1"/>
                </a:solidFill>
                <a:latin typeface="Tahoma" pitchFamily="34" charset="0"/>
                <a:ea typeface="ＤＦPOP体" pitchFamily="49" charset="-128"/>
              </a:defRPr>
            </a:lvl9pPr>
          </a:lstStyle>
          <a:p>
            <a:pPr eaLnBrk="1" hangingPunct="1"/>
            <a:endParaRPr lang="en-US" altLang="ja-JP" sz="1300">
              <a:latin typeface="Times New Roman" pitchFamily="18" charset="0"/>
              <a:ea typeface="ＭＳ Ｐゴシック" pitchFamily="50" charset="-128"/>
            </a:endParaRPr>
          </a:p>
        </p:txBody>
      </p:sp>
      <p:sp>
        <p:nvSpPr>
          <p:cNvPr id="2" name="日付プレースホルダー 1"/>
          <p:cNvSpPr>
            <a:spLocks noGrp="1"/>
          </p:cNvSpPr>
          <p:nvPr>
            <p:ph type="dt" idx="10"/>
          </p:nvPr>
        </p:nvSpPr>
        <p:spPr/>
        <p:txBody>
          <a:bodyPr/>
          <a:lstStyle/>
          <a:p>
            <a:r>
              <a:rPr kumimoji="1" lang="en-US" altLang="ja-JP"/>
              <a:t>2016/8/30</a:t>
            </a:r>
            <a:endParaRPr kumimoji="1" lang="ja-JP" altLang="en-US"/>
          </a:p>
        </p:txBody>
      </p:sp>
    </p:spTree>
    <p:extLst>
      <p:ext uri="{BB962C8B-B14F-4D97-AF65-F5344CB8AC3E}">
        <p14:creationId xmlns:p14="http://schemas.microsoft.com/office/powerpoint/2010/main" val="317921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前後</a:t>
            </a:r>
            <a:r>
              <a:rPr kumimoji="1" lang="en-US" altLang="ja-JP" dirty="0"/>
              <a:t>2</a:t>
            </a:r>
            <a:r>
              <a:rPr kumimoji="1" lang="ja-JP" altLang="en-US" dirty="0"/>
              <a:t>年間　買い替え特例　　</a:t>
            </a:r>
            <a:r>
              <a:rPr kumimoji="1" lang="en-US" altLang="ja-JP" dirty="0"/>
              <a:t>3,000</a:t>
            </a:r>
            <a:r>
              <a:rPr kumimoji="1" lang="ja-JP" altLang="en-US" dirty="0"/>
              <a:t>万円特例利用者は不可</a:t>
            </a:r>
          </a:p>
        </p:txBody>
      </p:sp>
      <p:sp>
        <p:nvSpPr>
          <p:cNvPr id="4" name="スライド番号プレースホルダー 3"/>
          <p:cNvSpPr>
            <a:spLocks noGrp="1"/>
          </p:cNvSpPr>
          <p:nvPr>
            <p:ph type="sldNum" sz="quarter" idx="10"/>
          </p:nvPr>
        </p:nvSpPr>
        <p:spPr/>
        <p:txBody>
          <a:bodyPr/>
          <a:lstStyle/>
          <a:p>
            <a:fld id="{DAEE8048-43C4-416D-A854-F7337305C66E}" type="slidenum">
              <a:rPr kumimoji="1" lang="ja-JP" altLang="en-US" smtClean="0"/>
              <a:t>9</a:t>
            </a:fld>
            <a:endParaRPr kumimoji="1" lang="ja-JP" altLang="en-US"/>
          </a:p>
        </p:txBody>
      </p:sp>
      <p:sp>
        <p:nvSpPr>
          <p:cNvPr id="5" name="日付プレースホルダー 4"/>
          <p:cNvSpPr>
            <a:spLocks noGrp="1"/>
          </p:cNvSpPr>
          <p:nvPr>
            <p:ph type="dt" idx="11"/>
          </p:nvPr>
        </p:nvSpPr>
        <p:spPr/>
        <p:txBody>
          <a:bodyPr/>
          <a:lstStyle/>
          <a:p>
            <a:r>
              <a:rPr kumimoji="1" lang="en-US" altLang="ja-JP"/>
              <a:t>2016/8/30</a:t>
            </a:r>
            <a:endParaRPr kumimoji="1" lang="ja-JP" altLang="en-US"/>
          </a:p>
        </p:txBody>
      </p:sp>
    </p:spTree>
    <p:extLst>
      <p:ext uri="{BB962C8B-B14F-4D97-AF65-F5344CB8AC3E}">
        <p14:creationId xmlns:p14="http://schemas.microsoft.com/office/powerpoint/2010/main" val="277064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年延長　</a:t>
            </a:r>
            <a:r>
              <a:rPr kumimoji="1" lang="en-US" altLang="ja-JP" dirty="0"/>
              <a:t>40</a:t>
            </a:r>
            <a:r>
              <a:rPr kumimoji="1" lang="ja-JP" altLang="en-US" dirty="0"/>
              <a:t>㎡以上に緩和</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10</a:t>
            </a:fld>
            <a:endParaRPr kumimoji="1" lang="ja-JP" altLang="en-US"/>
          </a:p>
        </p:txBody>
      </p:sp>
    </p:spTree>
    <p:extLst>
      <p:ext uri="{BB962C8B-B14F-4D97-AF65-F5344CB8AC3E}">
        <p14:creationId xmlns:p14="http://schemas.microsoft.com/office/powerpoint/2010/main" val="294348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ZEH</a:t>
            </a:r>
            <a:r>
              <a:rPr kumimoji="1" lang="ja-JP" altLang="en-US" dirty="0"/>
              <a:t>ゼッチとは、</a:t>
            </a:r>
            <a:r>
              <a:rPr kumimoji="1" lang="en-US" altLang="ja-JP" dirty="0"/>
              <a:t>NET</a:t>
            </a:r>
            <a:r>
              <a:rPr kumimoji="1" lang="ja-JP" altLang="en-US" dirty="0"/>
              <a:t>　</a:t>
            </a:r>
            <a:r>
              <a:rPr kumimoji="1" lang="en-US" altLang="ja-JP" dirty="0"/>
              <a:t>ZERO</a:t>
            </a:r>
            <a:r>
              <a:rPr kumimoji="1" lang="ja-JP" altLang="en-US" dirty="0"/>
              <a:t>　</a:t>
            </a:r>
            <a:r>
              <a:rPr kumimoji="1" lang="en-US" altLang="ja-JP" dirty="0"/>
              <a:t>ENERGY</a:t>
            </a:r>
            <a:r>
              <a:rPr kumimoji="1" lang="ja-JP" altLang="en-US" dirty="0"/>
              <a:t>　</a:t>
            </a:r>
            <a:r>
              <a:rPr kumimoji="1" lang="en-US" altLang="ja-JP" dirty="0"/>
              <a:t>HOUSE</a:t>
            </a:r>
            <a:r>
              <a:rPr kumimoji="1" lang="ja-JP" altLang="en-US" dirty="0"/>
              <a:t>　ネット　ゼロ　エネルギー　ハウス　</a:t>
            </a:r>
          </a:p>
          <a:p>
            <a:endParaRPr kumimoji="1" lang="ja-JP" altLang="en-US" dirty="0"/>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12</a:t>
            </a:fld>
            <a:endParaRPr kumimoji="1" lang="ja-JP" altLang="en-US"/>
          </a:p>
        </p:txBody>
      </p:sp>
    </p:spTree>
    <p:extLst>
      <p:ext uri="{BB962C8B-B14F-4D97-AF65-F5344CB8AC3E}">
        <p14:creationId xmlns:p14="http://schemas.microsoft.com/office/powerpoint/2010/main" val="264616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8920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a:t>
            </a:r>
            <a:r>
              <a:rPr kumimoji="1" lang="ja-JP" altLang="en-US" dirty="0"/>
              <a:t>万円の</a:t>
            </a:r>
            <a:r>
              <a:rPr kumimoji="1" lang="en-US" altLang="ja-JP" dirty="0"/>
              <a:t>1</a:t>
            </a:r>
            <a:r>
              <a:rPr kumimoji="1" lang="ja-JP" altLang="en-US" dirty="0"/>
              <a:t>年分の利息う</a:t>
            </a:r>
            <a:r>
              <a:rPr kumimoji="1" lang="en-US" altLang="ja-JP" dirty="0"/>
              <a:t>20</a:t>
            </a:r>
            <a:r>
              <a:rPr kumimoji="1" lang="ja-JP" altLang="en-US" dirty="0"/>
              <a:t>円　税引き</a:t>
            </a:r>
            <a:r>
              <a:rPr kumimoji="1" lang="en-US" altLang="ja-JP" dirty="0"/>
              <a:t>16</a:t>
            </a:r>
            <a:r>
              <a:rPr kumimoji="1" lang="ja-JP" altLang="en-US" dirty="0"/>
              <a:t>円</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29</a:t>
            </a:fld>
            <a:endParaRPr kumimoji="1" lang="ja-JP" altLang="en-US"/>
          </a:p>
        </p:txBody>
      </p:sp>
    </p:spTree>
    <p:extLst>
      <p:ext uri="{BB962C8B-B14F-4D97-AF65-F5344CB8AC3E}">
        <p14:creationId xmlns:p14="http://schemas.microsoft.com/office/powerpoint/2010/main" val="52388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2016</a:t>
            </a:r>
            <a:r>
              <a:rPr kumimoji="1" lang="ja-JP" altLang="en-US" dirty="0"/>
              <a:t>年</a:t>
            </a:r>
            <a:r>
              <a:rPr kumimoji="1" lang="en-US" altLang="ja-JP" dirty="0"/>
              <a:t>8</a:t>
            </a:r>
            <a:r>
              <a:rPr kumimoji="1" lang="ja-JP" altLang="en-US" dirty="0"/>
              <a:t>月</a:t>
            </a:r>
            <a:r>
              <a:rPr kumimoji="1" lang="en-US" altLang="ja-JP" dirty="0"/>
              <a:t>0.9</a:t>
            </a:r>
            <a:r>
              <a:rPr kumimoji="1" lang="ja-JP" altLang="en-US" dirty="0"/>
              <a:t>％</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41</a:t>
            </a:fld>
            <a:endParaRPr kumimoji="1" lang="ja-JP" altLang="en-US"/>
          </a:p>
        </p:txBody>
      </p:sp>
    </p:spTree>
    <p:extLst>
      <p:ext uri="{BB962C8B-B14F-4D97-AF65-F5344CB8AC3E}">
        <p14:creationId xmlns:p14="http://schemas.microsoft.com/office/powerpoint/2010/main" val="158741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2016</a:t>
            </a:r>
            <a:r>
              <a:rPr kumimoji="1" lang="ja-JP" altLang="en-US" dirty="0"/>
              <a:t>年</a:t>
            </a:r>
            <a:r>
              <a:rPr kumimoji="1" lang="en-US" altLang="ja-JP" dirty="0"/>
              <a:t>8</a:t>
            </a:r>
            <a:r>
              <a:rPr kumimoji="1" lang="ja-JP" altLang="en-US" dirty="0"/>
              <a:t>月</a:t>
            </a:r>
            <a:r>
              <a:rPr kumimoji="1" lang="en-US" altLang="ja-JP" dirty="0"/>
              <a:t>0.9</a:t>
            </a:r>
            <a:r>
              <a:rPr kumimoji="1" lang="ja-JP" altLang="en-US" dirty="0"/>
              <a:t>％</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48</a:t>
            </a:fld>
            <a:endParaRPr kumimoji="1" lang="ja-JP" altLang="en-US"/>
          </a:p>
        </p:txBody>
      </p:sp>
    </p:spTree>
    <p:extLst>
      <p:ext uri="{BB962C8B-B14F-4D97-AF65-F5344CB8AC3E}">
        <p14:creationId xmlns:p14="http://schemas.microsoft.com/office/powerpoint/2010/main" val="254986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4347AB7-7375-4CEC-A70B-72FC6B70D7BD}"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413634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4699CB-2663-4583-A851-B9F1DC32E68A}"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86877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D0F887-9FCE-4B0A-B191-3086F271285B}"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341472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2EA811C-329E-4459-B0E6-C46ECD7052A5}"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88418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34C88D6-8C1D-46B1-B36C-D05F829C962B}" type="datetime1">
              <a:rPr kumimoji="1" lang="ja-JP" altLang="en-US" smtClean="0"/>
              <a:t>2021/9/14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37515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C1C2686-E6EC-45FF-992F-7D5ECBB6A319}" type="datetime1">
              <a:rPr kumimoji="1" lang="ja-JP" altLang="en-US" smtClean="0"/>
              <a:t>2021/9/14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86212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60D230F-6896-47C1-B82F-2E0EB7ED482D}" type="datetime1">
              <a:rPr kumimoji="1" lang="ja-JP" altLang="en-US" smtClean="0"/>
              <a:t>2021/9/14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78718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01AE3A-0CE8-4642-9BF2-4AEDDF59F474}" type="datetime1">
              <a:rPr kumimoji="1" lang="ja-JP" altLang="en-US" smtClean="0"/>
              <a:t>2021/9/14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14864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0E551-F4C6-4A90-B138-211A39D42D3D}" type="datetime1">
              <a:rPr kumimoji="1" lang="ja-JP" altLang="en-US" smtClean="0"/>
              <a:t>2021/9/14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3110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04ADFA1-63EC-49E3-AF4D-E72D72298784}" type="datetime1">
              <a:rPr kumimoji="1" lang="ja-JP" altLang="en-US" smtClean="0"/>
              <a:t>2021/9/14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269499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724085-05D4-4C21-8268-D6383B610F8E}" type="datetime1">
              <a:rPr kumimoji="1" lang="ja-JP" altLang="en-US" smtClean="0"/>
              <a:t>2021/9/14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65901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EE1EE-1F74-49F5-AC11-3717CE87BDA6}" type="datetime1">
              <a:rPr kumimoji="1" lang="ja-JP" altLang="en-US" smtClean="0"/>
              <a:t>2021/9/14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47491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340768"/>
            <a:ext cx="7772400" cy="338437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kumimoji="1" lang="ja-JP" altLang="en-US" sz="4800" b="1" dirty="0">
                <a:latin typeface="メイリオ" panose="020B0604030504040204" pitchFamily="50" charset="-128"/>
                <a:ea typeface="メイリオ" panose="020B0604030504040204" pitchFamily="50" charset="-128"/>
              </a:rPr>
              <a:t>住宅ローンセミナー</a:t>
            </a:r>
            <a:br>
              <a:rPr lang="en-US" altLang="ja-JP" sz="4800" b="1" dirty="0">
                <a:latin typeface="メイリオ" panose="020B0604030504040204" pitchFamily="50" charset="-128"/>
                <a:ea typeface="メイリオ" panose="020B0604030504040204" pitchFamily="50" charset="-128"/>
              </a:rPr>
            </a:br>
            <a:r>
              <a:rPr lang="ja-JP" altLang="en-US" sz="2400" b="1" dirty="0">
                <a:solidFill>
                  <a:srgbClr val="FF0000"/>
                </a:solidFill>
                <a:latin typeface="メイリオ" panose="020B0604030504040204" pitchFamily="50" charset="-128"/>
                <a:ea typeface="メイリオ" panose="020B0604030504040204" pitchFamily="50" charset="-128"/>
              </a:rPr>
              <a:t>銀行では絶対に教えてくれない</a:t>
            </a:r>
            <a:br>
              <a:rPr lang="en-US" altLang="ja-JP" sz="2400" b="1" dirty="0">
                <a:solidFill>
                  <a:srgbClr val="FF0000"/>
                </a:solidFill>
                <a:latin typeface="メイリオ" panose="020B0604030504040204" pitchFamily="50" charset="-128"/>
                <a:ea typeface="メイリオ" panose="020B0604030504040204" pitchFamily="50" charset="-128"/>
              </a:rPr>
            </a:br>
            <a:r>
              <a:rPr lang="ja-JP" altLang="en-US" sz="2400" b="1" dirty="0">
                <a:solidFill>
                  <a:srgbClr val="FF0000"/>
                </a:solidFill>
                <a:latin typeface="メイリオ" panose="020B0604030504040204" pitchFamily="50" charset="-128"/>
                <a:ea typeface="メイリオ" panose="020B0604030504040204" pitchFamily="50" charset="-128"/>
              </a:rPr>
              <a:t>　　　　　　　　　　　　　　　住宅ローンの選び方</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3275856" y="5157192"/>
            <a:ext cx="5410944" cy="1366411"/>
          </a:xfrm>
        </p:spPr>
        <p:txBody>
          <a:bodyPr>
            <a:normAutofit/>
          </a:bodyPr>
          <a:lstStyle/>
          <a:p>
            <a:r>
              <a:rPr kumimoji="1" lang="ja-JP" altLang="en-US" dirty="0"/>
              <a:t>　　　　　　　　　　　　　　　　　　　　　　　　　</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a:t>
            </a:fld>
            <a:endParaRPr kumimoji="1" lang="ja-JP" altLang="en-US"/>
          </a:p>
        </p:txBody>
      </p:sp>
      <p:sp>
        <p:nvSpPr>
          <p:cNvPr id="6" name="テキスト ボックス 5">
            <a:extLst>
              <a:ext uri="{FF2B5EF4-FFF2-40B4-BE49-F238E27FC236}">
                <a16:creationId xmlns:a16="http://schemas.microsoft.com/office/drawing/2014/main" id="{90C65D74-0F0E-470B-8756-CB0DD3F15996}"/>
              </a:ext>
            </a:extLst>
          </p:cNvPr>
          <p:cNvSpPr txBox="1"/>
          <p:nvPr/>
        </p:nvSpPr>
        <p:spPr>
          <a:xfrm>
            <a:off x="7040196" y="5631914"/>
            <a:ext cx="1415772" cy="584775"/>
          </a:xfrm>
          <a:prstGeom prst="rect">
            <a:avLst/>
          </a:prstGeom>
          <a:noFill/>
        </p:spPr>
        <p:txBody>
          <a:bodyPr wrap="none" rtlCol="0">
            <a:spAutoFit/>
          </a:bodyPr>
          <a:lstStyle/>
          <a:p>
            <a:r>
              <a:rPr kumimoji="1" lang="ja-JP" altLang="en-US" sz="3200" dirty="0"/>
              <a:t>お名前</a:t>
            </a:r>
          </a:p>
        </p:txBody>
      </p:sp>
    </p:spTree>
    <p:extLst>
      <p:ext uri="{BB962C8B-B14F-4D97-AF65-F5344CB8AC3E}">
        <p14:creationId xmlns:p14="http://schemas.microsoft.com/office/powerpoint/2010/main" val="98542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政府の消費税（反動減）対策</a:t>
            </a:r>
            <a:endParaRPr kumimoji="1" lang="ja-JP" altLang="en-US" dirty="0"/>
          </a:p>
        </p:txBody>
      </p:sp>
      <p:sp>
        <p:nvSpPr>
          <p:cNvPr id="8" name="コンテンツ プレースホルダー 7"/>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r>
              <a:rPr lang="ja-JP" altLang="en-US" dirty="0">
                <a:latin typeface="メイリオ" panose="020B0604030504040204" pitchFamily="50" charset="-128"/>
                <a:ea typeface="メイリオ" panose="020B0604030504040204" pitchFamily="50" charset="-128"/>
              </a:rPr>
              <a:t>④</a:t>
            </a:r>
            <a:r>
              <a:rPr kumimoji="1" lang="ja-JP" altLang="en-US" dirty="0">
                <a:latin typeface="メイリオ" panose="020B0604030504040204" pitchFamily="50" charset="-128"/>
                <a:ea typeface="メイリオ" panose="020B0604030504040204" pitchFamily="50" charset="-128"/>
              </a:rPr>
              <a:t>すまい給付金　</a:t>
            </a:r>
            <a:r>
              <a:rPr kumimoji="1"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2022</a:t>
            </a:r>
            <a:r>
              <a:rPr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12</a:t>
            </a:r>
            <a:r>
              <a:rPr kumimoji="1" lang="ja-JP" altLang="en-US" sz="2000" dirty="0">
                <a:latin typeface="メイリオ" panose="020B0604030504040204" pitchFamily="50" charset="-128"/>
                <a:ea typeface="メイリオ" panose="020B0604030504040204" pitchFamily="50" charset="-128"/>
              </a:rPr>
              <a:t>月</a:t>
            </a:r>
            <a:r>
              <a:rPr kumimoji="1" lang="en-US" altLang="ja-JP" sz="2000" dirty="0">
                <a:latin typeface="メイリオ" panose="020B0604030504040204" pitchFamily="50" charset="-128"/>
                <a:ea typeface="メイリオ" panose="020B0604030504040204" pitchFamily="50" charset="-128"/>
              </a:rPr>
              <a:t>31</a:t>
            </a:r>
            <a:r>
              <a:rPr kumimoji="1" lang="ja-JP" altLang="en-US" sz="2000" dirty="0">
                <a:latin typeface="メイリオ" panose="020B0604030504040204" pitchFamily="50" charset="-128"/>
                <a:ea typeface="メイリオ" panose="020B0604030504040204" pitchFamily="50" charset="-128"/>
              </a:rPr>
              <a:t>日までに入居完了）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消費税</a:t>
            </a:r>
            <a:r>
              <a:rPr kumimoji="1" lang="en-US" altLang="ja-JP" dirty="0">
                <a:solidFill>
                  <a:srgbClr val="00B050"/>
                </a:solidFill>
                <a:latin typeface="メイリオ" panose="020B0604030504040204" pitchFamily="50" charset="-128"/>
                <a:ea typeface="メイリオ" panose="020B0604030504040204" pitchFamily="50" charset="-128"/>
              </a:rPr>
              <a:t>8</a:t>
            </a:r>
            <a:r>
              <a:rPr kumimoji="1" lang="ja-JP" altLang="en-US" dirty="0">
                <a:solidFill>
                  <a:srgbClr val="00B050"/>
                </a:solidFill>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時　</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最大</a:t>
            </a:r>
            <a:r>
              <a:rPr lang="en-US" altLang="ja-JP" dirty="0">
                <a:solidFill>
                  <a:srgbClr val="00B050"/>
                </a:solidFill>
                <a:latin typeface="メイリオ" panose="020B0604030504040204" pitchFamily="50" charset="-128"/>
                <a:ea typeface="メイリオ" panose="020B0604030504040204" pitchFamily="50" charset="-128"/>
              </a:rPr>
              <a:t>30</a:t>
            </a:r>
            <a:r>
              <a:rPr lang="ja-JP" altLang="en-US" dirty="0">
                <a:solidFill>
                  <a:srgbClr val="00B050"/>
                </a:solidFill>
                <a:latin typeface="メイリオ" panose="020B0604030504040204" pitchFamily="50" charset="-128"/>
                <a:ea typeface="メイリオ" panose="020B0604030504040204" pitchFamily="50" charset="-128"/>
              </a:rPr>
              <a:t>万円</a:t>
            </a:r>
            <a:r>
              <a:rPr lang="ja-JP" altLang="en-US" dirty="0">
                <a:latin typeface="メイリオ" panose="020B0604030504040204" pitchFamily="50" charset="-128"/>
                <a:ea typeface="メイリオ" panose="020B0604030504040204" pitchFamily="50" charset="-128"/>
              </a:rPr>
              <a:t>現金給付！</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消費税</a:t>
            </a:r>
            <a:r>
              <a:rPr lang="en-US" altLang="ja-JP" dirty="0">
                <a:solidFill>
                  <a:srgbClr val="FF0000"/>
                </a:solidFill>
                <a:latin typeface="メイリオ" panose="020B0604030504040204" pitchFamily="50" charset="-128"/>
                <a:ea typeface="メイリオ" panose="020B0604030504040204" pitchFamily="50" charset="-128"/>
              </a:rPr>
              <a:t>10</a:t>
            </a:r>
            <a:r>
              <a:rPr lang="ja-JP" altLang="en-US" dirty="0">
                <a:solidFill>
                  <a:srgbClr val="FF0000"/>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時</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最大</a:t>
            </a:r>
            <a:r>
              <a:rPr kumimoji="1" lang="en-US" altLang="ja-JP" dirty="0">
                <a:solidFill>
                  <a:srgbClr val="FF0000"/>
                </a:solidFill>
                <a:latin typeface="メイリオ" panose="020B0604030504040204" pitchFamily="50" charset="-128"/>
                <a:ea typeface="メイリオ" panose="020B0604030504040204" pitchFamily="50" charset="-128"/>
              </a:rPr>
              <a:t>50</a:t>
            </a:r>
            <a:r>
              <a:rPr kumimoji="1" lang="ja-JP" altLang="en-US" dirty="0">
                <a:solidFill>
                  <a:srgbClr val="FF0000"/>
                </a:solidFill>
                <a:latin typeface="メイリオ" panose="020B0604030504040204" pitchFamily="50" charset="-128"/>
                <a:ea typeface="メイリオ" panose="020B0604030504040204" pitchFamily="50" charset="-128"/>
              </a:rPr>
              <a:t>万円</a:t>
            </a:r>
            <a:r>
              <a:rPr kumimoji="1" lang="ja-JP" altLang="en-US" dirty="0">
                <a:latin typeface="メイリオ" panose="020B0604030504040204" pitchFamily="50" charset="-128"/>
                <a:ea typeface="メイリオ" panose="020B0604030504040204" pitchFamily="50" charset="-128"/>
              </a:rPr>
              <a:t>現金給付！</a:t>
            </a: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10</a:t>
            </a:fld>
            <a:endParaRPr kumimoji="1" lang="ja-JP" altLang="en-US"/>
          </a:p>
        </p:txBody>
      </p:sp>
    </p:spTree>
    <p:extLst>
      <p:ext uri="{BB962C8B-B14F-4D97-AF65-F5344CB8AC3E}">
        <p14:creationId xmlns:p14="http://schemas.microsoft.com/office/powerpoint/2010/main" val="40404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④すまい給付</a:t>
            </a:r>
            <a:r>
              <a:rPr lang="ja-JP" altLang="en-US" dirty="0">
                <a:latin typeface="メイリオ" panose="020B0604030504040204" pitchFamily="50" charset="-128"/>
                <a:ea typeface="メイリオ" panose="020B0604030504040204" pitchFamily="50" charset="-128"/>
              </a:rPr>
              <a:t>金</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プレースホルダー 5"/>
          <p:cNvSpPr>
            <a:spLocks noGrp="1"/>
          </p:cNvSpPr>
          <p:nvPr>
            <p:ph type="body" idx="1"/>
          </p:nvPr>
        </p:nvSpPr>
        <p:spPr>
          <a:xfrm>
            <a:off x="611560" y="1340768"/>
            <a:ext cx="3885828" cy="576064"/>
          </a:xfrm>
        </p:spPr>
        <p:txBody>
          <a:bodyPr>
            <a:normAutofit fontScale="92500"/>
          </a:bodyPr>
          <a:lstStyle/>
          <a:p>
            <a:r>
              <a:rPr kumimoji="1" lang="ja-JP" altLang="en-US" dirty="0">
                <a:solidFill>
                  <a:srgbClr val="FFC000"/>
                </a:solidFill>
                <a:latin typeface="メイリオ" panose="020B0604030504040204" pitchFamily="50" charset="-128"/>
                <a:ea typeface="メイリオ" panose="020B0604030504040204" pitchFamily="50" charset="-128"/>
              </a:rPr>
              <a:t>２０１４年４月以降（８％）</a:t>
            </a:r>
          </a:p>
        </p:txBody>
      </p:sp>
      <p:sp>
        <p:nvSpPr>
          <p:cNvPr id="7" name="テキスト プレースホルダー 6"/>
          <p:cNvSpPr>
            <a:spLocks noGrp="1"/>
          </p:cNvSpPr>
          <p:nvPr>
            <p:ph type="body" sz="quarter" idx="3"/>
          </p:nvPr>
        </p:nvSpPr>
        <p:spPr>
          <a:xfrm>
            <a:off x="4591873" y="1196752"/>
            <a:ext cx="4392488" cy="720080"/>
          </a:xfrm>
        </p:spPr>
        <p:txBody>
          <a:bodyPr>
            <a:normAutofit fontScale="92500"/>
          </a:bodyPr>
          <a:lstStyle/>
          <a:p>
            <a:r>
              <a:rPr kumimoji="1" lang="ja-JP" altLang="en-US" dirty="0">
                <a:solidFill>
                  <a:srgbClr val="FF0000"/>
                </a:solidFill>
                <a:latin typeface="メイリオ" panose="020B0604030504040204" pitchFamily="50" charset="-128"/>
                <a:ea typeface="メイリオ" panose="020B0604030504040204" pitchFamily="50" charset="-128"/>
              </a:rPr>
              <a:t>２０１９年１０月以降（１０％）</a:t>
            </a: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11</a:t>
            </a:fld>
            <a:endParaRPr kumimoji="1" lang="ja-JP" altLang="en-US" dirty="0"/>
          </a:p>
        </p:txBody>
      </p:sp>
      <p:sp>
        <p:nvSpPr>
          <p:cNvPr id="8" name="正方形/長方形 7"/>
          <p:cNvSpPr/>
          <p:nvPr/>
        </p:nvSpPr>
        <p:spPr>
          <a:xfrm>
            <a:off x="4788024" y="2060848"/>
            <a:ext cx="38884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2021</a:t>
            </a:r>
            <a:r>
              <a:rPr kumimoji="1" lang="ja-JP" altLang="en-US" dirty="0"/>
              <a:t>年</a:t>
            </a:r>
            <a:r>
              <a:rPr kumimoji="1" lang="en-US" altLang="ja-JP" dirty="0"/>
              <a:t>9</a:t>
            </a:r>
            <a:r>
              <a:rPr kumimoji="1" lang="ja-JP" altLang="en-US" dirty="0"/>
              <a:t>月</a:t>
            </a:r>
          </a:p>
        </p:txBody>
      </p:sp>
      <p:sp>
        <p:nvSpPr>
          <p:cNvPr id="3" name="テキスト ボックス 2">
            <a:extLst>
              <a:ext uri="{FF2B5EF4-FFF2-40B4-BE49-F238E27FC236}">
                <a16:creationId xmlns:a16="http://schemas.microsoft.com/office/drawing/2014/main" id="{A3E7CF44-35B5-48D9-B091-D9F4C8A8586D}"/>
              </a:ext>
            </a:extLst>
          </p:cNvPr>
          <p:cNvSpPr txBox="1"/>
          <p:nvPr/>
        </p:nvSpPr>
        <p:spPr>
          <a:xfrm>
            <a:off x="4644008" y="1988840"/>
            <a:ext cx="4104456" cy="307777"/>
          </a:xfrm>
          <a:prstGeom prst="rect">
            <a:avLst/>
          </a:prstGeom>
          <a:noFill/>
        </p:spPr>
        <p:txBody>
          <a:bodyPr wrap="square" rtlCol="0">
            <a:spAutoFit/>
          </a:bodyPr>
          <a:lstStyle/>
          <a:p>
            <a:r>
              <a:rPr kumimoji="1" lang="en-US" altLang="ja-JP" sz="1400" dirty="0"/>
              <a:t>2021</a:t>
            </a:r>
            <a:r>
              <a:rPr kumimoji="1" lang="ja-JP" altLang="en-US" sz="1400" dirty="0"/>
              <a:t>年</a:t>
            </a:r>
            <a:r>
              <a:rPr kumimoji="1" lang="en-US" altLang="ja-JP" sz="1400" dirty="0"/>
              <a:t>9</a:t>
            </a:r>
            <a:r>
              <a:rPr kumimoji="1" lang="ja-JP" altLang="en-US" sz="1400" dirty="0"/>
              <a:t>月末までに請負契約→</a:t>
            </a:r>
            <a:r>
              <a:rPr kumimoji="1" lang="en-US" altLang="ja-JP" sz="1400" dirty="0"/>
              <a:t>22</a:t>
            </a:r>
            <a:r>
              <a:rPr kumimoji="1" lang="ja-JP" altLang="en-US" sz="1400" dirty="0"/>
              <a:t>年</a:t>
            </a:r>
            <a:r>
              <a:rPr kumimoji="1" lang="en-US" altLang="ja-JP" sz="1400" dirty="0"/>
              <a:t>12</a:t>
            </a:r>
            <a:r>
              <a:rPr kumimoji="1" lang="ja-JP" altLang="en-US" sz="1400" dirty="0"/>
              <a:t>月末入居</a:t>
            </a:r>
          </a:p>
        </p:txBody>
      </p:sp>
      <p:graphicFrame>
        <p:nvGraphicFramePr>
          <p:cNvPr id="11" name="表 11">
            <a:extLst>
              <a:ext uri="{FF2B5EF4-FFF2-40B4-BE49-F238E27FC236}">
                <a16:creationId xmlns:a16="http://schemas.microsoft.com/office/drawing/2014/main" id="{6F233DA6-AC1D-47FE-89E8-BAAA7AB5E7F7}"/>
              </a:ext>
            </a:extLst>
          </p:cNvPr>
          <p:cNvGraphicFramePr>
            <a:graphicFrameLocks noGrp="1"/>
          </p:cNvGraphicFramePr>
          <p:nvPr>
            <p:extLst>
              <p:ext uri="{D42A27DB-BD31-4B8C-83A1-F6EECF244321}">
                <p14:modId xmlns:p14="http://schemas.microsoft.com/office/powerpoint/2010/main" val="2580786823"/>
              </p:ext>
            </p:extLst>
          </p:nvPr>
        </p:nvGraphicFramePr>
        <p:xfrm>
          <a:off x="146559" y="2420888"/>
          <a:ext cx="4275324" cy="3456385"/>
        </p:xfrm>
        <a:graphic>
          <a:graphicData uri="http://schemas.openxmlformats.org/drawingml/2006/table">
            <a:tbl>
              <a:tblPr firstRow="1" bandRow="1">
                <a:tableStyleId>{16D9F66E-5EB9-4882-86FB-DCBF35E3C3E4}</a:tableStyleId>
              </a:tblPr>
              <a:tblGrid>
                <a:gridCol w="2625241">
                  <a:extLst>
                    <a:ext uri="{9D8B030D-6E8A-4147-A177-3AD203B41FA5}">
                      <a16:colId xmlns:a16="http://schemas.microsoft.com/office/drawing/2014/main" val="1494407195"/>
                    </a:ext>
                  </a:extLst>
                </a:gridCol>
                <a:gridCol w="1650083">
                  <a:extLst>
                    <a:ext uri="{9D8B030D-6E8A-4147-A177-3AD203B41FA5}">
                      <a16:colId xmlns:a16="http://schemas.microsoft.com/office/drawing/2014/main" val="2145242268"/>
                    </a:ext>
                  </a:extLst>
                </a:gridCol>
              </a:tblGrid>
              <a:tr h="691277">
                <a:tc>
                  <a:txBody>
                    <a:bodyPr/>
                    <a:lstStyle/>
                    <a:p>
                      <a:pPr algn="ctr"/>
                      <a:r>
                        <a:rPr kumimoji="1" lang="ja-JP" altLang="en-US" dirty="0"/>
                        <a:t>年収</a:t>
                      </a:r>
                    </a:p>
                  </a:txBody>
                  <a:tcPr anchor="ctr"/>
                </a:tc>
                <a:tc>
                  <a:txBody>
                    <a:bodyPr/>
                    <a:lstStyle/>
                    <a:p>
                      <a:pPr algn="ctr"/>
                      <a:r>
                        <a:rPr kumimoji="1" lang="ja-JP" altLang="en-US" dirty="0"/>
                        <a:t>給付額</a:t>
                      </a:r>
                    </a:p>
                  </a:txBody>
                  <a:tcPr anchor="ctr"/>
                </a:tc>
                <a:extLst>
                  <a:ext uri="{0D108BD9-81ED-4DB2-BD59-A6C34878D82A}">
                    <a16:rowId xmlns:a16="http://schemas.microsoft.com/office/drawing/2014/main" val="1691929706"/>
                  </a:ext>
                </a:extLst>
              </a:tr>
              <a:tr h="691277">
                <a:tc>
                  <a:txBody>
                    <a:bodyPr/>
                    <a:lstStyle/>
                    <a:p>
                      <a:r>
                        <a:rPr kumimoji="1" lang="en-US" altLang="ja-JP" dirty="0"/>
                        <a:t>425</a:t>
                      </a:r>
                      <a:r>
                        <a:rPr kumimoji="1" lang="ja-JP" altLang="en-US" dirty="0"/>
                        <a:t>万円以下</a:t>
                      </a:r>
                    </a:p>
                  </a:txBody>
                  <a:tcPr anchor="ctr"/>
                </a:tc>
                <a:tc>
                  <a:txBody>
                    <a:bodyPr/>
                    <a:lstStyle/>
                    <a:p>
                      <a:r>
                        <a:rPr kumimoji="1" lang="en-US" altLang="ja-JP" dirty="0"/>
                        <a:t>30</a:t>
                      </a:r>
                      <a:r>
                        <a:rPr kumimoji="1" lang="ja-JP" altLang="en-US" dirty="0"/>
                        <a:t>万円</a:t>
                      </a:r>
                    </a:p>
                  </a:txBody>
                  <a:tcPr anchor="ctr"/>
                </a:tc>
                <a:extLst>
                  <a:ext uri="{0D108BD9-81ED-4DB2-BD59-A6C34878D82A}">
                    <a16:rowId xmlns:a16="http://schemas.microsoft.com/office/drawing/2014/main" val="2202302493"/>
                  </a:ext>
                </a:extLst>
              </a:tr>
              <a:tr h="691277">
                <a:tc>
                  <a:txBody>
                    <a:bodyPr/>
                    <a:lstStyle/>
                    <a:p>
                      <a:r>
                        <a:rPr kumimoji="1" lang="en-US" altLang="ja-JP" dirty="0"/>
                        <a:t>425</a:t>
                      </a:r>
                      <a:r>
                        <a:rPr kumimoji="1" lang="ja-JP" altLang="en-US" dirty="0"/>
                        <a:t>万円超 </a:t>
                      </a:r>
                      <a:r>
                        <a:rPr kumimoji="1" lang="en-US" altLang="ja-JP" dirty="0"/>
                        <a:t>475</a:t>
                      </a:r>
                      <a:r>
                        <a:rPr kumimoji="1" lang="ja-JP" altLang="en-US" dirty="0"/>
                        <a:t>万円以下</a:t>
                      </a:r>
                    </a:p>
                  </a:txBody>
                  <a:tcPr anchor="ctr"/>
                </a:tc>
                <a:tc>
                  <a:txBody>
                    <a:bodyPr/>
                    <a:lstStyle/>
                    <a:p>
                      <a:r>
                        <a:rPr kumimoji="1" lang="en-US" altLang="ja-JP" dirty="0"/>
                        <a:t>20</a:t>
                      </a:r>
                      <a:r>
                        <a:rPr kumimoji="1" lang="ja-JP" altLang="en-US" dirty="0"/>
                        <a:t>万円</a:t>
                      </a:r>
                    </a:p>
                  </a:txBody>
                  <a:tcPr anchor="ctr"/>
                </a:tc>
                <a:extLst>
                  <a:ext uri="{0D108BD9-81ED-4DB2-BD59-A6C34878D82A}">
                    <a16:rowId xmlns:a16="http://schemas.microsoft.com/office/drawing/2014/main" val="1045987946"/>
                  </a:ext>
                </a:extLst>
              </a:tr>
              <a:tr h="691277">
                <a:tc>
                  <a:txBody>
                    <a:bodyPr/>
                    <a:lstStyle/>
                    <a:p>
                      <a:r>
                        <a:rPr kumimoji="1" lang="en-US" altLang="ja-JP" dirty="0"/>
                        <a:t>475</a:t>
                      </a:r>
                      <a:r>
                        <a:rPr kumimoji="1" lang="ja-JP" altLang="en-US" dirty="0"/>
                        <a:t>万円超 </a:t>
                      </a:r>
                      <a:r>
                        <a:rPr kumimoji="1" lang="en-US" altLang="ja-JP" dirty="0"/>
                        <a:t>510</a:t>
                      </a:r>
                      <a:r>
                        <a:rPr kumimoji="1" lang="ja-JP" altLang="en-US" dirty="0"/>
                        <a:t>万円以下</a:t>
                      </a:r>
                    </a:p>
                  </a:txBody>
                  <a:tcPr anchor="ctr"/>
                </a:tc>
                <a:tc>
                  <a:txBody>
                    <a:bodyPr/>
                    <a:lstStyle/>
                    <a:p>
                      <a:r>
                        <a:rPr kumimoji="1" lang="en-US" altLang="ja-JP" dirty="0"/>
                        <a:t>10</a:t>
                      </a:r>
                      <a:r>
                        <a:rPr kumimoji="1" lang="ja-JP" altLang="en-US" dirty="0"/>
                        <a:t>万円</a:t>
                      </a:r>
                    </a:p>
                  </a:txBody>
                  <a:tcPr anchor="ctr"/>
                </a:tc>
                <a:extLst>
                  <a:ext uri="{0D108BD9-81ED-4DB2-BD59-A6C34878D82A}">
                    <a16:rowId xmlns:a16="http://schemas.microsoft.com/office/drawing/2014/main" val="3796739338"/>
                  </a:ext>
                </a:extLst>
              </a:tr>
              <a:tr h="691277">
                <a:tc>
                  <a:txBody>
                    <a:bodyPr/>
                    <a:lstStyle/>
                    <a:p>
                      <a:r>
                        <a:rPr kumimoji="1" lang="en-US" altLang="ja-JP" dirty="0"/>
                        <a:t>510</a:t>
                      </a:r>
                      <a:r>
                        <a:rPr kumimoji="1" lang="ja-JP" altLang="en-US" dirty="0"/>
                        <a:t>万円超</a:t>
                      </a:r>
                    </a:p>
                  </a:txBody>
                  <a:tcPr anchor="ctr"/>
                </a:tc>
                <a:tc>
                  <a:txBody>
                    <a:bodyPr/>
                    <a:lstStyle/>
                    <a:p>
                      <a:r>
                        <a:rPr kumimoji="1" lang="ja-JP" altLang="en-US" dirty="0"/>
                        <a:t>なし</a:t>
                      </a:r>
                    </a:p>
                  </a:txBody>
                  <a:tcPr anchor="ctr"/>
                </a:tc>
                <a:extLst>
                  <a:ext uri="{0D108BD9-81ED-4DB2-BD59-A6C34878D82A}">
                    <a16:rowId xmlns:a16="http://schemas.microsoft.com/office/drawing/2014/main" val="2406684677"/>
                  </a:ext>
                </a:extLst>
              </a:tr>
            </a:tbl>
          </a:graphicData>
        </a:graphic>
      </p:graphicFrame>
      <p:graphicFrame>
        <p:nvGraphicFramePr>
          <p:cNvPr id="14" name="表 11">
            <a:extLst>
              <a:ext uri="{FF2B5EF4-FFF2-40B4-BE49-F238E27FC236}">
                <a16:creationId xmlns:a16="http://schemas.microsoft.com/office/drawing/2014/main" id="{32E5660D-19B2-475E-9025-B86EB17A95A5}"/>
              </a:ext>
            </a:extLst>
          </p:cNvPr>
          <p:cNvGraphicFramePr>
            <a:graphicFrameLocks noGrp="1"/>
          </p:cNvGraphicFramePr>
          <p:nvPr>
            <p:extLst>
              <p:ext uri="{D42A27DB-BD31-4B8C-83A1-F6EECF244321}">
                <p14:modId xmlns:p14="http://schemas.microsoft.com/office/powerpoint/2010/main" val="4200164139"/>
              </p:ext>
            </p:extLst>
          </p:nvPr>
        </p:nvGraphicFramePr>
        <p:xfrm>
          <a:off x="4596947" y="2420887"/>
          <a:ext cx="4275324" cy="4248475"/>
        </p:xfrm>
        <a:graphic>
          <a:graphicData uri="http://schemas.openxmlformats.org/drawingml/2006/table">
            <a:tbl>
              <a:tblPr firstRow="1" bandRow="1">
                <a:tableStyleId>{8A107856-5554-42FB-B03E-39F5DBC370BA}</a:tableStyleId>
              </a:tblPr>
              <a:tblGrid>
                <a:gridCol w="2625241">
                  <a:extLst>
                    <a:ext uri="{9D8B030D-6E8A-4147-A177-3AD203B41FA5}">
                      <a16:colId xmlns:a16="http://schemas.microsoft.com/office/drawing/2014/main" val="1494407195"/>
                    </a:ext>
                  </a:extLst>
                </a:gridCol>
                <a:gridCol w="1650083">
                  <a:extLst>
                    <a:ext uri="{9D8B030D-6E8A-4147-A177-3AD203B41FA5}">
                      <a16:colId xmlns:a16="http://schemas.microsoft.com/office/drawing/2014/main" val="2145242268"/>
                    </a:ext>
                  </a:extLst>
                </a:gridCol>
              </a:tblGrid>
              <a:tr h="606925">
                <a:tc>
                  <a:txBody>
                    <a:bodyPr/>
                    <a:lstStyle/>
                    <a:p>
                      <a:pPr algn="ctr"/>
                      <a:r>
                        <a:rPr kumimoji="1" lang="ja-JP" altLang="en-US" dirty="0"/>
                        <a:t>年収</a:t>
                      </a:r>
                    </a:p>
                  </a:txBody>
                  <a:tcPr anchor="ctr"/>
                </a:tc>
                <a:tc>
                  <a:txBody>
                    <a:bodyPr/>
                    <a:lstStyle/>
                    <a:p>
                      <a:pPr algn="ctr"/>
                      <a:r>
                        <a:rPr kumimoji="1" lang="ja-JP" altLang="en-US" dirty="0"/>
                        <a:t>給付額</a:t>
                      </a:r>
                    </a:p>
                  </a:txBody>
                  <a:tcPr anchor="ctr"/>
                </a:tc>
                <a:extLst>
                  <a:ext uri="{0D108BD9-81ED-4DB2-BD59-A6C34878D82A}">
                    <a16:rowId xmlns:a16="http://schemas.microsoft.com/office/drawing/2014/main" val="1691929706"/>
                  </a:ext>
                </a:extLst>
              </a:tr>
              <a:tr h="606925">
                <a:tc>
                  <a:txBody>
                    <a:bodyPr/>
                    <a:lstStyle/>
                    <a:p>
                      <a:r>
                        <a:rPr kumimoji="1" lang="en-US" altLang="ja-JP" dirty="0"/>
                        <a:t>450</a:t>
                      </a:r>
                      <a:r>
                        <a:rPr kumimoji="1" lang="ja-JP" altLang="en-US" dirty="0"/>
                        <a:t>万円以下</a:t>
                      </a:r>
                    </a:p>
                  </a:txBody>
                  <a:tcPr anchor="ctr"/>
                </a:tc>
                <a:tc>
                  <a:txBody>
                    <a:bodyPr/>
                    <a:lstStyle/>
                    <a:p>
                      <a:r>
                        <a:rPr kumimoji="1" lang="en-US" altLang="ja-JP" dirty="0"/>
                        <a:t>50</a:t>
                      </a:r>
                      <a:r>
                        <a:rPr kumimoji="1" lang="ja-JP" altLang="en-US" dirty="0"/>
                        <a:t>万円</a:t>
                      </a:r>
                    </a:p>
                  </a:txBody>
                  <a:tcPr anchor="ctr"/>
                </a:tc>
                <a:extLst>
                  <a:ext uri="{0D108BD9-81ED-4DB2-BD59-A6C34878D82A}">
                    <a16:rowId xmlns:a16="http://schemas.microsoft.com/office/drawing/2014/main" val="2202302493"/>
                  </a:ext>
                </a:extLst>
              </a:tr>
              <a:tr h="606925">
                <a:tc>
                  <a:txBody>
                    <a:bodyPr/>
                    <a:lstStyle/>
                    <a:p>
                      <a:r>
                        <a:rPr kumimoji="1" lang="en-US" altLang="ja-JP" dirty="0"/>
                        <a:t>450</a:t>
                      </a:r>
                      <a:r>
                        <a:rPr kumimoji="1" lang="ja-JP" altLang="en-US" dirty="0"/>
                        <a:t>万円超 </a:t>
                      </a:r>
                      <a:r>
                        <a:rPr kumimoji="1" lang="en-US" altLang="ja-JP" dirty="0"/>
                        <a:t>525</a:t>
                      </a:r>
                      <a:r>
                        <a:rPr kumimoji="1" lang="ja-JP" altLang="en-US" dirty="0"/>
                        <a:t>万円以下</a:t>
                      </a:r>
                    </a:p>
                  </a:txBody>
                  <a:tcPr anchor="ctr"/>
                </a:tc>
                <a:tc>
                  <a:txBody>
                    <a:bodyPr/>
                    <a:lstStyle/>
                    <a:p>
                      <a:r>
                        <a:rPr kumimoji="1" lang="en-US" altLang="ja-JP" dirty="0"/>
                        <a:t>40</a:t>
                      </a:r>
                      <a:r>
                        <a:rPr kumimoji="1" lang="ja-JP" altLang="en-US" dirty="0"/>
                        <a:t>万円</a:t>
                      </a:r>
                    </a:p>
                  </a:txBody>
                  <a:tcPr anchor="ctr"/>
                </a:tc>
                <a:extLst>
                  <a:ext uri="{0D108BD9-81ED-4DB2-BD59-A6C34878D82A}">
                    <a16:rowId xmlns:a16="http://schemas.microsoft.com/office/drawing/2014/main" val="1045987946"/>
                  </a:ext>
                </a:extLst>
              </a:tr>
              <a:tr h="606925">
                <a:tc>
                  <a:txBody>
                    <a:bodyPr/>
                    <a:lstStyle/>
                    <a:p>
                      <a:r>
                        <a:rPr kumimoji="1" lang="en-US" altLang="ja-JP" dirty="0"/>
                        <a:t>525</a:t>
                      </a:r>
                      <a:r>
                        <a:rPr kumimoji="1" lang="ja-JP" altLang="en-US" dirty="0"/>
                        <a:t>万円超 </a:t>
                      </a:r>
                      <a:r>
                        <a:rPr kumimoji="1" lang="en-US" altLang="ja-JP" dirty="0"/>
                        <a:t>600</a:t>
                      </a:r>
                      <a:r>
                        <a:rPr kumimoji="1" lang="ja-JP" altLang="en-US" dirty="0"/>
                        <a:t>万円以下</a:t>
                      </a:r>
                    </a:p>
                  </a:txBody>
                  <a:tcPr anchor="ctr"/>
                </a:tc>
                <a:tc>
                  <a:txBody>
                    <a:bodyPr/>
                    <a:lstStyle/>
                    <a:p>
                      <a:r>
                        <a:rPr kumimoji="1" lang="en-US" altLang="ja-JP" dirty="0"/>
                        <a:t>30</a:t>
                      </a:r>
                      <a:r>
                        <a:rPr kumimoji="1" lang="ja-JP" altLang="en-US" dirty="0"/>
                        <a:t>万円</a:t>
                      </a:r>
                    </a:p>
                  </a:txBody>
                  <a:tcPr anchor="ctr"/>
                </a:tc>
                <a:extLst>
                  <a:ext uri="{0D108BD9-81ED-4DB2-BD59-A6C34878D82A}">
                    <a16:rowId xmlns:a16="http://schemas.microsoft.com/office/drawing/2014/main" val="3796739338"/>
                  </a:ext>
                </a:extLst>
              </a:tr>
              <a:tr h="606925">
                <a:tc>
                  <a:txBody>
                    <a:bodyPr/>
                    <a:lstStyle/>
                    <a:p>
                      <a:r>
                        <a:rPr kumimoji="1" lang="en-US" altLang="ja-JP" dirty="0"/>
                        <a:t>600</a:t>
                      </a:r>
                      <a:r>
                        <a:rPr kumimoji="1" lang="ja-JP" altLang="en-US" dirty="0"/>
                        <a:t>万円超 </a:t>
                      </a:r>
                      <a:r>
                        <a:rPr kumimoji="1" lang="en-US" altLang="ja-JP" dirty="0"/>
                        <a:t>675</a:t>
                      </a:r>
                      <a:r>
                        <a:rPr kumimoji="1" lang="ja-JP" altLang="en-US" dirty="0"/>
                        <a:t>万円以下</a:t>
                      </a:r>
                    </a:p>
                  </a:txBody>
                  <a:tcPr anchor="ctr"/>
                </a:tc>
                <a:tc>
                  <a:txBody>
                    <a:bodyPr/>
                    <a:lstStyle/>
                    <a:p>
                      <a:r>
                        <a:rPr kumimoji="1" lang="en-US" altLang="ja-JP" dirty="0"/>
                        <a:t>20</a:t>
                      </a:r>
                      <a:r>
                        <a:rPr kumimoji="1" lang="ja-JP" altLang="en-US" dirty="0"/>
                        <a:t>万円</a:t>
                      </a:r>
                    </a:p>
                  </a:txBody>
                  <a:tcPr anchor="ctr"/>
                </a:tc>
                <a:extLst>
                  <a:ext uri="{0D108BD9-81ED-4DB2-BD59-A6C34878D82A}">
                    <a16:rowId xmlns:a16="http://schemas.microsoft.com/office/drawing/2014/main" val="2406684677"/>
                  </a:ext>
                </a:extLst>
              </a:tr>
              <a:tr h="606925">
                <a:tc>
                  <a:txBody>
                    <a:bodyPr/>
                    <a:lstStyle/>
                    <a:p>
                      <a:r>
                        <a:rPr kumimoji="1" lang="en-US" altLang="ja-JP" dirty="0"/>
                        <a:t>675</a:t>
                      </a:r>
                      <a:r>
                        <a:rPr kumimoji="1" lang="ja-JP" altLang="en-US" dirty="0"/>
                        <a:t>万円超 </a:t>
                      </a:r>
                      <a:r>
                        <a:rPr kumimoji="1" lang="en-US" altLang="ja-JP" dirty="0"/>
                        <a:t>775</a:t>
                      </a:r>
                      <a:r>
                        <a:rPr kumimoji="1" lang="ja-JP" altLang="en-US" dirty="0"/>
                        <a:t>万円以下</a:t>
                      </a:r>
                    </a:p>
                  </a:txBody>
                  <a:tcPr anchor="ctr"/>
                </a:tc>
                <a:tc>
                  <a:txBody>
                    <a:bodyPr/>
                    <a:lstStyle/>
                    <a:p>
                      <a:r>
                        <a:rPr kumimoji="1" lang="en-US" altLang="ja-JP" dirty="0"/>
                        <a:t>10</a:t>
                      </a:r>
                      <a:r>
                        <a:rPr kumimoji="1" lang="ja-JP" altLang="en-US" dirty="0"/>
                        <a:t>万円</a:t>
                      </a:r>
                    </a:p>
                  </a:txBody>
                  <a:tcPr anchor="ctr"/>
                </a:tc>
                <a:extLst>
                  <a:ext uri="{0D108BD9-81ED-4DB2-BD59-A6C34878D82A}">
                    <a16:rowId xmlns:a16="http://schemas.microsoft.com/office/drawing/2014/main" val="2136435560"/>
                  </a:ext>
                </a:extLst>
              </a:tr>
              <a:tr h="606925">
                <a:tc>
                  <a:txBody>
                    <a:bodyPr/>
                    <a:lstStyle/>
                    <a:p>
                      <a:r>
                        <a:rPr kumimoji="1" lang="en-US" altLang="ja-JP" dirty="0"/>
                        <a:t>775</a:t>
                      </a:r>
                      <a:r>
                        <a:rPr kumimoji="1" lang="ja-JP" altLang="en-US" dirty="0"/>
                        <a:t>万円超</a:t>
                      </a:r>
                    </a:p>
                  </a:txBody>
                  <a:tcPr anchor="ctr"/>
                </a:tc>
                <a:tc>
                  <a:txBody>
                    <a:bodyPr/>
                    <a:lstStyle/>
                    <a:p>
                      <a:r>
                        <a:rPr kumimoji="1" lang="ja-JP" altLang="en-US" dirty="0"/>
                        <a:t>なし</a:t>
                      </a:r>
                    </a:p>
                  </a:txBody>
                  <a:tcPr anchor="ctr"/>
                </a:tc>
                <a:extLst>
                  <a:ext uri="{0D108BD9-81ED-4DB2-BD59-A6C34878D82A}">
                    <a16:rowId xmlns:a16="http://schemas.microsoft.com/office/drawing/2014/main" val="2314108621"/>
                  </a:ext>
                </a:extLst>
              </a:tr>
            </a:tbl>
          </a:graphicData>
        </a:graphic>
      </p:graphicFrame>
    </p:spTree>
    <p:extLst>
      <p:ext uri="{BB962C8B-B14F-4D97-AF65-F5344CB8AC3E}">
        <p14:creationId xmlns:p14="http://schemas.microsoft.com/office/powerpoint/2010/main" val="169959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C107B4C-E26E-447E-8DE5-85EE9958A2A4}"/>
              </a:ext>
            </a:extLst>
          </p:cNvPr>
          <p:cNvSpPr>
            <a:spLocks noGrp="1"/>
          </p:cNvSpPr>
          <p:nvPr>
            <p:ph type="title"/>
          </p:nvPr>
        </p:nvSpPr>
        <p:spPr/>
        <p:txBody>
          <a:bodyPr/>
          <a:lstStyle/>
          <a:p>
            <a:r>
              <a:rPr lang="ja-JP" altLang="en-US" dirty="0"/>
              <a:t>⑤グリーン住宅ポイント</a:t>
            </a:r>
          </a:p>
        </p:txBody>
      </p:sp>
      <p:sp>
        <p:nvSpPr>
          <p:cNvPr id="3" name="スライド番号プレースホルダー 2">
            <a:extLst>
              <a:ext uri="{FF2B5EF4-FFF2-40B4-BE49-F238E27FC236}">
                <a16:creationId xmlns:a16="http://schemas.microsoft.com/office/drawing/2014/main" id="{ABFDFAE2-9E29-419C-BADE-C2394B0271F5}"/>
              </a:ext>
            </a:extLst>
          </p:cNvPr>
          <p:cNvSpPr>
            <a:spLocks noGrp="1"/>
          </p:cNvSpPr>
          <p:nvPr>
            <p:ph type="sldNum" sz="quarter" idx="12"/>
          </p:nvPr>
        </p:nvSpPr>
        <p:spPr/>
        <p:txBody>
          <a:bodyPr/>
          <a:lstStyle/>
          <a:p>
            <a:fld id="{428159FB-B171-47E6-97FF-94E4E8E0D996}" type="slidenum">
              <a:rPr kumimoji="1" lang="ja-JP" altLang="en-US" smtClean="0"/>
              <a:t>12</a:t>
            </a:fld>
            <a:endParaRPr kumimoji="1" lang="ja-JP" altLang="en-US"/>
          </a:p>
        </p:txBody>
      </p:sp>
      <p:sp>
        <p:nvSpPr>
          <p:cNvPr id="8" name="正方形/長方形 7">
            <a:extLst>
              <a:ext uri="{FF2B5EF4-FFF2-40B4-BE49-F238E27FC236}">
                <a16:creationId xmlns:a16="http://schemas.microsoft.com/office/drawing/2014/main" id="{04DB3832-4057-42B9-BC4D-49E9E33237B8}"/>
              </a:ext>
            </a:extLst>
          </p:cNvPr>
          <p:cNvSpPr/>
          <p:nvPr/>
        </p:nvSpPr>
        <p:spPr>
          <a:xfrm>
            <a:off x="1043608" y="4581128"/>
            <a:ext cx="26642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10">
            <a:extLst>
              <a:ext uri="{FF2B5EF4-FFF2-40B4-BE49-F238E27FC236}">
                <a16:creationId xmlns:a16="http://schemas.microsoft.com/office/drawing/2014/main" id="{826504B2-2D83-4C7A-9B01-713C5265B057}"/>
              </a:ext>
            </a:extLst>
          </p:cNvPr>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ja-JP" altLang="en-US" dirty="0"/>
              <a:t>新築の場合</a:t>
            </a:r>
            <a:endParaRPr lang="en-US" altLang="ja-JP" dirty="0"/>
          </a:p>
          <a:p>
            <a:pPr marL="0" indent="0">
              <a:buNone/>
            </a:pPr>
            <a:r>
              <a:rPr lang="ja-JP" altLang="en-US" dirty="0">
                <a:solidFill>
                  <a:srgbClr val="FF0000"/>
                </a:solidFill>
              </a:rPr>
              <a:t>最大</a:t>
            </a:r>
            <a:r>
              <a:rPr lang="en-US" altLang="ja-JP" dirty="0">
                <a:solidFill>
                  <a:srgbClr val="FF0000"/>
                </a:solidFill>
              </a:rPr>
              <a:t>40</a:t>
            </a:r>
            <a:r>
              <a:rPr lang="ja-JP" altLang="en-US" dirty="0">
                <a:solidFill>
                  <a:srgbClr val="FF0000"/>
                </a:solidFill>
              </a:rPr>
              <a:t>万ポイントもらえる！</a:t>
            </a:r>
            <a:endParaRPr lang="en-US" altLang="ja-JP" dirty="0">
              <a:solidFill>
                <a:srgbClr val="FF0000"/>
              </a:solidFill>
            </a:endParaRPr>
          </a:p>
          <a:p>
            <a:pPr marL="0" indent="0">
              <a:buNone/>
            </a:pPr>
            <a:r>
              <a:rPr lang="ja-JP" altLang="en-US" dirty="0"/>
              <a:t>高い省エネ性能を有する住宅</a:t>
            </a:r>
            <a:endParaRPr lang="en-US" altLang="ja-JP" dirty="0"/>
          </a:p>
          <a:p>
            <a:pPr marL="0" indent="0">
              <a:buNone/>
            </a:pPr>
            <a:r>
              <a:rPr lang="ja-JP" altLang="en-US" sz="2400" dirty="0"/>
              <a:t>・認定長期優良住宅</a:t>
            </a:r>
            <a:endParaRPr lang="en-US" altLang="ja-JP" sz="2400" dirty="0"/>
          </a:p>
          <a:p>
            <a:pPr marL="0" indent="0">
              <a:buNone/>
            </a:pPr>
            <a:r>
              <a:rPr lang="ja-JP" altLang="en-US" sz="2400" dirty="0"/>
              <a:t>・認定低炭素建築物</a:t>
            </a:r>
            <a:endParaRPr lang="en-US" altLang="ja-JP" sz="2400" dirty="0"/>
          </a:p>
          <a:p>
            <a:pPr marL="0" indent="0">
              <a:buNone/>
            </a:pPr>
            <a:r>
              <a:rPr lang="ja-JP" altLang="en-US" sz="2400" dirty="0"/>
              <a:t>・性能向上計画認定住宅</a:t>
            </a:r>
            <a:endParaRPr lang="en-US" altLang="ja-JP" sz="2400" dirty="0"/>
          </a:p>
          <a:p>
            <a:pPr marL="0" indent="0">
              <a:buNone/>
            </a:pPr>
            <a:r>
              <a:rPr lang="ja-JP" altLang="en-US" sz="2400" dirty="0"/>
              <a:t>・</a:t>
            </a:r>
            <a:r>
              <a:rPr lang="en-US" altLang="ja-JP" sz="2400" dirty="0"/>
              <a:t>ZEH</a:t>
            </a:r>
          </a:p>
          <a:p>
            <a:pPr marL="0" indent="0">
              <a:buNone/>
            </a:pPr>
            <a:r>
              <a:rPr lang="en-US" altLang="ja-JP" dirty="0">
                <a:solidFill>
                  <a:srgbClr val="FF0000"/>
                </a:solidFill>
              </a:rPr>
              <a:t>2021</a:t>
            </a:r>
            <a:r>
              <a:rPr lang="ja-JP" altLang="en-US" dirty="0">
                <a:solidFill>
                  <a:srgbClr val="FF0000"/>
                </a:solidFill>
              </a:rPr>
              <a:t>年</a:t>
            </a:r>
            <a:r>
              <a:rPr lang="en-US" altLang="ja-JP" dirty="0">
                <a:solidFill>
                  <a:srgbClr val="FF0000"/>
                </a:solidFill>
              </a:rPr>
              <a:t>10</a:t>
            </a:r>
            <a:r>
              <a:rPr lang="ja-JP" altLang="en-US" dirty="0">
                <a:solidFill>
                  <a:srgbClr val="FF0000"/>
                </a:solidFill>
              </a:rPr>
              <a:t>月</a:t>
            </a:r>
            <a:r>
              <a:rPr lang="en-US" altLang="ja-JP" dirty="0">
                <a:solidFill>
                  <a:srgbClr val="FF0000"/>
                </a:solidFill>
              </a:rPr>
              <a:t>31</a:t>
            </a:r>
            <a:r>
              <a:rPr lang="ja-JP" altLang="en-US" dirty="0">
                <a:solidFill>
                  <a:srgbClr val="FF0000"/>
                </a:solidFill>
              </a:rPr>
              <a:t>日までに契約を締結した住宅</a:t>
            </a:r>
          </a:p>
        </p:txBody>
      </p:sp>
    </p:spTree>
    <p:extLst>
      <p:ext uri="{BB962C8B-B14F-4D97-AF65-F5344CB8AC3E}">
        <p14:creationId xmlns:p14="http://schemas.microsoft.com/office/powerpoint/2010/main" val="251176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皆さんはどう考えますか？</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kumimoji="1" lang="ja-JP" altLang="en-US" sz="3600" dirty="0">
                <a:solidFill>
                  <a:srgbClr val="FF0000"/>
                </a:solidFill>
                <a:latin typeface="メイリオ" panose="020B0604030504040204" pitchFamily="50" charset="-128"/>
                <a:ea typeface="メイリオ" panose="020B0604030504040204" pitchFamily="50" charset="-128"/>
              </a:rPr>
              <a:t>①フラット３５</a:t>
            </a:r>
            <a:r>
              <a:rPr kumimoji="1" lang="en-US" altLang="ja-JP" sz="3600" dirty="0">
                <a:solidFill>
                  <a:srgbClr val="FF0000"/>
                </a:solidFill>
                <a:latin typeface="メイリオ" panose="020B0604030504040204" pitchFamily="50" charset="-128"/>
                <a:ea typeface="メイリオ" panose="020B0604030504040204" pitchFamily="50" charset="-128"/>
              </a:rPr>
              <a:t>S</a:t>
            </a:r>
            <a:r>
              <a:rPr kumimoji="1" lang="ja-JP" altLang="en-US" sz="3600" dirty="0">
                <a:solidFill>
                  <a:srgbClr val="FF0000"/>
                </a:solidFill>
                <a:latin typeface="メイリオ" panose="020B0604030504040204" pitchFamily="50" charset="-128"/>
                <a:ea typeface="メイリオ" panose="020B0604030504040204" pitchFamily="50" charset="-128"/>
              </a:rPr>
              <a:t>の金利優遇（－</a:t>
            </a:r>
            <a:r>
              <a:rPr kumimoji="1" lang="en-US" altLang="ja-JP" sz="3600" dirty="0">
                <a:solidFill>
                  <a:srgbClr val="FF0000"/>
                </a:solidFill>
                <a:latin typeface="メイリオ" panose="020B0604030504040204" pitchFamily="50" charset="-128"/>
                <a:ea typeface="メイリオ" panose="020B0604030504040204" pitchFamily="50" charset="-128"/>
              </a:rPr>
              <a:t>0.25</a:t>
            </a:r>
            <a:r>
              <a:rPr kumimoji="1" lang="ja-JP" altLang="en-US" sz="3600" dirty="0">
                <a:solidFill>
                  <a:srgbClr val="FF0000"/>
                </a:solidFill>
                <a:latin typeface="メイリオ" panose="020B0604030504040204" pitchFamily="50" charset="-128"/>
                <a:ea typeface="メイリオ" panose="020B0604030504040204" pitchFamily="50" charset="-128"/>
              </a:rPr>
              <a:t>％）</a:t>
            </a:r>
            <a:endParaRPr lang="en-US" altLang="ja-JP" sz="3600" dirty="0">
              <a:solidFill>
                <a:schemeClr val="bg1">
                  <a:lumMod val="75000"/>
                </a:schemeClr>
              </a:solidFill>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②住宅に関わる贈与税、非課税枠の拡大</a:t>
            </a: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③</a:t>
            </a:r>
            <a:r>
              <a:rPr kumimoji="1" lang="ja-JP" altLang="en-US" sz="3600" dirty="0">
                <a:solidFill>
                  <a:srgbClr val="FF0000"/>
                </a:solidFill>
                <a:latin typeface="メイリオ" panose="020B0604030504040204" pitchFamily="50" charset="-128"/>
                <a:ea typeface="メイリオ" panose="020B0604030504040204" pitchFamily="50" charset="-128"/>
              </a:rPr>
              <a:t>住宅ローン減税の拡充（</a:t>
            </a:r>
            <a:r>
              <a:rPr kumimoji="1" lang="en-US" altLang="ja-JP" sz="3600" dirty="0">
                <a:solidFill>
                  <a:srgbClr val="FF0000"/>
                </a:solidFill>
                <a:latin typeface="メイリオ" panose="020B0604030504040204" pitchFamily="50" charset="-128"/>
                <a:ea typeface="メイリオ" panose="020B0604030504040204" pitchFamily="50" charset="-128"/>
              </a:rPr>
              <a:t>3</a:t>
            </a:r>
            <a:r>
              <a:rPr kumimoji="1" lang="ja-JP" altLang="en-US" sz="3600" dirty="0">
                <a:solidFill>
                  <a:srgbClr val="FF0000"/>
                </a:solidFill>
                <a:latin typeface="メイリオ" panose="020B0604030504040204" pitchFamily="50" charset="-128"/>
                <a:ea typeface="メイリオ" panose="020B0604030504040204" pitchFamily="50" charset="-128"/>
              </a:rPr>
              <a:t>年延長）</a:t>
            </a:r>
            <a:endParaRPr kumimoji="1"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④すまい給付金（最大</a:t>
            </a:r>
            <a:r>
              <a:rPr lang="en-US" altLang="ja-JP" sz="3600" dirty="0">
                <a:solidFill>
                  <a:srgbClr val="FF0000"/>
                </a:solidFill>
                <a:latin typeface="メイリオ" panose="020B0604030504040204" pitchFamily="50" charset="-128"/>
                <a:ea typeface="メイリオ" panose="020B0604030504040204" pitchFamily="50" charset="-128"/>
              </a:rPr>
              <a:t>50</a:t>
            </a:r>
            <a:r>
              <a:rPr lang="ja-JP" altLang="en-US" sz="3600" dirty="0">
                <a:solidFill>
                  <a:srgbClr val="FF0000"/>
                </a:solidFill>
                <a:latin typeface="メイリオ" panose="020B0604030504040204" pitchFamily="50" charset="-128"/>
                <a:ea typeface="メイリオ" panose="020B0604030504040204" pitchFamily="50" charset="-128"/>
              </a:rPr>
              <a:t>万円）</a:t>
            </a: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3600" dirty="0">
                <a:solidFill>
                  <a:srgbClr val="FF0000"/>
                </a:solidFill>
                <a:latin typeface="メイリオ" panose="020B0604030504040204" pitchFamily="50" charset="-128"/>
                <a:ea typeface="メイリオ" panose="020B0604030504040204" pitchFamily="50" charset="-128"/>
              </a:rPr>
              <a:t>⑤グリーン住宅ポイント</a:t>
            </a:r>
            <a:endParaRPr kumimoji="1" lang="en-US" altLang="ja-JP" sz="3600" dirty="0">
              <a:solidFill>
                <a:srgbClr val="FFC000"/>
              </a:solidFill>
              <a:latin typeface="メイリオ" panose="020B0604030504040204" pitchFamily="50" charset="-128"/>
              <a:ea typeface="メイリオ" panose="020B0604030504040204" pitchFamily="50" charset="-128"/>
            </a:endParaRPr>
          </a:p>
          <a:p>
            <a:pPr marL="0" indent="0">
              <a:buNone/>
            </a:pPr>
            <a:endParaRPr kumimoji="1" lang="en-US" altLang="ja-JP" sz="18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a:t>
            </a:r>
            <a:r>
              <a:rPr lang="ja-JP" altLang="en-US" sz="3600" dirty="0">
                <a:solidFill>
                  <a:srgbClr val="0070C0"/>
                </a:solidFill>
                <a:latin typeface="メイリオ" panose="020B0604030504040204" pitchFamily="50" charset="-128"/>
                <a:ea typeface="メイリオ" panose="020B0604030504040204" pitchFamily="50" charset="-128"/>
              </a:rPr>
              <a:t>国策を上手に利用しませんか？</a:t>
            </a:r>
            <a:r>
              <a:rPr kumimoji="1" lang="ja-JP" altLang="en-US" dirty="0">
                <a:solidFill>
                  <a:srgbClr val="002060"/>
                </a:solidFill>
                <a:latin typeface="メイリオ" panose="020B0604030504040204" pitchFamily="50" charset="-128"/>
                <a:ea typeface="メイリオ" panose="020B0604030504040204" pitchFamily="50" charset="-128"/>
              </a:rPr>
              <a:t>　</a:t>
            </a:r>
            <a:endParaRPr kumimoji="1" lang="ja-JP" altLang="en-US" sz="3600" dirty="0">
              <a:solidFill>
                <a:srgbClr val="00206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13</a:t>
            </a:fld>
            <a:endParaRPr kumimoji="1" lang="ja-JP" altLang="en-US"/>
          </a:p>
        </p:txBody>
      </p:sp>
    </p:spTree>
    <p:extLst>
      <p:ext uri="{BB962C8B-B14F-4D97-AF65-F5344CB8AC3E}">
        <p14:creationId xmlns:p14="http://schemas.microsoft.com/office/powerpoint/2010/main" val="40829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24744"/>
            <a:ext cx="8229600" cy="47525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a:r>
              <a:rPr kumimoji="1" lang="ja-JP" altLang="en-US" dirty="0">
                <a:latin typeface="メイリオ" panose="020B0604030504040204" pitchFamily="50" charset="-128"/>
                <a:ea typeface="メイリオ" panose="020B0604030504040204" pitchFamily="50" charset="-128"/>
              </a:rPr>
              <a:t>　　　本日、</a:t>
            </a:r>
            <a:r>
              <a:rPr lang="ja-JP" altLang="en-US" dirty="0">
                <a:latin typeface="メイリオ" panose="020B0604030504040204" pitchFamily="50" charset="-128"/>
                <a:ea typeface="メイリオ" panose="020B0604030504040204" pitchFamily="50" charset="-128"/>
              </a:rPr>
              <a:t>皆さん</a:t>
            </a:r>
            <a:r>
              <a:rPr kumimoji="1" lang="ja-JP" altLang="en-US" dirty="0">
                <a:latin typeface="メイリオ" panose="020B0604030504040204" pitchFamily="50" charset="-128"/>
                <a:ea typeface="メイリオ" panose="020B0604030504040204" pitchFamily="50" charset="-128"/>
              </a:rPr>
              <a:t>に</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お伝えしたいこと！</a:t>
            </a: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14</a:t>
            </a:fld>
            <a:endParaRPr kumimoji="1" lang="ja-JP" altLang="en-US"/>
          </a:p>
        </p:txBody>
      </p:sp>
    </p:spTree>
    <p:extLst>
      <p:ext uri="{BB962C8B-B14F-4D97-AF65-F5344CB8AC3E}">
        <p14:creationId xmlns:p14="http://schemas.microsoft.com/office/powerpoint/2010/main" val="88043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p>
        </p:txBody>
      </p:sp>
      <p:sp>
        <p:nvSpPr>
          <p:cNvPr id="3" name="コンテンツ プレースホルダー 2"/>
          <p:cNvSpPr>
            <a:spLocks noGrp="1"/>
          </p:cNvSpPr>
          <p:nvPr>
            <p:ph idx="1"/>
          </p:nvPr>
        </p:nvSpPr>
        <p:spPr>
          <a:xfrm>
            <a:off x="359532" y="1016731"/>
            <a:ext cx="8424936" cy="4824537"/>
          </a:xfrm>
          <a:ln/>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ja-JP" altLang="en-US" dirty="0">
                <a:latin typeface="メイリオ" panose="020B0604030504040204" pitchFamily="50" charset="-128"/>
                <a:ea typeface="メイリオ" panose="020B0604030504040204" pitchFamily="50" charset="-128"/>
              </a:rPr>
              <a:t>　</a:t>
            </a:r>
            <a:endParaRPr kumimoji="1" lang="en-US" altLang="ja-JP" sz="4400" dirty="0">
              <a:solidFill>
                <a:schemeClr val="accent6">
                  <a:lumMod val="60000"/>
                  <a:lumOff val="40000"/>
                </a:schemeClr>
              </a:solidFill>
              <a:latin typeface="メイリオ" panose="020B0604030504040204" pitchFamily="50" charset="-128"/>
              <a:ea typeface="メイリオ" panose="020B0604030504040204" pitchFamily="50" charset="-128"/>
            </a:endParaRPr>
          </a:p>
          <a:p>
            <a:pPr marL="0" indent="0">
              <a:buNone/>
            </a:pPr>
            <a:r>
              <a:rPr lang="ja-JP" altLang="en-US" sz="4400" dirty="0">
                <a:latin typeface="メイリオ" panose="020B0604030504040204" pitchFamily="50" charset="-128"/>
                <a:ea typeface="メイリオ" panose="020B0604030504040204" pitchFamily="50" charset="-128"/>
              </a:rPr>
              <a:t>　それは</a:t>
            </a:r>
            <a:endParaRPr lang="en-US" altLang="ja-JP" sz="4400" dirty="0">
              <a:latin typeface="メイリオ" panose="020B0604030504040204" pitchFamily="50" charset="-128"/>
              <a:ea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endParaRPr>
          </a:p>
          <a:p>
            <a:pPr marL="0" indent="0">
              <a:buNone/>
            </a:pPr>
            <a:r>
              <a:rPr kumimoji="1" lang="en-US" altLang="ja-JP" sz="4000" dirty="0">
                <a:solidFill>
                  <a:srgbClr val="FF0000"/>
                </a:solidFill>
                <a:latin typeface="メイリオ" panose="020B0604030504040204" pitchFamily="50" charset="-128"/>
                <a:ea typeface="メイリオ" panose="020B0604030504040204" pitchFamily="50" charset="-128"/>
              </a:rPr>
              <a:t>『</a:t>
            </a:r>
            <a:r>
              <a:rPr kumimoji="1" lang="ja-JP" altLang="en-US" sz="4000" dirty="0">
                <a:solidFill>
                  <a:srgbClr val="FF0000"/>
                </a:solidFill>
                <a:latin typeface="メイリオ" panose="020B0604030504040204" pitchFamily="50" charset="-128"/>
                <a:ea typeface="メイリオ" panose="020B0604030504040204" pitchFamily="50" charset="-128"/>
              </a:rPr>
              <a:t>金利の重さ</a:t>
            </a:r>
            <a:r>
              <a:rPr kumimoji="1" lang="en-US" altLang="ja-JP" sz="4000" dirty="0">
                <a:solidFill>
                  <a:srgbClr val="FF0000"/>
                </a:solidFill>
                <a:latin typeface="メイリオ" panose="020B0604030504040204" pitchFamily="50" charset="-128"/>
                <a:ea typeface="メイリオ" panose="020B0604030504040204" pitchFamily="50" charset="-128"/>
              </a:rPr>
              <a:t>』</a:t>
            </a:r>
            <a:r>
              <a:rPr kumimoji="1" lang="ja-JP" altLang="en-US" sz="4000" dirty="0">
                <a:solidFill>
                  <a:srgbClr val="FF0000"/>
                </a:solidFill>
                <a:latin typeface="メイリオ" panose="020B0604030504040204" pitchFamily="50" charset="-128"/>
                <a:ea typeface="メイリオ" panose="020B0604030504040204" pitchFamily="50" charset="-128"/>
              </a:rPr>
              <a:t>を知ってください！</a:t>
            </a:r>
            <a:endParaRPr kumimoji="1"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dirty="0">
              <a:solidFill>
                <a:schemeClr val="accent2"/>
              </a:solidFill>
              <a:latin typeface="メイリオ" panose="020B0604030504040204" pitchFamily="50" charset="-128"/>
              <a:ea typeface="メイリオ" panose="020B0604030504040204" pitchFamily="50" charset="-128"/>
            </a:endParaRPr>
          </a:p>
          <a:p>
            <a:pPr marL="0" indent="0">
              <a:buNone/>
            </a:pPr>
            <a:r>
              <a:rPr kumimoji="1" lang="ja-JP" altLang="en-US" sz="3600" dirty="0">
                <a:latin typeface="メイリオ" panose="020B0604030504040204" pitchFamily="50" charset="-128"/>
                <a:ea typeface="メイリオ" panose="020B0604030504040204" pitchFamily="50" charset="-128"/>
              </a:rPr>
              <a:t>　　　　　　　　　ということです！</a:t>
            </a:r>
            <a:endParaRPr kumimoji="1" lang="en-US" altLang="ja-JP" sz="3600" dirty="0">
              <a:latin typeface="メイリオ" panose="020B0604030504040204" pitchFamily="50" charset="-128"/>
              <a:ea typeface="メイリオ" panose="020B0604030504040204" pitchFamily="50" charset="-128"/>
            </a:endParaRPr>
          </a:p>
          <a:p>
            <a:pPr marL="0" indent="0">
              <a:buNone/>
            </a:pPr>
            <a:endParaRPr kumimoji="1" lang="ja-JP" altLang="en-US" sz="4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15</a:t>
            </a:fld>
            <a:endParaRPr kumimoji="1" lang="ja-JP" altLang="en-US"/>
          </a:p>
        </p:txBody>
      </p:sp>
    </p:spTree>
    <p:extLst>
      <p:ext uri="{BB962C8B-B14F-4D97-AF65-F5344CB8AC3E}">
        <p14:creationId xmlns:p14="http://schemas.microsoft.com/office/powerpoint/2010/main" val="28282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en-US" altLang="ja-JP" dirty="0">
                <a:latin typeface="メイリオ" panose="020B0604030504040204" pitchFamily="50" charset="-128"/>
                <a:ea typeface="メイリオ" panose="020B0604030504040204" pitchFamily="50" charset="-128"/>
              </a:rPr>
              <a:t>3,000</a:t>
            </a:r>
            <a:r>
              <a:rPr kumimoji="1" lang="ja-JP" altLang="en-US" dirty="0">
                <a:latin typeface="メイリオ" panose="020B0604030504040204" pitchFamily="50" charset="-128"/>
                <a:ea typeface="メイリオ" panose="020B0604030504040204" pitchFamily="50" charset="-128"/>
              </a:rPr>
              <a:t>万円　</a:t>
            </a:r>
            <a:r>
              <a:rPr kumimoji="1" lang="ja-JP" altLang="en-US" u="sng" dirty="0">
                <a:latin typeface="メイリオ" panose="020B0604030504040204" pitchFamily="50" charset="-128"/>
                <a:ea typeface="メイリオ" panose="020B0604030504040204" pitchFamily="50" charset="-128"/>
              </a:rPr>
              <a:t>金利　％</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35</a:t>
            </a:r>
            <a:r>
              <a:rPr kumimoji="1" lang="ja-JP" altLang="en-US" dirty="0">
                <a:latin typeface="メイリオ" panose="020B0604030504040204" pitchFamily="50" charset="-128"/>
                <a:ea typeface="メイリオ" panose="020B0604030504040204" pitchFamily="50" charset="-128"/>
              </a:rPr>
              <a:t>年＝総返済額は？</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16</a:t>
            </a:fld>
            <a:endParaRPr kumimoji="1" lang="ja-JP" altLang="en-US"/>
          </a:p>
        </p:txBody>
      </p:sp>
    </p:spTree>
    <p:extLst>
      <p:ext uri="{BB962C8B-B14F-4D97-AF65-F5344CB8AC3E}">
        <p14:creationId xmlns:p14="http://schemas.microsoft.com/office/powerpoint/2010/main" val="17535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en-US" altLang="ja-JP" dirty="0">
                <a:latin typeface="メイリオ" panose="020B0604030504040204" pitchFamily="50" charset="-128"/>
                <a:ea typeface="メイリオ" panose="020B0604030504040204" pitchFamily="50" charset="-128"/>
              </a:rPr>
              <a:t>3,000</a:t>
            </a:r>
            <a:r>
              <a:rPr kumimoji="1" lang="ja-JP" altLang="en-US" dirty="0">
                <a:latin typeface="メイリオ" panose="020B0604030504040204" pitchFamily="50" charset="-128"/>
                <a:ea typeface="メイリオ" panose="020B0604030504040204" pitchFamily="50" charset="-128"/>
              </a:rPr>
              <a:t>万円　</a:t>
            </a:r>
            <a:r>
              <a:rPr kumimoji="1" lang="ja-JP" altLang="en-US" u="sng" dirty="0">
                <a:latin typeface="メイリオ" panose="020B0604030504040204" pitchFamily="50" charset="-128"/>
                <a:ea typeface="メイリオ" panose="020B0604030504040204" pitchFamily="50" charset="-128"/>
              </a:rPr>
              <a:t>金利　％</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35</a:t>
            </a:r>
            <a:r>
              <a:rPr kumimoji="1" lang="ja-JP" altLang="en-US" dirty="0">
                <a:latin typeface="メイリオ" panose="020B0604030504040204" pitchFamily="50" charset="-128"/>
                <a:ea typeface="メイリオ" panose="020B0604030504040204" pitchFamily="50" charset="-128"/>
              </a:rPr>
              <a:t>年＝総返済額は？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endParaRPr lang="en-US" altLang="ja-JP" dirty="0"/>
          </a:p>
          <a:p>
            <a:pPr marL="0" indent="0">
              <a:buNone/>
            </a:pPr>
            <a:r>
              <a:rPr kumimoji="1" lang="ja-JP" altLang="en-US" dirty="0">
                <a:solidFill>
                  <a:schemeClr val="accent6">
                    <a:lumMod val="75000"/>
                  </a:schemeClr>
                </a:solidFill>
                <a:latin typeface="メイリオ" panose="020B0604030504040204" pitchFamily="50" charset="-128"/>
                <a:ea typeface="メイリオ" panose="020B0604030504040204" pitchFamily="50" charset="-128"/>
              </a:rPr>
              <a:t>　</a:t>
            </a:r>
            <a:r>
              <a:rPr lang="ja-JP" altLang="en-US" sz="2800" dirty="0">
                <a:solidFill>
                  <a:schemeClr val="accent6">
                    <a:lumMod val="75000"/>
                  </a:schemeClr>
                </a:solidFill>
                <a:latin typeface="メイリオ" panose="020B0604030504040204" pitchFamily="50" charset="-128"/>
                <a:ea typeface="メイリオ" panose="020B0604030504040204" pitchFamily="50" charset="-128"/>
              </a:rPr>
              <a:t>現在　全期間固定金利で借りた場合の金利は？</a:t>
            </a:r>
            <a:endParaRPr kumimoji="1" lang="en-US" altLang="ja-JP" sz="2800" dirty="0">
              <a:solidFill>
                <a:schemeClr val="accent6">
                  <a:lumMod val="75000"/>
                </a:schemeClr>
              </a:solidFill>
              <a:latin typeface="メイリオ" panose="020B0604030504040204" pitchFamily="50" charset="-128"/>
              <a:ea typeface="メイリオ" panose="020B0604030504040204" pitchFamily="50" charset="-128"/>
            </a:endParaRPr>
          </a:p>
          <a:p>
            <a:pPr marL="0" indent="0">
              <a:buNone/>
            </a:pPr>
            <a:endParaRPr kumimoji="1" lang="ja-JP" altLang="en-US" dirty="0"/>
          </a:p>
        </p:txBody>
      </p:sp>
      <p:sp>
        <p:nvSpPr>
          <p:cNvPr id="4" name="上矢印 3"/>
          <p:cNvSpPr/>
          <p:nvPr/>
        </p:nvSpPr>
        <p:spPr>
          <a:xfrm>
            <a:off x="3923928" y="3392997"/>
            <a:ext cx="38633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17</a:t>
            </a:fld>
            <a:endParaRPr kumimoji="1" lang="ja-JP" altLang="en-US" dirty="0"/>
          </a:p>
        </p:txBody>
      </p:sp>
    </p:spTree>
    <p:extLst>
      <p:ext uri="{BB962C8B-B14F-4D97-AF65-F5344CB8AC3E}">
        <p14:creationId xmlns:p14="http://schemas.microsoft.com/office/powerpoint/2010/main" val="425079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en-US" altLang="ja-JP" dirty="0">
                <a:latin typeface="メイリオ" panose="020B0604030504040204" pitchFamily="50" charset="-128"/>
                <a:ea typeface="メイリオ" panose="020B0604030504040204" pitchFamily="50" charset="-128"/>
              </a:rPr>
              <a:t>3,000</a:t>
            </a:r>
            <a:r>
              <a:rPr kumimoji="1" lang="ja-JP" altLang="en-US" dirty="0">
                <a:latin typeface="メイリオ" panose="020B0604030504040204" pitchFamily="50" charset="-128"/>
                <a:ea typeface="メイリオ" panose="020B0604030504040204" pitchFamily="50" charset="-128"/>
              </a:rPr>
              <a:t>万円　</a:t>
            </a:r>
            <a:r>
              <a:rPr kumimoji="1" lang="ja-JP" altLang="en-US" u="sng" dirty="0">
                <a:latin typeface="メイリオ" panose="020B0604030504040204" pitchFamily="50" charset="-128"/>
                <a:ea typeface="メイリオ" panose="020B0604030504040204" pitchFamily="50" charset="-128"/>
              </a:rPr>
              <a:t>金利　％</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35</a:t>
            </a:r>
            <a:r>
              <a:rPr kumimoji="1" lang="ja-JP" altLang="en-US" dirty="0">
                <a:latin typeface="メイリオ" panose="020B0604030504040204" pitchFamily="50" charset="-128"/>
                <a:ea typeface="メイリオ" panose="020B0604030504040204" pitchFamily="50" charset="-128"/>
              </a:rPr>
              <a:t>年＝総返済額は？</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18</a:t>
            </a:fld>
            <a:endParaRPr kumimoji="1" lang="ja-JP" altLang="en-US"/>
          </a:p>
        </p:txBody>
      </p:sp>
    </p:spTree>
    <p:extLst>
      <p:ext uri="{BB962C8B-B14F-4D97-AF65-F5344CB8AC3E}">
        <p14:creationId xmlns:p14="http://schemas.microsoft.com/office/powerpoint/2010/main" val="227515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marL="0" indent="0">
              <a:buNone/>
            </a:pPr>
            <a:endParaRPr kumimoji="1" lang="en-US" altLang="ja-JP" b="1" dirty="0"/>
          </a:p>
          <a:p>
            <a:pPr marL="0" indent="0">
              <a:buNone/>
            </a:pPr>
            <a:r>
              <a:rPr kumimoji="1" lang="en-US" altLang="ja-JP" b="1" dirty="0">
                <a:latin typeface="メイリオ" panose="020B0604030504040204" pitchFamily="50" charset="-128"/>
                <a:ea typeface="メイリオ" panose="020B0604030504040204" pitchFamily="50" charset="-128"/>
              </a:rPr>
              <a:t>3000</a:t>
            </a:r>
            <a:r>
              <a:rPr kumimoji="1" lang="ja-JP" altLang="en-US" b="1" dirty="0">
                <a:latin typeface="メイリオ" panose="020B0604030504040204" pitchFamily="50" charset="-128"/>
                <a:ea typeface="メイリオ" panose="020B0604030504040204" pitchFamily="50" charset="-128"/>
              </a:rPr>
              <a:t>万円　</a:t>
            </a:r>
            <a:r>
              <a:rPr kumimoji="1" lang="ja-JP" altLang="en-US" b="1" u="sng" dirty="0">
                <a:latin typeface="メイリオ" panose="020B0604030504040204" pitchFamily="50" charset="-128"/>
                <a:ea typeface="メイリオ" panose="020B0604030504040204" pitchFamily="50" charset="-128"/>
              </a:rPr>
              <a:t>金利</a:t>
            </a:r>
            <a:r>
              <a:rPr lang="en-US" altLang="ja-JP" b="1" u="sng" dirty="0">
                <a:latin typeface="メイリオ" panose="020B0604030504040204" pitchFamily="50" charset="-128"/>
                <a:ea typeface="メイリオ" panose="020B0604030504040204" pitchFamily="50" charset="-128"/>
              </a:rPr>
              <a:t>1.28</a:t>
            </a:r>
            <a:r>
              <a:rPr kumimoji="1" lang="ja-JP" altLang="en-US" b="1" u="sng"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35</a:t>
            </a:r>
            <a:r>
              <a:rPr kumimoji="1" lang="ja-JP" altLang="en-US" b="1" dirty="0">
                <a:latin typeface="メイリオ" panose="020B0604030504040204" pitchFamily="50" charset="-128"/>
                <a:ea typeface="メイリオ" panose="020B0604030504040204" pitchFamily="50" charset="-128"/>
              </a:rPr>
              <a:t>年＝総返済額は？</a:t>
            </a:r>
            <a:endParaRPr kumimoji="1" lang="en-US" altLang="ja-JP" b="1" dirty="0">
              <a:latin typeface="メイリオ" panose="020B0604030504040204" pitchFamily="50" charset="-128"/>
              <a:ea typeface="メイリオ" panose="020B0604030504040204" pitchFamily="50" charset="-128"/>
            </a:endParaRPr>
          </a:p>
          <a:p>
            <a:pPr marL="0" indent="0">
              <a:buNone/>
            </a:pPr>
            <a:endParaRPr lang="en-US" altLang="ja-JP" b="1" dirty="0"/>
          </a:p>
          <a:p>
            <a:pPr marL="0" indent="0">
              <a:buNone/>
            </a:pPr>
            <a:r>
              <a:rPr kumimoji="1" lang="ja-JP" altLang="en-US" b="1" dirty="0">
                <a:solidFill>
                  <a:schemeClr val="accent6">
                    <a:lumMod val="75000"/>
                  </a:schemeClr>
                </a:solidFill>
                <a:latin typeface="メイリオ" panose="020B0604030504040204" pitchFamily="50" charset="-128"/>
                <a:ea typeface="メイリオ" panose="020B0604030504040204" pitchFamily="50" charset="-128"/>
              </a:rPr>
              <a:t>　　　</a:t>
            </a:r>
            <a:endParaRPr lang="en-US" altLang="ja-JP" b="1" dirty="0">
              <a:solidFill>
                <a:schemeClr val="accent6">
                  <a:lumMod val="75000"/>
                </a:schemeClr>
              </a:solidFill>
              <a:latin typeface="メイリオ" panose="020B0604030504040204" pitchFamily="50" charset="-128"/>
              <a:ea typeface="メイリオ" panose="020B0604030504040204" pitchFamily="50" charset="-128"/>
            </a:endParaRPr>
          </a:p>
          <a:p>
            <a:pPr marL="0" indent="0">
              <a:buNone/>
            </a:pPr>
            <a:r>
              <a:rPr kumimoji="1" lang="ja-JP" altLang="en-US" b="1" dirty="0">
                <a:solidFill>
                  <a:schemeClr val="accent6">
                    <a:lumMod val="75000"/>
                  </a:schemeClr>
                </a:solidFill>
                <a:latin typeface="メイリオ" panose="020B0604030504040204" pitchFamily="50" charset="-128"/>
                <a:ea typeface="メイリオ" panose="020B0604030504040204" pitchFamily="50" charset="-128"/>
              </a:rPr>
              <a:t>　　　　フラット</a:t>
            </a:r>
            <a:r>
              <a:rPr kumimoji="1" lang="en-US" altLang="ja-JP" b="1" dirty="0">
                <a:solidFill>
                  <a:schemeClr val="accent6">
                    <a:lumMod val="75000"/>
                  </a:schemeClr>
                </a:solidFill>
                <a:latin typeface="メイリオ" panose="020B0604030504040204" pitchFamily="50" charset="-128"/>
                <a:ea typeface="メイリオ" panose="020B0604030504040204" pitchFamily="50" charset="-128"/>
              </a:rPr>
              <a:t>35</a:t>
            </a:r>
            <a:r>
              <a:rPr kumimoji="1" lang="ja-JP" altLang="en-US" b="1" dirty="0">
                <a:solidFill>
                  <a:schemeClr val="accent6">
                    <a:lumMod val="75000"/>
                  </a:schemeClr>
                </a:solidFill>
                <a:latin typeface="メイリオ" panose="020B0604030504040204" pitchFamily="50" charset="-128"/>
                <a:ea typeface="メイリオ" panose="020B0604030504040204" pitchFamily="50" charset="-128"/>
              </a:rPr>
              <a:t>　新機構団信込み</a:t>
            </a:r>
            <a:endParaRPr kumimoji="1" lang="en-US" altLang="ja-JP" b="1" dirty="0">
              <a:solidFill>
                <a:schemeClr val="accent6">
                  <a:lumMod val="75000"/>
                </a:schemeClr>
              </a:solidFill>
              <a:latin typeface="メイリオ" panose="020B0604030504040204" pitchFamily="50" charset="-128"/>
              <a:ea typeface="メイリオ" panose="020B0604030504040204" pitchFamily="50" charset="-128"/>
            </a:endParaRPr>
          </a:p>
          <a:p>
            <a:pPr marL="0" indent="0">
              <a:buNone/>
            </a:pPr>
            <a:endParaRPr kumimoji="1" lang="ja-JP" altLang="en-US" b="1" dirty="0"/>
          </a:p>
        </p:txBody>
      </p:sp>
      <p:sp>
        <p:nvSpPr>
          <p:cNvPr id="4" name="上矢印 3"/>
          <p:cNvSpPr/>
          <p:nvPr/>
        </p:nvSpPr>
        <p:spPr>
          <a:xfrm>
            <a:off x="3779912" y="2924944"/>
            <a:ext cx="38633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A02F7301-A056-40AF-BF7B-5C8068B5D362}" type="slidenum">
              <a:rPr kumimoji="1" lang="ja-JP" altLang="en-US" smtClean="0"/>
              <a:t>19</a:t>
            </a:fld>
            <a:endParaRPr kumimoji="1" lang="ja-JP" altLang="en-US"/>
          </a:p>
        </p:txBody>
      </p:sp>
    </p:spTree>
    <p:extLst>
      <p:ext uri="{BB962C8B-B14F-4D97-AF65-F5344CB8AC3E}">
        <p14:creationId xmlns:p14="http://schemas.microsoft.com/office/powerpoint/2010/main" val="1356278181"/>
      </p:ext>
    </p:extLst>
  </p:cSld>
  <p:clrMapOvr>
    <a:masterClrMapping/>
  </p:clrMapOvr>
  <mc:AlternateContent xmlns:mc="http://schemas.openxmlformats.org/markup-compatibility/2006" xmlns:p14="http://schemas.microsoft.com/office/powerpoint/2010/main">
    <mc:Choice Requires="p14">
      <p:transition p14:dur="0" advTm="16468"/>
    </mc:Choice>
    <mc:Fallback xmlns="">
      <p:transition advTm="16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
          <p:cNvSpPr txBox="1">
            <a:spLocks noChangeArrowheads="1"/>
          </p:cNvSpPr>
          <p:nvPr/>
        </p:nvSpPr>
        <p:spPr bwMode="auto">
          <a:xfrm>
            <a:off x="752475" y="1060450"/>
            <a:ext cx="801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lvl1pPr defTabSz="839788" eaLnBrk="0" hangingPunct="0">
              <a:defRPr kumimoji="1" sz="1600">
                <a:solidFill>
                  <a:schemeClr val="tx1"/>
                </a:solidFill>
                <a:latin typeface="Tahoma" pitchFamily="34" charset="0"/>
                <a:ea typeface="ＤＦPOP体" pitchFamily="49" charset="-128"/>
              </a:defRPr>
            </a:lvl1pPr>
            <a:lvl2pPr marL="742950" indent="-285750" defTabSz="839788" eaLnBrk="0" hangingPunct="0">
              <a:defRPr kumimoji="1" sz="1600">
                <a:solidFill>
                  <a:schemeClr val="tx1"/>
                </a:solidFill>
                <a:latin typeface="Tahoma" pitchFamily="34" charset="0"/>
                <a:ea typeface="ＤＦPOP体" pitchFamily="49" charset="-128"/>
              </a:defRPr>
            </a:lvl2pPr>
            <a:lvl3pPr marL="1143000" indent="-228600" defTabSz="839788" eaLnBrk="0" hangingPunct="0">
              <a:defRPr kumimoji="1" sz="1600">
                <a:solidFill>
                  <a:schemeClr val="tx1"/>
                </a:solidFill>
                <a:latin typeface="Tahoma" pitchFamily="34" charset="0"/>
                <a:ea typeface="ＤＦPOP体" pitchFamily="49" charset="-128"/>
              </a:defRPr>
            </a:lvl3pPr>
            <a:lvl4pPr marL="1600200" indent="-228600" defTabSz="839788" eaLnBrk="0" hangingPunct="0">
              <a:defRPr kumimoji="1" sz="1600">
                <a:solidFill>
                  <a:schemeClr val="tx1"/>
                </a:solidFill>
                <a:latin typeface="Tahoma" pitchFamily="34" charset="0"/>
                <a:ea typeface="ＤＦPOP体" pitchFamily="49" charset="-128"/>
              </a:defRPr>
            </a:lvl4pPr>
            <a:lvl5pPr marL="2057400" indent="-228600" defTabSz="839788" eaLnBrk="0" hangingPunct="0">
              <a:defRPr kumimoji="1" sz="1600">
                <a:solidFill>
                  <a:schemeClr val="tx1"/>
                </a:solidFill>
                <a:latin typeface="Tahoma" pitchFamily="34" charset="0"/>
                <a:ea typeface="ＤＦPOP体" pitchFamily="49" charset="-128"/>
              </a:defRPr>
            </a:lvl5pPr>
            <a:lvl6pPr marL="25146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6pPr>
            <a:lvl7pPr marL="29718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7pPr>
            <a:lvl8pPr marL="34290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8pPr>
            <a:lvl9pPr marL="38862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9pPr>
          </a:lstStyle>
          <a:p>
            <a:pPr eaLnBrk="1" hangingPunct="1">
              <a:buClr>
                <a:srgbClr val="000000"/>
              </a:buClr>
              <a:buSzPct val="100000"/>
              <a:buFont typeface="Times New Roman" pitchFamily="18" charset="0"/>
              <a:buNone/>
            </a:pPr>
            <a:endParaRPr kumimoji="0" lang="ja-JP" altLang="ja-JP" sz="1700">
              <a:solidFill>
                <a:schemeClr val="bg1"/>
              </a:solidFill>
              <a:latin typeface="Arial" pitchFamily="34" charset="0"/>
              <a:ea typeface="ＭＳ Ｐゴシック" pitchFamily="50" charset="-128"/>
            </a:endParaRPr>
          </a:p>
        </p:txBody>
      </p:sp>
      <p:sp>
        <p:nvSpPr>
          <p:cNvPr id="3076" name="Text Box 2"/>
          <p:cNvSpPr txBox="1">
            <a:spLocks noChangeArrowheads="1"/>
          </p:cNvSpPr>
          <p:nvPr/>
        </p:nvSpPr>
        <p:spPr bwMode="auto">
          <a:xfrm>
            <a:off x="752475" y="1060450"/>
            <a:ext cx="801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lvl1pPr defTabSz="839788" eaLnBrk="0" hangingPunct="0">
              <a:defRPr kumimoji="1" sz="1600">
                <a:solidFill>
                  <a:schemeClr val="tx1"/>
                </a:solidFill>
                <a:latin typeface="Tahoma" pitchFamily="34" charset="0"/>
                <a:ea typeface="ＤＦPOP体" pitchFamily="49" charset="-128"/>
              </a:defRPr>
            </a:lvl1pPr>
            <a:lvl2pPr marL="742950" indent="-285750" defTabSz="839788" eaLnBrk="0" hangingPunct="0">
              <a:defRPr kumimoji="1" sz="1600">
                <a:solidFill>
                  <a:schemeClr val="tx1"/>
                </a:solidFill>
                <a:latin typeface="Tahoma" pitchFamily="34" charset="0"/>
                <a:ea typeface="ＤＦPOP体" pitchFamily="49" charset="-128"/>
              </a:defRPr>
            </a:lvl2pPr>
            <a:lvl3pPr marL="1143000" indent="-228600" defTabSz="839788" eaLnBrk="0" hangingPunct="0">
              <a:defRPr kumimoji="1" sz="1600">
                <a:solidFill>
                  <a:schemeClr val="tx1"/>
                </a:solidFill>
                <a:latin typeface="Tahoma" pitchFamily="34" charset="0"/>
                <a:ea typeface="ＤＦPOP体" pitchFamily="49" charset="-128"/>
              </a:defRPr>
            </a:lvl3pPr>
            <a:lvl4pPr marL="1600200" indent="-228600" defTabSz="839788" eaLnBrk="0" hangingPunct="0">
              <a:defRPr kumimoji="1" sz="1600">
                <a:solidFill>
                  <a:schemeClr val="tx1"/>
                </a:solidFill>
                <a:latin typeface="Tahoma" pitchFamily="34" charset="0"/>
                <a:ea typeface="ＤＦPOP体" pitchFamily="49" charset="-128"/>
              </a:defRPr>
            </a:lvl4pPr>
            <a:lvl5pPr marL="2057400" indent="-228600" defTabSz="839788" eaLnBrk="0" hangingPunct="0">
              <a:defRPr kumimoji="1" sz="1600">
                <a:solidFill>
                  <a:schemeClr val="tx1"/>
                </a:solidFill>
                <a:latin typeface="Tahoma" pitchFamily="34" charset="0"/>
                <a:ea typeface="ＤＦPOP体" pitchFamily="49" charset="-128"/>
              </a:defRPr>
            </a:lvl5pPr>
            <a:lvl6pPr marL="25146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6pPr>
            <a:lvl7pPr marL="29718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7pPr>
            <a:lvl8pPr marL="34290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8pPr>
            <a:lvl9pPr marL="38862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9pPr>
          </a:lstStyle>
          <a:p>
            <a:pPr eaLnBrk="1" hangingPunct="1">
              <a:buClr>
                <a:srgbClr val="000000"/>
              </a:buClr>
              <a:buSzPct val="100000"/>
              <a:buFont typeface="Times New Roman" pitchFamily="18" charset="0"/>
              <a:buNone/>
            </a:pPr>
            <a:endParaRPr kumimoji="0" lang="ja-JP" altLang="ja-JP" sz="1700">
              <a:solidFill>
                <a:schemeClr val="bg1"/>
              </a:solidFill>
              <a:latin typeface="Arial" pitchFamily="34" charset="0"/>
              <a:ea typeface="ＭＳ Ｐゴシック" pitchFamily="50" charset="-128"/>
            </a:endParaRPr>
          </a:p>
        </p:txBody>
      </p:sp>
      <p:sp>
        <p:nvSpPr>
          <p:cNvPr id="3077" name="Text Box 3"/>
          <p:cNvSpPr txBox="1">
            <a:spLocks noChangeArrowheads="1"/>
          </p:cNvSpPr>
          <p:nvPr/>
        </p:nvSpPr>
        <p:spPr bwMode="auto">
          <a:xfrm>
            <a:off x="752475" y="1060450"/>
            <a:ext cx="801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lvl1pPr defTabSz="839788" eaLnBrk="0" hangingPunct="0">
              <a:defRPr kumimoji="1" sz="1600">
                <a:solidFill>
                  <a:schemeClr val="tx1"/>
                </a:solidFill>
                <a:latin typeface="Tahoma" pitchFamily="34" charset="0"/>
                <a:ea typeface="ＤＦPOP体" pitchFamily="49" charset="-128"/>
              </a:defRPr>
            </a:lvl1pPr>
            <a:lvl2pPr marL="742950" indent="-285750" defTabSz="839788" eaLnBrk="0" hangingPunct="0">
              <a:defRPr kumimoji="1" sz="1600">
                <a:solidFill>
                  <a:schemeClr val="tx1"/>
                </a:solidFill>
                <a:latin typeface="Tahoma" pitchFamily="34" charset="0"/>
                <a:ea typeface="ＤＦPOP体" pitchFamily="49" charset="-128"/>
              </a:defRPr>
            </a:lvl2pPr>
            <a:lvl3pPr marL="1143000" indent="-228600" defTabSz="839788" eaLnBrk="0" hangingPunct="0">
              <a:defRPr kumimoji="1" sz="1600">
                <a:solidFill>
                  <a:schemeClr val="tx1"/>
                </a:solidFill>
                <a:latin typeface="Tahoma" pitchFamily="34" charset="0"/>
                <a:ea typeface="ＤＦPOP体" pitchFamily="49" charset="-128"/>
              </a:defRPr>
            </a:lvl3pPr>
            <a:lvl4pPr marL="1600200" indent="-228600" defTabSz="839788" eaLnBrk="0" hangingPunct="0">
              <a:defRPr kumimoji="1" sz="1600">
                <a:solidFill>
                  <a:schemeClr val="tx1"/>
                </a:solidFill>
                <a:latin typeface="Tahoma" pitchFamily="34" charset="0"/>
                <a:ea typeface="ＤＦPOP体" pitchFamily="49" charset="-128"/>
              </a:defRPr>
            </a:lvl4pPr>
            <a:lvl5pPr marL="2057400" indent="-228600" defTabSz="839788" eaLnBrk="0" hangingPunct="0">
              <a:defRPr kumimoji="1" sz="1600">
                <a:solidFill>
                  <a:schemeClr val="tx1"/>
                </a:solidFill>
                <a:latin typeface="Tahoma" pitchFamily="34" charset="0"/>
                <a:ea typeface="ＤＦPOP体" pitchFamily="49" charset="-128"/>
              </a:defRPr>
            </a:lvl5pPr>
            <a:lvl6pPr marL="25146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6pPr>
            <a:lvl7pPr marL="29718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7pPr>
            <a:lvl8pPr marL="34290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8pPr>
            <a:lvl9pPr marL="38862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9pPr>
          </a:lstStyle>
          <a:p>
            <a:pPr eaLnBrk="1" hangingPunct="1">
              <a:buClr>
                <a:srgbClr val="000000"/>
              </a:buClr>
              <a:buSzPct val="100000"/>
              <a:buFont typeface="Times New Roman" pitchFamily="18" charset="0"/>
              <a:buNone/>
            </a:pPr>
            <a:endParaRPr kumimoji="0" lang="ja-JP" altLang="ja-JP" sz="1700">
              <a:solidFill>
                <a:schemeClr val="bg1"/>
              </a:solidFill>
              <a:latin typeface="Arial" pitchFamily="34" charset="0"/>
              <a:ea typeface="ＭＳ Ｐゴシック" pitchFamily="50" charset="-128"/>
            </a:endParaRPr>
          </a:p>
        </p:txBody>
      </p:sp>
      <p:sp>
        <p:nvSpPr>
          <p:cNvPr id="3078" name="Text Box 4"/>
          <p:cNvSpPr txBox="1">
            <a:spLocks noChangeArrowheads="1"/>
          </p:cNvSpPr>
          <p:nvPr/>
        </p:nvSpPr>
        <p:spPr bwMode="auto">
          <a:xfrm>
            <a:off x="899592" y="1032866"/>
            <a:ext cx="2595389"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lvl1pPr defTabSz="839788" eaLnBrk="0" hangingPunct="0">
              <a:defRPr kumimoji="1" sz="1600">
                <a:solidFill>
                  <a:schemeClr val="tx1"/>
                </a:solidFill>
                <a:latin typeface="Tahoma" pitchFamily="34" charset="0"/>
                <a:ea typeface="ＤＦPOP体" pitchFamily="49" charset="-128"/>
              </a:defRPr>
            </a:lvl1pPr>
            <a:lvl2pPr marL="742950" indent="-285750" defTabSz="839788" eaLnBrk="0" hangingPunct="0">
              <a:defRPr kumimoji="1" sz="1600">
                <a:solidFill>
                  <a:schemeClr val="tx1"/>
                </a:solidFill>
                <a:latin typeface="Tahoma" pitchFamily="34" charset="0"/>
                <a:ea typeface="ＤＦPOP体" pitchFamily="49" charset="-128"/>
              </a:defRPr>
            </a:lvl2pPr>
            <a:lvl3pPr marL="1143000" indent="-228600" defTabSz="839788" eaLnBrk="0" hangingPunct="0">
              <a:defRPr kumimoji="1" sz="1600">
                <a:solidFill>
                  <a:schemeClr val="tx1"/>
                </a:solidFill>
                <a:latin typeface="Tahoma" pitchFamily="34" charset="0"/>
                <a:ea typeface="ＤＦPOP体" pitchFamily="49" charset="-128"/>
              </a:defRPr>
            </a:lvl3pPr>
            <a:lvl4pPr marL="1600200" indent="-228600" defTabSz="839788" eaLnBrk="0" hangingPunct="0">
              <a:defRPr kumimoji="1" sz="1600">
                <a:solidFill>
                  <a:schemeClr val="tx1"/>
                </a:solidFill>
                <a:latin typeface="Tahoma" pitchFamily="34" charset="0"/>
                <a:ea typeface="ＤＦPOP体" pitchFamily="49" charset="-128"/>
              </a:defRPr>
            </a:lvl4pPr>
            <a:lvl5pPr marL="2057400" indent="-228600" defTabSz="839788" eaLnBrk="0" hangingPunct="0">
              <a:defRPr kumimoji="1" sz="1600">
                <a:solidFill>
                  <a:schemeClr val="tx1"/>
                </a:solidFill>
                <a:latin typeface="Tahoma" pitchFamily="34" charset="0"/>
                <a:ea typeface="ＤＦPOP体" pitchFamily="49" charset="-128"/>
              </a:defRPr>
            </a:lvl5pPr>
            <a:lvl6pPr marL="25146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6pPr>
            <a:lvl7pPr marL="29718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7pPr>
            <a:lvl8pPr marL="34290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8pPr>
            <a:lvl9pPr marL="38862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9pPr>
          </a:lstStyle>
          <a:p>
            <a:pPr eaLnBrk="1" hangingPunct="1">
              <a:buClr>
                <a:srgbClr val="000000"/>
              </a:buClr>
              <a:buSzPct val="100000"/>
              <a:buFont typeface="Times New Roman" pitchFamily="18" charset="0"/>
              <a:buNone/>
            </a:pPr>
            <a:endParaRPr kumimoji="0" lang="ja-JP" altLang="ja-JP" sz="1700" dirty="0">
              <a:solidFill>
                <a:schemeClr val="bg1"/>
              </a:solidFill>
              <a:latin typeface="Arial" pitchFamily="34" charset="0"/>
              <a:ea typeface="ＭＳ Ｐゴシック" pitchFamily="50" charset="-128"/>
            </a:endParaRPr>
          </a:p>
        </p:txBody>
      </p:sp>
      <p:sp>
        <p:nvSpPr>
          <p:cNvPr id="3079" name="Text Box 5"/>
          <p:cNvSpPr txBox="1">
            <a:spLocks noChangeArrowheads="1"/>
          </p:cNvSpPr>
          <p:nvPr/>
        </p:nvSpPr>
        <p:spPr bwMode="auto">
          <a:xfrm>
            <a:off x="-1095375" y="1529898"/>
            <a:ext cx="801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3988" tIns="41994" rIns="83988" bIns="41994" anchor="ctr"/>
          <a:lstStyle>
            <a:lvl1pPr defTabSz="839788" eaLnBrk="0" hangingPunct="0">
              <a:defRPr kumimoji="1" sz="1600">
                <a:solidFill>
                  <a:schemeClr val="tx1"/>
                </a:solidFill>
                <a:latin typeface="Tahoma" pitchFamily="34" charset="0"/>
                <a:ea typeface="ＤＦPOP体" pitchFamily="49" charset="-128"/>
              </a:defRPr>
            </a:lvl1pPr>
            <a:lvl2pPr marL="742950" indent="-285750" defTabSz="839788" eaLnBrk="0" hangingPunct="0">
              <a:defRPr kumimoji="1" sz="1600">
                <a:solidFill>
                  <a:schemeClr val="tx1"/>
                </a:solidFill>
                <a:latin typeface="Tahoma" pitchFamily="34" charset="0"/>
                <a:ea typeface="ＤＦPOP体" pitchFamily="49" charset="-128"/>
              </a:defRPr>
            </a:lvl2pPr>
            <a:lvl3pPr marL="1143000" indent="-228600" defTabSz="839788" eaLnBrk="0" hangingPunct="0">
              <a:defRPr kumimoji="1" sz="1600">
                <a:solidFill>
                  <a:schemeClr val="tx1"/>
                </a:solidFill>
                <a:latin typeface="Tahoma" pitchFamily="34" charset="0"/>
                <a:ea typeface="ＤＦPOP体" pitchFamily="49" charset="-128"/>
              </a:defRPr>
            </a:lvl3pPr>
            <a:lvl4pPr marL="1600200" indent="-228600" defTabSz="839788" eaLnBrk="0" hangingPunct="0">
              <a:defRPr kumimoji="1" sz="1600">
                <a:solidFill>
                  <a:schemeClr val="tx1"/>
                </a:solidFill>
                <a:latin typeface="Tahoma" pitchFamily="34" charset="0"/>
                <a:ea typeface="ＤＦPOP体" pitchFamily="49" charset="-128"/>
              </a:defRPr>
            </a:lvl4pPr>
            <a:lvl5pPr marL="2057400" indent="-228600" defTabSz="839788" eaLnBrk="0" hangingPunct="0">
              <a:defRPr kumimoji="1" sz="1600">
                <a:solidFill>
                  <a:schemeClr val="tx1"/>
                </a:solidFill>
                <a:latin typeface="Tahoma" pitchFamily="34" charset="0"/>
                <a:ea typeface="ＤＦPOP体" pitchFamily="49" charset="-128"/>
              </a:defRPr>
            </a:lvl5pPr>
            <a:lvl6pPr marL="25146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6pPr>
            <a:lvl7pPr marL="29718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7pPr>
            <a:lvl8pPr marL="34290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8pPr>
            <a:lvl9pPr marL="3886200" indent="-228600" defTabSz="839788" eaLnBrk="0" fontAlgn="base" hangingPunct="0">
              <a:spcBef>
                <a:spcPct val="0"/>
              </a:spcBef>
              <a:spcAft>
                <a:spcPct val="0"/>
              </a:spcAft>
              <a:defRPr kumimoji="1" sz="1600">
                <a:solidFill>
                  <a:schemeClr val="tx1"/>
                </a:solidFill>
                <a:latin typeface="Tahoma" pitchFamily="34" charset="0"/>
                <a:ea typeface="ＤＦPOP体" pitchFamily="49" charset="-128"/>
              </a:defRPr>
            </a:lvl9pPr>
          </a:lstStyle>
          <a:p>
            <a:pPr eaLnBrk="1" hangingPunct="1">
              <a:buClr>
                <a:srgbClr val="000000"/>
              </a:buClr>
              <a:buSzPct val="100000"/>
              <a:buFont typeface="Times New Roman" pitchFamily="18" charset="0"/>
              <a:buNone/>
            </a:pPr>
            <a:endParaRPr kumimoji="0" lang="ja-JP" altLang="ja-JP" sz="1700">
              <a:solidFill>
                <a:schemeClr val="bg1"/>
              </a:solidFill>
              <a:latin typeface="Arial" pitchFamily="34" charset="0"/>
              <a:ea typeface="ＭＳ Ｐゴシック" pitchFamily="50" charset="-128"/>
            </a:endParaRPr>
          </a:p>
        </p:txBody>
      </p:sp>
      <p:sp>
        <p:nvSpPr>
          <p:cNvPr id="3080" name="Text Box 7"/>
          <p:cNvSpPr txBox="1">
            <a:spLocks noChangeArrowheads="1"/>
          </p:cNvSpPr>
          <p:nvPr/>
        </p:nvSpPr>
        <p:spPr bwMode="auto">
          <a:xfrm>
            <a:off x="2636155" y="3429000"/>
            <a:ext cx="387168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665" tIns="42986" rIns="82665" bIns="42986" anchor="b"/>
          <a:lstStyle>
            <a:lvl1pPr defTabSz="412750"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1pPr>
            <a:lvl2pPr marL="742950" indent="-285750" defTabSz="412750"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2pPr>
            <a:lvl3pPr marL="1143000" indent="-228600" defTabSz="412750"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3pPr>
            <a:lvl4pPr marL="1600200" indent="-228600" defTabSz="412750"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4pPr>
            <a:lvl5pPr marL="2057400" indent="-228600" defTabSz="412750"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5pPr>
            <a:lvl6pPr marL="2514600" indent="-228600" defTabSz="412750"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6pPr>
            <a:lvl7pPr marL="2971800" indent="-228600" defTabSz="412750"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7pPr>
            <a:lvl8pPr marL="3429000" indent="-228600" defTabSz="412750"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8pPr>
            <a:lvl9pPr marL="3886200" indent="-228600" defTabSz="412750"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kumimoji="1" sz="1600">
                <a:solidFill>
                  <a:schemeClr val="tx1"/>
                </a:solidFill>
                <a:latin typeface="Tahoma" pitchFamily="34" charset="0"/>
                <a:ea typeface="ＤＦPOP体" pitchFamily="49" charset="-128"/>
              </a:defRPr>
            </a:lvl9pPr>
          </a:lstStyle>
          <a:p>
            <a:pPr algn="dist" eaLnBrk="1" hangingPunct="1">
              <a:buClr>
                <a:srgbClr val="000000"/>
              </a:buClr>
              <a:buSzPct val="100000"/>
              <a:buFont typeface="Times New Roman" pitchFamily="18" charset="0"/>
              <a:buNone/>
            </a:pPr>
            <a:r>
              <a:rPr kumimoji="0" lang="en-US" altLang="ja-JP" sz="3200" b="1" dirty="0" err="1">
                <a:solidFill>
                  <a:srgbClr val="000000"/>
                </a:solidFill>
                <a:latin typeface="メイリオ" panose="020B0604030504040204" pitchFamily="50" charset="-128"/>
                <a:ea typeface="メイリオ" panose="020B0604030504040204" pitchFamily="50" charset="-128"/>
              </a:rPr>
              <a:t>プロフィール</a:t>
            </a:r>
            <a:endParaRPr kumimoji="0" lang="en-US" altLang="ja-JP" sz="3200" b="1" dirty="0">
              <a:solidFill>
                <a:srgbClr val="000000"/>
              </a:solidFill>
              <a:latin typeface="メイリオ" panose="020B0604030504040204" pitchFamily="50" charset="-128"/>
              <a:ea typeface="メイリオ" panose="020B0604030504040204" pitchFamily="50" charset="-128"/>
            </a:endParaRPr>
          </a:p>
          <a:p>
            <a:pPr algn="dist" eaLnBrk="1" hangingPunct="1">
              <a:buClr>
                <a:srgbClr val="000000"/>
              </a:buClr>
              <a:buSzPct val="100000"/>
              <a:buFont typeface="Times New Roman" pitchFamily="18" charset="0"/>
              <a:buNone/>
            </a:pPr>
            <a:r>
              <a:rPr kumimoji="0" lang="ja-JP" altLang="en-US" sz="3200" b="1" dirty="0">
                <a:solidFill>
                  <a:srgbClr val="000000"/>
                </a:solidFill>
                <a:latin typeface="メイリオ" panose="020B0604030504040204" pitchFamily="50" charset="-128"/>
                <a:ea typeface="メイリオ" panose="020B0604030504040204" pitchFamily="50" charset="-128"/>
              </a:rPr>
              <a:t>写真を忘れずに</a:t>
            </a:r>
            <a:endParaRPr kumimoji="0" lang="en-US" altLang="ja-JP" sz="3200" b="1" dirty="0">
              <a:solidFill>
                <a:srgbClr val="00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6228184" y="6309320"/>
            <a:ext cx="2448272" cy="365125"/>
          </a:xfrm>
        </p:spPr>
        <p:txBody>
          <a:bodyPr/>
          <a:lstStyle/>
          <a:p>
            <a:pPr>
              <a:defRPr/>
            </a:pPr>
            <a:fld id="{B4AFF7FF-3CD7-461F-AAFD-F8BDB618C7C8}" type="slidenum">
              <a:rPr lang="en-US" altLang="ja-JP" smtClean="0"/>
              <a:pPr>
                <a:defRPr/>
              </a:pPr>
              <a:t>2</a:t>
            </a:fld>
            <a:endParaRPr lang="en-US" altLang="ja-JP" dirty="0"/>
          </a:p>
        </p:txBody>
      </p:sp>
    </p:spTree>
    <p:extLst>
      <p:ext uri="{BB962C8B-B14F-4D97-AF65-F5344CB8AC3E}">
        <p14:creationId xmlns:p14="http://schemas.microsoft.com/office/powerpoint/2010/main" val="33906139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17FDC97-44B0-4D82-9565-2387A08665D1}"/>
              </a:ext>
            </a:extLst>
          </p:cNvPr>
          <p:cNvSpPr>
            <a:spLocks noGrp="1"/>
          </p:cNvSpPr>
          <p:nvPr>
            <p:ph type="sldNum" sz="quarter" idx="12"/>
          </p:nvPr>
        </p:nvSpPr>
        <p:spPr/>
        <p:txBody>
          <a:bodyPr/>
          <a:lstStyle/>
          <a:p>
            <a:fld id="{A02F7301-A056-40AF-BF7B-5C8068B5D362}" type="slidenum">
              <a:rPr kumimoji="1" lang="ja-JP" altLang="en-US" smtClean="0"/>
              <a:t>20</a:t>
            </a:fld>
            <a:endParaRPr kumimoji="1" lang="ja-JP" altLang="en-US"/>
          </a:p>
        </p:txBody>
      </p:sp>
      <p:sp>
        <p:nvSpPr>
          <p:cNvPr id="5" name="四角形: 角を丸くする 4">
            <a:extLst>
              <a:ext uri="{FF2B5EF4-FFF2-40B4-BE49-F238E27FC236}">
                <a16:creationId xmlns:a16="http://schemas.microsoft.com/office/drawing/2014/main" id="{04EE17B7-7EFC-4B76-87BC-6F2680E89D59}"/>
              </a:ext>
            </a:extLst>
          </p:cNvPr>
          <p:cNvSpPr/>
          <p:nvPr/>
        </p:nvSpPr>
        <p:spPr>
          <a:xfrm>
            <a:off x="233096" y="404663"/>
            <a:ext cx="8515368" cy="1281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メイリオ" panose="020B0604030504040204" pitchFamily="50" charset="-128"/>
                <a:ea typeface="メイリオ" panose="020B0604030504040204" pitchFamily="50" charset="-128"/>
              </a:rPr>
              <a:t>2021</a:t>
            </a:r>
            <a:r>
              <a:rPr kumimoji="1" lang="ja-JP" altLang="en-US" sz="3200" dirty="0">
                <a:latin typeface="メイリオ" panose="020B0604030504040204" pitchFamily="50" charset="-128"/>
                <a:ea typeface="メイリオ" panose="020B0604030504040204" pitchFamily="50" charset="-128"/>
              </a:rPr>
              <a:t>年</a:t>
            </a:r>
            <a:r>
              <a:rPr kumimoji="1" lang="en-US" altLang="ja-JP" sz="3200" dirty="0">
                <a:latin typeface="メイリオ" panose="020B0604030504040204" pitchFamily="50" charset="-128"/>
                <a:ea typeface="メイリオ" panose="020B0604030504040204" pitchFamily="50" charset="-128"/>
              </a:rPr>
              <a:t>9</a:t>
            </a:r>
            <a:r>
              <a:rPr kumimoji="1" lang="ja-JP" altLang="en-US" sz="3200" dirty="0">
                <a:latin typeface="メイリオ" panose="020B0604030504040204" pitchFamily="50" charset="-128"/>
                <a:ea typeface="メイリオ" panose="020B0604030504040204" pitchFamily="50" charset="-128"/>
              </a:rPr>
              <a:t>月フラット</a:t>
            </a:r>
            <a:r>
              <a:rPr kumimoji="1" lang="en-US" altLang="ja-JP" sz="3200" dirty="0">
                <a:latin typeface="メイリオ" panose="020B0604030504040204" pitchFamily="50" charset="-128"/>
                <a:ea typeface="メイリオ" panose="020B0604030504040204" pitchFamily="50" charset="-128"/>
              </a:rPr>
              <a:t>35</a:t>
            </a:r>
            <a:r>
              <a:rPr kumimoji="1" lang="ja-JP" altLang="en-US" sz="3200" dirty="0">
                <a:latin typeface="メイリオ" panose="020B0604030504040204" pitchFamily="50" charset="-128"/>
                <a:ea typeface="メイリオ" panose="020B0604030504040204" pitchFamily="50" charset="-128"/>
              </a:rPr>
              <a:t>金利</a:t>
            </a:r>
            <a:endParaRPr kumimoji="1" lang="en-US" altLang="ja-JP" sz="3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（新機構団信付き</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フラット</a:t>
            </a:r>
            <a:r>
              <a:rPr lang="en-US" altLang="ja-JP" sz="3200" dirty="0">
                <a:latin typeface="メイリオ" panose="020B0604030504040204" pitchFamily="50" charset="-128"/>
                <a:ea typeface="メイリオ" panose="020B0604030504040204" pitchFamily="50" charset="-128"/>
              </a:rPr>
              <a:t>35】</a:t>
            </a:r>
            <a:r>
              <a:rPr lang="ja-JP" altLang="en-US" sz="3200" dirty="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CDF99459-58F6-47C9-9139-1EC63712461D}"/>
              </a:ext>
            </a:extLst>
          </p:cNvPr>
          <p:cNvSpPr/>
          <p:nvPr/>
        </p:nvSpPr>
        <p:spPr>
          <a:xfrm>
            <a:off x="463108" y="2348880"/>
            <a:ext cx="3692503" cy="3240360"/>
          </a:xfrm>
          <a:prstGeom prst="roundRect">
            <a:avLst/>
          </a:prstGeom>
          <a:solidFill>
            <a:srgbClr val="009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0919027-8136-45CF-8A13-87B0673BBACD}"/>
              </a:ext>
            </a:extLst>
          </p:cNvPr>
          <p:cNvSpPr txBox="1"/>
          <p:nvPr/>
        </p:nvSpPr>
        <p:spPr>
          <a:xfrm>
            <a:off x="1346744" y="2532720"/>
            <a:ext cx="2103999" cy="400110"/>
          </a:xfrm>
          <a:prstGeom prst="rect">
            <a:avLst/>
          </a:prstGeom>
          <a:noFill/>
        </p:spPr>
        <p:txBody>
          <a:bodyPr wrap="square" rtlCol="0">
            <a:spAutoFit/>
          </a:bodyPr>
          <a:lstStyle/>
          <a:p>
            <a:pPr algn="ctr"/>
            <a:r>
              <a:rPr kumimoji="1" lang="ja-JP" altLang="en-US" sz="2000" dirty="0">
                <a:solidFill>
                  <a:schemeClr val="bg1"/>
                </a:solidFill>
              </a:rPr>
              <a:t>融資率</a:t>
            </a:r>
            <a:r>
              <a:rPr kumimoji="1" lang="en-US" altLang="ja-JP" sz="2000" dirty="0">
                <a:solidFill>
                  <a:schemeClr val="bg1"/>
                </a:solidFill>
              </a:rPr>
              <a:t>(9</a:t>
            </a:r>
            <a:r>
              <a:rPr kumimoji="1" lang="ja-JP" altLang="en-US" sz="2000" dirty="0">
                <a:solidFill>
                  <a:schemeClr val="bg1"/>
                </a:solidFill>
              </a:rPr>
              <a:t>割以下</a:t>
            </a:r>
            <a:r>
              <a:rPr kumimoji="1" lang="en-US" altLang="ja-JP" sz="2000" dirty="0">
                <a:solidFill>
                  <a:schemeClr val="bg1"/>
                </a:solidFill>
              </a:rPr>
              <a:t>)</a:t>
            </a:r>
            <a:endParaRPr kumimoji="1" lang="ja-JP" altLang="en-US" sz="2000" dirty="0">
              <a:solidFill>
                <a:schemeClr val="bg1"/>
              </a:solidFill>
            </a:endParaRPr>
          </a:p>
        </p:txBody>
      </p:sp>
      <p:sp>
        <p:nvSpPr>
          <p:cNvPr id="11" name="テキスト ボックス 10">
            <a:extLst>
              <a:ext uri="{FF2B5EF4-FFF2-40B4-BE49-F238E27FC236}">
                <a16:creationId xmlns:a16="http://schemas.microsoft.com/office/drawing/2014/main" id="{72960ABF-7A74-4CD9-B3A8-620558720BA2}"/>
              </a:ext>
            </a:extLst>
          </p:cNvPr>
          <p:cNvSpPr txBox="1"/>
          <p:nvPr/>
        </p:nvSpPr>
        <p:spPr>
          <a:xfrm>
            <a:off x="1165631" y="2996952"/>
            <a:ext cx="2347245" cy="400110"/>
          </a:xfrm>
          <a:prstGeom prst="rect">
            <a:avLst/>
          </a:prstGeom>
          <a:noFill/>
        </p:spPr>
        <p:txBody>
          <a:bodyPr wrap="square" rtlCol="0">
            <a:spAutoFit/>
          </a:bodyPr>
          <a:lstStyle/>
          <a:p>
            <a:pPr algn="ctr"/>
            <a:r>
              <a:rPr kumimoji="1" lang="ja-JP" altLang="en-US" sz="2000" dirty="0">
                <a:solidFill>
                  <a:schemeClr val="bg1"/>
                </a:solidFill>
              </a:rPr>
              <a:t>返済期間</a:t>
            </a:r>
            <a:r>
              <a:rPr kumimoji="1" lang="en-US" altLang="ja-JP" sz="2000" dirty="0">
                <a:solidFill>
                  <a:schemeClr val="bg1"/>
                </a:solidFill>
              </a:rPr>
              <a:t>15</a:t>
            </a:r>
            <a:r>
              <a:rPr kumimoji="1" lang="ja-JP" altLang="en-US" sz="2000" dirty="0">
                <a:solidFill>
                  <a:schemeClr val="bg1"/>
                </a:solidFill>
              </a:rPr>
              <a:t>～</a:t>
            </a:r>
            <a:r>
              <a:rPr kumimoji="1" lang="en-US" altLang="ja-JP" sz="2000" dirty="0">
                <a:solidFill>
                  <a:schemeClr val="bg1"/>
                </a:solidFill>
              </a:rPr>
              <a:t>20</a:t>
            </a:r>
            <a:r>
              <a:rPr kumimoji="1" lang="ja-JP" altLang="en-US" sz="2000" dirty="0">
                <a:solidFill>
                  <a:schemeClr val="bg1"/>
                </a:solidFill>
              </a:rPr>
              <a:t>年</a:t>
            </a:r>
          </a:p>
        </p:txBody>
      </p:sp>
      <p:sp>
        <p:nvSpPr>
          <p:cNvPr id="12" name="テキスト ボックス 11">
            <a:extLst>
              <a:ext uri="{FF2B5EF4-FFF2-40B4-BE49-F238E27FC236}">
                <a16:creationId xmlns:a16="http://schemas.microsoft.com/office/drawing/2014/main" id="{98D761C9-631C-4B4F-BA48-E4CA7A083F9F}"/>
              </a:ext>
            </a:extLst>
          </p:cNvPr>
          <p:cNvSpPr txBox="1"/>
          <p:nvPr/>
        </p:nvSpPr>
        <p:spPr>
          <a:xfrm>
            <a:off x="597157" y="4293096"/>
            <a:ext cx="676393" cy="369332"/>
          </a:xfrm>
          <a:prstGeom prst="rect">
            <a:avLst/>
          </a:prstGeom>
          <a:noFill/>
        </p:spPr>
        <p:txBody>
          <a:bodyPr wrap="square" rtlCol="0">
            <a:spAutoFit/>
          </a:bodyPr>
          <a:lstStyle/>
          <a:p>
            <a:r>
              <a:rPr kumimoji="1" lang="ja-JP" altLang="en-US" dirty="0">
                <a:solidFill>
                  <a:schemeClr val="bg1"/>
                </a:solidFill>
              </a:rPr>
              <a:t>年率</a:t>
            </a:r>
          </a:p>
        </p:txBody>
      </p:sp>
      <p:sp>
        <p:nvSpPr>
          <p:cNvPr id="13" name="テキスト ボックス 12">
            <a:extLst>
              <a:ext uri="{FF2B5EF4-FFF2-40B4-BE49-F238E27FC236}">
                <a16:creationId xmlns:a16="http://schemas.microsoft.com/office/drawing/2014/main" id="{7CC2756D-BE29-430C-8730-A34DE1F5187F}"/>
              </a:ext>
            </a:extLst>
          </p:cNvPr>
          <p:cNvSpPr txBox="1"/>
          <p:nvPr/>
        </p:nvSpPr>
        <p:spPr>
          <a:xfrm>
            <a:off x="1031100" y="3574069"/>
            <a:ext cx="3764783" cy="1323439"/>
          </a:xfrm>
          <a:prstGeom prst="rect">
            <a:avLst/>
          </a:prstGeom>
          <a:noFill/>
        </p:spPr>
        <p:txBody>
          <a:bodyPr wrap="square" rtlCol="0">
            <a:spAutoFit/>
          </a:bodyPr>
          <a:lstStyle/>
          <a:p>
            <a:r>
              <a:rPr kumimoji="1" lang="en-US" altLang="ja-JP" sz="8000" b="1" dirty="0">
                <a:solidFill>
                  <a:schemeClr val="bg1"/>
                </a:solidFill>
              </a:rPr>
              <a:t>1.15</a:t>
            </a:r>
            <a:r>
              <a:rPr kumimoji="1" lang="ja-JP" altLang="en-US" sz="7200" b="1" dirty="0">
                <a:solidFill>
                  <a:schemeClr val="bg1"/>
                </a:solidFill>
              </a:rPr>
              <a:t>％</a:t>
            </a:r>
          </a:p>
        </p:txBody>
      </p:sp>
      <p:sp>
        <p:nvSpPr>
          <p:cNvPr id="14" name="テキスト ボックス 13">
            <a:extLst>
              <a:ext uri="{FF2B5EF4-FFF2-40B4-BE49-F238E27FC236}">
                <a16:creationId xmlns:a16="http://schemas.microsoft.com/office/drawing/2014/main" id="{81D28E39-D37A-491D-AD0F-35DD6FA8472E}"/>
              </a:ext>
            </a:extLst>
          </p:cNvPr>
          <p:cNvSpPr txBox="1"/>
          <p:nvPr/>
        </p:nvSpPr>
        <p:spPr>
          <a:xfrm>
            <a:off x="1288282" y="4727077"/>
            <a:ext cx="2112383" cy="369332"/>
          </a:xfrm>
          <a:prstGeom prst="rect">
            <a:avLst/>
          </a:prstGeom>
          <a:noFill/>
        </p:spPr>
        <p:txBody>
          <a:bodyPr wrap="square" rtlCol="0">
            <a:spAutoFit/>
          </a:bodyPr>
          <a:lstStyle/>
          <a:p>
            <a:r>
              <a:rPr kumimoji="1" lang="ja-JP" altLang="en-US" dirty="0">
                <a:solidFill>
                  <a:schemeClr val="bg1"/>
                </a:solidFill>
              </a:rPr>
              <a:t>実質年率　</a:t>
            </a:r>
            <a:r>
              <a:rPr kumimoji="1" lang="en-US" altLang="ja-JP" dirty="0">
                <a:solidFill>
                  <a:schemeClr val="bg1"/>
                </a:solidFill>
              </a:rPr>
              <a:t>1.381</a:t>
            </a:r>
            <a:r>
              <a:rPr kumimoji="1" lang="ja-JP" altLang="en-US" dirty="0">
                <a:solidFill>
                  <a:schemeClr val="bg1"/>
                </a:solidFill>
              </a:rPr>
              <a:t>％</a:t>
            </a:r>
          </a:p>
        </p:txBody>
      </p:sp>
      <p:sp>
        <p:nvSpPr>
          <p:cNvPr id="15" name="四角形: 角を丸くする 14">
            <a:extLst>
              <a:ext uri="{FF2B5EF4-FFF2-40B4-BE49-F238E27FC236}">
                <a16:creationId xmlns:a16="http://schemas.microsoft.com/office/drawing/2014/main" id="{E6D01387-A113-4DE3-92B9-285AF0942D6B}"/>
              </a:ext>
            </a:extLst>
          </p:cNvPr>
          <p:cNvSpPr/>
          <p:nvPr/>
        </p:nvSpPr>
        <p:spPr>
          <a:xfrm>
            <a:off x="4911945" y="2348880"/>
            <a:ext cx="3692503" cy="3240360"/>
          </a:xfrm>
          <a:prstGeom prst="roundRect">
            <a:avLst/>
          </a:prstGeom>
          <a:solidFill>
            <a:srgbClr val="009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3CE41E75-E743-4199-B387-A8F3CB926FB9}"/>
              </a:ext>
            </a:extLst>
          </p:cNvPr>
          <p:cNvSpPr txBox="1"/>
          <p:nvPr/>
        </p:nvSpPr>
        <p:spPr>
          <a:xfrm>
            <a:off x="5795581" y="2532720"/>
            <a:ext cx="2103999" cy="400110"/>
          </a:xfrm>
          <a:prstGeom prst="rect">
            <a:avLst/>
          </a:prstGeom>
          <a:noFill/>
        </p:spPr>
        <p:txBody>
          <a:bodyPr wrap="square" rtlCol="0">
            <a:spAutoFit/>
          </a:bodyPr>
          <a:lstStyle/>
          <a:p>
            <a:pPr algn="ctr"/>
            <a:r>
              <a:rPr kumimoji="1" lang="ja-JP" altLang="en-US" sz="2000" dirty="0">
                <a:solidFill>
                  <a:schemeClr val="bg1"/>
                </a:solidFill>
              </a:rPr>
              <a:t>融資率</a:t>
            </a:r>
            <a:r>
              <a:rPr kumimoji="1" lang="en-US" altLang="ja-JP" sz="2000" dirty="0">
                <a:solidFill>
                  <a:schemeClr val="bg1"/>
                </a:solidFill>
              </a:rPr>
              <a:t>(9</a:t>
            </a:r>
            <a:r>
              <a:rPr kumimoji="1" lang="ja-JP" altLang="en-US" sz="2000" dirty="0">
                <a:solidFill>
                  <a:schemeClr val="bg1"/>
                </a:solidFill>
              </a:rPr>
              <a:t>割以下</a:t>
            </a:r>
            <a:r>
              <a:rPr kumimoji="1" lang="en-US" altLang="ja-JP" sz="2000" dirty="0">
                <a:solidFill>
                  <a:schemeClr val="bg1"/>
                </a:solidFill>
              </a:rPr>
              <a:t>)</a:t>
            </a:r>
            <a:endParaRPr kumimoji="1" lang="ja-JP" altLang="en-US" sz="2000" dirty="0">
              <a:solidFill>
                <a:schemeClr val="bg1"/>
              </a:solidFill>
            </a:endParaRPr>
          </a:p>
        </p:txBody>
      </p:sp>
      <p:sp>
        <p:nvSpPr>
          <p:cNvPr id="17" name="テキスト ボックス 16">
            <a:extLst>
              <a:ext uri="{FF2B5EF4-FFF2-40B4-BE49-F238E27FC236}">
                <a16:creationId xmlns:a16="http://schemas.microsoft.com/office/drawing/2014/main" id="{D43A4A20-FE17-43D1-910A-6006FBB80D0D}"/>
              </a:ext>
            </a:extLst>
          </p:cNvPr>
          <p:cNvSpPr txBox="1"/>
          <p:nvPr/>
        </p:nvSpPr>
        <p:spPr>
          <a:xfrm>
            <a:off x="5614468" y="2996952"/>
            <a:ext cx="2347245" cy="400110"/>
          </a:xfrm>
          <a:prstGeom prst="rect">
            <a:avLst/>
          </a:prstGeom>
          <a:noFill/>
        </p:spPr>
        <p:txBody>
          <a:bodyPr wrap="square" rtlCol="0">
            <a:spAutoFit/>
          </a:bodyPr>
          <a:lstStyle/>
          <a:p>
            <a:pPr algn="ctr"/>
            <a:r>
              <a:rPr kumimoji="1" lang="ja-JP" altLang="en-US" sz="2000" dirty="0">
                <a:solidFill>
                  <a:schemeClr val="bg1"/>
                </a:solidFill>
              </a:rPr>
              <a:t>返済期間</a:t>
            </a:r>
            <a:r>
              <a:rPr kumimoji="1" lang="en-US" altLang="ja-JP" sz="2000" dirty="0">
                <a:solidFill>
                  <a:schemeClr val="bg1"/>
                </a:solidFill>
              </a:rPr>
              <a:t>21</a:t>
            </a:r>
            <a:r>
              <a:rPr kumimoji="1" lang="ja-JP" altLang="en-US" sz="2000" dirty="0">
                <a:solidFill>
                  <a:schemeClr val="bg1"/>
                </a:solidFill>
              </a:rPr>
              <a:t>～</a:t>
            </a:r>
            <a:r>
              <a:rPr kumimoji="1" lang="en-US" altLang="ja-JP" sz="2000" dirty="0">
                <a:solidFill>
                  <a:schemeClr val="bg1"/>
                </a:solidFill>
              </a:rPr>
              <a:t>35</a:t>
            </a:r>
            <a:r>
              <a:rPr kumimoji="1" lang="ja-JP" altLang="en-US" sz="2000" dirty="0">
                <a:solidFill>
                  <a:schemeClr val="bg1"/>
                </a:solidFill>
              </a:rPr>
              <a:t>年</a:t>
            </a:r>
          </a:p>
        </p:txBody>
      </p:sp>
      <p:sp>
        <p:nvSpPr>
          <p:cNvPr id="18" name="テキスト ボックス 17">
            <a:extLst>
              <a:ext uri="{FF2B5EF4-FFF2-40B4-BE49-F238E27FC236}">
                <a16:creationId xmlns:a16="http://schemas.microsoft.com/office/drawing/2014/main" id="{4904F0BA-D24F-452E-B83E-D599E63F70C6}"/>
              </a:ext>
            </a:extLst>
          </p:cNvPr>
          <p:cNvSpPr txBox="1"/>
          <p:nvPr/>
        </p:nvSpPr>
        <p:spPr>
          <a:xfrm>
            <a:off x="5045994" y="4293096"/>
            <a:ext cx="676393" cy="369332"/>
          </a:xfrm>
          <a:prstGeom prst="rect">
            <a:avLst/>
          </a:prstGeom>
          <a:noFill/>
        </p:spPr>
        <p:txBody>
          <a:bodyPr wrap="square" rtlCol="0">
            <a:spAutoFit/>
          </a:bodyPr>
          <a:lstStyle/>
          <a:p>
            <a:r>
              <a:rPr kumimoji="1" lang="ja-JP" altLang="en-US" dirty="0">
                <a:solidFill>
                  <a:schemeClr val="bg1"/>
                </a:solidFill>
              </a:rPr>
              <a:t>年率</a:t>
            </a:r>
          </a:p>
        </p:txBody>
      </p:sp>
      <p:sp>
        <p:nvSpPr>
          <p:cNvPr id="19" name="テキスト ボックス 18">
            <a:extLst>
              <a:ext uri="{FF2B5EF4-FFF2-40B4-BE49-F238E27FC236}">
                <a16:creationId xmlns:a16="http://schemas.microsoft.com/office/drawing/2014/main" id="{DF215CB2-CD8C-4CEA-8984-5B17488CBE64}"/>
              </a:ext>
            </a:extLst>
          </p:cNvPr>
          <p:cNvSpPr txBox="1"/>
          <p:nvPr/>
        </p:nvSpPr>
        <p:spPr>
          <a:xfrm>
            <a:off x="5647260" y="3574069"/>
            <a:ext cx="3597460" cy="1323439"/>
          </a:xfrm>
          <a:prstGeom prst="rect">
            <a:avLst/>
          </a:prstGeom>
          <a:noFill/>
        </p:spPr>
        <p:txBody>
          <a:bodyPr wrap="square" rtlCol="0">
            <a:spAutoFit/>
          </a:bodyPr>
          <a:lstStyle/>
          <a:p>
            <a:r>
              <a:rPr kumimoji="1" lang="en-US" altLang="ja-JP" sz="8000" b="1" dirty="0">
                <a:solidFill>
                  <a:schemeClr val="bg1"/>
                </a:solidFill>
              </a:rPr>
              <a:t>1.28</a:t>
            </a:r>
            <a:r>
              <a:rPr kumimoji="1" lang="ja-JP" altLang="en-US" sz="7200" b="1" dirty="0">
                <a:solidFill>
                  <a:schemeClr val="bg1"/>
                </a:solidFill>
              </a:rPr>
              <a:t>％</a:t>
            </a:r>
          </a:p>
        </p:txBody>
      </p:sp>
      <p:sp>
        <p:nvSpPr>
          <p:cNvPr id="20" name="テキスト ボックス 19">
            <a:extLst>
              <a:ext uri="{FF2B5EF4-FFF2-40B4-BE49-F238E27FC236}">
                <a16:creationId xmlns:a16="http://schemas.microsoft.com/office/drawing/2014/main" id="{E122EA88-01F0-4E91-8DFE-C60CC0FA9225}"/>
              </a:ext>
            </a:extLst>
          </p:cNvPr>
          <p:cNvSpPr txBox="1"/>
          <p:nvPr/>
        </p:nvSpPr>
        <p:spPr>
          <a:xfrm>
            <a:off x="5737119" y="4727077"/>
            <a:ext cx="2112383" cy="369332"/>
          </a:xfrm>
          <a:prstGeom prst="rect">
            <a:avLst/>
          </a:prstGeom>
          <a:noFill/>
        </p:spPr>
        <p:txBody>
          <a:bodyPr wrap="square" rtlCol="0">
            <a:spAutoFit/>
          </a:bodyPr>
          <a:lstStyle/>
          <a:p>
            <a:r>
              <a:rPr kumimoji="1" lang="ja-JP" altLang="en-US" dirty="0">
                <a:solidFill>
                  <a:schemeClr val="bg1"/>
                </a:solidFill>
              </a:rPr>
              <a:t>実質年率　</a:t>
            </a:r>
            <a:r>
              <a:rPr kumimoji="1" lang="en-US" altLang="ja-JP" dirty="0">
                <a:solidFill>
                  <a:schemeClr val="bg1"/>
                </a:solidFill>
              </a:rPr>
              <a:t>1.417</a:t>
            </a:r>
            <a:r>
              <a:rPr kumimoji="1" lang="ja-JP" altLang="en-US" dirty="0">
                <a:solidFill>
                  <a:schemeClr val="bg1"/>
                </a:solidFill>
              </a:rPr>
              <a:t>％</a:t>
            </a:r>
          </a:p>
        </p:txBody>
      </p:sp>
      <p:sp>
        <p:nvSpPr>
          <p:cNvPr id="21" name="楕円 20">
            <a:extLst>
              <a:ext uri="{FF2B5EF4-FFF2-40B4-BE49-F238E27FC236}">
                <a16:creationId xmlns:a16="http://schemas.microsoft.com/office/drawing/2014/main" id="{F1C42FAE-4F96-42AB-8D67-1BBD70E48462}"/>
              </a:ext>
            </a:extLst>
          </p:cNvPr>
          <p:cNvSpPr/>
          <p:nvPr/>
        </p:nvSpPr>
        <p:spPr>
          <a:xfrm>
            <a:off x="5004049" y="3386765"/>
            <a:ext cx="3646488" cy="20765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526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3,000</a:t>
            </a:r>
            <a:r>
              <a:rPr kumimoji="1" lang="ja-JP" altLang="en-US" dirty="0">
                <a:latin typeface="メイリオ" panose="020B0604030504040204" pitchFamily="50" charset="-128"/>
                <a:ea typeface="メイリオ" panose="020B0604030504040204" pitchFamily="50" charset="-128"/>
              </a:rPr>
              <a:t>万円 </a:t>
            </a:r>
            <a:r>
              <a:rPr kumimoji="1" lang="ja-JP" altLang="en-US" u="sng" dirty="0">
                <a:latin typeface="メイリオ" panose="020B0604030504040204" pitchFamily="50" charset="-128"/>
                <a:ea typeface="メイリオ" panose="020B0604030504040204" pitchFamily="50" charset="-128"/>
              </a:rPr>
              <a:t>金利</a:t>
            </a:r>
            <a:r>
              <a:rPr lang="en-US" altLang="ja-JP" u="sng" dirty="0">
                <a:latin typeface="メイリオ" panose="020B0604030504040204" pitchFamily="50" charset="-128"/>
                <a:ea typeface="メイリオ" panose="020B0604030504040204" pitchFamily="50" charset="-128"/>
              </a:rPr>
              <a:t>1.0</a:t>
            </a:r>
            <a:r>
              <a:rPr kumimoji="1" lang="ja-JP" altLang="en-US" u="sng"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35</a:t>
            </a:r>
            <a:r>
              <a:rPr kumimoji="1" lang="ja-JP" altLang="en-US" dirty="0">
                <a:latin typeface="メイリオ" panose="020B0604030504040204" pitchFamily="50" charset="-128"/>
                <a:ea typeface="メイリオ" panose="020B0604030504040204" pitchFamily="50" charset="-128"/>
              </a:rPr>
              <a:t>年＝総返済額は？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r>
              <a:rPr kumimoji="1" lang="ja-JP" altLang="en-US" dirty="0"/>
              <a:t>　　　　　　　　</a:t>
            </a:r>
            <a:r>
              <a:rPr kumimoji="1" lang="ja-JP" altLang="en-US" sz="4000" dirty="0">
                <a:solidFill>
                  <a:srgbClr val="FF0000"/>
                </a:solidFill>
                <a:latin typeface="メイリオ" panose="020B0604030504040204" pitchFamily="50" charset="-128"/>
                <a:ea typeface="メイリオ" panose="020B0604030504040204" pitchFamily="50" charset="-128"/>
              </a:rPr>
              <a:t>約</a:t>
            </a:r>
            <a:r>
              <a:rPr lang="en-US" altLang="ja-JP" sz="4000" dirty="0">
                <a:solidFill>
                  <a:srgbClr val="FF0000"/>
                </a:solidFill>
                <a:latin typeface="メイリオ" panose="020B0604030504040204" pitchFamily="50" charset="-128"/>
                <a:ea typeface="メイリオ" panose="020B0604030504040204" pitchFamily="50" charset="-128"/>
              </a:rPr>
              <a:t>3,557</a:t>
            </a:r>
            <a:r>
              <a:rPr kumimoji="1" lang="ja-JP" altLang="en-US" sz="4000" dirty="0">
                <a:solidFill>
                  <a:srgbClr val="FF0000"/>
                </a:solidFill>
                <a:latin typeface="メイリオ" panose="020B0604030504040204" pitchFamily="50" charset="-128"/>
                <a:ea typeface="メイリオ" panose="020B0604030504040204" pitchFamily="50" charset="-128"/>
              </a:rPr>
              <a:t>万円・・・①</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21</a:t>
            </a:fld>
            <a:endParaRPr kumimoji="1" lang="ja-JP" altLang="en-US"/>
          </a:p>
        </p:txBody>
      </p:sp>
    </p:spTree>
    <p:extLst>
      <p:ext uri="{BB962C8B-B14F-4D97-AF65-F5344CB8AC3E}">
        <p14:creationId xmlns:p14="http://schemas.microsoft.com/office/powerpoint/2010/main" val="31305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323528" y="1700808"/>
            <a:ext cx="8568952" cy="442535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marL="0" indent="0">
              <a:buNone/>
            </a:pP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3,000</a:t>
            </a:r>
            <a:r>
              <a:rPr kumimoji="1" lang="ja-JP" altLang="en-US" dirty="0">
                <a:latin typeface="メイリオ" panose="020B0604030504040204" pitchFamily="50" charset="-128"/>
                <a:ea typeface="メイリオ" panose="020B0604030504040204" pitchFamily="50" charset="-128"/>
              </a:rPr>
              <a:t>万円 </a:t>
            </a:r>
            <a:r>
              <a:rPr kumimoji="1" lang="ja-JP" altLang="en-US" u="sng" dirty="0">
                <a:latin typeface="メイリオ" panose="020B0604030504040204" pitchFamily="50" charset="-128"/>
                <a:ea typeface="メイリオ" panose="020B0604030504040204" pitchFamily="50" charset="-128"/>
              </a:rPr>
              <a:t>金利</a:t>
            </a:r>
            <a:r>
              <a:rPr lang="en-US" altLang="ja-JP" u="sng" dirty="0">
                <a:latin typeface="メイリオ" panose="020B0604030504040204" pitchFamily="50" charset="-128"/>
                <a:ea typeface="メイリオ" panose="020B0604030504040204" pitchFamily="50" charset="-128"/>
              </a:rPr>
              <a:t>2.0</a:t>
            </a:r>
            <a:r>
              <a:rPr kumimoji="1" lang="ja-JP" altLang="en-US" u="sng"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35</a:t>
            </a:r>
            <a:r>
              <a:rPr kumimoji="1" lang="ja-JP" altLang="en-US" dirty="0">
                <a:latin typeface="メイリオ" panose="020B0604030504040204" pitchFamily="50" charset="-128"/>
                <a:ea typeface="メイリオ" panose="020B0604030504040204" pitchFamily="50" charset="-128"/>
              </a:rPr>
              <a:t>年＝総返済額は？　</a:t>
            </a:r>
            <a:endParaRPr kumimoji="1" lang="en-US" altLang="ja-JP" dirty="0">
              <a:latin typeface="メイリオ" panose="020B0604030504040204" pitchFamily="50" charset="-128"/>
              <a:ea typeface="メイリオ" panose="020B0604030504040204" pitchFamily="50" charset="-128"/>
            </a:endParaRPr>
          </a:p>
          <a:p>
            <a:endParaRPr lang="en-US" altLang="ja-JP" dirty="0"/>
          </a:p>
          <a:p>
            <a:pPr marL="0" indent="0">
              <a:buNone/>
            </a:pPr>
            <a:endParaRPr kumimoji="1" lang="en-US" altLang="ja-JP" dirty="0"/>
          </a:p>
          <a:p>
            <a:pPr marL="0" indent="0">
              <a:buNone/>
            </a:pPr>
            <a:r>
              <a:rPr lang="ja-JP" altLang="en-US" dirty="0"/>
              <a:t>　　　　　　　</a:t>
            </a:r>
            <a:r>
              <a:rPr lang="ja-JP" altLang="en-US" dirty="0">
                <a:solidFill>
                  <a:schemeClr val="accent6"/>
                </a:solidFill>
                <a:latin typeface="メイリオ" panose="020B0604030504040204" pitchFamily="50" charset="-128"/>
                <a:ea typeface="メイリオ" panose="020B0604030504040204" pitchFamily="50" charset="-128"/>
              </a:rPr>
              <a:t>金利が</a:t>
            </a:r>
            <a:r>
              <a:rPr lang="en-US" altLang="ja-JP" dirty="0">
                <a:solidFill>
                  <a:schemeClr val="accent6"/>
                </a:solidFill>
                <a:latin typeface="メイリオ" panose="020B0604030504040204" pitchFamily="50" charset="-128"/>
                <a:ea typeface="メイリオ" panose="020B0604030504040204" pitchFamily="50" charset="-128"/>
              </a:rPr>
              <a:t>1</a:t>
            </a:r>
            <a:r>
              <a:rPr lang="ja-JP" altLang="en-US" dirty="0">
                <a:solidFill>
                  <a:schemeClr val="accent6"/>
                </a:solidFill>
                <a:latin typeface="メイリオ" panose="020B0604030504040204" pitchFamily="50" charset="-128"/>
                <a:ea typeface="メイリオ" panose="020B0604030504040204" pitchFamily="50" charset="-128"/>
              </a:rPr>
              <a:t>％上がったら</a:t>
            </a:r>
            <a:endParaRPr kumimoji="1" lang="ja-JP" altLang="en-US" dirty="0">
              <a:solidFill>
                <a:schemeClr val="accent6"/>
              </a:solidFill>
              <a:latin typeface="メイリオ" panose="020B0604030504040204" pitchFamily="50" charset="-128"/>
              <a:ea typeface="メイリオ" panose="020B0604030504040204" pitchFamily="50" charset="-128"/>
            </a:endParaRPr>
          </a:p>
        </p:txBody>
      </p:sp>
      <p:sp>
        <p:nvSpPr>
          <p:cNvPr id="4" name="上矢印 3"/>
          <p:cNvSpPr/>
          <p:nvPr/>
        </p:nvSpPr>
        <p:spPr>
          <a:xfrm>
            <a:off x="3635896" y="3068960"/>
            <a:ext cx="484632"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22</a:t>
            </a:fld>
            <a:endParaRPr kumimoji="1" lang="ja-JP" altLang="en-US"/>
          </a:p>
        </p:txBody>
      </p:sp>
    </p:spTree>
    <p:extLst>
      <p:ext uri="{BB962C8B-B14F-4D97-AF65-F5344CB8AC3E}">
        <p14:creationId xmlns:p14="http://schemas.microsoft.com/office/powerpoint/2010/main" val="24061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323528" y="1772816"/>
            <a:ext cx="8568952" cy="4353347"/>
          </a:xfrm>
        </p:spPr>
        <p:style>
          <a:lnRef idx="1">
            <a:schemeClr val="accent1"/>
          </a:lnRef>
          <a:fillRef idx="2">
            <a:schemeClr val="accent1"/>
          </a:fillRef>
          <a:effectRef idx="1">
            <a:schemeClr val="accent1"/>
          </a:effectRef>
          <a:fontRef idx="minor">
            <a:schemeClr val="dk1"/>
          </a:fontRef>
        </p:style>
        <p:txBody>
          <a:bodyPr/>
          <a:lstStyle/>
          <a:p>
            <a:pPr marL="0" indent="0">
              <a:buNone/>
            </a:pP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3,000</a:t>
            </a:r>
            <a:r>
              <a:rPr kumimoji="1" lang="ja-JP" altLang="en-US" dirty="0">
                <a:latin typeface="メイリオ" panose="020B0604030504040204" pitchFamily="50" charset="-128"/>
                <a:ea typeface="メイリオ" panose="020B0604030504040204" pitchFamily="50" charset="-128"/>
              </a:rPr>
              <a:t>万円 </a:t>
            </a:r>
            <a:r>
              <a:rPr kumimoji="1" lang="ja-JP" altLang="en-US" u="sng" dirty="0">
                <a:latin typeface="メイリオ" panose="020B0604030504040204" pitchFamily="50" charset="-128"/>
                <a:ea typeface="メイリオ" panose="020B0604030504040204" pitchFamily="50" charset="-128"/>
              </a:rPr>
              <a:t>金利</a:t>
            </a:r>
            <a:r>
              <a:rPr lang="en-US" altLang="ja-JP" u="sng" dirty="0">
                <a:latin typeface="メイリオ" panose="020B0604030504040204" pitchFamily="50" charset="-128"/>
                <a:ea typeface="メイリオ" panose="020B0604030504040204" pitchFamily="50" charset="-128"/>
              </a:rPr>
              <a:t>2.0</a:t>
            </a:r>
            <a:r>
              <a:rPr kumimoji="1" lang="ja-JP" altLang="en-US" u="sng"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35</a:t>
            </a:r>
            <a:r>
              <a:rPr kumimoji="1" lang="ja-JP" altLang="en-US" dirty="0">
                <a:latin typeface="メイリオ" panose="020B0604030504040204" pitchFamily="50" charset="-128"/>
                <a:ea typeface="メイリオ" panose="020B0604030504040204" pitchFamily="50" charset="-128"/>
              </a:rPr>
              <a:t>年＝総返済額は？</a:t>
            </a:r>
            <a:endParaRPr kumimoji="1" lang="en-US" altLang="ja-JP" dirty="0">
              <a:latin typeface="メイリオ" panose="020B0604030504040204" pitchFamily="50" charset="-128"/>
              <a:ea typeface="メイリオ" panose="020B0604030504040204" pitchFamily="50" charset="-128"/>
            </a:endParaRPr>
          </a:p>
          <a:p>
            <a:endParaRPr lang="en-US" altLang="ja-JP" dirty="0"/>
          </a:p>
          <a:p>
            <a:pPr marL="0" indent="0">
              <a:buNone/>
            </a:pPr>
            <a:endParaRPr kumimoji="1" lang="en-US" altLang="ja-JP" dirty="0"/>
          </a:p>
          <a:p>
            <a:pPr marL="0" indent="0">
              <a:buNone/>
            </a:pPr>
            <a:r>
              <a:rPr lang="ja-JP" altLang="en-US" dirty="0"/>
              <a:t>　　　　　　　　</a:t>
            </a:r>
            <a:r>
              <a:rPr lang="ja-JP" altLang="en-US" sz="4000" dirty="0">
                <a:solidFill>
                  <a:srgbClr val="FF0000"/>
                </a:solidFill>
                <a:latin typeface="メイリオ" panose="020B0604030504040204" pitchFamily="50" charset="-128"/>
                <a:ea typeface="メイリオ" panose="020B0604030504040204" pitchFamily="50" charset="-128"/>
              </a:rPr>
              <a:t>約</a:t>
            </a:r>
            <a:r>
              <a:rPr lang="en-US" altLang="ja-JP" sz="4000" dirty="0">
                <a:solidFill>
                  <a:srgbClr val="FF0000"/>
                </a:solidFill>
                <a:latin typeface="メイリオ" panose="020B0604030504040204" pitchFamily="50" charset="-128"/>
                <a:ea typeface="メイリオ" panose="020B0604030504040204" pitchFamily="50" charset="-128"/>
              </a:rPr>
              <a:t>4,174</a:t>
            </a:r>
            <a:r>
              <a:rPr lang="ja-JP" altLang="en-US" sz="4000" dirty="0">
                <a:solidFill>
                  <a:srgbClr val="FF0000"/>
                </a:solidFill>
                <a:latin typeface="メイリオ" panose="020B0604030504040204" pitchFamily="50" charset="-128"/>
                <a:ea typeface="メイリオ" panose="020B0604030504040204" pitchFamily="50" charset="-128"/>
              </a:rPr>
              <a:t>万円・・・②</a:t>
            </a:r>
            <a:endParaRPr kumimoji="1" lang="ja-JP" altLang="en-US" sz="40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23</a:t>
            </a:fld>
            <a:endParaRPr kumimoji="1" lang="ja-JP" altLang="en-US"/>
          </a:p>
        </p:txBody>
      </p:sp>
    </p:spTree>
    <p:extLst>
      <p:ext uri="{BB962C8B-B14F-4D97-AF65-F5344CB8AC3E}">
        <p14:creationId xmlns:p14="http://schemas.microsoft.com/office/powerpoint/2010/main" val="37738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金利の重さ</a:t>
            </a:r>
          </a:p>
        </p:txBody>
      </p:sp>
      <p:sp>
        <p:nvSpPr>
          <p:cNvPr id="3" name="コンテンツ プレースホルダー 2"/>
          <p:cNvSpPr>
            <a:spLocks noGrp="1"/>
          </p:cNvSpPr>
          <p:nvPr>
            <p:ph idx="1"/>
          </p:nvPr>
        </p:nvSpPr>
        <p:spPr>
          <a:xfrm>
            <a:off x="539553" y="1700808"/>
            <a:ext cx="8496944" cy="4824536"/>
          </a:xfrm>
          <a:solidFill>
            <a:schemeClr val="tx2">
              <a:lumMod val="20000"/>
              <a:lumOff val="80000"/>
            </a:schemeClr>
          </a:solidFill>
        </p:spPr>
        <p:txBody>
          <a:bodyPr>
            <a:normAutofit fontScale="62500" lnSpcReduction="20000"/>
          </a:bodyPr>
          <a:lstStyle/>
          <a:p>
            <a:pPr marL="0" indent="0">
              <a:buNone/>
            </a:pPr>
            <a:r>
              <a:rPr lang="ja-JP" altLang="en-US" sz="3600" dirty="0"/>
              <a:t>　　</a:t>
            </a:r>
            <a:endParaRPr lang="en-US" altLang="ja-JP" sz="3600" dirty="0"/>
          </a:p>
          <a:p>
            <a:pPr marL="0" indent="0">
              <a:buNone/>
            </a:pPr>
            <a:r>
              <a:rPr lang="ja-JP" altLang="en-US" sz="3600" dirty="0">
                <a:latin typeface="メイリオ" panose="020B0604030504040204" pitchFamily="50" charset="-128"/>
                <a:ea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rPr>
              <a:t>①３０００万円　金利</a:t>
            </a:r>
            <a:r>
              <a:rPr lang="en-US" altLang="ja-JP" sz="4000" b="1" dirty="0">
                <a:solidFill>
                  <a:srgbClr val="C00000"/>
                </a:solidFill>
                <a:latin typeface="メイリオ" panose="020B0604030504040204" pitchFamily="50" charset="-128"/>
                <a:ea typeface="メイリオ" panose="020B0604030504040204" pitchFamily="50" charset="-128"/>
              </a:rPr>
              <a:t>1.0</a:t>
            </a:r>
            <a:r>
              <a:rPr lang="ja-JP" altLang="en-US" sz="4000" dirty="0">
                <a:latin typeface="メイリオ" panose="020B0604030504040204" pitchFamily="50" charset="-128"/>
                <a:ea typeface="メイリオ" panose="020B0604030504040204" pitchFamily="50" charset="-128"/>
              </a:rPr>
              <a:t>％　３５年＝　</a:t>
            </a:r>
            <a:r>
              <a:rPr lang="ja-JP" altLang="en-US" sz="4000" dirty="0">
                <a:solidFill>
                  <a:srgbClr val="FF0000"/>
                </a:solidFill>
                <a:latin typeface="メイリオ" panose="020B0604030504040204" pitchFamily="50" charset="-128"/>
                <a:ea typeface="メイリオ" panose="020B0604030504040204" pitchFamily="50" charset="-128"/>
              </a:rPr>
              <a:t>約</a:t>
            </a:r>
            <a:r>
              <a:rPr lang="en-US" altLang="ja-JP" sz="4000" dirty="0">
                <a:solidFill>
                  <a:srgbClr val="FF0000"/>
                </a:solidFill>
                <a:latin typeface="メイリオ" panose="020B0604030504040204" pitchFamily="50" charset="-128"/>
                <a:ea typeface="メイリオ" panose="020B0604030504040204" pitchFamily="50" charset="-128"/>
              </a:rPr>
              <a:t>3,557</a:t>
            </a:r>
            <a:r>
              <a:rPr lang="ja-JP" altLang="en-US" sz="4000" dirty="0">
                <a:solidFill>
                  <a:srgbClr val="FF0000"/>
                </a:solidFill>
                <a:latin typeface="メイリオ" panose="020B0604030504040204" pitchFamily="50" charset="-128"/>
                <a:ea typeface="メイリオ" panose="020B0604030504040204" pitchFamily="50" charset="-128"/>
              </a:rPr>
              <a:t>万円</a:t>
            </a:r>
            <a:endParaRPr lang="en-US" altLang="ja-JP" sz="4000" dirty="0">
              <a:solidFill>
                <a:srgbClr val="FF0000"/>
              </a:solidFill>
              <a:latin typeface="メイリオ" panose="020B0604030504040204" pitchFamily="50" charset="-128"/>
              <a:ea typeface="メイリオ" panose="020B0604030504040204" pitchFamily="50" charset="-128"/>
            </a:endParaRPr>
          </a:p>
          <a:p>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rPr>
              <a:t>②３０００万円　金利</a:t>
            </a:r>
            <a:r>
              <a:rPr lang="en-US" altLang="ja-JP" sz="4000" b="1" dirty="0">
                <a:solidFill>
                  <a:srgbClr val="C00000"/>
                </a:solidFill>
                <a:latin typeface="メイリオ" panose="020B0604030504040204" pitchFamily="50" charset="-128"/>
                <a:ea typeface="メイリオ" panose="020B0604030504040204" pitchFamily="50" charset="-128"/>
              </a:rPr>
              <a:t>2.0</a:t>
            </a:r>
            <a:r>
              <a:rPr lang="ja-JP" altLang="en-US" sz="4000" dirty="0">
                <a:latin typeface="メイリオ" panose="020B0604030504040204" pitchFamily="50" charset="-128"/>
                <a:ea typeface="メイリオ" panose="020B0604030504040204" pitchFamily="50" charset="-128"/>
              </a:rPr>
              <a:t>％　３５年＝　</a:t>
            </a:r>
            <a:r>
              <a:rPr lang="ja-JP" altLang="en-US" sz="4000" dirty="0">
                <a:solidFill>
                  <a:srgbClr val="FF0000"/>
                </a:solidFill>
                <a:latin typeface="メイリオ" panose="020B0604030504040204" pitchFamily="50" charset="-128"/>
                <a:ea typeface="メイリオ" panose="020B0604030504040204" pitchFamily="50" charset="-128"/>
              </a:rPr>
              <a:t>約４</a:t>
            </a:r>
            <a:r>
              <a:rPr lang="en-US" altLang="ja-JP" sz="4000" dirty="0">
                <a:solidFill>
                  <a:srgbClr val="FF0000"/>
                </a:solidFill>
                <a:latin typeface="メイリオ" panose="020B0604030504040204" pitchFamily="50" charset="-128"/>
                <a:ea typeface="メイリオ" panose="020B0604030504040204" pitchFamily="50" charset="-128"/>
              </a:rPr>
              <a:t>,174</a:t>
            </a:r>
            <a:r>
              <a:rPr lang="ja-JP" altLang="en-US" sz="4000" dirty="0">
                <a:solidFill>
                  <a:srgbClr val="FF0000"/>
                </a:solidFill>
                <a:latin typeface="メイリオ" panose="020B0604030504040204" pitchFamily="50" charset="-128"/>
                <a:ea typeface="メイリオ" panose="020B0604030504040204" pitchFamily="50" charset="-128"/>
              </a:rPr>
              <a:t>万円</a:t>
            </a:r>
            <a:endParaRPr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　　　</a:t>
            </a:r>
            <a:r>
              <a:rPr lang="ja-JP" altLang="en-US" sz="4600" dirty="0">
                <a:solidFill>
                  <a:srgbClr val="FF0000"/>
                </a:solidFill>
                <a:latin typeface="メイリオ" panose="020B0604030504040204" pitchFamily="50" charset="-128"/>
                <a:ea typeface="メイリオ" panose="020B0604030504040204" pitchFamily="50" charset="-128"/>
              </a:rPr>
              <a:t>　</a:t>
            </a:r>
            <a:r>
              <a:rPr lang="ja-JP" altLang="en-US" sz="4600" dirty="0">
                <a:latin typeface="メイリオ" panose="020B0604030504040204" pitchFamily="50" charset="-128"/>
                <a:ea typeface="メイリオ" panose="020B0604030504040204" pitchFamily="50" charset="-128"/>
              </a:rPr>
              <a:t>金利</a:t>
            </a:r>
            <a:r>
              <a:rPr lang="en-US" altLang="ja-JP" sz="4600" dirty="0">
                <a:solidFill>
                  <a:srgbClr val="C00000"/>
                </a:solidFill>
                <a:latin typeface="メイリオ" panose="020B0604030504040204" pitchFamily="50" charset="-128"/>
                <a:ea typeface="メイリオ" panose="020B0604030504040204" pitchFamily="50" charset="-128"/>
              </a:rPr>
              <a:t>1.0</a:t>
            </a:r>
            <a:r>
              <a:rPr lang="ja-JP" altLang="en-US" sz="4600" dirty="0">
                <a:latin typeface="メイリオ" panose="020B0604030504040204" pitchFamily="50" charset="-128"/>
                <a:ea typeface="メイリオ" panose="020B0604030504040204" pitchFamily="50" charset="-128"/>
              </a:rPr>
              <a:t>％の違いで</a:t>
            </a:r>
            <a:r>
              <a:rPr lang="ja-JP" altLang="en-US" sz="4600" dirty="0">
                <a:solidFill>
                  <a:srgbClr val="FF0000"/>
                </a:solidFill>
                <a:latin typeface="メイリオ" panose="020B0604030504040204" pitchFamily="50" charset="-128"/>
                <a:ea typeface="メイリオ" panose="020B0604030504040204" pitchFamily="50" charset="-128"/>
              </a:rPr>
              <a:t>　</a:t>
            </a:r>
            <a:r>
              <a:rPr lang="ja-JP" altLang="en-US" sz="4600" u="sng" dirty="0">
                <a:solidFill>
                  <a:srgbClr val="FF0000"/>
                </a:solidFill>
                <a:latin typeface="メイリオ" panose="020B0604030504040204" pitchFamily="50" charset="-128"/>
                <a:ea typeface="メイリオ" panose="020B0604030504040204" pitchFamily="50" charset="-128"/>
              </a:rPr>
              <a:t>約</a:t>
            </a:r>
            <a:r>
              <a:rPr lang="en-US" altLang="ja-JP" sz="4600" u="sng" dirty="0">
                <a:solidFill>
                  <a:srgbClr val="FF0000"/>
                </a:solidFill>
                <a:latin typeface="メイリオ" panose="020B0604030504040204" pitchFamily="50" charset="-128"/>
                <a:ea typeface="メイリオ" panose="020B0604030504040204" pitchFamily="50" charset="-128"/>
              </a:rPr>
              <a:t>617</a:t>
            </a:r>
            <a:r>
              <a:rPr lang="ja-JP" altLang="en-US" sz="4600" u="sng" dirty="0">
                <a:solidFill>
                  <a:srgbClr val="FF0000"/>
                </a:solidFill>
                <a:latin typeface="メイリオ" panose="020B0604030504040204" pitchFamily="50" charset="-128"/>
                <a:ea typeface="メイリオ" panose="020B0604030504040204" pitchFamily="50" charset="-128"/>
              </a:rPr>
              <a:t>万円</a:t>
            </a:r>
            <a:r>
              <a:rPr lang="en-US" altLang="ja-JP" sz="4600" dirty="0">
                <a:solidFill>
                  <a:srgbClr val="FF0000"/>
                </a:solidFill>
                <a:latin typeface="メイリオ" panose="020B0604030504040204" pitchFamily="50" charset="-128"/>
                <a:ea typeface="メイリオ" panose="020B0604030504040204" pitchFamily="50" charset="-128"/>
              </a:rPr>
              <a:t>(</a:t>
            </a:r>
            <a:r>
              <a:rPr lang="ja-JP" altLang="en-US" sz="4600" dirty="0">
                <a:solidFill>
                  <a:srgbClr val="FF0000"/>
                </a:solidFill>
                <a:latin typeface="メイリオ" panose="020B0604030504040204" pitchFamily="50" charset="-128"/>
                <a:ea typeface="メイリオ" panose="020B0604030504040204" pitchFamily="50" charset="-128"/>
              </a:rPr>
              <a:t>②</a:t>
            </a:r>
            <a:r>
              <a:rPr lang="en-US" altLang="ja-JP" sz="4600" dirty="0">
                <a:solidFill>
                  <a:srgbClr val="FF0000"/>
                </a:solidFill>
                <a:latin typeface="メイリオ" panose="020B0604030504040204" pitchFamily="50" charset="-128"/>
                <a:ea typeface="メイリオ" panose="020B0604030504040204" pitchFamily="50" charset="-128"/>
              </a:rPr>
              <a:t>-</a:t>
            </a:r>
            <a:r>
              <a:rPr lang="ja-JP" altLang="en-US" sz="4600" dirty="0">
                <a:solidFill>
                  <a:srgbClr val="FF0000"/>
                </a:solidFill>
                <a:latin typeface="メイリオ" panose="020B0604030504040204" pitchFamily="50" charset="-128"/>
                <a:ea typeface="メイリオ" panose="020B0604030504040204" pitchFamily="50" charset="-128"/>
              </a:rPr>
              <a:t>①）</a:t>
            </a:r>
            <a:endParaRPr lang="en-US" altLang="ja-JP" sz="46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u="sng" dirty="0">
              <a:solidFill>
                <a:srgbClr val="C00000"/>
              </a:solidFill>
              <a:latin typeface="メイリオ" panose="020B0604030504040204" pitchFamily="50" charset="-128"/>
              <a:ea typeface="メイリオ" panose="020B0604030504040204" pitchFamily="50" charset="-128"/>
            </a:endParaRPr>
          </a:p>
          <a:p>
            <a:pPr marL="0" indent="0">
              <a:buNone/>
            </a:pPr>
            <a:r>
              <a:rPr lang="ja-JP" altLang="en-US" sz="4000" dirty="0">
                <a:solidFill>
                  <a:srgbClr val="C00000"/>
                </a:solidFill>
                <a:latin typeface="メイリオ" panose="020B0604030504040204" pitchFamily="50" charset="-128"/>
                <a:ea typeface="メイリオ" panose="020B0604030504040204" pitchFamily="50" charset="-128"/>
              </a:rPr>
              <a:t>　　　　　　　　</a:t>
            </a:r>
            <a:endParaRPr lang="en-US" altLang="ja-JP" sz="4000" dirty="0">
              <a:solidFill>
                <a:srgbClr val="C00000"/>
              </a:solidFill>
              <a:latin typeface="メイリオ" panose="020B0604030504040204" pitchFamily="50" charset="-128"/>
              <a:ea typeface="メイリオ" panose="020B0604030504040204" pitchFamily="50" charset="-128"/>
            </a:endParaRPr>
          </a:p>
          <a:p>
            <a:pPr marL="0" indent="0">
              <a:buNone/>
            </a:pPr>
            <a:r>
              <a:rPr lang="ja-JP" altLang="en-US" sz="4000" dirty="0">
                <a:solidFill>
                  <a:srgbClr val="C00000"/>
                </a:solidFill>
                <a:latin typeface="メイリオ" panose="020B0604030504040204" pitchFamily="50" charset="-128"/>
                <a:ea typeface="メイリオ" panose="020B0604030504040204" pitchFamily="50" charset="-128"/>
              </a:rPr>
              <a:t>　　　　　　　　</a:t>
            </a:r>
            <a:r>
              <a:rPr lang="ja-JP" altLang="en-US" sz="2600" dirty="0">
                <a:solidFill>
                  <a:srgbClr val="FF0000"/>
                </a:solidFill>
                <a:latin typeface="メイリオ" panose="020B0604030504040204" pitchFamily="50" charset="-128"/>
                <a:ea typeface="メイリオ" panose="020B0604030504040204" pitchFamily="50" charset="-128"/>
              </a:rPr>
              <a:t>ということは</a:t>
            </a:r>
            <a:r>
              <a:rPr lang="ja-JP" altLang="en-US" sz="4000" dirty="0">
                <a:solidFill>
                  <a:srgbClr val="FF0000"/>
                </a:solidFill>
                <a:latin typeface="メイリオ" panose="020B0604030504040204" pitchFamily="50" charset="-128"/>
                <a:ea typeface="メイリオ" panose="020B0604030504040204" pitchFamily="50" charset="-128"/>
              </a:rPr>
              <a:t>　</a:t>
            </a:r>
            <a:r>
              <a:rPr lang="en-US" altLang="ja-JP" sz="4000" dirty="0">
                <a:solidFill>
                  <a:srgbClr val="FF0000"/>
                </a:solidFill>
                <a:latin typeface="メイリオ" panose="020B0604030504040204" pitchFamily="50" charset="-128"/>
                <a:ea typeface="メイリオ" panose="020B0604030504040204" pitchFamily="50" charset="-128"/>
              </a:rPr>
              <a:t>0.1</a:t>
            </a:r>
            <a:r>
              <a:rPr lang="ja-JP" altLang="en-US" sz="4000" dirty="0">
                <a:solidFill>
                  <a:srgbClr val="FF0000"/>
                </a:solidFill>
                <a:latin typeface="メイリオ" panose="020B0604030504040204" pitchFamily="50" charset="-128"/>
                <a:ea typeface="メイリオ" panose="020B0604030504040204" pitchFamily="50" charset="-128"/>
              </a:rPr>
              <a:t>％で　約</a:t>
            </a:r>
            <a:r>
              <a:rPr lang="en-US" altLang="ja-JP" sz="4000" dirty="0">
                <a:solidFill>
                  <a:srgbClr val="FF0000"/>
                </a:solidFill>
                <a:latin typeface="メイリオ" panose="020B0604030504040204" pitchFamily="50" charset="-128"/>
                <a:ea typeface="メイリオ" panose="020B0604030504040204" pitchFamily="50" charset="-128"/>
              </a:rPr>
              <a:t>6</a:t>
            </a:r>
            <a:r>
              <a:rPr lang="ja-JP" altLang="en-US" sz="4000" dirty="0">
                <a:solidFill>
                  <a:srgbClr val="FF0000"/>
                </a:solidFill>
                <a:latin typeface="メイリオ" panose="020B0604030504040204" pitchFamily="50" charset="-128"/>
                <a:ea typeface="メイリオ" panose="020B0604030504040204" pitchFamily="50" charset="-128"/>
              </a:rPr>
              <a:t>１</a:t>
            </a:r>
            <a:r>
              <a:rPr lang="en-US" altLang="ja-JP" sz="4000" dirty="0">
                <a:solidFill>
                  <a:srgbClr val="FF0000"/>
                </a:solidFill>
                <a:latin typeface="メイリオ" panose="020B0604030504040204" pitchFamily="50" charset="-128"/>
                <a:ea typeface="メイリオ" panose="020B0604030504040204" pitchFamily="50" charset="-128"/>
              </a:rPr>
              <a:t>.7</a:t>
            </a:r>
            <a:r>
              <a:rPr lang="ja-JP" altLang="en-US" sz="4000" dirty="0">
                <a:solidFill>
                  <a:srgbClr val="FF0000"/>
                </a:solidFill>
                <a:latin typeface="メイリオ" panose="020B0604030504040204" pitchFamily="50" charset="-128"/>
                <a:ea typeface="メイリオ" panose="020B0604030504040204" pitchFamily="50" charset="-128"/>
              </a:rPr>
              <a:t>万円の違い</a:t>
            </a:r>
            <a:endParaRPr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dirty="0"/>
          </a:p>
          <a:p>
            <a:pPr marL="0" indent="0">
              <a:buNone/>
            </a:pPr>
            <a:r>
              <a:rPr lang="ja-JP" altLang="en-US" dirty="0"/>
              <a:t>　　　　　　　　　</a:t>
            </a:r>
            <a:endParaRPr lang="ja-JP" altLang="en-US" sz="4400" b="1" dirty="0">
              <a:solidFill>
                <a:srgbClr val="FF0000"/>
              </a:solidFill>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A02F7301-A056-40AF-BF7B-5C8068B5D362}" type="slidenum">
              <a:rPr kumimoji="1" lang="ja-JP" altLang="en-US" smtClean="0"/>
              <a:t>24</a:t>
            </a:fld>
            <a:endParaRPr kumimoji="1" lang="ja-JP" altLang="en-US"/>
          </a:p>
        </p:txBody>
      </p:sp>
    </p:spTree>
    <p:custDataLst>
      <p:tags r:id="rId1"/>
    </p:custDataLst>
    <p:extLst>
      <p:ext uri="{BB962C8B-B14F-4D97-AF65-F5344CB8AC3E}">
        <p14:creationId xmlns:p14="http://schemas.microsoft.com/office/powerpoint/2010/main" val="2568223723"/>
      </p:ext>
    </p:extLst>
  </p:cSld>
  <p:clrMapOvr>
    <a:masterClrMapping/>
  </p:clrMapOvr>
  <mc:AlternateContent xmlns:mc="http://schemas.openxmlformats.org/markup-compatibility/2006" xmlns:p14="http://schemas.microsoft.com/office/powerpoint/2010/main">
    <mc:Choice Requires="p14">
      <p:transition spd="slow" p14:dur="2000" advTm="27302"/>
    </mc:Choice>
    <mc:Fallback xmlns="">
      <p:transition spd="slow" advTm="27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628800"/>
            <a:ext cx="7992888" cy="453650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endParaRPr kumimoji="1" lang="en-US" altLang="ja-JP" sz="4400" dirty="0">
              <a:solidFill>
                <a:schemeClr val="accent6"/>
              </a:solidFill>
              <a:latin typeface="メイリオ" panose="020B0604030504040204" pitchFamily="50" charset="-128"/>
              <a:ea typeface="メイリオ" panose="020B0604030504040204" pitchFamily="50" charset="-128"/>
            </a:endParaRPr>
          </a:p>
          <a:p>
            <a:pPr marL="0" indent="0">
              <a:buNone/>
            </a:pPr>
            <a:r>
              <a:rPr kumimoji="1" lang="en-US" altLang="ja-JP" sz="4400" dirty="0">
                <a:solidFill>
                  <a:srgbClr val="FF0000"/>
                </a:solidFill>
                <a:latin typeface="メイリオ" panose="020B0604030504040204" pitchFamily="50" charset="-128"/>
                <a:ea typeface="メイリオ" panose="020B0604030504040204" pitchFamily="50" charset="-128"/>
              </a:rPr>
              <a:t>『</a:t>
            </a:r>
            <a:r>
              <a:rPr kumimoji="1" lang="ja-JP" altLang="en-US" sz="4400" dirty="0">
                <a:solidFill>
                  <a:srgbClr val="FF0000"/>
                </a:solidFill>
                <a:latin typeface="メイリオ" panose="020B0604030504040204" pitchFamily="50" charset="-128"/>
                <a:ea typeface="メイリオ" panose="020B0604030504040204" pitchFamily="50" charset="-128"/>
              </a:rPr>
              <a:t>金利の重さ</a:t>
            </a:r>
            <a:r>
              <a:rPr kumimoji="1" lang="en-US" altLang="ja-JP" sz="4400" dirty="0">
                <a:solidFill>
                  <a:srgbClr val="FF0000"/>
                </a:solidFill>
                <a:latin typeface="メイリオ" panose="020B0604030504040204" pitchFamily="50" charset="-128"/>
                <a:ea typeface="メイリオ" panose="020B0604030504040204" pitchFamily="50" charset="-128"/>
              </a:rPr>
              <a:t>』</a:t>
            </a:r>
          </a:p>
          <a:p>
            <a:pPr marL="0" indent="0">
              <a:buNone/>
            </a:pPr>
            <a:endParaRPr kumimoji="1" lang="en-US" altLang="ja-JP" sz="4000" dirty="0">
              <a:solidFill>
                <a:srgbClr val="FF0000"/>
              </a:solidFill>
            </a:endParaRPr>
          </a:p>
          <a:p>
            <a:pPr marL="0" indent="0">
              <a:buNone/>
            </a:pPr>
            <a:r>
              <a:rPr kumimoji="1" lang="ja-JP" altLang="en-US" sz="4000" dirty="0">
                <a:solidFill>
                  <a:srgbClr val="FF0000"/>
                </a:solidFill>
              </a:rPr>
              <a:t>　　　</a:t>
            </a:r>
            <a:r>
              <a:rPr kumimoji="1" lang="ja-JP" altLang="en-US" sz="4000" b="1" dirty="0">
                <a:solidFill>
                  <a:srgbClr val="FF0000"/>
                </a:solidFill>
                <a:latin typeface="メイリオ" panose="020B0604030504040204" pitchFamily="50" charset="-128"/>
                <a:ea typeface="メイリオ" panose="020B0604030504040204" pitchFamily="50" charset="-128"/>
              </a:rPr>
              <a:t>ご理解頂けたでしょうか？</a:t>
            </a: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25</a:t>
            </a:fld>
            <a:endParaRPr kumimoji="1" lang="ja-JP" altLang="en-US"/>
          </a:p>
        </p:txBody>
      </p:sp>
    </p:spTree>
    <p:extLst>
      <p:ext uri="{BB962C8B-B14F-4D97-AF65-F5344CB8AC3E}">
        <p14:creationId xmlns:p14="http://schemas.microsoft.com/office/powerpoint/2010/main" val="18614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332" y="260648"/>
            <a:ext cx="8939336" cy="1143000"/>
          </a:xfrm>
        </p:spPr>
        <p:txBody>
          <a:bodyPr>
            <a:normAutofit fontScale="90000"/>
          </a:bodyPr>
          <a:lstStyle/>
          <a:p>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金利の重さ</a:t>
            </a:r>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をご理解頂けたなら！</a:t>
            </a:r>
          </a:p>
        </p:txBody>
      </p:sp>
      <p:sp>
        <p:nvSpPr>
          <p:cNvPr id="3" name="コンテンツ プレースホルダー 2"/>
          <p:cNvSpPr>
            <a:spLocks noGrp="1"/>
          </p:cNvSpPr>
          <p:nvPr>
            <p:ph idx="1"/>
          </p:nvPr>
        </p:nvSpPr>
        <p:spPr>
          <a:xfrm>
            <a:off x="354360" y="1617017"/>
            <a:ext cx="8435280"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r>
              <a:rPr lang="ja-JP" altLang="en-US" sz="4000" dirty="0">
                <a:solidFill>
                  <a:srgbClr val="FF0000"/>
                </a:solidFill>
                <a:latin typeface="メイリオ" panose="020B0604030504040204" pitchFamily="50" charset="-128"/>
                <a:ea typeface="メイリオ" panose="020B0604030504040204" pitchFamily="50" charset="-128"/>
              </a:rPr>
              <a:t>０．１％でも</a:t>
            </a:r>
            <a:endParaRPr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4000" dirty="0">
                <a:solidFill>
                  <a:srgbClr val="FF0000"/>
                </a:solidFill>
                <a:latin typeface="メイリオ" panose="020B0604030504040204" pitchFamily="50" charset="-128"/>
                <a:ea typeface="メイリオ" panose="020B0604030504040204" pitchFamily="50" charset="-128"/>
              </a:rPr>
              <a:t>　　　　　　低い金利で</a:t>
            </a:r>
            <a:endParaRPr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sz="4400"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3600" b="1" dirty="0">
                <a:solidFill>
                  <a:srgbClr val="FF0000"/>
                </a:solidFill>
                <a:latin typeface="メイリオ" panose="020B0604030504040204" pitchFamily="50" charset="-128"/>
                <a:ea typeface="メイリオ" panose="020B0604030504040204" pitchFamily="50" charset="-128"/>
              </a:rPr>
              <a:t>住宅ローンを組んでみたくないですか？</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26</a:t>
            </a:fld>
            <a:endParaRPr kumimoji="1" lang="ja-JP" altLang="en-US"/>
          </a:p>
        </p:txBody>
      </p:sp>
    </p:spTree>
    <p:extLst>
      <p:ext uri="{BB962C8B-B14F-4D97-AF65-F5344CB8AC3E}">
        <p14:creationId xmlns:p14="http://schemas.microsoft.com/office/powerpoint/2010/main" val="28800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latin typeface="メイリオ" panose="020B0604030504040204" pitchFamily="50" charset="-128"/>
                <a:ea typeface="メイリオ" panose="020B0604030504040204" pitchFamily="50" charset="-128"/>
              </a:rPr>
              <a:t>住宅ローン金利を低く抑える方法は？</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rPr>
              <a:t>答えは２つ！</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①金利の</a:t>
            </a:r>
            <a:r>
              <a:rPr kumimoji="1" lang="ja-JP" altLang="en-US" dirty="0">
                <a:solidFill>
                  <a:srgbClr val="002060"/>
                </a:solidFill>
                <a:latin typeface="メイリオ" panose="020B0604030504040204" pitchFamily="50" charset="-128"/>
                <a:ea typeface="メイリオ" panose="020B0604030504040204" pitchFamily="50" charset="-128"/>
              </a:rPr>
              <a:t>低い時</a:t>
            </a:r>
            <a:r>
              <a:rPr kumimoji="1" lang="ja-JP" altLang="en-US" dirty="0">
                <a:latin typeface="メイリオ" panose="020B0604030504040204" pitchFamily="50" charset="-128"/>
                <a:ea typeface="メイリオ" panose="020B0604030504040204" pitchFamily="50" charset="-128"/>
              </a:rPr>
              <a:t>に借りる　　</a:t>
            </a:r>
            <a:r>
              <a:rPr kumimoji="1" lang="ja-JP" altLang="en-US" dirty="0">
                <a:solidFill>
                  <a:srgbClr val="C00000"/>
                </a:solidFill>
                <a:latin typeface="メイリオ" panose="020B0604030504040204" pitchFamily="50" charset="-128"/>
                <a:ea typeface="メイリオ" panose="020B0604030504040204" pitchFamily="50" charset="-128"/>
              </a:rPr>
              <a:t>　　　　　　　　　　　　　　　　　　</a:t>
            </a:r>
            <a:endParaRPr kumimoji="1" lang="en-US" altLang="ja-JP" dirty="0">
              <a:solidFill>
                <a:srgbClr val="C00000"/>
              </a:solidFill>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r>
              <a:rPr kumimoji="1" lang="ja-JP" altLang="en-US" b="1" dirty="0">
                <a:solidFill>
                  <a:schemeClr val="accent6"/>
                </a:solidFill>
                <a:latin typeface="HGP創英角ｺﾞｼｯｸUB" pitchFamily="50" charset="-128"/>
                <a:ea typeface="HGP創英角ｺﾞｼｯｸUB" pitchFamily="50" charset="-128"/>
              </a:rPr>
              <a:t>　　時期を選ぶ　</a:t>
            </a:r>
            <a:endParaRPr kumimoji="1" lang="en-US" altLang="ja-JP" b="1" dirty="0">
              <a:solidFill>
                <a:schemeClr val="accent6"/>
              </a:solidFill>
              <a:latin typeface="HGP創英角ｺﾞｼｯｸUB" pitchFamily="50" charset="-128"/>
              <a:ea typeface="HGP創英角ｺﾞｼｯｸUB" pitchFamily="50" charset="-128"/>
            </a:endParaRPr>
          </a:p>
          <a:p>
            <a:pPr marL="0" indent="0">
              <a:buNone/>
            </a:pPr>
            <a:endParaRPr lang="en-US" altLang="ja-JP" dirty="0"/>
          </a:p>
          <a:p>
            <a:pPr marL="0" indent="0">
              <a:buNone/>
            </a:pPr>
            <a:r>
              <a:rPr kumimoji="1" lang="ja-JP" altLang="en-US" b="1" dirty="0">
                <a:latin typeface="メイリオ" panose="020B0604030504040204" pitchFamily="50" charset="-128"/>
                <a:ea typeface="メイリオ" panose="020B0604030504040204" pitchFamily="50" charset="-128"/>
              </a:rPr>
              <a:t>②</a:t>
            </a:r>
            <a:r>
              <a:rPr kumimoji="1" lang="ja-JP" altLang="en-US" b="1" dirty="0">
                <a:solidFill>
                  <a:srgbClr val="002060"/>
                </a:solidFill>
                <a:latin typeface="メイリオ" panose="020B0604030504040204" pitchFamily="50" charset="-128"/>
                <a:ea typeface="メイリオ" panose="020B0604030504040204" pitchFamily="50" charset="-128"/>
              </a:rPr>
              <a:t>低い所</a:t>
            </a:r>
            <a:r>
              <a:rPr kumimoji="1" lang="ja-JP" altLang="en-US" b="1" dirty="0">
                <a:latin typeface="メイリオ" panose="020B0604030504040204" pitchFamily="50" charset="-128"/>
                <a:ea typeface="メイリオ" panose="020B0604030504040204" pitchFamily="50" charset="-128"/>
              </a:rPr>
              <a:t>（金融機関）で借りる　　　</a:t>
            </a:r>
            <a:endParaRPr lang="en-US" altLang="ja-JP" b="1" dirty="0">
              <a:solidFill>
                <a:srgbClr val="C00000"/>
              </a:solidFill>
              <a:latin typeface="メイリオ" panose="020B0604030504040204" pitchFamily="50" charset="-128"/>
              <a:ea typeface="メイリオ" panose="020B0604030504040204" pitchFamily="50" charset="-128"/>
            </a:endParaRPr>
          </a:p>
          <a:p>
            <a:pPr marL="0" indent="0">
              <a:buNone/>
            </a:pPr>
            <a:r>
              <a:rPr kumimoji="1" lang="ja-JP" altLang="en-US" b="1" dirty="0">
                <a:solidFill>
                  <a:schemeClr val="accent6"/>
                </a:solidFill>
                <a:latin typeface="メイリオ" panose="020B0604030504040204" pitchFamily="50" charset="-128"/>
                <a:ea typeface="メイリオ" panose="020B0604030504040204" pitchFamily="50" charset="-128"/>
              </a:rPr>
              <a:t>　　</a:t>
            </a:r>
            <a:endParaRPr kumimoji="1" lang="en-US" altLang="ja-JP" b="1" dirty="0">
              <a:solidFill>
                <a:schemeClr val="accent6"/>
              </a:solidFill>
              <a:latin typeface="メイリオ" panose="020B0604030504040204" pitchFamily="50" charset="-128"/>
              <a:ea typeface="メイリオ" panose="020B0604030504040204" pitchFamily="50" charset="-128"/>
            </a:endParaRPr>
          </a:p>
          <a:p>
            <a:pPr marL="0" indent="0">
              <a:buNone/>
            </a:pPr>
            <a:r>
              <a:rPr lang="ja-JP" altLang="en-US" b="1" dirty="0">
                <a:solidFill>
                  <a:schemeClr val="accent6"/>
                </a:solidFill>
                <a:latin typeface="メイリオ" panose="020B0604030504040204" pitchFamily="50" charset="-128"/>
                <a:ea typeface="メイリオ" panose="020B0604030504040204" pitchFamily="50" charset="-128"/>
              </a:rPr>
              <a:t>　　競合させる</a:t>
            </a:r>
            <a:r>
              <a:rPr kumimoji="1" lang="ja-JP" altLang="en-US" b="1" dirty="0">
                <a:solidFill>
                  <a:schemeClr val="accent6"/>
                </a:solidFill>
                <a:latin typeface="メイリオ" panose="020B0604030504040204" pitchFamily="50" charset="-128"/>
                <a:ea typeface="メイリオ" panose="020B0604030504040204" pitchFamily="50" charset="-128"/>
              </a:rPr>
              <a:t>　比較検討する　</a:t>
            </a:r>
            <a:r>
              <a:rPr kumimoji="1" lang="ja-JP" altLang="en-US" sz="2200" b="1" dirty="0">
                <a:solidFill>
                  <a:schemeClr val="accent6"/>
                </a:solidFill>
                <a:latin typeface="メイリオ" panose="020B0604030504040204" pitchFamily="50" charset="-128"/>
                <a:ea typeface="メイリオ" panose="020B0604030504040204" pitchFamily="50" charset="-128"/>
              </a:rPr>
              <a:t>値切る！　</a:t>
            </a:r>
            <a:r>
              <a:rPr kumimoji="1" lang="en-US" altLang="ja-JP" sz="1500" dirty="0">
                <a:solidFill>
                  <a:schemeClr val="tx2">
                    <a:lumMod val="20000"/>
                    <a:lumOff val="80000"/>
                  </a:schemeClr>
                </a:solidFill>
                <a:latin typeface="メイリオ" panose="020B0604030504040204" pitchFamily="50" charset="-128"/>
                <a:ea typeface="メイリオ" panose="020B0604030504040204" pitchFamily="50" charset="-128"/>
              </a:rPr>
              <a:t>A</a:t>
            </a:r>
            <a:r>
              <a:rPr kumimoji="1" lang="ja-JP" altLang="en-US" sz="1500" dirty="0">
                <a:solidFill>
                  <a:schemeClr val="tx2">
                    <a:lumMod val="20000"/>
                    <a:lumOff val="80000"/>
                  </a:schemeClr>
                </a:solidFill>
                <a:latin typeface="メイリオ" panose="020B0604030504040204" pitchFamily="50" charset="-128"/>
                <a:ea typeface="メイリオ" panose="020B0604030504040204" pitchFamily="50" charset="-128"/>
              </a:rPr>
              <a:t>さん</a:t>
            </a:r>
            <a:r>
              <a:rPr kumimoji="1" lang="en-US" altLang="ja-JP" sz="1500" dirty="0">
                <a:solidFill>
                  <a:schemeClr val="tx2">
                    <a:lumMod val="20000"/>
                    <a:lumOff val="80000"/>
                  </a:schemeClr>
                </a:solidFill>
                <a:latin typeface="メイリオ" panose="020B0604030504040204" pitchFamily="50" charset="-128"/>
                <a:ea typeface="メイリオ" panose="020B0604030504040204" pitchFamily="50" charset="-128"/>
              </a:rPr>
              <a:t>B</a:t>
            </a:r>
            <a:r>
              <a:rPr kumimoji="1" lang="ja-JP" altLang="en-US" sz="1500" dirty="0">
                <a:solidFill>
                  <a:schemeClr val="tx2">
                    <a:lumMod val="20000"/>
                    <a:lumOff val="80000"/>
                  </a:schemeClr>
                </a:solidFill>
                <a:latin typeface="メイリオ" panose="020B0604030504040204" pitchFamily="50" charset="-128"/>
                <a:ea typeface="メイリオ" panose="020B0604030504040204" pitchFamily="50" charset="-128"/>
              </a:rPr>
              <a:t>さん</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27</a:t>
            </a:fld>
            <a:endParaRPr kumimoji="1" lang="ja-JP" altLang="en-US"/>
          </a:p>
        </p:txBody>
      </p:sp>
    </p:spTree>
    <p:extLst>
      <p:ext uri="{BB962C8B-B14F-4D97-AF65-F5344CB8AC3E}">
        <p14:creationId xmlns:p14="http://schemas.microsoft.com/office/powerpoint/2010/main" val="381663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666530"/>
          </a:xfrm>
        </p:spPr>
        <p:txBody>
          <a:bodyPr/>
          <a:lstStyle/>
          <a:p>
            <a:r>
              <a:rPr kumimoji="1" lang="ja-JP" altLang="en-US" dirty="0">
                <a:latin typeface="メイリオ" panose="020B0604030504040204" pitchFamily="50" charset="-128"/>
                <a:ea typeface="メイリオ" panose="020B0604030504040204" pitchFamily="50" charset="-128"/>
              </a:rPr>
              <a:t>ところで</a:t>
            </a: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28</a:t>
            </a:fld>
            <a:endParaRPr kumimoji="1" lang="ja-JP" altLang="en-US"/>
          </a:p>
        </p:txBody>
      </p:sp>
    </p:spTree>
    <p:extLst>
      <p:ext uri="{BB962C8B-B14F-4D97-AF65-F5344CB8AC3E}">
        <p14:creationId xmlns:p14="http://schemas.microsoft.com/office/powerpoint/2010/main" val="96919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現在の金利水準は？</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r>
              <a:rPr kumimoji="1" lang="ja-JP" altLang="en-US" dirty="0">
                <a:latin typeface="メイリオ" panose="020B0604030504040204" pitchFamily="50" charset="-128"/>
                <a:ea typeface="メイリオ" panose="020B0604030504040204" pitchFamily="50" charset="-128"/>
              </a:rPr>
              <a:t>高い？</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標準</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低い</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現在の定期預金（１年）金利は？</a:t>
            </a: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sz="2000" b="1" dirty="0">
                <a:solidFill>
                  <a:schemeClr val="accent2"/>
                </a:solidFill>
                <a:latin typeface="メイリオ" panose="020B0604030504040204" pitchFamily="50" charset="-128"/>
                <a:ea typeface="メイリオ" panose="020B0604030504040204" pitchFamily="50" charset="-128"/>
              </a:rPr>
              <a:t>　　　　　　　　　　　 都市銀行　スーパー定期預金</a:t>
            </a:r>
            <a:r>
              <a:rPr lang="ja-JP" altLang="en-US" b="1" dirty="0">
                <a:latin typeface="メイリオ" panose="020B0604030504040204" pitchFamily="50" charset="-128"/>
                <a:ea typeface="メイリオ" panose="020B0604030504040204" pitchFamily="50" charset="-128"/>
              </a:rPr>
              <a:t>　</a:t>
            </a:r>
            <a:r>
              <a:rPr lang="en-US" altLang="ja-JP" b="1" dirty="0">
                <a:solidFill>
                  <a:schemeClr val="accent2"/>
                </a:solidFill>
                <a:latin typeface="メイリオ" panose="020B0604030504040204" pitchFamily="50" charset="-128"/>
                <a:ea typeface="メイリオ" panose="020B0604030504040204" pitchFamily="50" charset="-128"/>
              </a:rPr>
              <a:t>0.002</a:t>
            </a:r>
            <a:r>
              <a:rPr lang="ja-JP" altLang="en-US" b="1" dirty="0">
                <a:solidFill>
                  <a:schemeClr val="accent2"/>
                </a:solidFill>
                <a:latin typeface="メイリオ" panose="020B0604030504040204" pitchFamily="50" charset="-128"/>
                <a:ea typeface="メイリオ" panose="020B0604030504040204" pitchFamily="50" charset="-128"/>
              </a:rPr>
              <a:t>％</a:t>
            </a:r>
            <a:endParaRPr kumimoji="1" lang="ja-JP" altLang="en-US" b="1" dirty="0">
              <a:solidFill>
                <a:schemeClr val="accent2"/>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29</a:t>
            </a:fld>
            <a:endParaRPr kumimoji="1" lang="ja-JP" altLang="en-US"/>
          </a:p>
        </p:txBody>
      </p:sp>
    </p:spTree>
    <p:extLst>
      <p:ext uri="{BB962C8B-B14F-4D97-AF65-F5344CB8AC3E}">
        <p14:creationId xmlns:p14="http://schemas.microsoft.com/office/powerpoint/2010/main" val="25497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7C563D-08FC-405E-BE5D-05E9F32C6C2A}"/>
              </a:ext>
            </a:extLst>
          </p:cNvPr>
          <p:cNvSpPr>
            <a:spLocks noGrp="1"/>
          </p:cNvSpPr>
          <p:nvPr>
            <p:ph type="sldNum" sz="quarter" idx="12"/>
          </p:nvPr>
        </p:nvSpPr>
        <p:spPr/>
        <p:txBody>
          <a:bodyPr/>
          <a:lstStyle/>
          <a:p>
            <a:fld id="{428159FB-B171-47E6-97FF-94E4E8E0D996}" type="slidenum">
              <a:rPr kumimoji="1" lang="ja-JP" altLang="en-US" smtClean="0"/>
              <a:t>3</a:t>
            </a:fld>
            <a:endParaRPr kumimoji="1" lang="ja-JP" altLang="en-US"/>
          </a:p>
        </p:txBody>
      </p:sp>
      <p:sp>
        <p:nvSpPr>
          <p:cNvPr id="3" name="テキスト ボックス 2">
            <a:extLst>
              <a:ext uri="{FF2B5EF4-FFF2-40B4-BE49-F238E27FC236}">
                <a16:creationId xmlns:a16="http://schemas.microsoft.com/office/drawing/2014/main" id="{A029ACB2-E184-4DE3-8AE8-C090FB7D6189}"/>
              </a:ext>
            </a:extLst>
          </p:cNvPr>
          <p:cNvSpPr txBox="1"/>
          <p:nvPr/>
        </p:nvSpPr>
        <p:spPr>
          <a:xfrm>
            <a:off x="2055926" y="3244334"/>
            <a:ext cx="5032147" cy="369332"/>
          </a:xfrm>
          <a:prstGeom prst="rect">
            <a:avLst/>
          </a:prstGeom>
          <a:noFill/>
        </p:spPr>
        <p:txBody>
          <a:bodyPr wrap="none" rtlCol="0">
            <a:spAutoFit/>
          </a:bodyPr>
          <a:lstStyle/>
          <a:p>
            <a:r>
              <a:rPr kumimoji="1" lang="ja-JP" altLang="en-US" dirty="0"/>
              <a:t>セミナー実績の写真やプライベートの写真など</a:t>
            </a:r>
          </a:p>
        </p:txBody>
      </p:sp>
    </p:spTree>
    <p:extLst>
      <p:ext uri="{BB962C8B-B14F-4D97-AF65-F5344CB8AC3E}">
        <p14:creationId xmlns:p14="http://schemas.microsoft.com/office/powerpoint/2010/main" val="1662847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現在の金利水準は？</a:t>
            </a:r>
          </a:p>
        </p:txBody>
      </p:sp>
      <p:sp>
        <p:nvSpPr>
          <p:cNvPr id="3" name="コンテンツ プレースホルダー 2"/>
          <p:cNvSpPr>
            <a:spLocks noGrp="1"/>
          </p:cNvSpPr>
          <p:nvPr>
            <p:ph idx="1"/>
          </p:nvPr>
        </p:nvSpPr>
        <p:spPr>
          <a:xfrm>
            <a:off x="683568" y="1844824"/>
            <a:ext cx="8208912" cy="424847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0" indent="0">
              <a:buNone/>
            </a:pPr>
            <a:r>
              <a:rPr kumimoji="1" lang="ja-JP" altLang="en-US" sz="5200" dirty="0">
                <a:latin typeface="HGP創英角ｺﾞｼｯｸUB" pitchFamily="50" charset="-128"/>
                <a:ea typeface="HGP創英角ｺﾞｼｯｸUB" pitchFamily="50" charset="-128"/>
              </a:rPr>
              <a:t>私は</a:t>
            </a:r>
            <a:endParaRPr kumimoji="1" lang="en-US" altLang="ja-JP" sz="5200" dirty="0">
              <a:latin typeface="HGP創英角ｺﾞｼｯｸUB" pitchFamily="50" charset="-128"/>
              <a:ea typeface="HGP創英角ｺﾞｼｯｸUB" pitchFamily="50" charset="-128"/>
            </a:endParaRPr>
          </a:p>
          <a:p>
            <a:pPr marL="0" indent="0">
              <a:buNone/>
            </a:pPr>
            <a:endParaRPr lang="en-US" altLang="ja-JP" dirty="0"/>
          </a:p>
          <a:p>
            <a:pPr marL="0" indent="0">
              <a:buNone/>
            </a:pPr>
            <a:r>
              <a:rPr lang="ja-JP" altLang="en-US" sz="7000" dirty="0">
                <a:solidFill>
                  <a:srgbClr val="FF0000"/>
                </a:solidFill>
                <a:latin typeface="メイリオ" panose="020B0604030504040204" pitchFamily="50" charset="-128"/>
                <a:ea typeface="メイリオ" panose="020B0604030504040204" pitchFamily="50" charset="-128"/>
              </a:rPr>
              <a:t>異常に低い！超低金利！</a:t>
            </a:r>
            <a:endParaRPr lang="en-US" altLang="ja-JP" sz="7000"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sz="4000" dirty="0">
              <a:solidFill>
                <a:schemeClr val="accent6">
                  <a:lumMod val="60000"/>
                  <a:lumOff val="40000"/>
                </a:schemeClr>
              </a:solidFill>
              <a:latin typeface="メイリオ" panose="020B0604030504040204" pitchFamily="50" charset="-128"/>
              <a:ea typeface="メイリオ" panose="020B0604030504040204" pitchFamily="50" charset="-128"/>
            </a:endParaRPr>
          </a:p>
          <a:p>
            <a:pPr marL="0" indent="0">
              <a:buNone/>
            </a:pPr>
            <a:endParaRPr lang="en-US" altLang="ja-JP" sz="4000" dirty="0">
              <a:solidFill>
                <a:schemeClr val="accent6">
                  <a:lumMod val="60000"/>
                  <a:lumOff val="40000"/>
                </a:schemeClr>
              </a:solidFill>
              <a:latin typeface="メイリオ" panose="020B0604030504040204" pitchFamily="50" charset="-128"/>
              <a:ea typeface="メイリオ" panose="020B0604030504040204" pitchFamily="50" charset="-128"/>
            </a:endParaRPr>
          </a:p>
          <a:p>
            <a:pPr marL="0" indent="0">
              <a:buNone/>
            </a:pPr>
            <a:r>
              <a:rPr kumimoji="1" lang="ja-JP" altLang="en-US" sz="4000" dirty="0">
                <a:latin typeface="メイリオ" panose="020B0604030504040204" pitchFamily="50" charset="-128"/>
                <a:ea typeface="メイリオ" panose="020B0604030504040204" pitchFamily="50" charset="-128"/>
              </a:rPr>
              <a:t>　　　　　　　　　　　　だと　思っています！</a:t>
            </a:r>
            <a:endParaRPr kumimoji="1" lang="en-US" altLang="ja-JP" dirty="0"/>
          </a:p>
          <a:p>
            <a:endParaRPr lang="en-US" altLang="ja-JP" dirty="0"/>
          </a:p>
          <a:p>
            <a:pPr marL="0" indent="0">
              <a:buNone/>
            </a:pPr>
            <a:endParaRPr kumimoji="1" lang="en-US" altLang="ja-JP" b="1" dirty="0"/>
          </a:p>
          <a:p>
            <a:pPr marL="0" indent="0">
              <a:buNone/>
            </a:pPr>
            <a:r>
              <a:rPr lang="ja-JP" altLang="en-US" sz="2000" b="1" dirty="0">
                <a:solidFill>
                  <a:schemeClr val="accent2"/>
                </a:solidFill>
              </a:rPr>
              <a:t>　　　　　　　　　　　　　　　　　</a:t>
            </a:r>
            <a:endParaRPr kumimoji="1" lang="ja-JP" altLang="en-US" b="1" dirty="0">
              <a:solidFill>
                <a:schemeClr val="accent2"/>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30</a:t>
            </a:fld>
            <a:endParaRPr kumimoji="1" lang="ja-JP" altLang="en-US"/>
          </a:p>
        </p:txBody>
      </p:sp>
    </p:spTree>
    <p:extLst>
      <p:ext uri="{BB962C8B-B14F-4D97-AF65-F5344CB8AC3E}">
        <p14:creationId xmlns:p14="http://schemas.microsoft.com/office/powerpoint/2010/main" val="18840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96752"/>
            <a:ext cx="8229600" cy="4306490"/>
          </a:xfrm>
        </p:spPr>
        <p:txBody>
          <a:bodyPr/>
          <a:lstStyle/>
          <a:p>
            <a:r>
              <a:rPr kumimoji="1" lang="ja-JP" altLang="en-US" dirty="0">
                <a:latin typeface="メイリオ" panose="020B0604030504040204" pitchFamily="50" charset="-128"/>
                <a:ea typeface="メイリオ" panose="020B0604030504040204" pitchFamily="50" charset="-128"/>
              </a:rPr>
              <a:t>なぜそう思うのか？</a:t>
            </a: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31</a:t>
            </a:fld>
            <a:endParaRPr kumimoji="1" lang="ja-JP" altLang="en-US"/>
          </a:p>
        </p:txBody>
      </p:sp>
    </p:spTree>
    <p:extLst>
      <p:ext uri="{BB962C8B-B14F-4D97-AF65-F5344CB8AC3E}">
        <p14:creationId xmlns:p14="http://schemas.microsoft.com/office/powerpoint/2010/main" val="274568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過去の金利水準</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kumimoji="1" lang="ja-JP" altLang="en-US" dirty="0">
                <a:latin typeface="メイリオ" panose="020B0604030504040204" pitchFamily="50" charset="-128"/>
                <a:ea typeface="メイリオ" panose="020B0604030504040204" pitchFamily="50" charset="-128"/>
              </a:rPr>
              <a:t>①昭和６３年４月</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バブル経済前）の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定期預金（１年）の金利は？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r>
              <a:rPr kumimoji="1" lang="ja-JP" altLang="en-US" sz="2800" dirty="0">
                <a:latin typeface="メイリオ" panose="020B0604030504040204" pitchFamily="50" charset="-128"/>
                <a:ea typeface="メイリオ" panose="020B0604030504040204" pitchFamily="50" charset="-128"/>
              </a:rPr>
              <a:t>この年は私が銀行に入った年です。</a:t>
            </a:r>
            <a:endParaRPr kumimoji="1"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昭和の時代の銀行は</a:t>
            </a:r>
            <a:r>
              <a:rPr lang="ja-JP" altLang="en-US" sz="2800" dirty="0">
                <a:solidFill>
                  <a:srgbClr val="FF0000"/>
                </a:solidFill>
                <a:latin typeface="メイリオ" panose="020B0604030504040204" pitchFamily="50" charset="-128"/>
                <a:ea typeface="メイリオ" panose="020B0604030504040204" pitchFamily="50" charset="-128"/>
              </a:rPr>
              <a:t>金利競争</a:t>
            </a:r>
            <a:r>
              <a:rPr lang="ja-JP" altLang="en-US" sz="2800" dirty="0">
                <a:latin typeface="メイリオ" panose="020B0604030504040204" pitchFamily="50" charset="-128"/>
                <a:ea typeface="メイリオ" panose="020B0604030504040204" pitchFamily="50" charset="-128"/>
              </a:rPr>
              <a:t>のない世界で、</a:t>
            </a:r>
            <a:endParaRPr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sz="2800" dirty="0">
                <a:solidFill>
                  <a:srgbClr val="FF0000"/>
                </a:solidFill>
                <a:latin typeface="メイリオ" panose="020B0604030504040204" pitchFamily="50" charset="-128"/>
                <a:ea typeface="メイリオ" panose="020B0604030504040204" pitchFamily="50" charset="-128"/>
              </a:rPr>
              <a:t>預金集め</a:t>
            </a:r>
            <a:r>
              <a:rPr kumimoji="1" lang="ja-JP" altLang="en-US" sz="2800" dirty="0">
                <a:latin typeface="メイリオ" panose="020B0604030504040204" pitchFamily="50" charset="-128"/>
                <a:ea typeface="メイリオ" panose="020B0604030504040204" pitchFamily="50" charset="-128"/>
              </a:rPr>
              <a:t>が重要な仕事でした。</a:t>
            </a:r>
            <a:endParaRPr kumimoji="1"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入行時、先輩に</a:t>
            </a:r>
            <a:endParaRPr kumimoji="1" lang="en-US" altLang="ja-JP" sz="2800" dirty="0">
              <a:latin typeface="メイリオ" panose="020B0604030504040204" pitchFamily="50" charset="-128"/>
              <a:ea typeface="メイリオ" panose="020B0604030504040204" pitchFamily="50" charset="-128"/>
            </a:endParaRPr>
          </a:p>
          <a:p>
            <a:pPr marL="0" indent="0">
              <a:buNone/>
            </a:pPr>
            <a:r>
              <a:rPr lang="en-US" altLang="ja-JP" sz="2800" dirty="0">
                <a:solidFill>
                  <a:srgbClr val="FF0000"/>
                </a:solidFill>
                <a:latin typeface="メイリオ" panose="020B0604030504040204" pitchFamily="50" charset="-128"/>
                <a:ea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rPr>
              <a:t>悪いときに銀行に入ってきたね！</a:t>
            </a:r>
            <a:r>
              <a:rPr lang="en-US" altLang="ja-JP" sz="2800" dirty="0">
                <a:solidFill>
                  <a:srgbClr val="FF0000"/>
                </a:solidFill>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と言われました。</a:t>
            </a:r>
            <a:endParaRPr kumimoji="1" lang="ja-JP" altLang="en-US" sz="28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32</a:t>
            </a:fld>
            <a:endParaRPr kumimoji="1" lang="ja-JP" altLang="en-US"/>
          </a:p>
        </p:txBody>
      </p:sp>
    </p:spTree>
    <p:extLst>
      <p:ext uri="{BB962C8B-B14F-4D97-AF65-F5344CB8AC3E}">
        <p14:creationId xmlns:p14="http://schemas.microsoft.com/office/powerpoint/2010/main" val="37446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957363CC-53DE-4FA8-838F-BF555F40FEF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02F7301-A056-40AF-BF7B-5C8068B5D362}" type="slidenum">
              <a:rPr lang="ja-JP" altLang="en-US" smtClean="0"/>
              <a:pPr/>
              <a:t>33</a:t>
            </a:fld>
            <a:endParaRPr lang="ja-JP" altLang="en-US"/>
          </a:p>
        </p:txBody>
      </p:sp>
      <p:pic>
        <p:nvPicPr>
          <p:cNvPr id="11" name="図 10" descr="グラフ, 折れ線グラフ&#10;&#10;自動的に生成された説明">
            <a:extLst>
              <a:ext uri="{FF2B5EF4-FFF2-40B4-BE49-F238E27FC236}">
                <a16:creationId xmlns:a16="http://schemas.microsoft.com/office/drawing/2014/main" id="{1D9A921E-7CE6-420C-B254-6B23158F1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87" y="390503"/>
            <a:ext cx="8691626" cy="6076994"/>
          </a:xfrm>
          <a:prstGeom prst="rect">
            <a:avLst/>
          </a:prstGeom>
        </p:spPr>
      </p:pic>
      <p:sp>
        <p:nvSpPr>
          <p:cNvPr id="12" name="テキスト ボックス 11">
            <a:extLst>
              <a:ext uri="{FF2B5EF4-FFF2-40B4-BE49-F238E27FC236}">
                <a16:creationId xmlns:a16="http://schemas.microsoft.com/office/drawing/2014/main" id="{6F3560CB-F870-4CBC-8ACA-8BCC599DF473}"/>
              </a:ext>
            </a:extLst>
          </p:cNvPr>
          <p:cNvSpPr txBox="1"/>
          <p:nvPr/>
        </p:nvSpPr>
        <p:spPr>
          <a:xfrm>
            <a:off x="4211960" y="6471832"/>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
        <p:nvSpPr>
          <p:cNvPr id="13" name="吹き出し: 角を丸めた四角形 12">
            <a:extLst>
              <a:ext uri="{FF2B5EF4-FFF2-40B4-BE49-F238E27FC236}">
                <a16:creationId xmlns:a16="http://schemas.microsoft.com/office/drawing/2014/main" id="{057F54E5-E3A0-4192-8027-600A38F1C54A}"/>
              </a:ext>
            </a:extLst>
          </p:cNvPr>
          <p:cNvSpPr/>
          <p:nvPr/>
        </p:nvSpPr>
        <p:spPr>
          <a:xfrm>
            <a:off x="2843808"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14" name="吹き出し: 角を丸めた四角形 13">
            <a:extLst>
              <a:ext uri="{FF2B5EF4-FFF2-40B4-BE49-F238E27FC236}">
                <a16:creationId xmlns:a16="http://schemas.microsoft.com/office/drawing/2014/main" id="{3EB2ED91-3D51-47AC-A741-98DE8ACCFBCA}"/>
              </a:ext>
            </a:extLst>
          </p:cNvPr>
          <p:cNvSpPr/>
          <p:nvPr/>
        </p:nvSpPr>
        <p:spPr>
          <a:xfrm>
            <a:off x="4499992" y="2492896"/>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5" name="吹き出し: 角を丸めた四角形 14">
            <a:extLst>
              <a:ext uri="{FF2B5EF4-FFF2-40B4-BE49-F238E27FC236}">
                <a16:creationId xmlns:a16="http://schemas.microsoft.com/office/drawing/2014/main" id="{FA435392-6A2A-4E5F-9F50-050007086219}"/>
              </a:ext>
            </a:extLst>
          </p:cNvPr>
          <p:cNvSpPr/>
          <p:nvPr/>
        </p:nvSpPr>
        <p:spPr>
          <a:xfrm>
            <a:off x="5940152" y="1774127"/>
            <a:ext cx="1800200"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16" name="吹き出し: 角を丸めた四角形 15">
            <a:extLst>
              <a:ext uri="{FF2B5EF4-FFF2-40B4-BE49-F238E27FC236}">
                <a16:creationId xmlns:a16="http://schemas.microsoft.com/office/drawing/2014/main" id="{CEB21448-C501-482E-91CF-B92D29B82757}"/>
              </a:ext>
            </a:extLst>
          </p:cNvPr>
          <p:cNvSpPr/>
          <p:nvPr/>
        </p:nvSpPr>
        <p:spPr>
          <a:xfrm>
            <a:off x="6588224" y="4065238"/>
            <a:ext cx="1656184" cy="360040"/>
          </a:xfrm>
          <a:prstGeom prst="wedgeRoundRectCallout">
            <a:avLst>
              <a:gd name="adj1" fmla="val -24955"/>
              <a:gd name="adj2" fmla="val -144490"/>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
        <p:nvSpPr>
          <p:cNvPr id="17" name="吹き出し: 角を丸めた四角形 16">
            <a:extLst>
              <a:ext uri="{FF2B5EF4-FFF2-40B4-BE49-F238E27FC236}">
                <a16:creationId xmlns:a16="http://schemas.microsoft.com/office/drawing/2014/main" id="{B818FA09-0794-4F9F-9205-3C04E18B5989}"/>
              </a:ext>
            </a:extLst>
          </p:cNvPr>
          <p:cNvSpPr/>
          <p:nvPr/>
        </p:nvSpPr>
        <p:spPr>
          <a:xfrm>
            <a:off x="5292080" y="4869160"/>
            <a:ext cx="1656184"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33</a:t>
            </a:fld>
            <a:endParaRPr kumimoji="1" lang="ja-JP" altLang="en-US"/>
          </a:p>
        </p:txBody>
      </p:sp>
      <p:pic>
        <p:nvPicPr>
          <p:cNvPr id="6" name="図 5"/>
          <p:cNvPicPr>
            <a:picLocks noChangeAspect="1"/>
          </p:cNvPicPr>
          <p:nvPr/>
        </p:nvPicPr>
        <p:blipFill>
          <a:blip r:embed="rId3"/>
          <a:stretch>
            <a:fillRect/>
          </a:stretch>
        </p:blipFill>
        <p:spPr>
          <a:xfrm>
            <a:off x="2555776" y="2852936"/>
            <a:ext cx="432854" cy="609653"/>
          </a:xfrm>
          <a:prstGeom prst="rect">
            <a:avLst/>
          </a:prstGeom>
        </p:spPr>
      </p:pic>
    </p:spTree>
    <p:extLst>
      <p:ext uri="{BB962C8B-B14F-4D97-AF65-F5344CB8AC3E}">
        <p14:creationId xmlns:p14="http://schemas.microsoft.com/office/powerpoint/2010/main" val="10599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過去の金利水準</a:t>
            </a:r>
          </a:p>
        </p:txBody>
      </p:sp>
      <p:sp>
        <p:nvSpPr>
          <p:cNvPr id="3" name="コンテンツ プレースホルダー 2"/>
          <p:cNvSpPr>
            <a:spLocks noGrp="1"/>
          </p:cNvSpPr>
          <p:nvPr>
            <p:ph idx="1"/>
          </p:nvPr>
        </p:nvSpPr>
        <p:spPr>
          <a:xfrm>
            <a:off x="467544" y="1628800"/>
            <a:ext cx="8229600" cy="4525963"/>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r>
              <a:rPr kumimoji="1" lang="ja-JP" altLang="en-US" dirty="0">
                <a:latin typeface="メイリオ" panose="020B0604030504040204" pitchFamily="50" charset="-128"/>
                <a:ea typeface="メイリオ" panose="020B0604030504040204" pitchFamily="50" charset="-128"/>
              </a:rPr>
              <a:t>①昭和６３年４月</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バブル経済前）の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定期預金（１年）の金利は？</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sz="4000" b="1" dirty="0">
                <a:solidFill>
                  <a:schemeClr val="accent2"/>
                </a:solidFill>
              </a:rPr>
              <a:t>　　　　　　　　　　　　　　　　</a:t>
            </a:r>
            <a:r>
              <a:rPr lang="en-US" altLang="ja-JP" sz="4000" b="1" dirty="0">
                <a:solidFill>
                  <a:schemeClr val="tx2"/>
                </a:solidFill>
                <a:latin typeface="+mj-ea"/>
                <a:ea typeface="+mj-ea"/>
              </a:rPr>
              <a:t>3.36</a:t>
            </a:r>
            <a:r>
              <a:rPr lang="ja-JP" altLang="en-US" sz="4000" b="1" dirty="0">
                <a:solidFill>
                  <a:schemeClr val="tx2"/>
                </a:solidFill>
                <a:latin typeface="+mj-ea"/>
                <a:ea typeface="+mj-ea"/>
              </a:rPr>
              <a:t>％</a:t>
            </a:r>
            <a:endParaRPr lang="en-US" altLang="ja-JP" sz="4000" b="1" dirty="0">
              <a:solidFill>
                <a:schemeClr val="tx2"/>
              </a:solidFill>
              <a:latin typeface="+mj-ea"/>
              <a:ea typeface="+mj-ea"/>
            </a:endParaRPr>
          </a:p>
          <a:p>
            <a:pPr marL="0" indent="0">
              <a:buNone/>
            </a:pPr>
            <a:endParaRPr kumimoji="1" lang="en-US" altLang="ja-JP" dirty="0"/>
          </a:p>
          <a:p>
            <a:pPr marL="0" indent="0">
              <a:buNone/>
            </a:pPr>
            <a:r>
              <a:rPr kumimoji="1" lang="ja-JP" altLang="en-US" sz="3000" dirty="0">
                <a:latin typeface="メイリオ" panose="020B0604030504040204" pitchFamily="50" charset="-128"/>
                <a:ea typeface="メイリオ" panose="020B0604030504040204" pitchFamily="50" charset="-128"/>
              </a:rPr>
              <a:t>このころは</a:t>
            </a:r>
            <a:r>
              <a:rPr kumimoji="1" lang="ja-JP" altLang="en-US" sz="3000" dirty="0">
                <a:solidFill>
                  <a:srgbClr val="0070C0"/>
                </a:solidFill>
                <a:latin typeface="メイリオ" panose="020B0604030504040204" pitchFamily="50" charset="-128"/>
                <a:ea typeface="メイリオ" panose="020B0604030504040204" pitchFamily="50" charset="-128"/>
              </a:rPr>
              <a:t>景気が悪く</a:t>
            </a:r>
            <a:r>
              <a:rPr kumimoji="1" lang="ja-JP" altLang="en-US" sz="3000" dirty="0">
                <a:latin typeface="メイリオ" panose="020B0604030504040204" pitchFamily="50" charset="-128"/>
                <a:ea typeface="メイリオ" panose="020B0604030504040204" pitchFamily="50" charset="-128"/>
              </a:rPr>
              <a:t>、景気の谷と言われていました。</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先輩は、景気が悪く</a:t>
            </a:r>
            <a:r>
              <a:rPr lang="ja-JP" altLang="en-US" sz="3000" dirty="0">
                <a:solidFill>
                  <a:srgbClr val="0070C0"/>
                </a:solidFill>
                <a:latin typeface="メイリオ" panose="020B0604030504040204" pitchFamily="50" charset="-128"/>
                <a:ea typeface="メイリオ" panose="020B0604030504040204" pitchFamily="50" charset="-128"/>
              </a:rPr>
              <a:t>金利が低かった</a:t>
            </a:r>
            <a:r>
              <a:rPr lang="ja-JP" altLang="en-US" sz="3000" dirty="0">
                <a:latin typeface="メイリオ" panose="020B0604030504040204" pitchFamily="50" charset="-128"/>
                <a:ea typeface="メイリオ" panose="020B0604030504040204" pitchFamily="50" charset="-128"/>
              </a:rPr>
              <a:t>ので預金が集め難い為</a:t>
            </a:r>
            <a:r>
              <a:rPr lang="en-US" altLang="ja-JP" sz="3000" dirty="0">
                <a:solidFill>
                  <a:srgbClr val="FF0000"/>
                </a:solidFill>
                <a:latin typeface="メイリオ" panose="020B0604030504040204" pitchFamily="50" charset="-128"/>
                <a:ea typeface="メイリオ" panose="020B0604030504040204" pitchFamily="50" charset="-128"/>
              </a:rPr>
              <a:t>『</a:t>
            </a:r>
            <a:r>
              <a:rPr lang="ja-JP" altLang="en-US" sz="3000" dirty="0">
                <a:solidFill>
                  <a:srgbClr val="FF0000"/>
                </a:solidFill>
                <a:latin typeface="メイリオ" panose="020B0604030504040204" pitchFamily="50" charset="-128"/>
                <a:ea typeface="メイリオ" panose="020B0604030504040204" pitchFamily="50" charset="-128"/>
              </a:rPr>
              <a:t>悪い時に銀行入ったね・・・</a:t>
            </a:r>
            <a:r>
              <a:rPr lang="en-US" altLang="ja-JP" sz="3000" dirty="0">
                <a:solidFill>
                  <a:srgbClr val="FF0000"/>
                </a:solidFill>
                <a:latin typeface="メイリオ" panose="020B0604030504040204" pitchFamily="50" charset="-128"/>
                <a:ea typeface="メイリオ" panose="020B0604030504040204" pitchFamily="50" charset="-128"/>
              </a:rPr>
              <a:t>』</a:t>
            </a:r>
            <a:r>
              <a:rPr lang="ja-JP" altLang="en-US" sz="3000" dirty="0">
                <a:latin typeface="メイリオ" panose="020B0604030504040204" pitchFamily="50" charset="-128"/>
                <a:ea typeface="メイリオ" panose="020B0604030504040204" pitchFamily="50" charset="-128"/>
              </a:rPr>
              <a:t>　と言ったのです。</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dirty="0"/>
              <a:t>　　　　　　　　</a:t>
            </a: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34</a:t>
            </a:fld>
            <a:endParaRPr kumimoji="1" lang="ja-JP" altLang="en-US"/>
          </a:p>
        </p:txBody>
      </p:sp>
    </p:spTree>
    <p:extLst>
      <p:ext uri="{BB962C8B-B14F-4D97-AF65-F5344CB8AC3E}">
        <p14:creationId xmlns:p14="http://schemas.microsoft.com/office/powerpoint/2010/main" val="5224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過去の金利水準</a:t>
            </a:r>
          </a:p>
        </p:txBody>
      </p:sp>
      <p:sp>
        <p:nvSpPr>
          <p:cNvPr id="3" name="コンテンツ プレースホルダー 2"/>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ja-JP" altLang="en-US" dirty="0">
                <a:latin typeface="メイリオ" panose="020B0604030504040204" pitchFamily="50" charset="-128"/>
                <a:ea typeface="メイリオ" panose="020B0604030504040204" pitchFamily="50" charset="-128"/>
              </a:rPr>
              <a:t>②平成２年９月（バブル経済期）の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大口定期預金（１年）の金利は？</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b="1" dirty="0">
              <a:solidFill>
                <a:schemeClr val="accent2"/>
              </a:solidFill>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この年、沼津（グルメ街道）のお客様に</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１億円</a:t>
            </a:r>
            <a:r>
              <a:rPr kumimoji="1" lang="ja-JP" altLang="en-US" dirty="0">
                <a:solidFill>
                  <a:srgbClr val="FF0000"/>
                </a:solidFill>
                <a:latin typeface="メイリオ" panose="020B0604030504040204" pitchFamily="50" charset="-128"/>
                <a:ea typeface="メイリオ" panose="020B0604030504040204" pitchFamily="50" charset="-128"/>
              </a:rPr>
              <a:t>の大口定期預金</a:t>
            </a:r>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入札）をしてもらいました。</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b="1" dirty="0">
                <a:solidFill>
                  <a:schemeClr val="accent2"/>
                </a:solidFill>
              </a:rPr>
              <a:t>　　　　　　　　　　　　　　　　　　　</a:t>
            </a:r>
            <a:r>
              <a:rPr kumimoji="1" lang="ja-JP" altLang="en-US" sz="4000" b="1" dirty="0">
                <a:solidFill>
                  <a:schemeClr val="accent2"/>
                </a:solidFill>
              </a:rPr>
              <a:t>　</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35</a:t>
            </a:fld>
            <a:endParaRPr kumimoji="1" lang="ja-JP" altLang="en-US"/>
          </a:p>
        </p:txBody>
      </p:sp>
    </p:spTree>
    <p:extLst>
      <p:ext uri="{BB962C8B-B14F-4D97-AF65-F5344CB8AC3E}">
        <p14:creationId xmlns:p14="http://schemas.microsoft.com/office/powerpoint/2010/main" val="68892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沼津</a:t>
            </a:r>
            <a:r>
              <a:rPr kumimoji="1" lang="ja-JP" altLang="en-US" dirty="0" err="1"/>
              <a:t>ぐるめ</a:t>
            </a:r>
            <a:r>
              <a:rPr kumimoji="1" lang="ja-JP" altLang="en-US" dirty="0"/>
              <a:t>街道</a:t>
            </a:r>
          </a:p>
        </p:txBody>
      </p:sp>
      <p:pic>
        <p:nvPicPr>
          <p:cNvPr id="1026" name="Picture 2" descr="C:\Users\owner\AppData\Local\Microsoft\Windows\Temporary Internet Files\Content.Outlook\6A526GIT\__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136904"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36</a:t>
            </a:fld>
            <a:endParaRPr kumimoji="1" lang="ja-JP" altLang="en-US"/>
          </a:p>
        </p:txBody>
      </p:sp>
    </p:spTree>
    <p:extLst>
      <p:ext uri="{BB962C8B-B14F-4D97-AF65-F5344CB8AC3E}">
        <p14:creationId xmlns:p14="http://schemas.microsoft.com/office/powerpoint/2010/main" val="509916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a:extLst>
              <a:ext uri="{FF2B5EF4-FFF2-40B4-BE49-F238E27FC236}">
                <a16:creationId xmlns:a16="http://schemas.microsoft.com/office/drawing/2014/main" id="{204C41A9-DFF8-4281-AB80-8D35F3CD34A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02F7301-A056-40AF-BF7B-5C8068B5D362}" type="slidenum">
              <a:rPr lang="ja-JP" altLang="en-US" smtClean="0"/>
              <a:pPr/>
              <a:t>37</a:t>
            </a:fld>
            <a:endParaRPr lang="ja-JP" altLang="en-US"/>
          </a:p>
        </p:txBody>
      </p:sp>
      <p:pic>
        <p:nvPicPr>
          <p:cNvPr id="14" name="図 13" descr="グラフ, 折れ線グラフ&#10;&#10;自動的に生成された説明">
            <a:extLst>
              <a:ext uri="{FF2B5EF4-FFF2-40B4-BE49-F238E27FC236}">
                <a16:creationId xmlns:a16="http://schemas.microsoft.com/office/drawing/2014/main" id="{438478BD-03C7-4427-AA3D-368B5E0AC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87" y="390503"/>
            <a:ext cx="8691626" cy="6076994"/>
          </a:xfrm>
          <a:prstGeom prst="rect">
            <a:avLst/>
          </a:prstGeom>
        </p:spPr>
      </p:pic>
      <p:sp>
        <p:nvSpPr>
          <p:cNvPr id="15" name="テキスト ボックス 14">
            <a:extLst>
              <a:ext uri="{FF2B5EF4-FFF2-40B4-BE49-F238E27FC236}">
                <a16:creationId xmlns:a16="http://schemas.microsoft.com/office/drawing/2014/main" id="{4FF1DF4E-6486-47E5-A773-F9C2D88C321D}"/>
              </a:ext>
            </a:extLst>
          </p:cNvPr>
          <p:cNvSpPr txBox="1"/>
          <p:nvPr/>
        </p:nvSpPr>
        <p:spPr>
          <a:xfrm>
            <a:off x="4211960" y="6471832"/>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
        <p:nvSpPr>
          <p:cNvPr id="16" name="吹き出し: 角を丸めた四角形 15">
            <a:extLst>
              <a:ext uri="{FF2B5EF4-FFF2-40B4-BE49-F238E27FC236}">
                <a16:creationId xmlns:a16="http://schemas.microsoft.com/office/drawing/2014/main" id="{2D63E07F-757A-4EAB-9C7E-B46E319A0641}"/>
              </a:ext>
            </a:extLst>
          </p:cNvPr>
          <p:cNvSpPr/>
          <p:nvPr/>
        </p:nvSpPr>
        <p:spPr>
          <a:xfrm>
            <a:off x="2843808"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17" name="吹き出し: 角を丸めた四角形 16">
            <a:extLst>
              <a:ext uri="{FF2B5EF4-FFF2-40B4-BE49-F238E27FC236}">
                <a16:creationId xmlns:a16="http://schemas.microsoft.com/office/drawing/2014/main" id="{43346676-309E-4A0D-A9F2-9F9B76CFE667}"/>
              </a:ext>
            </a:extLst>
          </p:cNvPr>
          <p:cNvSpPr/>
          <p:nvPr/>
        </p:nvSpPr>
        <p:spPr>
          <a:xfrm>
            <a:off x="4499992" y="2492896"/>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8" name="吹き出し: 角を丸めた四角形 17">
            <a:extLst>
              <a:ext uri="{FF2B5EF4-FFF2-40B4-BE49-F238E27FC236}">
                <a16:creationId xmlns:a16="http://schemas.microsoft.com/office/drawing/2014/main" id="{ED26E88F-436F-47D3-98F6-0DDCB43023D3}"/>
              </a:ext>
            </a:extLst>
          </p:cNvPr>
          <p:cNvSpPr/>
          <p:nvPr/>
        </p:nvSpPr>
        <p:spPr>
          <a:xfrm>
            <a:off x="5940152" y="1774127"/>
            <a:ext cx="1728192"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19" name="吹き出し: 角を丸めた四角形 18">
            <a:extLst>
              <a:ext uri="{FF2B5EF4-FFF2-40B4-BE49-F238E27FC236}">
                <a16:creationId xmlns:a16="http://schemas.microsoft.com/office/drawing/2014/main" id="{D91FD8ED-8068-49D2-9FCA-8EBC81E140A6}"/>
              </a:ext>
            </a:extLst>
          </p:cNvPr>
          <p:cNvSpPr/>
          <p:nvPr/>
        </p:nvSpPr>
        <p:spPr>
          <a:xfrm>
            <a:off x="6660232" y="4034353"/>
            <a:ext cx="1656184" cy="360040"/>
          </a:xfrm>
          <a:prstGeom prst="wedgeRoundRectCallout">
            <a:avLst>
              <a:gd name="adj1" fmla="val -26603"/>
              <a:gd name="adj2" fmla="val -1318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
        <p:nvSpPr>
          <p:cNvPr id="20" name="吹き出し: 角を丸めた四角形 19">
            <a:extLst>
              <a:ext uri="{FF2B5EF4-FFF2-40B4-BE49-F238E27FC236}">
                <a16:creationId xmlns:a16="http://schemas.microsoft.com/office/drawing/2014/main" id="{E5AD309F-4208-4DFE-B60D-C92AEA299F34}"/>
              </a:ext>
            </a:extLst>
          </p:cNvPr>
          <p:cNvSpPr/>
          <p:nvPr/>
        </p:nvSpPr>
        <p:spPr>
          <a:xfrm>
            <a:off x="5148064" y="4869160"/>
            <a:ext cx="1800200"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37</a:t>
            </a:fld>
            <a:endParaRPr kumimoji="1" lang="ja-JP" altLang="en-US"/>
          </a:p>
        </p:txBody>
      </p:sp>
      <p:pic>
        <p:nvPicPr>
          <p:cNvPr id="3" name="図 2"/>
          <p:cNvPicPr>
            <a:picLocks noChangeAspect="1"/>
          </p:cNvPicPr>
          <p:nvPr/>
        </p:nvPicPr>
        <p:blipFill>
          <a:blip r:embed="rId3"/>
          <a:stretch>
            <a:fillRect/>
          </a:stretch>
        </p:blipFill>
        <p:spPr>
          <a:xfrm>
            <a:off x="3095836" y="1468847"/>
            <a:ext cx="504056" cy="610560"/>
          </a:xfrm>
          <a:prstGeom prst="rect">
            <a:avLst/>
          </a:prstGeom>
        </p:spPr>
      </p:pic>
    </p:spTree>
    <p:extLst>
      <p:ext uri="{BB962C8B-B14F-4D97-AF65-F5344CB8AC3E}">
        <p14:creationId xmlns:p14="http://schemas.microsoft.com/office/powerpoint/2010/main" val="363881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過去の金利水準</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kumimoji="1" lang="ja-JP" altLang="en-US" dirty="0">
                <a:latin typeface="メイリオ" panose="020B0604030504040204" pitchFamily="50" charset="-128"/>
                <a:ea typeface="メイリオ" panose="020B0604030504040204" pitchFamily="50" charset="-128"/>
              </a:rPr>
              <a:t>②平成２年９月（バブル経済期）の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大口定期預金（１年）の金利は？</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solidFill>
                  <a:schemeClr val="accent2"/>
                </a:solidFill>
              </a:rPr>
              <a:t>　　　　　　　　　　　　　　　　　　　　</a:t>
            </a:r>
            <a:r>
              <a:rPr kumimoji="1" lang="ja-JP" altLang="en-US" sz="4000" b="1" dirty="0">
                <a:solidFill>
                  <a:schemeClr val="accent2"/>
                </a:solidFill>
              </a:rPr>
              <a:t>　</a:t>
            </a:r>
            <a:r>
              <a:rPr kumimoji="1" lang="en-US" altLang="ja-JP" sz="4400" b="1" dirty="0">
                <a:solidFill>
                  <a:srgbClr val="FF0000"/>
                </a:solidFill>
                <a:latin typeface="メイリオ" panose="020B0604030504040204" pitchFamily="50" charset="-128"/>
                <a:ea typeface="メイリオ" panose="020B0604030504040204" pitchFamily="50" charset="-128"/>
              </a:rPr>
              <a:t>8.0</a:t>
            </a:r>
            <a:r>
              <a:rPr kumimoji="1" lang="ja-JP" altLang="en-US" sz="4400" b="1" dirty="0">
                <a:solidFill>
                  <a:srgbClr val="FF0000"/>
                </a:solidFill>
                <a:latin typeface="メイリオ" panose="020B0604030504040204" pitchFamily="50" charset="-128"/>
                <a:ea typeface="メイリオ" panose="020B0604030504040204" pitchFamily="50" charset="-128"/>
              </a:rPr>
              <a:t>％</a:t>
            </a:r>
            <a:endParaRPr kumimoji="1" lang="en-US" altLang="ja-JP" sz="44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b="1" dirty="0">
                <a:solidFill>
                  <a:srgbClr val="002060"/>
                </a:solidFill>
                <a:latin typeface="メイリオ" panose="020B0604030504040204" pitchFamily="50" charset="-128"/>
                <a:ea typeface="メイリオ" panose="020B0604030504040204" pitchFamily="50" charset="-128"/>
              </a:rPr>
              <a:t>働かなくても生活出来るかも？</a:t>
            </a:r>
            <a:endParaRPr lang="en-US" altLang="ja-JP" b="1" dirty="0">
              <a:solidFill>
                <a:srgbClr val="002060"/>
              </a:solidFill>
              <a:latin typeface="メイリオ" panose="020B0604030504040204" pitchFamily="50" charset="-128"/>
              <a:ea typeface="メイリオ" panose="020B0604030504040204" pitchFamily="50" charset="-128"/>
            </a:endParaRPr>
          </a:p>
          <a:p>
            <a:pPr marL="0" indent="0">
              <a:buNone/>
            </a:pPr>
            <a:r>
              <a:rPr kumimoji="1" lang="ja-JP" altLang="en-US" sz="4000" dirty="0">
                <a:latin typeface="HGPｺﾞｼｯｸE" pitchFamily="50" charset="-128"/>
                <a:ea typeface="HGPｺﾞｼｯｸE" pitchFamily="50" charset="-128"/>
              </a:rPr>
              <a:t>　</a:t>
            </a:r>
            <a:r>
              <a:rPr kumimoji="1" lang="ja-JP" altLang="en-US" sz="3600" dirty="0">
                <a:latin typeface="メイリオ" panose="020B0604030504040204" pitchFamily="50" charset="-128"/>
                <a:ea typeface="メイリオ" panose="020B0604030504040204" pitchFamily="50" charset="-128"/>
              </a:rPr>
              <a:t>１００</a:t>
            </a:r>
            <a:r>
              <a:rPr kumimoji="1" lang="en-US" altLang="ja-JP"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０００</a:t>
            </a:r>
            <a:r>
              <a:rPr kumimoji="1" lang="en-US" altLang="ja-JP"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０００円の</a:t>
            </a:r>
            <a:r>
              <a:rPr kumimoji="1" lang="ja-JP" altLang="en-US" sz="3600" dirty="0">
                <a:solidFill>
                  <a:srgbClr val="FF0000"/>
                </a:solidFill>
                <a:latin typeface="メイリオ" panose="020B0604030504040204" pitchFamily="50" charset="-128"/>
                <a:ea typeface="メイリオ" panose="020B0604030504040204" pitchFamily="50" charset="-128"/>
              </a:rPr>
              <a:t>８％</a:t>
            </a:r>
            <a:r>
              <a:rPr kumimoji="1" lang="ja-JP" altLang="en-US" sz="3600" dirty="0">
                <a:latin typeface="メイリオ" panose="020B0604030504040204" pitchFamily="50" charset="-128"/>
                <a:ea typeface="メイリオ" panose="020B0604030504040204" pitchFamily="50" charset="-128"/>
              </a:rPr>
              <a:t>は</a:t>
            </a:r>
            <a:endParaRPr kumimoji="1"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　　</a:t>
            </a:r>
            <a:r>
              <a:rPr lang="ja-JP" altLang="en-US" sz="3600" u="sng" dirty="0">
                <a:solidFill>
                  <a:srgbClr val="FF0000"/>
                </a:solidFill>
                <a:latin typeface="メイリオ" panose="020B0604030504040204" pitchFamily="50" charset="-128"/>
                <a:ea typeface="メイリオ" panose="020B0604030504040204" pitchFamily="50" charset="-128"/>
              </a:rPr>
              <a:t>８００万円</a:t>
            </a:r>
            <a:r>
              <a:rPr lang="ja-JP" altLang="en-US" sz="3600" dirty="0">
                <a:latin typeface="メイリオ" panose="020B0604030504040204" pitchFamily="50" charset="-128"/>
                <a:ea typeface="メイリオ" panose="020B0604030504040204" pitchFamily="50" charset="-128"/>
              </a:rPr>
              <a:t>です（税引き</a:t>
            </a:r>
            <a:r>
              <a:rPr lang="ja-JP" altLang="en-US" sz="3600" dirty="0">
                <a:solidFill>
                  <a:srgbClr val="FF0000"/>
                </a:solidFill>
                <a:latin typeface="メイリオ" panose="020B0604030504040204" pitchFamily="50" charset="-128"/>
                <a:ea typeface="メイリオ" panose="020B0604030504040204" pitchFamily="50" charset="-128"/>
              </a:rPr>
              <a:t>６４０万円</a:t>
            </a:r>
            <a:r>
              <a:rPr lang="ja-JP" altLang="en-US" sz="3600" dirty="0">
                <a:latin typeface="メイリオ" panose="020B0604030504040204" pitchFamily="50" charset="-128"/>
                <a:ea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r>
              <a:rPr kumimoji="1" lang="ja-JP" altLang="en-US" sz="2400" dirty="0">
                <a:solidFill>
                  <a:srgbClr val="002060"/>
                </a:solidFill>
                <a:latin typeface="メイリオ" panose="020B0604030504040204" pitchFamily="50" charset="-128"/>
                <a:ea typeface="メイリオ" panose="020B0604030504040204" pitchFamily="50" charset="-128"/>
              </a:rPr>
              <a:t>毎月使えるお金が約</a:t>
            </a:r>
            <a:r>
              <a:rPr kumimoji="1" lang="en-US" altLang="ja-JP" sz="2400" dirty="0">
                <a:solidFill>
                  <a:srgbClr val="002060"/>
                </a:solidFill>
                <a:latin typeface="メイリオ" panose="020B0604030504040204" pitchFamily="50" charset="-128"/>
                <a:ea typeface="メイリオ" panose="020B0604030504040204" pitchFamily="50" charset="-128"/>
              </a:rPr>
              <a:t>53</a:t>
            </a:r>
            <a:r>
              <a:rPr kumimoji="1" lang="ja-JP" altLang="en-US" sz="2400" dirty="0">
                <a:solidFill>
                  <a:srgbClr val="002060"/>
                </a:solidFill>
                <a:latin typeface="メイリオ" panose="020B0604030504040204" pitchFamily="50" charset="-128"/>
                <a:ea typeface="メイリオ" panose="020B0604030504040204" pitchFamily="50" charset="-128"/>
              </a:rPr>
              <a:t>万円</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38</a:t>
            </a:fld>
            <a:endParaRPr kumimoji="1" lang="ja-JP" altLang="en-US"/>
          </a:p>
        </p:txBody>
      </p:sp>
    </p:spTree>
    <p:extLst>
      <p:ext uri="{BB962C8B-B14F-4D97-AF65-F5344CB8AC3E}">
        <p14:creationId xmlns:p14="http://schemas.microsoft.com/office/powerpoint/2010/main" val="158840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過去の金利水準</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r>
              <a:rPr kumimoji="1" lang="ja-JP" altLang="en-US" dirty="0">
                <a:latin typeface="メイリオ" panose="020B0604030504040204" pitchFamily="50" charset="-128"/>
                <a:ea typeface="メイリオ" panose="020B0604030504040204" pitchFamily="50" charset="-128"/>
              </a:rPr>
              <a:t>①昭和６３年４月</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バブル経済前）の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定期預金（１年）の金利は？</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sz="4000" b="1" dirty="0">
                <a:solidFill>
                  <a:schemeClr val="accent2"/>
                </a:solidFill>
                <a:latin typeface="メイリオ" panose="020B0604030504040204" pitchFamily="50" charset="-128"/>
                <a:ea typeface="メイリオ" panose="020B0604030504040204" pitchFamily="50" charset="-128"/>
              </a:rPr>
              <a:t>　　　　　　　　　　　　　　　　</a:t>
            </a:r>
            <a:r>
              <a:rPr lang="en-US" altLang="ja-JP" sz="4000" b="1" dirty="0">
                <a:solidFill>
                  <a:schemeClr val="tx2"/>
                </a:solidFill>
                <a:latin typeface="メイリオ" panose="020B0604030504040204" pitchFamily="50" charset="-128"/>
                <a:ea typeface="メイリオ" panose="020B0604030504040204" pitchFamily="50" charset="-128"/>
              </a:rPr>
              <a:t>3.36</a:t>
            </a:r>
            <a:r>
              <a:rPr lang="ja-JP" altLang="en-US" sz="4000" b="1" dirty="0">
                <a:solidFill>
                  <a:schemeClr val="tx2"/>
                </a:solidFill>
                <a:latin typeface="メイリオ" panose="020B0604030504040204" pitchFamily="50" charset="-128"/>
                <a:ea typeface="メイリオ" panose="020B0604030504040204" pitchFamily="50" charset="-128"/>
              </a:rPr>
              <a:t>％</a:t>
            </a:r>
            <a:endParaRPr lang="en-US" altLang="ja-JP" sz="4000" b="1" dirty="0">
              <a:solidFill>
                <a:schemeClr val="tx2"/>
              </a:solidFill>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②平成２年９月（バブル経済期）の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大口定期預金（１年）の金利は？</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solidFill>
                  <a:schemeClr val="accent2"/>
                </a:solidFill>
                <a:latin typeface="メイリオ" panose="020B0604030504040204" pitchFamily="50" charset="-128"/>
                <a:ea typeface="メイリオ" panose="020B0604030504040204" pitchFamily="50" charset="-128"/>
              </a:rPr>
              <a:t>　　　　　　　　　　　　　　　　　　　　</a:t>
            </a:r>
            <a:r>
              <a:rPr kumimoji="1" lang="ja-JP" altLang="en-US" sz="4000" b="1" dirty="0">
                <a:solidFill>
                  <a:schemeClr val="accent2"/>
                </a:solidFill>
                <a:latin typeface="メイリオ" panose="020B0604030504040204" pitchFamily="50" charset="-128"/>
                <a:ea typeface="メイリオ" panose="020B0604030504040204" pitchFamily="50" charset="-128"/>
              </a:rPr>
              <a:t>　</a:t>
            </a:r>
            <a:r>
              <a:rPr kumimoji="1" lang="en-US" altLang="ja-JP" sz="4000" b="1" dirty="0">
                <a:solidFill>
                  <a:srgbClr val="FF0000"/>
                </a:solidFill>
                <a:latin typeface="メイリオ" panose="020B0604030504040204" pitchFamily="50" charset="-128"/>
                <a:ea typeface="メイリオ" panose="020B0604030504040204" pitchFamily="50" charset="-128"/>
              </a:rPr>
              <a:t>8.0</a:t>
            </a:r>
            <a:r>
              <a:rPr kumimoji="1" lang="ja-JP" altLang="en-US" sz="4000" b="1" dirty="0">
                <a:solidFill>
                  <a:srgbClr val="FF0000"/>
                </a:solidFill>
                <a:latin typeface="メイリオ" panose="020B0604030504040204" pitchFamily="50" charset="-128"/>
                <a:ea typeface="メイリオ"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39</a:t>
            </a:fld>
            <a:endParaRPr kumimoji="1" lang="ja-JP" altLang="en-US"/>
          </a:p>
        </p:txBody>
      </p:sp>
    </p:spTree>
    <p:extLst>
      <p:ext uri="{BB962C8B-B14F-4D97-AF65-F5344CB8AC3E}">
        <p14:creationId xmlns:p14="http://schemas.microsoft.com/office/powerpoint/2010/main" val="4477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消費増税反動減対策！</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endParaRPr lang="en-US" altLang="ja-JP" sz="4000" dirty="0">
              <a:latin typeface="メイリオ" panose="020B0604030504040204" pitchFamily="50" charset="-128"/>
              <a:ea typeface="メイリオ" panose="020B0604030504040204" pitchFamily="50" charset="-128"/>
            </a:endParaRPr>
          </a:p>
          <a:p>
            <a:pPr marL="0" indent="0">
              <a:buNone/>
            </a:pPr>
            <a:r>
              <a:rPr kumimoji="1" lang="ja-JP" altLang="en-US" sz="4000" dirty="0">
                <a:latin typeface="メイリオ" panose="020B0604030504040204" pitchFamily="50" charset="-128"/>
                <a:ea typeface="メイリオ" panose="020B0604030504040204" pitchFamily="50" charset="-128"/>
              </a:rPr>
              <a:t>　知っておきたい</a:t>
            </a:r>
            <a:endParaRPr kumimoji="1" lang="en-US" altLang="ja-JP" sz="4000" dirty="0">
              <a:latin typeface="メイリオ" panose="020B0604030504040204" pitchFamily="50" charset="-128"/>
              <a:ea typeface="メイリオ" panose="020B0604030504040204" pitchFamily="50" charset="-128"/>
            </a:endParaRPr>
          </a:p>
          <a:p>
            <a:pPr marL="0" indent="0">
              <a:buNone/>
            </a:pPr>
            <a:r>
              <a:rPr kumimoji="1" lang="ja-JP" altLang="en-US" sz="6000" dirty="0">
                <a:solidFill>
                  <a:srgbClr val="FF0000"/>
                </a:solidFill>
                <a:latin typeface="メイリオ" panose="020B0604030504040204" pitchFamily="50" charset="-128"/>
                <a:ea typeface="メイリオ" panose="020B0604030504040204" pitchFamily="50" charset="-128"/>
              </a:rPr>
              <a:t>　　　国策　</a:t>
            </a:r>
            <a:r>
              <a:rPr kumimoji="1" lang="en-US" altLang="ja-JP" sz="6000" dirty="0">
                <a:solidFill>
                  <a:srgbClr val="FF0000"/>
                </a:solidFill>
                <a:latin typeface="メイリオ" panose="020B0604030504040204" pitchFamily="50" charset="-128"/>
                <a:ea typeface="メイリオ" panose="020B0604030504040204" pitchFamily="50" charset="-128"/>
              </a:rPr>
              <a:t>『</a:t>
            </a:r>
            <a:r>
              <a:rPr kumimoji="1" lang="ja-JP" altLang="en-US" sz="6000" dirty="0">
                <a:solidFill>
                  <a:srgbClr val="FF0000"/>
                </a:solidFill>
                <a:latin typeface="メイリオ" panose="020B0604030504040204" pitchFamily="50" charset="-128"/>
                <a:ea typeface="メイリオ" panose="020B0604030504040204" pitchFamily="50" charset="-128"/>
              </a:rPr>
              <a:t>５つ</a:t>
            </a:r>
            <a:r>
              <a:rPr lang="en-US" altLang="ja-JP" sz="6000" dirty="0">
                <a:solidFill>
                  <a:srgbClr val="FF0000"/>
                </a:solidFill>
                <a:latin typeface="メイリオ" panose="020B0604030504040204" pitchFamily="50" charset="-128"/>
                <a:ea typeface="メイリオ" panose="020B0604030504040204" pitchFamily="50" charset="-128"/>
              </a:rPr>
              <a:t>』</a:t>
            </a:r>
            <a:r>
              <a:rPr lang="ja-JP" altLang="en-US" sz="4000" dirty="0">
                <a:solidFill>
                  <a:schemeClr val="tx1"/>
                </a:solidFill>
                <a:latin typeface="メイリオ" panose="020B0604030504040204" pitchFamily="50" charset="-128"/>
                <a:ea typeface="メイリオ" panose="020B0604030504040204" pitchFamily="50" charset="-128"/>
              </a:rPr>
              <a:t>　</a:t>
            </a:r>
            <a:r>
              <a:rPr lang="ja-JP" altLang="en-US" sz="6000" dirty="0">
                <a:solidFill>
                  <a:srgbClr val="FF0000"/>
                </a:solidFill>
                <a:latin typeface="メイリオ" panose="020B0604030504040204" pitchFamily="50" charset="-128"/>
                <a:ea typeface="メイリオ" panose="020B0604030504040204" pitchFamily="50" charset="-128"/>
              </a:rPr>
              <a:t>！</a:t>
            </a:r>
            <a:endParaRPr lang="en-US" altLang="ja-JP" sz="60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6000" dirty="0">
                <a:solidFill>
                  <a:srgbClr val="FF0000"/>
                </a:solidFill>
                <a:latin typeface="メイリオ" panose="020B0604030504040204" pitchFamily="50" charset="-128"/>
                <a:ea typeface="メイリオ" panose="020B0604030504040204" pitchFamily="50" charset="-128"/>
              </a:rPr>
              <a:t>　　　</a:t>
            </a:r>
            <a:r>
              <a:rPr lang="ja-JP" altLang="en-US" sz="3900" dirty="0">
                <a:solidFill>
                  <a:srgbClr val="0070C0"/>
                </a:solidFill>
                <a:latin typeface="メイリオ" panose="020B0604030504040204" pitchFamily="50" charset="-128"/>
                <a:ea typeface="メイリオ" panose="020B0604030504040204" pitchFamily="50" charset="-128"/>
              </a:rPr>
              <a:t>国策＝住宅市場活性化策</a:t>
            </a:r>
            <a:endParaRPr lang="en-US" altLang="ja-JP" sz="3900" dirty="0">
              <a:solidFill>
                <a:srgbClr val="0070C0"/>
              </a:solidFill>
              <a:latin typeface="メイリオ" panose="020B0604030504040204" pitchFamily="50" charset="-128"/>
              <a:ea typeface="メイリオ" panose="020B0604030504040204" pitchFamily="50" charset="-128"/>
            </a:endParaRPr>
          </a:p>
          <a:p>
            <a:pPr marL="0" indent="0">
              <a:buNone/>
            </a:pPr>
            <a:r>
              <a:rPr lang="ja-JP" altLang="en-US" sz="3900" dirty="0">
                <a:solidFill>
                  <a:srgbClr val="0070C0"/>
                </a:solidFill>
                <a:latin typeface="メイリオ" panose="020B0604030504040204" pitchFamily="50" charset="-128"/>
                <a:ea typeface="メイリオ" panose="020B0604030504040204" pitchFamily="50" charset="-128"/>
              </a:rPr>
              <a:t>　　　　　　　　　消費増税反動減対策</a:t>
            </a:r>
            <a:r>
              <a:rPr lang="ja-JP" altLang="en-US" sz="6000" dirty="0">
                <a:solidFill>
                  <a:srgbClr val="0070C0"/>
                </a:solidFill>
                <a:latin typeface="メイリオ" panose="020B0604030504040204" pitchFamily="50" charset="-128"/>
                <a:ea typeface="メイリオ" panose="020B0604030504040204" pitchFamily="50" charset="-128"/>
              </a:rPr>
              <a:t>　</a:t>
            </a:r>
            <a:r>
              <a:rPr lang="ja-JP" altLang="en-US" sz="4000" dirty="0">
                <a:solidFill>
                  <a:schemeClr val="tx1"/>
                </a:solidFill>
                <a:latin typeface="メイリオ" panose="020B0604030504040204" pitchFamily="50" charset="-128"/>
                <a:ea typeface="メイリオ" panose="020B0604030504040204" pitchFamily="50" charset="-128"/>
              </a:rPr>
              <a:t>　</a:t>
            </a: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a:t>
            </a:fld>
            <a:endParaRPr kumimoji="1" lang="ja-JP" altLang="en-US"/>
          </a:p>
        </p:txBody>
      </p:sp>
    </p:spTree>
    <p:extLst>
      <p:ext uri="{BB962C8B-B14F-4D97-AF65-F5344CB8AC3E}">
        <p14:creationId xmlns:p14="http://schemas.microsoft.com/office/powerpoint/2010/main" val="3502484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 折れ線グラフ&#10;&#10;自動的に生成された説明">
            <a:extLst>
              <a:ext uri="{FF2B5EF4-FFF2-40B4-BE49-F238E27FC236}">
                <a16:creationId xmlns:a16="http://schemas.microsoft.com/office/drawing/2014/main" id="{49D4A9D8-EA9A-4216-9A25-2B96A50FB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87" y="390503"/>
            <a:ext cx="8691626" cy="6076994"/>
          </a:xfrm>
          <a:prstGeom prst="rect">
            <a:avLst/>
          </a:prstGeom>
        </p:spPr>
      </p:pic>
      <p:sp>
        <p:nvSpPr>
          <p:cNvPr id="21" name="吹き出し: 角を丸めた四角形 20">
            <a:extLst>
              <a:ext uri="{FF2B5EF4-FFF2-40B4-BE49-F238E27FC236}">
                <a16:creationId xmlns:a16="http://schemas.microsoft.com/office/drawing/2014/main" id="{E749A680-318C-4D59-A886-5FDE3911D8A6}"/>
              </a:ext>
            </a:extLst>
          </p:cNvPr>
          <p:cNvSpPr/>
          <p:nvPr/>
        </p:nvSpPr>
        <p:spPr>
          <a:xfrm>
            <a:off x="5148064" y="4869160"/>
            <a:ext cx="1800200"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40</a:t>
            </a:fld>
            <a:endParaRPr kumimoji="1" lang="ja-JP" altLang="en-US"/>
          </a:p>
        </p:txBody>
      </p:sp>
      <p:pic>
        <p:nvPicPr>
          <p:cNvPr id="3" name="図 2"/>
          <p:cNvPicPr>
            <a:picLocks noChangeAspect="1"/>
          </p:cNvPicPr>
          <p:nvPr/>
        </p:nvPicPr>
        <p:blipFill>
          <a:blip r:embed="rId3"/>
          <a:stretch>
            <a:fillRect/>
          </a:stretch>
        </p:blipFill>
        <p:spPr>
          <a:xfrm>
            <a:off x="3131840" y="1561775"/>
            <a:ext cx="504056" cy="610560"/>
          </a:xfrm>
          <a:prstGeom prst="rect">
            <a:avLst/>
          </a:prstGeom>
        </p:spPr>
      </p:pic>
      <p:pic>
        <p:nvPicPr>
          <p:cNvPr id="11" name="図 10"/>
          <p:cNvPicPr>
            <a:picLocks noChangeAspect="1"/>
          </p:cNvPicPr>
          <p:nvPr/>
        </p:nvPicPr>
        <p:blipFill>
          <a:blip r:embed="rId4"/>
          <a:stretch>
            <a:fillRect/>
          </a:stretch>
        </p:blipFill>
        <p:spPr>
          <a:xfrm>
            <a:off x="2484811" y="3501008"/>
            <a:ext cx="432854" cy="609653"/>
          </a:xfrm>
          <a:prstGeom prst="rect">
            <a:avLst/>
          </a:prstGeom>
        </p:spPr>
      </p:pic>
      <p:sp>
        <p:nvSpPr>
          <p:cNvPr id="14" name="スライド番号プレースホルダー 3">
            <a:extLst>
              <a:ext uri="{FF2B5EF4-FFF2-40B4-BE49-F238E27FC236}">
                <a16:creationId xmlns:a16="http://schemas.microsoft.com/office/drawing/2014/main" id="{4D976740-59C7-4CCE-BBBE-64E9C693364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02F7301-A056-40AF-BF7B-5C8068B5D362}" type="slidenum">
              <a:rPr lang="ja-JP" altLang="en-US" smtClean="0"/>
              <a:pPr/>
              <a:t>40</a:t>
            </a:fld>
            <a:endParaRPr lang="ja-JP" altLang="en-US"/>
          </a:p>
        </p:txBody>
      </p:sp>
      <p:sp>
        <p:nvSpPr>
          <p:cNvPr id="17" name="吹き出し: 角を丸めた四角形 16">
            <a:extLst>
              <a:ext uri="{FF2B5EF4-FFF2-40B4-BE49-F238E27FC236}">
                <a16:creationId xmlns:a16="http://schemas.microsoft.com/office/drawing/2014/main" id="{42918EDF-DD79-4D42-8F45-8385A28FE46D}"/>
              </a:ext>
            </a:extLst>
          </p:cNvPr>
          <p:cNvSpPr/>
          <p:nvPr/>
        </p:nvSpPr>
        <p:spPr>
          <a:xfrm>
            <a:off x="2843808"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16" name="テキスト ボックス 15">
            <a:extLst>
              <a:ext uri="{FF2B5EF4-FFF2-40B4-BE49-F238E27FC236}">
                <a16:creationId xmlns:a16="http://schemas.microsoft.com/office/drawing/2014/main" id="{738594FC-B224-414D-A8DF-B2BCAD3EE3F9}"/>
              </a:ext>
            </a:extLst>
          </p:cNvPr>
          <p:cNvSpPr txBox="1"/>
          <p:nvPr/>
        </p:nvSpPr>
        <p:spPr>
          <a:xfrm>
            <a:off x="4211960" y="6471832"/>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
        <p:nvSpPr>
          <p:cNvPr id="18" name="吹き出し: 角を丸めた四角形 17">
            <a:extLst>
              <a:ext uri="{FF2B5EF4-FFF2-40B4-BE49-F238E27FC236}">
                <a16:creationId xmlns:a16="http://schemas.microsoft.com/office/drawing/2014/main" id="{6764F1E1-2D53-4F50-BB1C-2C18D74CF17A}"/>
              </a:ext>
            </a:extLst>
          </p:cNvPr>
          <p:cNvSpPr/>
          <p:nvPr/>
        </p:nvSpPr>
        <p:spPr>
          <a:xfrm>
            <a:off x="4499992" y="2492896"/>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9" name="吹き出し: 角を丸めた四角形 18">
            <a:extLst>
              <a:ext uri="{FF2B5EF4-FFF2-40B4-BE49-F238E27FC236}">
                <a16:creationId xmlns:a16="http://schemas.microsoft.com/office/drawing/2014/main" id="{C3BDD578-5FB2-4D9D-B85C-13E728EC8D0D}"/>
              </a:ext>
            </a:extLst>
          </p:cNvPr>
          <p:cNvSpPr/>
          <p:nvPr/>
        </p:nvSpPr>
        <p:spPr>
          <a:xfrm>
            <a:off x="5940152" y="1774127"/>
            <a:ext cx="1728192"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20" name="吹き出し: 角を丸めた四角形 19">
            <a:extLst>
              <a:ext uri="{FF2B5EF4-FFF2-40B4-BE49-F238E27FC236}">
                <a16:creationId xmlns:a16="http://schemas.microsoft.com/office/drawing/2014/main" id="{AB7B71C4-C8E0-48A7-B18D-17EAFCF8D0CD}"/>
              </a:ext>
            </a:extLst>
          </p:cNvPr>
          <p:cNvSpPr/>
          <p:nvPr/>
        </p:nvSpPr>
        <p:spPr>
          <a:xfrm>
            <a:off x="6660232" y="4034353"/>
            <a:ext cx="1656184" cy="360040"/>
          </a:xfrm>
          <a:prstGeom prst="wedgeRoundRectCallout">
            <a:avLst>
              <a:gd name="adj1" fmla="val -26603"/>
              <a:gd name="adj2" fmla="val -1318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Tree>
    <p:extLst>
      <p:ext uri="{BB962C8B-B14F-4D97-AF65-F5344CB8AC3E}">
        <p14:creationId xmlns:p14="http://schemas.microsoft.com/office/powerpoint/2010/main" val="22743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C99A821-BF51-4298-86ED-B687077CB787}"/>
              </a:ext>
            </a:extLst>
          </p:cNvPr>
          <p:cNvSpPr>
            <a:spLocks noGrp="1"/>
          </p:cNvSpPr>
          <p:nvPr>
            <p:ph type="title"/>
          </p:nvPr>
        </p:nvSpPr>
        <p:spPr/>
        <p:txBody>
          <a:bodyPr/>
          <a:lstStyle/>
          <a:p>
            <a:pPr algn="ctr"/>
            <a:r>
              <a:rPr lang="ja-JP" altLang="en-US" dirty="0">
                <a:latin typeface="メイリオ" panose="020B0604030504040204" pitchFamily="50" charset="-128"/>
                <a:ea typeface="メイリオ" panose="020B0604030504040204" pitchFamily="50" charset="-128"/>
              </a:rPr>
              <a:t>フラット３５金利推移</a:t>
            </a:r>
          </a:p>
        </p:txBody>
      </p:sp>
      <p:sp>
        <p:nvSpPr>
          <p:cNvPr id="8" name="スライド番号プレースホルダー 7">
            <a:extLst>
              <a:ext uri="{FF2B5EF4-FFF2-40B4-BE49-F238E27FC236}">
                <a16:creationId xmlns:a16="http://schemas.microsoft.com/office/drawing/2014/main" id="{A0C5C801-D727-4BCA-A5F3-40CC103EE000}"/>
              </a:ext>
            </a:extLst>
          </p:cNvPr>
          <p:cNvSpPr>
            <a:spLocks noGrp="1"/>
          </p:cNvSpPr>
          <p:nvPr>
            <p:ph type="sldNum" sz="quarter" idx="12"/>
          </p:nvPr>
        </p:nvSpPr>
        <p:spPr/>
        <p:txBody>
          <a:bodyPr/>
          <a:lstStyle/>
          <a:p>
            <a:fld id="{49D1DE95-8D64-41E2-A6AE-3CC8CEC41267}" type="slidenum">
              <a:rPr kumimoji="1" lang="ja-JP" altLang="en-US" smtClean="0"/>
              <a:t>41</a:t>
            </a:fld>
            <a:endParaRPr kumimoji="1" lang="ja-JP" altLang="en-US" dirty="0"/>
          </a:p>
        </p:txBody>
      </p:sp>
      <p:pic>
        <p:nvPicPr>
          <p:cNvPr id="7" name="図 6">
            <a:extLst>
              <a:ext uri="{FF2B5EF4-FFF2-40B4-BE49-F238E27FC236}">
                <a16:creationId xmlns:a16="http://schemas.microsoft.com/office/drawing/2014/main" id="{75D37DE9-A339-4E7F-A46C-2FF6C43C9E8E}"/>
              </a:ext>
            </a:extLst>
          </p:cNvPr>
          <p:cNvPicPr>
            <a:picLocks noChangeAspect="1"/>
          </p:cNvPicPr>
          <p:nvPr/>
        </p:nvPicPr>
        <p:blipFill>
          <a:blip r:embed="rId3"/>
          <a:stretch>
            <a:fillRect/>
          </a:stretch>
        </p:blipFill>
        <p:spPr>
          <a:xfrm>
            <a:off x="413792" y="1196752"/>
            <a:ext cx="8316416" cy="4919496"/>
          </a:xfrm>
          <a:prstGeom prst="rect">
            <a:avLst/>
          </a:prstGeom>
        </p:spPr>
      </p:pic>
    </p:spTree>
    <p:extLst>
      <p:ext uri="{BB962C8B-B14F-4D97-AF65-F5344CB8AC3E}">
        <p14:creationId xmlns:p14="http://schemas.microsoft.com/office/powerpoint/2010/main" val="3401664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フラット３５　</a:t>
            </a:r>
            <a:r>
              <a:rPr kumimoji="1" lang="en-US" altLang="ja-JP" dirty="0">
                <a:solidFill>
                  <a:srgbClr val="FF0000"/>
                </a:solidFill>
                <a:latin typeface="メイリオ" panose="020B0604030504040204" pitchFamily="50" charset="-128"/>
                <a:ea typeface="メイリオ" panose="020B0604030504040204" pitchFamily="50" charset="-128"/>
              </a:rPr>
              <a:t>S</a:t>
            </a:r>
            <a:r>
              <a:rPr kumimoji="1" lang="ja-JP" altLang="en-US" dirty="0">
                <a:solidFill>
                  <a:srgbClr val="FF0000"/>
                </a:solidFill>
                <a:latin typeface="メイリオ" panose="020B0604030504040204" pitchFamily="50" charset="-128"/>
                <a:ea typeface="メイリオ" panose="020B0604030504040204" pitchFamily="50" charset="-128"/>
              </a:rPr>
              <a:t>のメリット</a:t>
            </a:r>
          </a:p>
        </p:txBody>
      </p:sp>
      <p:sp>
        <p:nvSpPr>
          <p:cNvPr id="3" name="コンテンツ プレースホルダー 2"/>
          <p:cNvSpPr>
            <a:spLocks noGrp="1"/>
          </p:cNvSpPr>
          <p:nvPr>
            <p:ph idx="1"/>
          </p:nvPr>
        </p:nvSpPr>
        <p:spPr>
          <a:xfrm>
            <a:off x="539552" y="1594930"/>
            <a:ext cx="8229600" cy="4525963"/>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kumimoji="1" lang="en-US" altLang="ja-JP" dirty="0">
                <a:latin typeface="メイリオ" panose="020B0604030504040204" pitchFamily="50" charset="-128"/>
                <a:ea typeface="メイリオ" panose="020B0604030504040204" pitchFamily="50" charset="-128"/>
              </a:rPr>
              <a:t>3,000</a:t>
            </a:r>
            <a:r>
              <a:rPr kumimoji="1" lang="ja-JP" altLang="en-US" dirty="0">
                <a:latin typeface="メイリオ" panose="020B0604030504040204" pitchFamily="50" charset="-128"/>
                <a:ea typeface="メイリオ" panose="020B0604030504040204" pitchFamily="50" charset="-128"/>
              </a:rPr>
              <a:t>万円　</a:t>
            </a:r>
            <a:r>
              <a:rPr lang="en-US" altLang="ja-JP" dirty="0">
                <a:latin typeface="メイリオ" panose="020B0604030504040204" pitchFamily="50" charset="-128"/>
                <a:ea typeface="メイリオ" panose="020B0604030504040204" pitchFamily="50" charset="-128"/>
              </a:rPr>
              <a:t>1.28</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35</a:t>
            </a:r>
            <a:r>
              <a:rPr kumimoji="1" lang="ja-JP" altLang="en-US" dirty="0">
                <a:latin typeface="メイリオ" panose="020B0604030504040204" pitchFamily="50" charset="-128"/>
                <a:ea typeface="メイリオ" panose="020B0604030504040204" pitchFamily="50" charset="-128"/>
              </a:rPr>
              <a:t>年</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solidFill>
                  <a:srgbClr val="002060"/>
                </a:solidFill>
                <a:latin typeface="メイリオ" panose="020B0604030504040204" pitchFamily="50" charset="-128"/>
                <a:ea typeface="メイリオ" panose="020B0604030504040204" pitchFamily="50" charset="-128"/>
              </a:rPr>
              <a:t>＝</a:t>
            </a:r>
            <a:r>
              <a:rPr kumimoji="1" lang="ja-JP" altLang="en-US" sz="3600" dirty="0">
                <a:solidFill>
                  <a:srgbClr val="002060"/>
                </a:solidFill>
                <a:latin typeface="メイリオ" panose="020B0604030504040204" pitchFamily="50" charset="-128"/>
                <a:ea typeface="メイリオ" panose="020B0604030504040204" pitchFamily="50" charset="-128"/>
              </a:rPr>
              <a:t>約</a:t>
            </a:r>
            <a:r>
              <a:rPr lang="en-US" altLang="ja-JP" sz="3600" dirty="0">
                <a:solidFill>
                  <a:srgbClr val="002060"/>
                </a:solidFill>
                <a:latin typeface="メイリオ" panose="020B0604030504040204" pitchFamily="50" charset="-128"/>
                <a:ea typeface="メイリオ" panose="020B0604030504040204" pitchFamily="50" charset="-128"/>
              </a:rPr>
              <a:t>3,720</a:t>
            </a:r>
            <a:r>
              <a:rPr lang="ja-JP" altLang="en-US" sz="3600" dirty="0">
                <a:solidFill>
                  <a:srgbClr val="002060"/>
                </a:solidFill>
                <a:latin typeface="メイリオ" panose="020B0604030504040204" pitchFamily="50" charset="-128"/>
                <a:ea typeface="メイリオ" panose="020B0604030504040204" pitchFamily="50" charset="-128"/>
              </a:rPr>
              <a:t>万</a:t>
            </a:r>
            <a:r>
              <a:rPr kumimoji="1" lang="ja-JP" altLang="en-US" sz="3600" dirty="0">
                <a:solidFill>
                  <a:srgbClr val="002060"/>
                </a:solidFill>
                <a:latin typeface="メイリオ" panose="020B0604030504040204" pitchFamily="50" charset="-128"/>
                <a:ea typeface="メイリオ" panose="020B0604030504040204" pitchFamily="50" charset="-128"/>
              </a:rPr>
              <a:t>円</a:t>
            </a:r>
            <a:r>
              <a:rPr kumimoji="1" lang="ja-JP" altLang="en-US" dirty="0">
                <a:solidFill>
                  <a:srgbClr val="002060"/>
                </a:solidFill>
                <a:latin typeface="メイリオ" panose="020B0604030504040204" pitchFamily="50" charset="-128"/>
                <a:ea typeface="メイリオ" panose="020B0604030504040204" pitchFamily="50" charset="-128"/>
              </a:rPr>
              <a:t>　・・・　①</a:t>
            </a:r>
            <a:endParaRPr kumimoji="1" lang="en-US" altLang="ja-JP" dirty="0">
              <a:solidFill>
                <a:srgbClr val="002060"/>
              </a:solidFill>
              <a:latin typeface="メイリオ" panose="020B0604030504040204" pitchFamily="50" charset="-128"/>
              <a:ea typeface="メイリオ" panose="020B0604030504040204" pitchFamily="50" charset="-128"/>
            </a:endParaRPr>
          </a:p>
          <a:p>
            <a:pPr marL="0" indent="0">
              <a:buNone/>
            </a:pPr>
            <a:endParaRPr lang="en-US" altLang="ja-JP" sz="1200" dirty="0"/>
          </a:p>
          <a:p>
            <a:pPr marL="0" indent="0">
              <a:buNone/>
            </a:pPr>
            <a:r>
              <a:rPr kumimoji="1" lang="en-US" altLang="ja-JP" sz="2800" dirty="0">
                <a:solidFill>
                  <a:srgbClr val="FF0000"/>
                </a:solidFill>
                <a:latin typeface="メイリオ" panose="020B0604030504040204" pitchFamily="50" charset="-128"/>
                <a:ea typeface="メイリオ" panose="020B0604030504040204" pitchFamily="50" charset="-128"/>
              </a:rPr>
              <a:t>S</a:t>
            </a:r>
            <a:r>
              <a:rPr kumimoji="1" lang="ja-JP" altLang="en-US" sz="2800" dirty="0">
                <a:solidFill>
                  <a:srgbClr val="FF0000"/>
                </a:solidFill>
                <a:latin typeface="メイリオ" panose="020B0604030504040204" pitchFamily="50" charset="-128"/>
                <a:ea typeface="メイリオ" panose="020B0604030504040204" pitchFamily="50" charset="-128"/>
              </a:rPr>
              <a:t>の基準で</a:t>
            </a:r>
            <a:r>
              <a:rPr kumimoji="1" lang="en-US" altLang="ja-JP" sz="2800" dirty="0">
                <a:solidFill>
                  <a:srgbClr val="FF0000"/>
                </a:solidFill>
                <a:latin typeface="メイリオ" panose="020B0604030504040204" pitchFamily="50" charset="-128"/>
                <a:ea typeface="メイリオ" panose="020B0604030504040204" pitchFamily="50" charset="-128"/>
              </a:rPr>
              <a:t>10</a:t>
            </a:r>
            <a:r>
              <a:rPr kumimoji="1" lang="ja-JP" altLang="en-US" sz="2800" dirty="0">
                <a:solidFill>
                  <a:srgbClr val="FF0000"/>
                </a:solidFill>
                <a:latin typeface="メイリオ" panose="020B0604030504040204" pitchFamily="50" charset="-128"/>
                <a:ea typeface="メイリオ" panose="020B0604030504040204" pitchFamily="50" charset="-128"/>
              </a:rPr>
              <a:t>年間</a:t>
            </a:r>
            <a:r>
              <a:rPr lang="en-US" altLang="ja-JP" sz="2800" dirty="0">
                <a:solidFill>
                  <a:srgbClr val="FF0000"/>
                </a:solidFill>
                <a:latin typeface="メイリオ" panose="020B0604030504040204" pitchFamily="50" charset="-128"/>
                <a:ea typeface="メイリオ" panose="020B0604030504040204" pitchFamily="50" charset="-128"/>
              </a:rPr>
              <a:t>1.03</a:t>
            </a:r>
            <a:r>
              <a:rPr kumimoji="1" lang="ja-JP" altLang="en-US" sz="2800" dirty="0">
                <a:solidFill>
                  <a:srgbClr val="FF0000"/>
                </a:solidFill>
                <a:latin typeface="メイリオ" panose="020B0604030504040204" pitchFamily="50" charset="-128"/>
                <a:ea typeface="メイリオ" panose="020B0604030504040204" pitchFamily="50" charset="-128"/>
              </a:rPr>
              <a:t>％</a:t>
            </a:r>
            <a:r>
              <a:rPr kumimoji="1" lang="ja-JP" altLang="en-US" sz="2400" dirty="0">
                <a:solidFill>
                  <a:srgbClr val="FF0000"/>
                </a:solidFill>
                <a:latin typeface="メイリオ" panose="020B0604030504040204" pitchFamily="50" charset="-128"/>
                <a:ea typeface="メイリオ" panose="020B0604030504040204" pitchFamily="50" charset="-128"/>
              </a:rPr>
              <a:t>（△０．２５％金利優遇）</a:t>
            </a:r>
            <a:endParaRPr kumimoji="1" lang="en-US" altLang="ja-JP" sz="2400" dirty="0">
              <a:solidFill>
                <a:srgbClr val="FF0000"/>
              </a:solidFill>
              <a:latin typeface="メイリオ" panose="020B0604030504040204" pitchFamily="50" charset="-128"/>
              <a:ea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rPr>
              <a:t>3,000</a:t>
            </a:r>
            <a:r>
              <a:rPr lang="ja-JP" altLang="en-US" dirty="0">
                <a:latin typeface="メイリオ" panose="020B0604030504040204" pitchFamily="50" charset="-128"/>
                <a:ea typeface="メイリオ" panose="020B0604030504040204" pitchFamily="50" charset="-128"/>
              </a:rPr>
              <a:t>万円　</a:t>
            </a:r>
            <a:r>
              <a:rPr lang="en-US" altLang="ja-JP" dirty="0">
                <a:latin typeface="メイリオ" panose="020B0604030504040204" pitchFamily="50" charset="-128"/>
                <a:ea typeface="メイリオ" panose="020B0604030504040204" pitchFamily="50" charset="-128"/>
              </a:rPr>
              <a:t>1.03</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年　</a:t>
            </a:r>
            <a:r>
              <a:rPr lang="en-US" altLang="ja-JP" dirty="0">
                <a:latin typeface="メイリオ" panose="020B0604030504040204" pitchFamily="50" charset="-128"/>
                <a:ea typeface="メイリオ" panose="020B0604030504040204" pitchFamily="50" charset="-128"/>
              </a:rPr>
              <a:t>1.28</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25</a:t>
            </a:r>
            <a:r>
              <a:rPr lang="ja-JP" altLang="en-US" dirty="0">
                <a:latin typeface="メイリオ" panose="020B0604030504040204" pitchFamily="50" charset="-128"/>
                <a:ea typeface="メイリオ" panose="020B0604030504040204" pitchFamily="50" charset="-128"/>
              </a:rPr>
              <a:t>年間</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a:solidFill>
                  <a:srgbClr val="002060"/>
                </a:solidFill>
                <a:latin typeface="メイリオ" panose="020B0604030504040204" pitchFamily="50" charset="-128"/>
                <a:ea typeface="メイリオ" panose="020B0604030504040204" pitchFamily="50" charset="-128"/>
              </a:rPr>
              <a:t>＝</a:t>
            </a:r>
            <a:r>
              <a:rPr lang="ja-JP" altLang="en-US" sz="3600" dirty="0">
                <a:solidFill>
                  <a:srgbClr val="002060"/>
                </a:solidFill>
                <a:latin typeface="メイリオ" panose="020B0604030504040204" pitchFamily="50" charset="-128"/>
                <a:ea typeface="メイリオ" panose="020B0604030504040204" pitchFamily="50" charset="-128"/>
              </a:rPr>
              <a:t>約</a:t>
            </a:r>
            <a:r>
              <a:rPr lang="en-US" altLang="ja-JP" sz="3600" dirty="0">
                <a:solidFill>
                  <a:srgbClr val="002060"/>
                </a:solidFill>
                <a:latin typeface="メイリオ" panose="020B0604030504040204" pitchFamily="50" charset="-128"/>
                <a:ea typeface="メイリオ" panose="020B0604030504040204" pitchFamily="50" charset="-128"/>
              </a:rPr>
              <a:t>3,649</a:t>
            </a:r>
            <a:r>
              <a:rPr lang="ja-JP" altLang="en-US" sz="3600" dirty="0">
                <a:solidFill>
                  <a:srgbClr val="002060"/>
                </a:solidFill>
                <a:latin typeface="メイリオ" panose="020B0604030504040204" pitchFamily="50" charset="-128"/>
                <a:ea typeface="メイリオ" panose="020B0604030504040204" pitchFamily="50" charset="-128"/>
              </a:rPr>
              <a:t>万円</a:t>
            </a:r>
            <a:r>
              <a:rPr lang="ja-JP" altLang="en-US" dirty="0">
                <a:solidFill>
                  <a:srgbClr val="002060"/>
                </a:solidFill>
                <a:latin typeface="メイリオ" panose="020B0604030504040204" pitchFamily="50" charset="-128"/>
                <a:ea typeface="メイリオ" panose="020B0604030504040204" pitchFamily="50" charset="-128"/>
              </a:rPr>
              <a:t>　・・・　②</a:t>
            </a:r>
            <a:endParaRPr lang="en-US" altLang="ja-JP" dirty="0">
              <a:solidFill>
                <a:srgbClr val="002060"/>
              </a:solidFill>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その差なんと</a:t>
            </a:r>
            <a:r>
              <a:rPr lang="ja-JP" altLang="en-US" dirty="0">
                <a:latin typeface="メイリオ" panose="020B0604030504040204" pitchFamily="50" charset="-128"/>
                <a:ea typeface="メイリオ" panose="020B0604030504040204" pitchFamily="50" charset="-128"/>
              </a:rPr>
              <a:t>　（①－②）　　</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　　　　　　　　　　約７１万円　です！</a:t>
            </a: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42</a:t>
            </a:fld>
            <a:endParaRPr kumimoji="1" lang="ja-JP" altLang="en-US"/>
          </a:p>
        </p:txBody>
      </p:sp>
    </p:spTree>
    <p:extLst>
      <p:ext uri="{BB962C8B-B14F-4D97-AF65-F5344CB8AC3E}">
        <p14:creationId xmlns:p14="http://schemas.microsoft.com/office/powerpoint/2010/main" val="30080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00" y="332656"/>
            <a:ext cx="9001000" cy="1570186"/>
          </a:xfrm>
        </p:spPr>
        <p:txBody>
          <a:bodyPr>
            <a:normAutofit/>
          </a:bodyPr>
          <a:lstStyle/>
          <a:p>
            <a:r>
              <a:rPr lang="en-US" altLang="ja-JP" sz="3200" dirty="0">
                <a:solidFill>
                  <a:srgbClr val="FF0000"/>
                </a:solidFill>
                <a:latin typeface="メイリオ" panose="020B0604030504040204" pitchFamily="50" charset="-128"/>
                <a:ea typeface="メイリオ" panose="020B0604030504040204" pitchFamily="50" charset="-128"/>
              </a:rPr>
              <a:t>1.28</a:t>
            </a:r>
            <a:r>
              <a:rPr kumimoji="1" lang="ja-JP" altLang="en-US" sz="3200" dirty="0">
                <a:solidFill>
                  <a:srgbClr val="FF0000"/>
                </a:solidFill>
                <a:latin typeface="メイリオ" panose="020B0604030504040204" pitchFamily="50" charset="-128"/>
                <a:ea typeface="メイリオ" panose="020B0604030504040204" pitchFamily="50" charset="-128"/>
              </a:rPr>
              <a:t>％</a:t>
            </a:r>
            <a:r>
              <a:rPr kumimoji="1" lang="ja-JP" altLang="en-US" sz="3200" dirty="0">
                <a:latin typeface="メイリオ" panose="020B0604030504040204" pitchFamily="50" charset="-128"/>
                <a:ea typeface="メイリオ" panose="020B0604030504040204" pitchFamily="50" charset="-128"/>
              </a:rPr>
              <a:t>で</a:t>
            </a:r>
            <a:r>
              <a:rPr kumimoji="1" lang="en-US" altLang="ja-JP" sz="3200" dirty="0">
                <a:solidFill>
                  <a:srgbClr val="FF0000"/>
                </a:solidFill>
                <a:latin typeface="メイリオ" panose="020B0604030504040204" pitchFamily="50" charset="-128"/>
                <a:ea typeface="メイリオ" panose="020B0604030504040204" pitchFamily="50" charset="-128"/>
              </a:rPr>
              <a:t>35</a:t>
            </a:r>
            <a:r>
              <a:rPr kumimoji="1" lang="ja-JP" altLang="en-US" sz="3200" dirty="0">
                <a:latin typeface="メイリオ" panose="020B0604030504040204" pitchFamily="50" charset="-128"/>
                <a:ea typeface="メイリオ" panose="020B0604030504040204" pitchFamily="50" charset="-128"/>
              </a:rPr>
              <a:t>年間</a:t>
            </a:r>
            <a:r>
              <a:rPr kumimoji="1" lang="ja-JP" altLang="en-US" sz="3200" u="sng" dirty="0">
                <a:solidFill>
                  <a:srgbClr val="FF0000"/>
                </a:solidFill>
                <a:latin typeface="メイリオ" panose="020B0604030504040204" pitchFamily="50" charset="-128"/>
                <a:ea typeface="メイリオ" panose="020B0604030504040204" pitchFamily="50" charset="-128"/>
              </a:rPr>
              <a:t>固定</a:t>
            </a:r>
            <a:r>
              <a:rPr kumimoji="1" lang="ja-JP" altLang="en-US" sz="3200" dirty="0">
                <a:latin typeface="メイリオ" panose="020B0604030504040204" pitchFamily="50" charset="-128"/>
                <a:ea typeface="メイリオ" panose="020B0604030504040204" pitchFamily="50" charset="-128"/>
              </a:rPr>
              <a:t>で借りられる</a:t>
            </a:r>
            <a:r>
              <a:rPr kumimoji="1" lang="ja-JP" altLang="en-US" sz="3200" u="sng" dirty="0">
                <a:solidFill>
                  <a:srgbClr val="FF0000"/>
                </a:solidFill>
                <a:latin typeface="メイリオ" panose="020B0604030504040204" pitchFamily="50" charset="-128"/>
                <a:ea typeface="メイリオ" panose="020B0604030504040204" pitchFamily="50" charset="-128"/>
              </a:rPr>
              <a:t>現在の金利</a:t>
            </a:r>
            <a:r>
              <a:rPr kumimoji="1" lang="ja-JP" altLang="en-US" sz="3200" dirty="0">
                <a:latin typeface="メイリオ" panose="020B0604030504040204" pitchFamily="50" charset="-128"/>
                <a:ea typeface="メイリオ" panose="020B0604030504040204" pitchFamily="50" charset="-128"/>
              </a:rPr>
              <a:t>は</a:t>
            </a:r>
          </a:p>
        </p:txBody>
      </p:sp>
      <p:sp>
        <p:nvSpPr>
          <p:cNvPr id="3" name="コンテンツ プレースホルダー 2"/>
          <p:cNvSpPr>
            <a:spLocks noGrp="1"/>
          </p:cNvSpPr>
          <p:nvPr>
            <p:ph idx="1"/>
          </p:nvPr>
        </p:nvSpPr>
        <p:spPr>
          <a:xfrm>
            <a:off x="457200" y="1988840"/>
            <a:ext cx="8229600" cy="4464496"/>
          </a:xfrm>
        </p:spPr>
        <p:style>
          <a:lnRef idx="1">
            <a:schemeClr val="accent1"/>
          </a:lnRef>
          <a:fillRef idx="2">
            <a:schemeClr val="accent1"/>
          </a:fillRef>
          <a:effectRef idx="1">
            <a:schemeClr val="accent1"/>
          </a:effectRef>
          <a:fontRef idx="minor">
            <a:schemeClr val="dk1"/>
          </a:fontRef>
        </p:style>
        <p:txBody>
          <a:bodyPr/>
          <a:lstStyle/>
          <a:p>
            <a:pPr marL="0" indent="0">
              <a:buNone/>
            </a:pPr>
            <a:r>
              <a:rPr kumimoji="1" lang="ja-JP" altLang="en-US" dirty="0">
                <a:latin typeface="メイリオ" panose="020B0604030504040204" pitchFamily="50" charset="-128"/>
                <a:ea typeface="メイリオ" panose="020B0604030504040204" pitchFamily="50" charset="-128"/>
              </a:rPr>
              <a:t>私にとっては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sz="4000" dirty="0">
                <a:solidFill>
                  <a:srgbClr val="FF0000"/>
                </a:solidFill>
                <a:latin typeface="メイリオ" panose="020B0604030504040204" pitchFamily="50" charset="-128"/>
                <a:ea typeface="メイリオ" panose="020B0604030504040204" pitchFamily="50" charset="-128"/>
              </a:rPr>
              <a:t>非常に　異常に　超～</a:t>
            </a:r>
            <a:endParaRPr kumimoji="1"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u="sng" dirty="0">
                <a:solidFill>
                  <a:srgbClr val="0070C0"/>
                </a:solidFill>
                <a:latin typeface="メイリオ" panose="020B0604030504040204" pitchFamily="50" charset="-128"/>
                <a:ea typeface="メイリオ" panose="020B0604030504040204" pitchFamily="50" charset="-128"/>
              </a:rPr>
              <a:t>低い金利</a:t>
            </a:r>
            <a:r>
              <a:rPr kumimoji="1" lang="ja-JP" altLang="en-US" dirty="0">
                <a:latin typeface="メイリオ" panose="020B0604030504040204" pitchFamily="50" charset="-128"/>
                <a:ea typeface="メイリオ" panose="020B0604030504040204" pitchFamily="50" charset="-128"/>
              </a:rPr>
              <a:t>に感じられます。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43</a:t>
            </a:fld>
            <a:endParaRPr kumimoji="1" lang="ja-JP" altLang="en-US"/>
          </a:p>
        </p:txBody>
      </p:sp>
    </p:spTree>
    <p:extLst>
      <p:ext uri="{BB962C8B-B14F-4D97-AF65-F5344CB8AC3E}">
        <p14:creationId xmlns:p14="http://schemas.microsoft.com/office/powerpoint/2010/main" val="28381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日銀の金融政策</a:t>
            </a:r>
          </a:p>
        </p:txBody>
      </p:sp>
      <p:sp>
        <p:nvSpPr>
          <p:cNvPr id="3" name="コンテンツ プレースホルダー 2"/>
          <p:cNvSpPr>
            <a:spLocks noGrp="1"/>
          </p:cNvSpPr>
          <p:nvPr>
            <p:ph idx="1"/>
          </p:nvPr>
        </p:nvSpPr>
        <p:spPr>
          <a:xfrm>
            <a:off x="457200" y="1600200"/>
            <a:ext cx="8229600" cy="5069160"/>
          </a:xfrm>
        </p:spPr>
        <p:style>
          <a:lnRef idx="1">
            <a:schemeClr val="accent1"/>
          </a:lnRef>
          <a:fillRef idx="2">
            <a:schemeClr val="accent1"/>
          </a:fillRef>
          <a:effectRef idx="1">
            <a:schemeClr val="accent1"/>
          </a:effectRef>
          <a:fontRef idx="minor">
            <a:schemeClr val="dk1"/>
          </a:fontRef>
        </p:style>
        <p:txBody>
          <a:bodyPr/>
          <a:lstStyle/>
          <a:p>
            <a:pPr marL="0" indent="0">
              <a:buNone/>
            </a:pPr>
            <a:r>
              <a:rPr kumimoji="1" lang="ja-JP" altLang="en-US" sz="2800" dirty="0">
                <a:solidFill>
                  <a:schemeClr val="tx2">
                    <a:lumMod val="50000"/>
                  </a:schemeClr>
                </a:solidFill>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2016</a:t>
            </a:r>
            <a:r>
              <a:rPr lang="ja-JP" altLang="en-US" sz="2800" dirty="0">
                <a:latin typeface="メイリオ" panose="020B0604030504040204" pitchFamily="50" charset="-128"/>
                <a:ea typeface="メイリオ" panose="020B0604030504040204" pitchFamily="50" charset="-128"/>
              </a:rPr>
              <a:t>年</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月</a:t>
            </a:r>
            <a:r>
              <a:rPr lang="en-US" altLang="ja-JP" sz="2800" dirty="0">
                <a:latin typeface="メイリオ" panose="020B0604030504040204" pitchFamily="50" charset="-128"/>
                <a:ea typeface="メイリオ" panose="020B0604030504040204" pitchFamily="50" charset="-128"/>
              </a:rPr>
              <a:t>29</a:t>
            </a:r>
            <a:r>
              <a:rPr lang="ja-JP" altLang="en-US" sz="2800" dirty="0">
                <a:latin typeface="メイリオ" panose="020B0604030504040204" pitchFamily="50" charset="-128"/>
                <a:ea typeface="メイリオ" panose="020B0604030504040204" pitchFamily="50" charset="-128"/>
              </a:rPr>
              <a:t>日の金融政策決定会合で、</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日銀は</a:t>
            </a:r>
            <a:r>
              <a:rPr lang="ja-JP" altLang="en-US" sz="4000" dirty="0">
                <a:solidFill>
                  <a:srgbClr val="FF0000"/>
                </a:solidFill>
                <a:latin typeface="メイリオ" panose="020B0604030504040204" pitchFamily="50" charset="-128"/>
                <a:ea typeface="メイリオ" panose="020B0604030504040204" pitchFamily="50" charset="-128"/>
              </a:rPr>
              <a:t>「マイナス金利」</a:t>
            </a:r>
            <a:r>
              <a:rPr lang="ja-JP" altLang="en-US" sz="2800" dirty="0">
                <a:latin typeface="メイリオ" panose="020B0604030504040204" pitchFamily="50" charset="-128"/>
                <a:ea typeface="メイリオ" panose="020B0604030504040204" pitchFamily="50" charset="-128"/>
              </a:rPr>
              <a:t>導入を決定。</a:t>
            </a:r>
            <a:endParaRPr kumimoji="1" lang="en-US" altLang="ja-JP" sz="2800" dirty="0">
              <a:solidFill>
                <a:schemeClr val="tx2">
                  <a:lumMod val="50000"/>
                </a:schemeClr>
              </a:solidFill>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endParaRPr kumimoji="1" lang="ja-JP" altLang="en-US" dirty="0"/>
          </a:p>
        </p:txBody>
      </p:sp>
      <p:sp>
        <p:nvSpPr>
          <p:cNvPr id="6" name="スライド番号プレースホルダー 5">
            <a:extLst>
              <a:ext uri="{FF2B5EF4-FFF2-40B4-BE49-F238E27FC236}">
                <a16:creationId xmlns:a16="http://schemas.microsoft.com/office/drawing/2014/main" id="{8BD08A8E-BE9A-4F05-81C7-51135092AAC5}"/>
              </a:ext>
            </a:extLst>
          </p:cNvPr>
          <p:cNvSpPr>
            <a:spLocks noGrp="1"/>
          </p:cNvSpPr>
          <p:nvPr>
            <p:ph type="sldNum" sz="quarter" idx="12"/>
          </p:nvPr>
        </p:nvSpPr>
        <p:spPr/>
        <p:txBody>
          <a:bodyPr/>
          <a:lstStyle/>
          <a:p>
            <a:fld id="{428159FB-B171-47E6-97FF-94E4E8E0D996}" type="slidenum">
              <a:rPr kumimoji="1" lang="ja-JP" altLang="en-US" smtClean="0"/>
              <a:t>44</a:t>
            </a:fld>
            <a:endParaRPr kumimoji="1" lang="ja-JP" altLang="en-US"/>
          </a:p>
        </p:txBody>
      </p:sp>
      <p:pic>
        <p:nvPicPr>
          <p:cNvPr id="7" name="図 6" descr="建物, 屋外, 空, 草 が含まれている画像&#10;&#10;自動的に生成された説明">
            <a:extLst>
              <a:ext uri="{FF2B5EF4-FFF2-40B4-BE49-F238E27FC236}">
                <a16:creationId xmlns:a16="http://schemas.microsoft.com/office/drawing/2014/main" id="{6DB6BCA3-29C2-4CAE-92BA-FD97F8131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922767"/>
            <a:ext cx="3912096" cy="2335033"/>
          </a:xfrm>
          <a:prstGeom prst="rect">
            <a:avLst/>
          </a:prstGeom>
        </p:spPr>
      </p:pic>
      <p:pic>
        <p:nvPicPr>
          <p:cNvPr id="8" name="図 7" descr="文房具 が含まれている画像&#10;&#10;自動的に生成された説明">
            <a:extLst>
              <a:ext uri="{FF2B5EF4-FFF2-40B4-BE49-F238E27FC236}">
                <a16:creationId xmlns:a16="http://schemas.microsoft.com/office/drawing/2014/main" id="{E0C383CD-B603-4694-A0E8-2CCCBCB52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54" y="3730375"/>
            <a:ext cx="3767955" cy="2825966"/>
          </a:xfrm>
          <a:prstGeom prst="rect">
            <a:avLst/>
          </a:prstGeom>
        </p:spPr>
      </p:pic>
    </p:spTree>
    <p:extLst>
      <p:ext uri="{BB962C8B-B14F-4D97-AF65-F5344CB8AC3E}">
        <p14:creationId xmlns:p14="http://schemas.microsoft.com/office/powerpoint/2010/main" val="5547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10;&#10;自動的に生成された説明">
            <a:extLst>
              <a:ext uri="{FF2B5EF4-FFF2-40B4-BE49-F238E27FC236}">
                <a16:creationId xmlns:a16="http://schemas.microsoft.com/office/drawing/2014/main" id="{A3490B88-B52E-4D6C-9B1A-5EEE87CC8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82" y="332656"/>
            <a:ext cx="8455290" cy="6005183"/>
          </a:xfrm>
          <a:prstGeom prst="rect">
            <a:avLst/>
          </a:prstGeom>
        </p:spPr>
      </p:pic>
      <p:sp>
        <p:nvSpPr>
          <p:cNvPr id="10" name="スライド番号プレースホルダー 4">
            <a:extLst>
              <a:ext uri="{FF2B5EF4-FFF2-40B4-BE49-F238E27FC236}">
                <a16:creationId xmlns:a16="http://schemas.microsoft.com/office/drawing/2014/main" id="{E08E6040-9D05-4518-8B0D-C31B77508D4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02F7301-A056-40AF-BF7B-5C8068B5D362}" type="slidenum">
              <a:rPr lang="ja-JP" altLang="en-US" smtClean="0"/>
              <a:pPr/>
              <a:t>45</a:t>
            </a:fld>
            <a:endParaRPr lang="ja-JP" altLang="en-US"/>
          </a:p>
        </p:txBody>
      </p:sp>
      <p:sp>
        <p:nvSpPr>
          <p:cNvPr id="11" name="楕円 10">
            <a:extLst>
              <a:ext uri="{FF2B5EF4-FFF2-40B4-BE49-F238E27FC236}">
                <a16:creationId xmlns:a16="http://schemas.microsoft.com/office/drawing/2014/main" id="{2CE498DD-7398-4FBF-B65D-342415F13273}"/>
              </a:ext>
            </a:extLst>
          </p:cNvPr>
          <p:cNvSpPr/>
          <p:nvPr/>
        </p:nvSpPr>
        <p:spPr>
          <a:xfrm>
            <a:off x="5076056" y="4653136"/>
            <a:ext cx="79208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B1D0A09F-5AF2-4D46-8F21-25AD8E812943}"/>
              </a:ext>
            </a:extLst>
          </p:cNvPr>
          <p:cNvSpPr/>
          <p:nvPr/>
        </p:nvSpPr>
        <p:spPr>
          <a:xfrm>
            <a:off x="5148064" y="3501008"/>
            <a:ext cx="1728192" cy="441340"/>
          </a:xfrm>
          <a:prstGeom prst="wedgeRoundRectCallout">
            <a:avLst>
              <a:gd name="adj1" fmla="val -29406"/>
              <a:gd name="adj2" fmla="val 202338"/>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メイリオ" panose="020B0604030504040204" pitchFamily="50" charset="-128"/>
                <a:ea typeface="メイリオ" panose="020B0604030504040204" pitchFamily="50" charset="-128"/>
              </a:rPr>
              <a:t>2016</a:t>
            </a:r>
            <a:r>
              <a:rPr lang="ja-JP" altLang="en-US" sz="1200" dirty="0">
                <a:solidFill>
                  <a:schemeClr val="tx1"/>
                </a:solidFill>
                <a:latin typeface="メイリオ" panose="020B0604030504040204" pitchFamily="50" charset="-128"/>
                <a:ea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rPr>
              <a:t>月</a:t>
            </a:r>
            <a:r>
              <a:rPr lang="en-US" altLang="ja-JP" sz="1200" dirty="0">
                <a:solidFill>
                  <a:schemeClr val="tx1"/>
                </a:solidFill>
                <a:latin typeface="メイリオ" panose="020B0604030504040204" pitchFamily="50" charset="-128"/>
                <a:ea typeface="メイリオ" panose="020B0604030504040204" pitchFamily="50" charset="-128"/>
              </a:rPr>
              <a:t>24</a:t>
            </a:r>
            <a:r>
              <a:rPr lang="ja-JP" altLang="en-US" sz="1200" dirty="0">
                <a:solidFill>
                  <a:schemeClr val="tx1"/>
                </a:solidFill>
                <a:latin typeface="メイリオ" panose="020B0604030504040204" pitchFamily="50" charset="-128"/>
                <a:ea typeface="メイリオ" panose="020B0604030504040204" pitchFamily="50" charset="-128"/>
              </a:rPr>
              <a:t>日より</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マイナス期間突入</a:t>
            </a:r>
          </a:p>
        </p:txBody>
      </p:sp>
      <p:sp>
        <p:nvSpPr>
          <p:cNvPr id="13" name="テキスト ボックス 12">
            <a:extLst>
              <a:ext uri="{FF2B5EF4-FFF2-40B4-BE49-F238E27FC236}">
                <a16:creationId xmlns:a16="http://schemas.microsoft.com/office/drawing/2014/main" id="{FA81A3E2-B3E3-4F0F-B7A6-35B6A7974F99}"/>
              </a:ext>
            </a:extLst>
          </p:cNvPr>
          <p:cNvSpPr txBox="1"/>
          <p:nvPr/>
        </p:nvSpPr>
        <p:spPr>
          <a:xfrm>
            <a:off x="3996421" y="6336032"/>
            <a:ext cx="5055936"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latin typeface="メイリオ" panose="020B0604030504040204" pitchFamily="50" charset="-128"/>
                <a:ea typeface="メイリオ" panose="020B0604030504040204" pitchFamily="50" charset="-128"/>
              </a:rPr>
              <a:t>データ</a:t>
            </a:r>
            <a:r>
              <a:rPr kumimoji="1" lang="ja-JP" altLang="en-US" dirty="0"/>
              <a:t>より作成　</a:t>
            </a:r>
            <a:r>
              <a:rPr lang="en-US" altLang="ja-JP" dirty="0"/>
              <a:t>https://www.mof.go.jp/</a:t>
            </a:r>
            <a:endParaRPr kumimoji="1" lang="ja-JP" altLang="en-US" dirty="0"/>
          </a:p>
        </p:txBody>
      </p:sp>
      <p:sp>
        <p:nvSpPr>
          <p:cNvPr id="14" name="テキスト ボックス 13">
            <a:extLst>
              <a:ext uri="{FF2B5EF4-FFF2-40B4-BE49-F238E27FC236}">
                <a16:creationId xmlns:a16="http://schemas.microsoft.com/office/drawing/2014/main" id="{78AEE598-4603-4118-BB81-3570F9F9899B}"/>
              </a:ext>
            </a:extLst>
          </p:cNvPr>
          <p:cNvSpPr txBox="1"/>
          <p:nvPr/>
        </p:nvSpPr>
        <p:spPr>
          <a:xfrm>
            <a:off x="611560" y="5733256"/>
            <a:ext cx="729687" cy="307777"/>
          </a:xfrm>
          <a:prstGeom prst="rect">
            <a:avLst/>
          </a:prstGeom>
          <a:noFill/>
        </p:spPr>
        <p:txBody>
          <a:bodyPr wrap="none" rtlCol="0">
            <a:spAutoFit/>
          </a:bodyPr>
          <a:lstStyle/>
          <a:p>
            <a:r>
              <a:rPr kumimoji="1" lang="en-US" altLang="ja-JP" sz="1400" dirty="0"/>
              <a:t>2010</a:t>
            </a:r>
            <a:r>
              <a:rPr kumimoji="1" lang="ja-JP" altLang="en-US" sz="1400" dirty="0"/>
              <a:t>年</a:t>
            </a:r>
          </a:p>
        </p:txBody>
      </p:sp>
      <p:sp>
        <p:nvSpPr>
          <p:cNvPr id="15" name="テキスト ボックス 14">
            <a:extLst>
              <a:ext uri="{FF2B5EF4-FFF2-40B4-BE49-F238E27FC236}">
                <a16:creationId xmlns:a16="http://schemas.microsoft.com/office/drawing/2014/main" id="{E6EAA688-2E93-4240-B026-40F37CCDD89F}"/>
              </a:ext>
            </a:extLst>
          </p:cNvPr>
          <p:cNvSpPr txBox="1"/>
          <p:nvPr/>
        </p:nvSpPr>
        <p:spPr>
          <a:xfrm>
            <a:off x="8090785" y="5740310"/>
            <a:ext cx="729687" cy="307777"/>
          </a:xfrm>
          <a:prstGeom prst="rect">
            <a:avLst/>
          </a:prstGeom>
          <a:noFill/>
        </p:spPr>
        <p:txBody>
          <a:bodyPr wrap="none" rtlCol="0">
            <a:spAutoFit/>
          </a:bodyPr>
          <a:lstStyle/>
          <a:p>
            <a:r>
              <a:rPr kumimoji="1" lang="en-US" altLang="ja-JP" sz="1400" dirty="0"/>
              <a:t>2020</a:t>
            </a:r>
            <a:r>
              <a:rPr kumimoji="1" lang="ja-JP" altLang="en-US" sz="1400" dirty="0"/>
              <a:t>年</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45</a:t>
            </a:fld>
            <a:endParaRPr kumimoji="1" lang="ja-JP" altLang="en-US"/>
          </a:p>
        </p:txBody>
      </p:sp>
    </p:spTree>
    <p:extLst>
      <p:ext uri="{BB962C8B-B14F-4D97-AF65-F5344CB8AC3E}">
        <p14:creationId xmlns:p14="http://schemas.microsoft.com/office/powerpoint/2010/main" val="32514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今（現在）</a:t>
            </a:r>
            <a:r>
              <a:rPr kumimoji="1" lang="ja-JP" altLang="en-US" dirty="0">
                <a:latin typeface="メイリオ" panose="020B0604030504040204" pitchFamily="50" charset="-128"/>
                <a:ea typeface="メイリオ" panose="020B0604030504040204" pitchFamily="50" charset="-128"/>
              </a:rPr>
              <a:t>の住宅ローン金利</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r>
              <a:rPr kumimoji="1" lang="ja-JP" altLang="en-US" sz="4000" dirty="0">
                <a:latin typeface="メイリオ" panose="020B0604030504040204" pitchFamily="50" charset="-128"/>
                <a:ea typeface="メイリオ" panose="020B0604030504040204" pitchFamily="50" charset="-128"/>
              </a:rPr>
              <a:t>みなさんはどう思われますか？</a:t>
            </a:r>
            <a:endParaRPr kumimoji="1" lang="en-US" altLang="ja-JP" sz="4000" dirty="0">
              <a:latin typeface="メイリオ" panose="020B0604030504040204" pitchFamily="50" charset="-128"/>
              <a:ea typeface="メイリオ" panose="020B0604030504040204" pitchFamily="50" charset="-128"/>
            </a:endParaRPr>
          </a:p>
          <a:p>
            <a:endParaRPr lang="en-US" altLang="ja-JP" dirty="0"/>
          </a:p>
          <a:p>
            <a:pPr marL="0" indent="0">
              <a:buNone/>
            </a:pPr>
            <a:r>
              <a:rPr kumimoji="1" lang="ja-JP" altLang="en-US" sz="4000" dirty="0">
                <a:solidFill>
                  <a:srgbClr val="FF0000"/>
                </a:solidFill>
                <a:latin typeface="メイリオ" panose="020B0604030504040204" pitchFamily="50" charset="-128"/>
                <a:ea typeface="メイリオ" panose="020B0604030504040204" pitchFamily="50" charset="-128"/>
              </a:rPr>
              <a:t>　　　　高い</a:t>
            </a:r>
            <a:r>
              <a:rPr kumimoji="1" lang="ja-JP" altLang="en-US" sz="4000" dirty="0">
                <a:latin typeface="メイリオ" panose="020B0604030504040204" pitchFamily="50" charset="-128"/>
                <a:ea typeface="メイリオ" panose="020B0604030504040204" pitchFamily="50" charset="-128"/>
              </a:rPr>
              <a:t>ですか？</a:t>
            </a:r>
            <a:endParaRPr kumimoji="1" lang="en-US" altLang="ja-JP" sz="4000" dirty="0">
              <a:latin typeface="メイリオ" panose="020B0604030504040204" pitchFamily="50" charset="-128"/>
              <a:ea typeface="メイリオ" panose="020B0604030504040204" pitchFamily="50" charset="-128"/>
            </a:endParaRPr>
          </a:p>
          <a:p>
            <a:pPr marL="0" indent="0">
              <a:buNone/>
            </a:pPr>
            <a:endParaRPr lang="en-US" altLang="ja-JP" sz="4000" dirty="0">
              <a:latin typeface="メイリオ" panose="020B0604030504040204" pitchFamily="50" charset="-128"/>
              <a:ea typeface="メイリオ" panose="020B0604030504040204" pitchFamily="50" charset="-128"/>
            </a:endParaRPr>
          </a:p>
          <a:p>
            <a:pPr marL="0" indent="0">
              <a:buNone/>
            </a:pPr>
            <a:r>
              <a:rPr kumimoji="1" lang="ja-JP" altLang="en-US" sz="4000" dirty="0">
                <a:solidFill>
                  <a:srgbClr val="0070C0"/>
                </a:solidFill>
                <a:latin typeface="メイリオ" panose="020B0604030504040204" pitchFamily="50" charset="-128"/>
                <a:ea typeface="メイリオ" panose="020B0604030504040204" pitchFamily="50" charset="-128"/>
              </a:rPr>
              <a:t>　　　　　　　　　低い</a:t>
            </a:r>
            <a:r>
              <a:rPr kumimoji="1" lang="ja-JP" altLang="en-US" sz="4000" dirty="0">
                <a:latin typeface="メイリオ" panose="020B0604030504040204" pitchFamily="50" charset="-128"/>
                <a:ea typeface="メイリオ" panose="020B0604030504040204" pitchFamily="50" charset="-128"/>
              </a:rPr>
              <a:t>ですか？</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46</a:t>
            </a:fld>
            <a:endParaRPr kumimoji="1" lang="ja-JP" altLang="en-US"/>
          </a:p>
        </p:txBody>
      </p:sp>
    </p:spTree>
    <p:extLst>
      <p:ext uri="{BB962C8B-B14F-4D97-AF65-F5344CB8AC3E}">
        <p14:creationId xmlns:p14="http://schemas.microsoft.com/office/powerpoint/2010/main" val="3498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latin typeface="メイリオ" panose="020B0604030504040204" pitchFamily="50" charset="-128"/>
                <a:ea typeface="メイリオ" panose="020B0604030504040204" pitchFamily="50" charset="-128"/>
              </a:rPr>
              <a:t>住宅ローン金利を低く抑える方法は？</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r>
              <a:rPr kumimoji="1" lang="ja-JP" altLang="en-US" dirty="0">
                <a:latin typeface="メイリオ" panose="020B0604030504040204" pitchFamily="50" charset="-128"/>
                <a:ea typeface="メイリオ" panose="020B0604030504040204" pitchFamily="50" charset="-128"/>
              </a:rPr>
              <a:t>①金利の</a:t>
            </a:r>
            <a:r>
              <a:rPr kumimoji="1" lang="ja-JP" altLang="en-US" dirty="0">
                <a:solidFill>
                  <a:srgbClr val="0070C0"/>
                </a:solidFill>
                <a:latin typeface="メイリオ" panose="020B0604030504040204" pitchFamily="50" charset="-128"/>
                <a:ea typeface="メイリオ" panose="020B0604030504040204" pitchFamily="50" charset="-128"/>
              </a:rPr>
              <a:t>低い</a:t>
            </a:r>
            <a:r>
              <a:rPr kumimoji="1" lang="ja-JP" altLang="en-US" dirty="0">
                <a:latin typeface="メイリオ" panose="020B0604030504040204" pitchFamily="50" charset="-128"/>
                <a:ea typeface="メイリオ" panose="020B0604030504040204" pitchFamily="50" charset="-128"/>
              </a:rPr>
              <a:t>時に借りる</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dirty="0">
                <a:solidFill>
                  <a:srgbClr val="C00000"/>
                </a:solidFill>
                <a:latin typeface="メイリオ" panose="020B0604030504040204" pitchFamily="50" charset="-128"/>
                <a:ea typeface="メイリオ" panose="020B0604030504040204" pitchFamily="50" charset="-128"/>
              </a:rPr>
              <a:t>　</a:t>
            </a:r>
            <a:endParaRPr kumimoji="1" lang="en-US" altLang="ja-JP" dirty="0">
              <a:solidFill>
                <a:srgbClr val="C00000"/>
              </a:solidFill>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3000" dirty="0">
                <a:solidFill>
                  <a:srgbClr val="0070C0"/>
                </a:solidFill>
                <a:latin typeface="メイリオ" panose="020B0604030504040204" pitchFamily="50" charset="-128"/>
                <a:ea typeface="メイリオ" panose="020B0604030504040204" pitchFamily="50" charset="-128"/>
              </a:rPr>
              <a:t>低い</a:t>
            </a:r>
            <a:r>
              <a:rPr lang="ja-JP" altLang="en-US" sz="3000" dirty="0">
                <a:latin typeface="メイリオ" panose="020B0604030504040204" pitchFamily="50" charset="-128"/>
                <a:ea typeface="メイリオ" panose="020B0604030504040204" pitchFamily="50" charset="-128"/>
              </a:rPr>
              <a:t>時とはいつなのか？</a:t>
            </a:r>
            <a:endParaRPr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b="1" dirty="0">
                <a:solidFill>
                  <a:schemeClr val="accent6"/>
                </a:solidFill>
                <a:latin typeface="HGP創英角ｺﾞｼｯｸUB" pitchFamily="50" charset="-128"/>
                <a:ea typeface="HGP創英角ｺﾞｼｯｸUB" pitchFamily="50" charset="-128"/>
              </a:rPr>
              <a:t>　　　　　　　</a:t>
            </a:r>
            <a:r>
              <a:rPr kumimoji="1" lang="ja-JP" altLang="en-US" sz="6400" b="1" dirty="0">
                <a:solidFill>
                  <a:schemeClr val="accent6"/>
                </a:solidFill>
                <a:latin typeface="HGP創英角ｺﾞｼｯｸUB" pitchFamily="50" charset="-128"/>
                <a:ea typeface="HGP創英角ｺﾞｼｯｸUB" pitchFamily="50" charset="-128"/>
              </a:rPr>
              <a:t>　</a:t>
            </a:r>
            <a:r>
              <a:rPr kumimoji="1" lang="en-US" altLang="ja-JP" sz="6400" b="1" dirty="0">
                <a:solidFill>
                  <a:srgbClr val="FF0000"/>
                </a:solidFill>
                <a:latin typeface="HGP創英角ｺﾞｼｯｸUB" pitchFamily="50" charset="-128"/>
                <a:ea typeface="HGP創英角ｺﾞｼｯｸUB" pitchFamily="50" charset="-128"/>
              </a:rPr>
              <a:t>『</a:t>
            </a:r>
            <a:r>
              <a:rPr kumimoji="1" lang="ja-JP" altLang="en-US" sz="6400" b="1" dirty="0">
                <a:solidFill>
                  <a:srgbClr val="FF0000"/>
                </a:solidFill>
                <a:latin typeface="HGP創英角ｺﾞｼｯｸUB" pitchFamily="50" charset="-128"/>
                <a:ea typeface="HGP創英角ｺﾞｼｯｸUB" pitchFamily="50" charset="-128"/>
              </a:rPr>
              <a:t>今（現在）です！</a:t>
            </a:r>
            <a:r>
              <a:rPr kumimoji="1" lang="en-US" altLang="ja-JP" sz="6400" b="1" dirty="0">
                <a:solidFill>
                  <a:srgbClr val="FF0000"/>
                </a:solidFill>
                <a:latin typeface="HGP創英角ｺﾞｼｯｸUB" pitchFamily="50" charset="-128"/>
                <a:ea typeface="HGP創英角ｺﾞｼｯｸUB" pitchFamily="50" charset="-128"/>
              </a:rPr>
              <a:t>』</a:t>
            </a:r>
          </a:p>
          <a:p>
            <a:pPr marL="0" indent="0">
              <a:buNone/>
            </a:pPr>
            <a:endParaRPr lang="en-US" altLang="ja-JP" dirty="0"/>
          </a:p>
          <a:p>
            <a:pPr marL="0" indent="0">
              <a:buNone/>
            </a:pPr>
            <a:r>
              <a:rPr kumimoji="1" lang="ja-JP" altLang="en-US" b="1" dirty="0">
                <a:solidFill>
                  <a:schemeClr val="accent6"/>
                </a:solidFill>
                <a:latin typeface="メイリオ" panose="020B0604030504040204" pitchFamily="50" charset="-128"/>
                <a:ea typeface="メイリオ" panose="020B0604030504040204" pitchFamily="50" charset="-128"/>
              </a:rPr>
              <a:t>　　　　フラット３５　史上最低金利更新　</a:t>
            </a:r>
            <a:r>
              <a:rPr lang="ja-JP" altLang="en-US" sz="1600" b="1" dirty="0">
                <a:solidFill>
                  <a:schemeClr val="accent6"/>
                </a:solidFill>
                <a:latin typeface="メイリオ" panose="020B0604030504040204" pitchFamily="50" charset="-128"/>
                <a:ea typeface="メイリオ" panose="020B0604030504040204" pitchFamily="50" charset="-128"/>
              </a:rPr>
              <a:t>２０１６</a:t>
            </a:r>
            <a:r>
              <a:rPr kumimoji="1" lang="ja-JP" altLang="en-US" sz="1600" b="1" dirty="0">
                <a:solidFill>
                  <a:schemeClr val="accent6"/>
                </a:solidFill>
                <a:latin typeface="メイリオ" panose="020B0604030504040204" pitchFamily="50" charset="-128"/>
                <a:ea typeface="メイリオ" panose="020B0604030504040204" pitchFamily="50" charset="-128"/>
              </a:rPr>
              <a:t>年</a:t>
            </a:r>
            <a:r>
              <a:rPr lang="en-US" altLang="ja-JP" sz="1600" b="1" dirty="0">
                <a:solidFill>
                  <a:schemeClr val="accent6"/>
                </a:solidFill>
                <a:latin typeface="メイリオ" panose="020B0604030504040204" pitchFamily="50" charset="-128"/>
                <a:ea typeface="メイリオ" panose="020B0604030504040204" pitchFamily="50" charset="-128"/>
              </a:rPr>
              <a:t>8</a:t>
            </a:r>
            <a:r>
              <a:rPr kumimoji="1" lang="ja-JP" altLang="en-US" sz="1600" b="1" dirty="0">
                <a:solidFill>
                  <a:schemeClr val="accent6"/>
                </a:solidFill>
                <a:latin typeface="メイリオ" panose="020B0604030504040204" pitchFamily="50" charset="-128"/>
                <a:ea typeface="メイリオ" panose="020B0604030504040204" pitchFamily="50" charset="-128"/>
              </a:rPr>
              <a:t>月</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47</a:t>
            </a:fld>
            <a:endParaRPr kumimoji="1" lang="ja-JP" altLang="en-US"/>
          </a:p>
        </p:txBody>
      </p:sp>
    </p:spTree>
    <p:extLst>
      <p:ext uri="{BB962C8B-B14F-4D97-AF65-F5344CB8AC3E}">
        <p14:creationId xmlns:p14="http://schemas.microsoft.com/office/powerpoint/2010/main" val="29893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D37DE9-A339-4E7F-A46C-2FF6C43C9E8E}"/>
              </a:ext>
            </a:extLst>
          </p:cNvPr>
          <p:cNvPicPr>
            <a:picLocks noChangeAspect="1"/>
          </p:cNvPicPr>
          <p:nvPr/>
        </p:nvPicPr>
        <p:blipFill>
          <a:blip r:embed="rId3"/>
          <a:stretch>
            <a:fillRect/>
          </a:stretch>
        </p:blipFill>
        <p:spPr>
          <a:xfrm>
            <a:off x="413792" y="1268760"/>
            <a:ext cx="8316416" cy="4919496"/>
          </a:xfrm>
          <a:prstGeom prst="rect">
            <a:avLst/>
          </a:prstGeom>
        </p:spPr>
      </p:pic>
      <p:sp>
        <p:nvSpPr>
          <p:cNvPr id="6" name="タイトル 5">
            <a:extLst>
              <a:ext uri="{FF2B5EF4-FFF2-40B4-BE49-F238E27FC236}">
                <a16:creationId xmlns:a16="http://schemas.microsoft.com/office/drawing/2014/main" id="{DC99A821-BF51-4298-86ED-B687077CB787}"/>
              </a:ext>
            </a:extLst>
          </p:cNvPr>
          <p:cNvSpPr>
            <a:spLocks noGrp="1"/>
          </p:cNvSpPr>
          <p:nvPr>
            <p:ph type="title"/>
          </p:nvPr>
        </p:nvSpPr>
        <p:spPr/>
        <p:txBody>
          <a:bodyPr/>
          <a:lstStyle/>
          <a:p>
            <a:pPr algn="ctr"/>
            <a:r>
              <a:rPr lang="ja-JP" altLang="en-US" dirty="0">
                <a:latin typeface="メイリオ" panose="020B0604030504040204" pitchFamily="50" charset="-128"/>
                <a:ea typeface="メイリオ" panose="020B0604030504040204" pitchFamily="50" charset="-128"/>
              </a:rPr>
              <a:t>フラット３５金利推移</a:t>
            </a:r>
          </a:p>
        </p:txBody>
      </p:sp>
      <p:sp>
        <p:nvSpPr>
          <p:cNvPr id="8" name="スライド番号プレースホルダー 7">
            <a:extLst>
              <a:ext uri="{FF2B5EF4-FFF2-40B4-BE49-F238E27FC236}">
                <a16:creationId xmlns:a16="http://schemas.microsoft.com/office/drawing/2014/main" id="{A0C5C801-D727-4BCA-A5F3-40CC103EE000}"/>
              </a:ext>
            </a:extLst>
          </p:cNvPr>
          <p:cNvSpPr>
            <a:spLocks noGrp="1"/>
          </p:cNvSpPr>
          <p:nvPr>
            <p:ph type="sldNum" sz="quarter" idx="12"/>
          </p:nvPr>
        </p:nvSpPr>
        <p:spPr/>
        <p:txBody>
          <a:bodyPr/>
          <a:lstStyle/>
          <a:p>
            <a:fld id="{49D1DE95-8D64-41E2-A6AE-3CC8CEC41267}" type="slidenum">
              <a:rPr kumimoji="1" lang="ja-JP" altLang="en-US" smtClean="0"/>
              <a:t>48</a:t>
            </a:fld>
            <a:endParaRPr kumimoji="1" lang="ja-JP" altLang="en-US" dirty="0"/>
          </a:p>
        </p:txBody>
      </p:sp>
      <p:sp>
        <p:nvSpPr>
          <p:cNvPr id="2" name="楕円 1">
            <a:extLst>
              <a:ext uri="{FF2B5EF4-FFF2-40B4-BE49-F238E27FC236}">
                <a16:creationId xmlns:a16="http://schemas.microsoft.com/office/drawing/2014/main" id="{099520ED-1E4F-481D-97B5-A1D27971FC23}"/>
              </a:ext>
            </a:extLst>
          </p:cNvPr>
          <p:cNvSpPr/>
          <p:nvPr/>
        </p:nvSpPr>
        <p:spPr>
          <a:xfrm>
            <a:off x="5652120" y="3933056"/>
            <a:ext cx="432048" cy="4320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279647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今が低いのは分かった</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endParaRPr lang="en-US" altLang="ja-JP" dirty="0"/>
          </a:p>
          <a:p>
            <a:pPr marL="0" indent="0">
              <a:buNone/>
            </a:pPr>
            <a:r>
              <a:rPr kumimoji="1" lang="ja-JP" altLang="en-US" sz="4000" dirty="0">
                <a:latin typeface="+mj-ea"/>
                <a:ea typeface="+mj-ea"/>
              </a:rPr>
              <a:t>今後の金利は？</a:t>
            </a:r>
            <a:endParaRPr kumimoji="1" lang="en-US" altLang="ja-JP" sz="4000" dirty="0">
              <a:latin typeface="+mj-ea"/>
              <a:ea typeface="+mj-ea"/>
            </a:endParaRPr>
          </a:p>
          <a:p>
            <a:endParaRPr lang="en-US" altLang="ja-JP" sz="4000" dirty="0">
              <a:latin typeface="+mj-ea"/>
              <a:ea typeface="+mj-ea"/>
            </a:endParaRPr>
          </a:p>
          <a:p>
            <a:pPr marL="0" indent="0">
              <a:buNone/>
            </a:pPr>
            <a:r>
              <a:rPr kumimoji="1" lang="ja-JP" altLang="en-US" sz="4000" dirty="0">
                <a:latin typeface="+mj-ea"/>
                <a:ea typeface="+mj-ea"/>
              </a:rPr>
              <a:t>金利の変動要因は？</a:t>
            </a:r>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49</a:t>
            </a:fld>
            <a:endParaRPr kumimoji="1" lang="ja-JP" altLang="en-US"/>
          </a:p>
        </p:txBody>
      </p:sp>
    </p:spTree>
    <p:extLst>
      <p:ext uri="{BB962C8B-B14F-4D97-AF65-F5344CB8AC3E}">
        <p14:creationId xmlns:p14="http://schemas.microsoft.com/office/powerpoint/2010/main" val="38510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５つの国策！</a:t>
            </a:r>
          </a:p>
        </p:txBody>
      </p:sp>
      <p:sp>
        <p:nvSpPr>
          <p:cNvPr id="3" name="コンテンツ プレースホルダー 2"/>
          <p:cNvSpPr>
            <a:spLocks noGrp="1"/>
          </p:cNvSpPr>
          <p:nvPr>
            <p:ph idx="1"/>
          </p:nvPr>
        </p:nvSpPr>
        <p:spPr>
          <a:xfrm>
            <a:off x="395536" y="1597664"/>
            <a:ext cx="8507288" cy="452596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ja-JP" altLang="en-US" sz="3600" dirty="0">
                <a:solidFill>
                  <a:srgbClr val="FF0000"/>
                </a:solidFill>
                <a:latin typeface="メイリオ" panose="020B0604030504040204" pitchFamily="50" charset="-128"/>
                <a:ea typeface="メイリオ" panose="020B0604030504040204" pitchFamily="50" charset="-128"/>
              </a:rPr>
              <a:t>①フラット３５</a:t>
            </a:r>
            <a:r>
              <a:rPr kumimoji="1" lang="en-US" altLang="ja-JP" sz="3600" dirty="0">
                <a:solidFill>
                  <a:srgbClr val="FF0000"/>
                </a:solidFill>
                <a:latin typeface="メイリオ" panose="020B0604030504040204" pitchFamily="50" charset="-128"/>
                <a:ea typeface="メイリオ" panose="020B0604030504040204" pitchFamily="50" charset="-128"/>
              </a:rPr>
              <a:t>S</a:t>
            </a:r>
            <a:r>
              <a:rPr lang="ja-JP" altLang="en-US" sz="3600" dirty="0">
                <a:solidFill>
                  <a:srgbClr val="FF0000"/>
                </a:solidFill>
                <a:latin typeface="メイリオ" panose="020B0604030504040204" pitchFamily="50" charset="-128"/>
                <a:ea typeface="メイリオ" panose="020B0604030504040204" pitchFamily="50" charset="-128"/>
              </a:rPr>
              <a:t>の金利優遇</a:t>
            </a:r>
            <a:endParaRPr kumimoji="1"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1600" dirty="0">
              <a:solidFill>
                <a:schemeClr val="bg1">
                  <a:lumMod val="75000"/>
                </a:schemeClr>
              </a:solidFill>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②住宅に関わる贈与税・非課税枠の拡大</a:t>
            </a: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14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③</a:t>
            </a:r>
            <a:r>
              <a:rPr kumimoji="1" lang="ja-JP" altLang="en-US" sz="3600" dirty="0">
                <a:solidFill>
                  <a:srgbClr val="FF0000"/>
                </a:solidFill>
                <a:latin typeface="メイリオ" panose="020B0604030504040204" pitchFamily="50" charset="-128"/>
                <a:ea typeface="メイリオ" panose="020B0604030504040204" pitchFamily="50" charset="-128"/>
              </a:rPr>
              <a:t>住宅ローン減税の拡充（延長）</a:t>
            </a:r>
            <a:endParaRPr kumimoji="1"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sz="14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④すまい給付金</a:t>
            </a: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900"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3600" dirty="0">
                <a:solidFill>
                  <a:srgbClr val="FF0000"/>
                </a:solidFill>
                <a:latin typeface="メイリオ" panose="020B0604030504040204" pitchFamily="50" charset="-128"/>
                <a:ea typeface="メイリオ" panose="020B0604030504040204" pitchFamily="50" charset="-128"/>
              </a:rPr>
              <a:t>⑤グリーン住宅ポイント</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sz="14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a:t>
            </a:fld>
            <a:endParaRPr kumimoji="1" lang="ja-JP" altLang="en-US"/>
          </a:p>
        </p:txBody>
      </p:sp>
    </p:spTree>
    <p:extLst>
      <p:ext uri="{BB962C8B-B14F-4D97-AF65-F5344CB8AC3E}">
        <p14:creationId xmlns:p14="http://schemas.microsoft.com/office/powerpoint/2010/main" val="321089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金利の変動要因</a:t>
            </a:r>
          </a:p>
        </p:txBody>
      </p:sp>
      <p:sp>
        <p:nvSpPr>
          <p:cNvPr id="3" name="コンテンツ プレースホルダー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rPr>
              <a:t>答えは２つ！</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①　景気（物価）</a:t>
            </a:r>
            <a:endParaRPr kumimoji="1" lang="en-US" altLang="ja-JP" dirty="0">
              <a:latin typeface="メイリオ" panose="020B0604030504040204" pitchFamily="50" charset="-128"/>
              <a:ea typeface="メイリオ" panose="020B0604030504040204" pitchFamily="50" charset="-128"/>
            </a:endParaRPr>
          </a:p>
          <a:p>
            <a:endParaRPr lang="en-US" altLang="ja-JP" dirty="0"/>
          </a:p>
          <a:p>
            <a:endParaRPr kumimoji="1" lang="en-US" altLang="ja-JP" dirty="0"/>
          </a:p>
          <a:p>
            <a:endParaRPr lang="en-US" altLang="ja-JP" dirty="0"/>
          </a:p>
          <a:p>
            <a:pPr marL="0" indent="0">
              <a:buNone/>
            </a:pPr>
            <a:r>
              <a:rPr kumimoji="1" lang="ja-JP" altLang="en-US" dirty="0">
                <a:latin typeface="メイリオ" panose="020B0604030504040204" pitchFamily="50" charset="-128"/>
                <a:ea typeface="メイリオ" panose="020B0604030504040204" pitchFamily="50" charset="-128"/>
              </a:rPr>
              <a:t>②　日銀（政策）</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50</a:t>
            </a:fld>
            <a:endParaRPr kumimoji="1" lang="ja-JP" altLang="en-US"/>
          </a:p>
        </p:txBody>
      </p:sp>
    </p:spTree>
    <p:extLst>
      <p:ext uri="{BB962C8B-B14F-4D97-AF65-F5344CB8AC3E}">
        <p14:creationId xmlns:p14="http://schemas.microsoft.com/office/powerpoint/2010/main" val="2689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金利の変動要因</a:t>
            </a:r>
          </a:p>
        </p:txBody>
      </p:sp>
      <p:sp>
        <p:nvSpPr>
          <p:cNvPr id="3" name="コンテンツ プレースホルダー 2"/>
          <p:cNvSpPr>
            <a:spLocks noGrp="1"/>
          </p:cNvSpPr>
          <p:nvPr>
            <p:ph idx="1"/>
          </p:nvPr>
        </p:nvSpPr>
        <p:spPr>
          <a:xfrm>
            <a:off x="457200" y="1600200"/>
            <a:ext cx="8579296"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a:bodyPr>
          <a:lstStyle/>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rPr>
              <a:t>景気（物価）</a:t>
            </a:r>
            <a:r>
              <a:rPr kumimoji="1" lang="ja-JP" altLang="en-US" dirty="0">
                <a:latin typeface="メイリオ" panose="020B0604030504040204" pitchFamily="50" charset="-128"/>
                <a:ea typeface="メイリオ" panose="020B0604030504040204" pitchFamily="50" charset="-128"/>
              </a:rPr>
              <a:t>が</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dirty="0">
                <a:solidFill>
                  <a:srgbClr val="FF0000"/>
                </a:solidFill>
                <a:latin typeface="メイリオ" panose="020B0604030504040204" pitchFamily="50" charset="-128"/>
                <a:ea typeface="メイリオ" panose="020B0604030504040204" pitchFamily="50" charset="-128"/>
              </a:rPr>
              <a:t>良くなる（高くなる＝インフレ）</a:t>
            </a:r>
            <a:r>
              <a:rPr kumimoji="1" lang="ja-JP" altLang="en-US" dirty="0">
                <a:latin typeface="メイリオ" panose="020B0604030504040204" pitchFamily="50" charset="-128"/>
                <a:ea typeface="メイリオ" panose="020B0604030504040204" pitchFamily="50" charset="-128"/>
              </a:rPr>
              <a:t>と</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t>　　　　</a:t>
            </a:r>
            <a:r>
              <a:rPr lang="ja-JP" altLang="en-US" sz="4000" dirty="0"/>
              <a:t>　</a:t>
            </a:r>
            <a:r>
              <a:rPr lang="ja-JP" altLang="en-US" sz="4000" dirty="0">
                <a:solidFill>
                  <a:srgbClr val="FF0000"/>
                </a:solidFill>
                <a:latin typeface="メイリオ" panose="020B0604030504040204" pitchFamily="50" charset="-128"/>
                <a:ea typeface="メイリオ" panose="020B0604030504040204" pitchFamily="50" charset="-128"/>
              </a:rPr>
              <a:t>金利は</a:t>
            </a:r>
            <a:endParaRPr lang="en-US" altLang="ja-JP" sz="40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4000" dirty="0">
                <a:solidFill>
                  <a:srgbClr val="FF0000"/>
                </a:solidFill>
              </a:rPr>
              <a:t>　　　　　　　　　　　</a:t>
            </a:r>
            <a:r>
              <a:rPr lang="ja-JP" altLang="en-US" sz="4000" dirty="0">
                <a:solidFill>
                  <a:srgbClr val="FF0000"/>
                </a:solidFill>
                <a:latin typeface="メイリオ" panose="020B0604030504040204" pitchFamily="50" charset="-128"/>
                <a:ea typeface="メイリオ" panose="020B0604030504040204" pitchFamily="50" charset="-128"/>
              </a:rPr>
              <a:t>上がります！</a:t>
            </a:r>
            <a:r>
              <a:rPr lang="ja-JP" altLang="en-US" sz="4400" b="1" dirty="0">
                <a:solidFill>
                  <a:srgbClr val="FF0000"/>
                </a:solidFill>
                <a:latin typeface="メイリオ" panose="020B0604030504040204" pitchFamily="50" charset="-128"/>
                <a:ea typeface="メイリオ" panose="020B0604030504040204" pitchFamily="50" charset="-128"/>
              </a:rPr>
              <a:t>　</a:t>
            </a:r>
            <a:endParaRPr lang="en-US" altLang="ja-JP" sz="44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4400" b="1" dirty="0">
                <a:solidFill>
                  <a:srgbClr val="FF0000"/>
                </a:solidFill>
                <a:latin typeface="メイリオ" panose="020B0604030504040204" pitchFamily="50" charset="-128"/>
                <a:ea typeface="メイリオ" panose="020B0604030504040204" pitchFamily="50" charset="-128"/>
              </a:rPr>
              <a:t>　　　　　　　　　</a:t>
            </a:r>
            <a:endParaRPr kumimoji="1" lang="en-US" altLang="ja-JP" sz="44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51</a:t>
            </a:fld>
            <a:endParaRPr kumimoji="1" lang="ja-JP" altLang="en-US"/>
          </a:p>
        </p:txBody>
      </p:sp>
    </p:spTree>
    <p:extLst>
      <p:ext uri="{BB962C8B-B14F-4D97-AF65-F5344CB8AC3E}">
        <p14:creationId xmlns:p14="http://schemas.microsoft.com/office/powerpoint/2010/main" val="4437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71524"/>
          </a:xfrm>
        </p:spPr>
        <p:txBody>
          <a:bodyPr/>
          <a:lstStyle/>
          <a:p>
            <a:r>
              <a:rPr kumimoji="1" lang="ja-JP" altLang="en-US" dirty="0">
                <a:latin typeface="メイリオ" panose="020B0604030504040204" pitchFamily="50" charset="-128"/>
                <a:ea typeface="メイリオ" panose="020B0604030504040204" pitchFamily="50" charset="-128"/>
              </a:rPr>
              <a:t>なぜ上がる？</a:t>
            </a:r>
          </a:p>
        </p:txBody>
      </p:sp>
      <p:sp>
        <p:nvSpPr>
          <p:cNvPr id="3" name="コンテンツ プレースホルダー 2"/>
          <p:cNvSpPr>
            <a:spLocks noGrp="1"/>
          </p:cNvSpPr>
          <p:nvPr>
            <p:ph sz="half" idx="1"/>
          </p:nvPr>
        </p:nvSpPr>
        <p:spPr>
          <a:xfrm>
            <a:off x="323528" y="2204864"/>
            <a:ext cx="3672408" cy="3949899"/>
          </a:xfrm>
        </p:spPr>
        <p:txBody>
          <a:bodyPr/>
          <a:lstStyle/>
          <a:p>
            <a:pPr marL="0" indent="0">
              <a:buNone/>
            </a:pPr>
            <a:r>
              <a:rPr lang="ja-JP" altLang="en-US" b="1" dirty="0">
                <a:solidFill>
                  <a:schemeClr val="accent4"/>
                </a:solidFill>
                <a:latin typeface="メイリオ" panose="020B0604030504040204" pitchFamily="50" charset="-128"/>
                <a:ea typeface="メイリオ" panose="020B0604030504040204" pitchFamily="50" charset="-128"/>
              </a:rPr>
              <a:t>今年</a:t>
            </a:r>
            <a:r>
              <a:rPr lang="en-US" altLang="ja-JP" b="1" dirty="0">
                <a:solidFill>
                  <a:schemeClr val="accent4"/>
                </a:solidFill>
                <a:latin typeface="メイリオ" panose="020B0604030504040204" pitchFamily="50" charset="-128"/>
                <a:ea typeface="メイリオ" panose="020B0604030504040204" pitchFamily="50" charset="-128"/>
              </a:rPr>
              <a:t>100</a:t>
            </a:r>
            <a:r>
              <a:rPr lang="ja-JP" altLang="en-US" b="1" dirty="0">
                <a:solidFill>
                  <a:schemeClr val="accent4"/>
                </a:solidFill>
                <a:latin typeface="メイリオ" panose="020B0604030504040204" pitchFamily="50" charset="-128"/>
                <a:ea typeface="メイリオ" panose="020B0604030504040204" pitchFamily="50" charset="-128"/>
              </a:rPr>
              <a:t>万円</a:t>
            </a:r>
            <a:r>
              <a:rPr lang="ja-JP" altLang="en-US" b="1" dirty="0">
                <a:latin typeface="メイリオ" panose="020B0604030504040204" pitchFamily="50" charset="-128"/>
                <a:ea typeface="メイリオ" panose="020B0604030504040204" pitchFamily="50" charset="-128"/>
              </a:rPr>
              <a:t>で買えた車が来年</a:t>
            </a:r>
            <a:r>
              <a:rPr lang="ja-JP" altLang="en-US" b="1" u="sng" dirty="0">
                <a:solidFill>
                  <a:srgbClr val="FF0000"/>
                </a:solidFill>
                <a:latin typeface="メイリオ" panose="020B0604030504040204" pitchFamily="50" charset="-128"/>
                <a:ea typeface="メイリオ" panose="020B0604030504040204" pitchFamily="50" charset="-128"/>
              </a:rPr>
              <a:t>１０</a:t>
            </a:r>
            <a:r>
              <a:rPr lang="en-US" altLang="ja-JP" b="1" u="sng" dirty="0">
                <a:solidFill>
                  <a:srgbClr val="FF0000"/>
                </a:solidFill>
                <a:latin typeface="メイリオ" panose="020B0604030504040204" pitchFamily="50" charset="-128"/>
                <a:ea typeface="メイリオ" panose="020B0604030504040204" pitchFamily="50" charset="-128"/>
              </a:rPr>
              <a:t>2</a:t>
            </a:r>
            <a:r>
              <a:rPr lang="ja-JP" altLang="en-US" b="1" u="sng" dirty="0">
                <a:solidFill>
                  <a:srgbClr val="FF0000"/>
                </a:solidFill>
                <a:latin typeface="メイリオ" panose="020B0604030504040204" pitchFamily="50" charset="-128"/>
                <a:ea typeface="メイリオ" panose="020B0604030504040204" pitchFamily="50" charset="-128"/>
              </a:rPr>
              <a:t>万円</a:t>
            </a:r>
            <a:r>
              <a:rPr lang="ja-JP" altLang="en-US" b="1" dirty="0">
                <a:latin typeface="メイリオ" panose="020B0604030504040204" pitchFamily="50" charset="-128"/>
                <a:ea typeface="メイリオ" panose="020B0604030504040204" pitchFamily="50" charset="-128"/>
              </a:rPr>
              <a:t>になる＝</a:t>
            </a:r>
            <a:r>
              <a:rPr lang="en-US" altLang="ja-JP" b="1" dirty="0">
                <a:solidFill>
                  <a:srgbClr val="FF0000"/>
                </a:solidFill>
                <a:latin typeface="メイリオ" panose="020B0604030504040204" pitchFamily="50" charset="-128"/>
                <a:ea typeface="メイリオ" panose="020B0604030504040204" pitchFamily="50" charset="-128"/>
              </a:rPr>
              <a:t>2</a:t>
            </a:r>
            <a:r>
              <a:rPr lang="ja-JP" altLang="en-US" b="1" dirty="0">
                <a:solidFill>
                  <a:srgbClr val="FF0000"/>
                </a:solidFill>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のインフレ（物価上昇）</a:t>
            </a:r>
            <a:endParaRPr lang="en-US" altLang="ja-JP" b="1" dirty="0">
              <a:latin typeface="メイリオ" panose="020B0604030504040204" pitchFamily="50" charset="-128"/>
              <a:ea typeface="メイリオ" panose="020B0604030504040204" pitchFamily="50" charset="-128"/>
            </a:endParaRPr>
          </a:p>
          <a:p>
            <a:pPr marL="0" indent="0">
              <a:buNone/>
            </a:pPr>
            <a:r>
              <a:rPr kumimoji="1" lang="ja-JP" altLang="en-US" dirty="0"/>
              <a:t>　　　　　　　　</a:t>
            </a:r>
            <a:r>
              <a:rPr kumimoji="1" lang="en-US" altLang="ja-JP" u="sng" dirty="0">
                <a:solidFill>
                  <a:srgbClr val="FF0000"/>
                </a:solidFill>
                <a:latin typeface="メイリオ" panose="020B0604030504040204" pitchFamily="50" charset="-128"/>
                <a:ea typeface="メイリオ" panose="020B0604030504040204" pitchFamily="50" charset="-128"/>
              </a:rPr>
              <a:t>102</a:t>
            </a:r>
            <a:r>
              <a:rPr kumimoji="1" lang="ja-JP" altLang="en-US" u="sng" dirty="0">
                <a:solidFill>
                  <a:srgbClr val="FF0000"/>
                </a:solidFill>
                <a:latin typeface="メイリオ" panose="020B0604030504040204" pitchFamily="50" charset="-128"/>
                <a:ea typeface="メイリオ" panose="020B0604030504040204" pitchFamily="50" charset="-128"/>
              </a:rPr>
              <a:t>万円</a:t>
            </a:r>
          </a:p>
        </p:txBody>
      </p:sp>
      <p:sp>
        <p:nvSpPr>
          <p:cNvPr id="4" name="コンテンツ プレースホルダー 3"/>
          <p:cNvSpPr>
            <a:spLocks noGrp="1"/>
          </p:cNvSpPr>
          <p:nvPr>
            <p:ph sz="half" idx="2"/>
          </p:nvPr>
        </p:nvSpPr>
        <p:spPr>
          <a:xfrm>
            <a:off x="5004048" y="2204864"/>
            <a:ext cx="3682752" cy="3921299"/>
          </a:xfrm>
        </p:spPr>
        <p:txBody>
          <a:bodyPr/>
          <a:lstStyle/>
          <a:p>
            <a:pPr marL="0" indent="0">
              <a:buNone/>
            </a:pPr>
            <a:r>
              <a:rPr lang="ja-JP" altLang="en-US" b="1" dirty="0">
                <a:solidFill>
                  <a:schemeClr val="accent4"/>
                </a:solidFill>
                <a:latin typeface="メイリオ" panose="020B0604030504040204" pitchFamily="50" charset="-128"/>
                <a:ea typeface="メイリオ" panose="020B0604030504040204" pitchFamily="50" charset="-128"/>
              </a:rPr>
              <a:t>今年１００万円</a:t>
            </a:r>
            <a:r>
              <a:rPr lang="ja-JP" altLang="en-US" b="1" dirty="0">
                <a:latin typeface="メイリオ" panose="020B0604030504040204" pitchFamily="50" charset="-128"/>
                <a:ea typeface="メイリオ" panose="020B0604030504040204" pitchFamily="50" charset="-128"/>
              </a:rPr>
              <a:t>の定期預金をして金利が</a:t>
            </a:r>
            <a:r>
              <a:rPr lang="en-US" altLang="ja-JP" b="1" dirty="0">
                <a:solidFill>
                  <a:srgbClr val="0070C0"/>
                </a:solidFill>
                <a:latin typeface="メイリオ" panose="020B0604030504040204" pitchFamily="50" charset="-128"/>
                <a:ea typeface="メイリオ" panose="020B0604030504040204" pitchFamily="50" charset="-128"/>
              </a:rPr>
              <a:t>0.002</a:t>
            </a:r>
            <a:r>
              <a:rPr lang="ja-JP" altLang="en-US" b="1" dirty="0">
                <a:solidFill>
                  <a:srgbClr val="0070C0"/>
                </a:solidFill>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なら１年後利息込みで　　　　　　　　　　　　　　　</a:t>
            </a:r>
            <a:r>
              <a:rPr lang="ja-JP" altLang="en-US" b="1" u="sng" dirty="0">
                <a:solidFill>
                  <a:srgbClr val="0070C0"/>
                </a:solidFill>
                <a:latin typeface="メイリオ" panose="020B0604030504040204" pitchFamily="50" charset="-128"/>
                <a:ea typeface="メイリオ" panose="020B0604030504040204" pitchFamily="50" charset="-128"/>
              </a:rPr>
              <a:t>１００万２０円</a:t>
            </a:r>
            <a:endParaRPr lang="en-US" altLang="ja-JP" b="1" u="sng" dirty="0">
              <a:solidFill>
                <a:srgbClr val="0070C0"/>
              </a:solidFill>
              <a:latin typeface="メイリオ" panose="020B0604030504040204" pitchFamily="50" charset="-128"/>
              <a:ea typeface="メイリオ" panose="020B0604030504040204" pitchFamily="50" charset="-128"/>
            </a:endParaRPr>
          </a:p>
          <a:p>
            <a:endParaRPr kumimoji="1" lang="ja-JP" altLang="en-US" dirty="0"/>
          </a:p>
        </p:txBody>
      </p:sp>
      <p:sp>
        <p:nvSpPr>
          <p:cNvPr id="5" name="正方形/長方形 4"/>
          <p:cNvSpPr/>
          <p:nvPr/>
        </p:nvSpPr>
        <p:spPr>
          <a:xfrm>
            <a:off x="179512" y="4976872"/>
            <a:ext cx="9073008" cy="1408078"/>
          </a:xfrm>
          <a:prstGeom prst="rect">
            <a:avLst/>
          </a:prstGeom>
        </p:spPr>
        <p:txBody>
          <a:bodyPr wrap="square">
            <a:spAutoFit/>
          </a:bodyPr>
          <a:lstStyle/>
          <a:p>
            <a:pPr>
              <a:lnSpc>
                <a:spcPct val="150000"/>
              </a:lnSpc>
            </a:pPr>
            <a:r>
              <a:rPr lang="ja-JP" altLang="en-US" sz="2400" b="1" dirty="0">
                <a:solidFill>
                  <a:srgbClr val="0070C0"/>
                </a:solidFill>
                <a:latin typeface="メイリオ" panose="020B0604030504040204" pitchFamily="50" charset="-128"/>
                <a:ea typeface="メイリオ" panose="020B0604030504040204" pitchFamily="50" charset="-128"/>
              </a:rPr>
              <a:t>これではお金の価値が下がってしまう。預金者から不満の声！！</a:t>
            </a:r>
            <a:endParaRPr lang="en-US" altLang="ja-JP" sz="2400" b="1" dirty="0">
              <a:solidFill>
                <a:srgbClr val="0070C0"/>
              </a:solidFill>
              <a:latin typeface="メイリオ" panose="020B0604030504040204" pitchFamily="50" charset="-128"/>
              <a:ea typeface="メイリオ" panose="020B0604030504040204" pitchFamily="50" charset="-128"/>
            </a:endParaRPr>
          </a:p>
          <a:p>
            <a:pPr>
              <a:lnSpc>
                <a:spcPct val="150000"/>
              </a:lnSpc>
            </a:pPr>
            <a:r>
              <a:rPr lang="en-US" altLang="ja-JP" sz="3600" b="1" dirty="0">
                <a:solidFill>
                  <a:srgbClr val="FF0000"/>
                </a:solidFill>
                <a:latin typeface="メイリオ" panose="020B0604030504040204" pitchFamily="50" charset="-128"/>
                <a:ea typeface="メイリオ" panose="020B0604030504040204" pitchFamily="50" charset="-128"/>
              </a:rPr>
              <a:t>『</a:t>
            </a:r>
            <a:r>
              <a:rPr lang="ja-JP" altLang="en-US" sz="3600" b="1" dirty="0">
                <a:solidFill>
                  <a:srgbClr val="FF0000"/>
                </a:solidFill>
                <a:latin typeface="メイリオ" panose="020B0604030504040204" pitchFamily="50" charset="-128"/>
                <a:ea typeface="メイリオ" panose="020B0604030504040204" pitchFamily="50" charset="-128"/>
              </a:rPr>
              <a:t>物価と金利は概ね連動して動きます！</a:t>
            </a:r>
            <a:r>
              <a:rPr lang="en-US" altLang="ja-JP" sz="3600" b="1" dirty="0">
                <a:solidFill>
                  <a:srgbClr val="FF0000"/>
                </a:solidFill>
                <a:latin typeface="メイリオ" panose="020B0604030504040204" pitchFamily="50" charset="-128"/>
                <a:ea typeface="メイリオ" panose="020B0604030504040204" pitchFamily="50" charset="-128"/>
              </a:rPr>
              <a:t>』</a:t>
            </a:r>
          </a:p>
        </p:txBody>
      </p:sp>
      <p:sp>
        <p:nvSpPr>
          <p:cNvPr id="7" name="正方形/長方形 6"/>
          <p:cNvSpPr/>
          <p:nvPr/>
        </p:nvSpPr>
        <p:spPr>
          <a:xfrm>
            <a:off x="5076056" y="1288156"/>
            <a:ext cx="3312368" cy="461665"/>
          </a:xfrm>
          <a:prstGeom prst="rect">
            <a:avLst/>
          </a:prstGeom>
        </p:spPr>
        <p:txBody>
          <a:bodyPr wrap="square">
            <a:spAutoFit/>
          </a:bodyPr>
          <a:lstStyle/>
          <a:p>
            <a:r>
              <a:rPr lang="ja-JP" altLang="en-US" sz="2400" b="1" dirty="0">
                <a:solidFill>
                  <a:srgbClr val="0070C0"/>
                </a:solidFill>
                <a:latin typeface="メイリオ" panose="020B0604030504040204" pitchFamily="50" charset="-128"/>
                <a:ea typeface="メイリオ" panose="020B0604030504040204" pitchFamily="50" charset="-128"/>
              </a:rPr>
              <a:t>預金金利　</a:t>
            </a:r>
            <a:r>
              <a:rPr lang="en-US" altLang="ja-JP" sz="2400" b="1" dirty="0">
                <a:solidFill>
                  <a:srgbClr val="0070C0"/>
                </a:solidFill>
                <a:latin typeface="メイリオ" panose="020B0604030504040204" pitchFamily="50" charset="-128"/>
                <a:ea typeface="メイリオ" panose="020B0604030504040204" pitchFamily="50" charset="-128"/>
              </a:rPr>
              <a:t>0.002</a:t>
            </a:r>
            <a:r>
              <a:rPr lang="ja-JP" altLang="en-US" sz="2400" b="1" dirty="0">
                <a:solidFill>
                  <a:srgbClr val="0070C0"/>
                </a:solidFill>
                <a:latin typeface="メイリオ" panose="020B0604030504040204" pitchFamily="50" charset="-128"/>
                <a:ea typeface="メイリオ" panose="020B0604030504040204" pitchFamily="50" charset="-128"/>
              </a:rPr>
              <a:t>％</a:t>
            </a:r>
            <a:endParaRPr lang="en-US" altLang="ja-JP" sz="2400" b="1" dirty="0">
              <a:solidFill>
                <a:srgbClr val="0070C0"/>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395536" y="1288156"/>
            <a:ext cx="3096344" cy="461665"/>
          </a:xfrm>
          <a:prstGeom prst="rect">
            <a:avLst/>
          </a:prstGeom>
        </p:spPr>
        <p:txBody>
          <a:bodyPr wrap="square">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物価上昇率　</a:t>
            </a:r>
            <a:r>
              <a:rPr lang="en-US" altLang="ja-JP" sz="2400" b="1" dirty="0">
                <a:solidFill>
                  <a:srgbClr val="FF0000"/>
                </a:solidFill>
                <a:latin typeface="メイリオ" panose="020B0604030504040204" pitchFamily="50" charset="-128"/>
                <a:ea typeface="メイリオ" panose="020B0604030504040204" pitchFamily="50" charset="-128"/>
              </a:rPr>
              <a:t>2.</a:t>
            </a:r>
            <a:r>
              <a:rPr lang="ja-JP" altLang="en-US" sz="2400" b="1" dirty="0">
                <a:solidFill>
                  <a:srgbClr val="FF0000"/>
                </a:solidFill>
                <a:latin typeface="メイリオ" panose="020B0604030504040204" pitchFamily="50" charset="-128"/>
                <a:ea typeface="メイリオ" panose="020B0604030504040204" pitchFamily="50" charset="-128"/>
              </a:rPr>
              <a:t>０％</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9" name="右矢印 8"/>
          <p:cNvSpPr/>
          <p:nvPr/>
        </p:nvSpPr>
        <p:spPr>
          <a:xfrm>
            <a:off x="4067944" y="2996952"/>
            <a:ext cx="576064" cy="35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52</a:t>
            </a:fld>
            <a:endParaRPr kumimoji="1" lang="ja-JP" altLang="en-US"/>
          </a:p>
        </p:txBody>
      </p:sp>
      <p:pic>
        <p:nvPicPr>
          <p:cNvPr id="11" name="図 10">
            <a:extLst>
              <a:ext uri="{FF2B5EF4-FFF2-40B4-BE49-F238E27FC236}">
                <a16:creationId xmlns:a16="http://schemas.microsoft.com/office/drawing/2014/main" id="{E59D05AE-4420-4865-B894-2DC092516F0F}"/>
              </a:ext>
            </a:extLst>
          </p:cNvPr>
          <p:cNvPicPr>
            <a:picLocks noChangeAspect="1"/>
          </p:cNvPicPr>
          <p:nvPr/>
        </p:nvPicPr>
        <p:blipFill>
          <a:blip r:embed="rId2"/>
          <a:stretch>
            <a:fillRect/>
          </a:stretch>
        </p:blipFill>
        <p:spPr>
          <a:xfrm>
            <a:off x="2051720" y="4176984"/>
            <a:ext cx="935064" cy="648072"/>
          </a:xfrm>
          <a:prstGeom prst="rect">
            <a:avLst/>
          </a:prstGeom>
        </p:spPr>
      </p:pic>
    </p:spTree>
    <p:extLst>
      <p:ext uri="{BB962C8B-B14F-4D97-AF65-F5344CB8AC3E}">
        <p14:creationId xmlns:p14="http://schemas.microsoft.com/office/powerpoint/2010/main" val="38763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p:bldP spid="7" grpId="0"/>
      <p:bldP spid="8"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日銀の仕事（政策）</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r>
              <a:rPr kumimoji="1" lang="ja-JP" altLang="en-US" dirty="0">
                <a:latin typeface="+mn-ea"/>
              </a:rPr>
              <a:t>日銀は金利（短期金利）を</a:t>
            </a:r>
            <a:r>
              <a:rPr lang="ja-JP" altLang="en-US" dirty="0">
                <a:solidFill>
                  <a:srgbClr val="FF0000"/>
                </a:solidFill>
                <a:latin typeface="+mn-ea"/>
              </a:rPr>
              <a:t>上げ下げ</a:t>
            </a:r>
            <a:r>
              <a:rPr kumimoji="1" lang="ja-JP" altLang="en-US" dirty="0">
                <a:latin typeface="+mn-ea"/>
              </a:rPr>
              <a:t>しています。</a:t>
            </a:r>
            <a:endParaRPr kumimoji="1" lang="en-US" altLang="ja-JP" dirty="0">
              <a:latin typeface="+mn-ea"/>
            </a:endParaRPr>
          </a:p>
          <a:p>
            <a:endParaRPr lang="en-US" altLang="ja-JP" dirty="0">
              <a:latin typeface="+mn-ea"/>
            </a:endParaRPr>
          </a:p>
          <a:p>
            <a:pPr marL="0" indent="0">
              <a:buNone/>
            </a:pPr>
            <a:r>
              <a:rPr kumimoji="1" lang="ja-JP" altLang="en-US" dirty="0">
                <a:latin typeface="+mn-ea"/>
              </a:rPr>
              <a:t>景気が</a:t>
            </a:r>
            <a:r>
              <a:rPr lang="ja-JP" altLang="en-US" dirty="0">
                <a:solidFill>
                  <a:schemeClr val="accent1">
                    <a:lumMod val="75000"/>
                  </a:schemeClr>
                </a:solidFill>
                <a:latin typeface="+mn-ea"/>
              </a:rPr>
              <a:t>悪い</a:t>
            </a:r>
            <a:r>
              <a:rPr kumimoji="1" lang="ja-JP" altLang="en-US" dirty="0">
                <a:solidFill>
                  <a:schemeClr val="accent1">
                    <a:lumMod val="75000"/>
                  </a:schemeClr>
                </a:solidFill>
                <a:latin typeface="+mn-ea"/>
              </a:rPr>
              <a:t>時</a:t>
            </a:r>
            <a:r>
              <a:rPr kumimoji="1" lang="ja-JP" altLang="en-US" dirty="0">
                <a:latin typeface="+mn-ea"/>
              </a:rPr>
              <a:t>には金利を</a:t>
            </a:r>
            <a:r>
              <a:rPr kumimoji="1" lang="ja-JP" altLang="en-US" dirty="0">
                <a:solidFill>
                  <a:schemeClr val="accent1">
                    <a:lumMod val="75000"/>
                  </a:schemeClr>
                </a:solidFill>
                <a:latin typeface="+mn-ea"/>
              </a:rPr>
              <a:t>下げ</a:t>
            </a:r>
            <a:r>
              <a:rPr kumimoji="1" lang="ja-JP" altLang="en-US" dirty="0">
                <a:latin typeface="+mn-ea"/>
              </a:rPr>
              <a:t>、企業にお金を借りやすい環境を作ります。</a:t>
            </a:r>
            <a:endParaRPr kumimoji="1" lang="en-US" altLang="ja-JP" dirty="0">
              <a:latin typeface="+mn-ea"/>
            </a:endParaRPr>
          </a:p>
          <a:p>
            <a:endParaRPr lang="en-US" altLang="ja-JP" dirty="0">
              <a:latin typeface="+mn-ea"/>
            </a:endParaRPr>
          </a:p>
          <a:p>
            <a:pPr marL="0" indent="0">
              <a:buNone/>
            </a:pPr>
            <a:r>
              <a:rPr kumimoji="1" lang="ja-JP" altLang="en-US" dirty="0">
                <a:latin typeface="+mn-ea"/>
              </a:rPr>
              <a:t>景気が</a:t>
            </a:r>
            <a:r>
              <a:rPr kumimoji="1" lang="ja-JP" altLang="en-US" dirty="0">
                <a:solidFill>
                  <a:srgbClr val="FF0000"/>
                </a:solidFill>
                <a:latin typeface="+mn-ea"/>
              </a:rPr>
              <a:t>良く</a:t>
            </a:r>
            <a:r>
              <a:rPr kumimoji="1" lang="ja-JP" altLang="en-US" dirty="0">
                <a:latin typeface="+mn-ea"/>
              </a:rPr>
              <a:t>なり物価が</a:t>
            </a:r>
            <a:r>
              <a:rPr kumimoji="1" lang="ja-JP" altLang="en-US" dirty="0">
                <a:solidFill>
                  <a:srgbClr val="FF0000"/>
                </a:solidFill>
                <a:latin typeface="+mn-ea"/>
              </a:rPr>
              <a:t>上昇</a:t>
            </a:r>
            <a:r>
              <a:rPr kumimoji="1" lang="ja-JP" altLang="en-US" dirty="0">
                <a:latin typeface="+mn-ea"/>
              </a:rPr>
              <a:t>してくると金利を</a:t>
            </a:r>
            <a:r>
              <a:rPr kumimoji="1" lang="ja-JP" altLang="en-US" dirty="0">
                <a:solidFill>
                  <a:srgbClr val="FF0000"/>
                </a:solidFill>
                <a:latin typeface="+mn-ea"/>
              </a:rPr>
              <a:t>上げ</a:t>
            </a:r>
            <a:r>
              <a:rPr kumimoji="1" lang="ja-JP" altLang="en-US" dirty="0">
                <a:latin typeface="+mn-ea"/>
              </a:rPr>
              <a:t>バブル（景気の過熱）を防ぎます。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53</a:t>
            </a:fld>
            <a:endParaRPr kumimoji="1" lang="ja-JP" altLang="en-US" dirty="0"/>
          </a:p>
        </p:txBody>
      </p:sp>
    </p:spTree>
    <p:extLst>
      <p:ext uri="{BB962C8B-B14F-4D97-AF65-F5344CB8AC3E}">
        <p14:creationId xmlns:p14="http://schemas.microsoft.com/office/powerpoint/2010/main" val="426742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6023694"/>
          </a:xfrm>
        </p:spPr>
        <p:txBody>
          <a:bodyPr>
            <a:normAutofit fontScale="47500" lnSpcReduction="20000"/>
          </a:bodyPr>
          <a:lstStyle/>
          <a:p>
            <a:pPr marL="0" indent="0">
              <a:buNone/>
            </a:pPr>
            <a:r>
              <a:rPr lang="ja-JP" altLang="en-US" dirty="0"/>
              <a:t>　　</a:t>
            </a:r>
            <a:r>
              <a:rPr lang="ja-JP" altLang="en-US" sz="5900" dirty="0"/>
              <a:t>今後の金利動向！　　</a:t>
            </a:r>
            <a:r>
              <a:rPr lang="ja-JP" altLang="en-US" dirty="0"/>
              <a:t>　</a:t>
            </a:r>
          </a:p>
          <a:p>
            <a:endParaRPr lang="ja-JP" altLang="en-US" dirty="0"/>
          </a:p>
          <a:p>
            <a:pPr marL="0" indent="0">
              <a:buNone/>
            </a:pPr>
            <a:r>
              <a:rPr lang="ja-JP" altLang="en-US" dirty="0"/>
              <a:t>　　日本の銀行の銀行（中央銀行）は日本銀行です。</a:t>
            </a:r>
          </a:p>
          <a:p>
            <a:pPr marL="0" indent="0">
              <a:buNone/>
            </a:pPr>
            <a:r>
              <a:rPr lang="ja-JP" altLang="en-US" dirty="0"/>
              <a:t>　　日本銀行の金融政策を見ていれば、今後の金利動向が、おおよそ予測出来ます！</a:t>
            </a:r>
          </a:p>
          <a:p>
            <a:endParaRPr lang="ja-JP" altLang="en-US" dirty="0"/>
          </a:p>
          <a:p>
            <a:pPr marL="0" indent="0">
              <a:buNone/>
            </a:pPr>
            <a:r>
              <a:rPr lang="ja-JP" altLang="en-US" dirty="0"/>
              <a:t>　　では、日銀は今どんな金融政策を行っているのか？</a:t>
            </a:r>
          </a:p>
          <a:p>
            <a:endParaRPr lang="ja-JP" altLang="en-US" dirty="0"/>
          </a:p>
          <a:p>
            <a:r>
              <a:rPr lang="ja-JP" altLang="en-US" sz="5100" b="1" dirty="0"/>
              <a:t>物価安定の目標　２％</a:t>
            </a:r>
            <a:r>
              <a:rPr lang="ja-JP" altLang="en-US" dirty="0"/>
              <a:t>　</a:t>
            </a:r>
            <a:r>
              <a:rPr lang="en-US" altLang="ja-JP" dirty="0"/>
              <a:t>2013</a:t>
            </a:r>
            <a:r>
              <a:rPr lang="ja-JP" altLang="en-US" dirty="0"/>
              <a:t>年</a:t>
            </a:r>
            <a:r>
              <a:rPr lang="en-US" altLang="ja-JP" dirty="0"/>
              <a:t>1</a:t>
            </a:r>
            <a:r>
              <a:rPr lang="ja-JP" altLang="en-US" dirty="0"/>
              <a:t>月～</a:t>
            </a:r>
          </a:p>
          <a:p>
            <a:r>
              <a:rPr lang="ja-JP" altLang="en-US" dirty="0"/>
              <a:t>量的・質的金融緩和　</a:t>
            </a:r>
            <a:r>
              <a:rPr lang="en-US" altLang="ja-JP" dirty="0"/>
              <a:t>2013</a:t>
            </a:r>
            <a:r>
              <a:rPr lang="ja-JP" altLang="en-US" dirty="0"/>
              <a:t>年</a:t>
            </a:r>
            <a:r>
              <a:rPr lang="en-US" altLang="ja-JP" dirty="0"/>
              <a:t>4</a:t>
            </a:r>
            <a:r>
              <a:rPr lang="ja-JP" altLang="en-US" dirty="0"/>
              <a:t>月～</a:t>
            </a:r>
          </a:p>
          <a:p>
            <a:r>
              <a:rPr lang="ja-JP" altLang="en-US" dirty="0"/>
              <a:t>量的・質的金融緩和の拡大　</a:t>
            </a:r>
            <a:r>
              <a:rPr lang="en-US" altLang="ja-JP" dirty="0"/>
              <a:t>2014</a:t>
            </a:r>
            <a:r>
              <a:rPr lang="ja-JP" altLang="en-US" dirty="0"/>
              <a:t>年</a:t>
            </a:r>
            <a:r>
              <a:rPr lang="en-US" altLang="ja-JP" dirty="0"/>
              <a:t>10</a:t>
            </a:r>
            <a:r>
              <a:rPr lang="ja-JP" altLang="en-US" dirty="0"/>
              <a:t>月～</a:t>
            </a:r>
          </a:p>
          <a:p>
            <a:r>
              <a:rPr lang="ja-JP" altLang="en-US" sz="5100" u="sng" dirty="0">
                <a:solidFill>
                  <a:srgbClr val="FF0000"/>
                </a:solidFill>
              </a:rPr>
              <a:t>マイナス金利付き量的・質的金融緩和</a:t>
            </a:r>
            <a:r>
              <a:rPr lang="en-US" altLang="ja-JP" sz="5100" u="sng" dirty="0">
                <a:solidFill>
                  <a:srgbClr val="FF0000"/>
                </a:solidFill>
              </a:rPr>
              <a:t>2016</a:t>
            </a:r>
            <a:r>
              <a:rPr lang="ja-JP" altLang="en-US" sz="5100" u="sng" dirty="0">
                <a:solidFill>
                  <a:srgbClr val="FF0000"/>
                </a:solidFill>
              </a:rPr>
              <a:t>年</a:t>
            </a:r>
            <a:r>
              <a:rPr lang="en-US" altLang="ja-JP" sz="5100" u="sng" dirty="0">
                <a:solidFill>
                  <a:srgbClr val="FF0000"/>
                </a:solidFill>
              </a:rPr>
              <a:t>1</a:t>
            </a:r>
            <a:r>
              <a:rPr lang="ja-JP" altLang="en-US" sz="5100" u="sng" dirty="0">
                <a:solidFill>
                  <a:srgbClr val="FF0000"/>
                </a:solidFill>
              </a:rPr>
              <a:t>月～</a:t>
            </a:r>
          </a:p>
          <a:p>
            <a:r>
              <a:rPr lang="ja-JP" altLang="en-US" dirty="0"/>
              <a:t>金融緩和の強化</a:t>
            </a:r>
            <a:r>
              <a:rPr lang="en-US" altLang="ja-JP" dirty="0"/>
              <a:t>2016</a:t>
            </a:r>
            <a:r>
              <a:rPr lang="ja-JP" altLang="en-US" dirty="0"/>
              <a:t>年</a:t>
            </a:r>
            <a:r>
              <a:rPr lang="en-US" altLang="ja-JP" dirty="0"/>
              <a:t>7</a:t>
            </a:r>
            <a:r>
              <a:rPr lang="ja-JP" altLang="en-US" dirty="0"/>
              <a:t>月</a:t>
            </a:r>
          </a:p>
          <a:p>
            <a:r>
              <a:rPr lang="ja-JP" altLang="en-US" dirty="0"/>
              <a:t>長短金利操作付き量的・質的金融緩和　</a:t>
            </a:r>
            <a:r>
              <a:rPr lang="en-US" altLang="ja-JP" dirty="0"/>
              <a:t>2016</a:t>
            </a:r>
            <a:r>
              <a:rPr lang="ja-JP" altLang="en-US" dirty="0"/>
              <a:t>年</a:t>
            </a:r>
            <a:r>
              <a:rPr lang="en-US" altLang="ja-JP" dirty="0"/>
              <a:t>9</a:t>
            </a:r>
            <a:r>
              <a:rPr lang="ja-JP" altLang="en-US" dirty="0"/>
              <a:t>月～</a:t>
            </a:r>
          </a:p>
          <a:p>
            <a:endParaRPr lang="ja-JP" altLang="en-US" dirty="0"/>
          </a:p>
          <a:p>
            <a:pPr marL="0" indent="0">
              <a:buNone/>
            </a:pPr>
            <a:r>
              <a:rPr lang="ja-JP" altLang="en-US" dirty="0"/>
              <a:t>　</a:t>
            </a:r>
            <a:r>
              <a:rPr lang="ja-JP" altLang="en-US" sz="5900" dirty="0"/>
              <a:t>　</a:t>
            </a:r>
            <a:r>
              <a:rPr lang="en-US" altLang="ja-JP" sz="5900" dirty="0"/>
              <a:t>『</a:t>
            </a:r>
            <a:r>
              <a:rPr lang="ja-JP" altLang="en-US" sz="5900" dirty="0"/>
              <a:t>オーバーシュート型コミットメント</a:t>
            </a:r>
            <a:r>
              <a:rPr lang="en-US" altLang="ja-JP" sz="5900" dirty="0"/>
              <a:t>』</a:t>
            </a:r>
          </a:p>
          <a:p>
            <a:pPr marL="0" indent="0">
              <a:buNone/>
            </a:pPr>
            <a:r>
              <a:rPr lang="ja-JP" altLang="en-US" dirty="0"/>
              <a:t>　　消費者物価指数が</a:t>
            </a:r>
            <a:r>
              <a:rPr lang="ja-JP" altLang="en-US" b="1" u="sng" dirty="0"/>
              <a:t>安定的に２％を超えるまで、マネタリーベースの拡大方針を継続する。</a:t>
            </a:r>
          </a:p>
          <a:p>
            <a:pPr marL="0" indent="0">
              <a:buNone/>
            </a:pPr>
            <a:r>
              <a:rPr lang="ja-JP" altLang="en-US" dirty="0"/>
              <a:t>　　毎年</a:t>
            </a:r>
            <a:r>
              <a:rPr lang="en-US" altLang="ja-JP" dirty="0"/>
              <a:t>80</a:t>
            </a:r>
            <a:r>
              <a:rPr lang="ja-JP" altLang="en-US" dirty="0"/>
              <a:t>兆円増　　</a:t>
            </a:r>
            <a:r>
              <a:rPr lang="en-US" altLang="ja-JP" dirty="0"/>
              <a:t>2018</a:t>
            </a:r>
            <a:r>
              <a:rPr lang="ja-JP" altLang="en-US" dirty="0"/>
              <a:t>年</a:t>
            </a:r>
            <a:r>
              <a:rPr lang="en-US" altLang="ja-JP" dirty="0"/>
              <a:t>10</a:t>
            </a:r>
            <a:r>
              <a:rPr lang="ja-JP" altLang="en-US" dirty="0"/>
              <a:t>月　</a:t>
            </a:r>
            <a:r>
              <a:rPr lang="en-US" altLang="ja-JP" dirty="0"/>
              <a:t>501</a:t>
            </a:r>
            <a:r>
              <a:rPr lang="ja-JP" altLang="en-US" dirty="0"/>
              <a:t>兆</a:t>
            </a:r>
            <a:r>
              <a:rPr lang="en-US" altLang="ja-JP" dirty="0"/>
              <a:t>6,198</a:t>
            </a:r>
            <a:r>
              <a:rPr lang="ja-JP" altLang="en-US" dirty="0"/>
              <a:t>億円</a:t>
            </a:r>
            <a:endParaRPr lang="en-US" altLang="ja-JP" dirty="0"/>
          </a:p>
          <a:p>
            <a:pPr marL="0" indent="0">
              <a:buNone/>
            </a:pPr>
            <a:r>
              <a:rPr lang="ja-JP" altLang="en-US" dirty="0"/>
              <a:t>　　</a:t>
            </a:r>
            <a:r>
              <a:rPr lang="en-US" altLang="ja-JP" dirty="0"/>
              <a:t>2018</a:t>
            </a:r>
            <a:r>
              <a:rPr lang="ja-JP" altLang="en-US" dirty="0"/>
              <a:t>年度　国家予算</a:t>
            </a:r>
            <a:r>
              <a:rPr lang="en-US" altLang="ja-JP" dirty="0"/>
              <a:t>97</a:t>
            </a:r>
            <a:r>
              <a:rPr lang="ja-JP" altLang="en-US" dirty="0"/>
              <a:t>兆</a:t>
            </a:r>
            <a:r>
              <a:rPr lang="en-US" altLang="ja-JP" dirty="0"/>
              <a:t>7,128</a:t>
            </a:r>
            <a:r>
              <a:rPr lang="ja-JP" altLang="en-US" dirty="0"/>
              <a:t>億円　税収</a:t>
            </a:r>
            <a:r>
              <a:rPr lang="en-US" altLang="ja-JP" dirty="0"/>
              <a:t>59</a:t>
            </a:r>
            <a:r>
              <a:rPr lang="ja-JP" altLang="en-US" dirty="0"/>
              <a:t>兆</a:t>
            </a:r>
            <a:r>
              <a:rPr lang="en-US" altLang="ja-JP" dirty="0"/>
              <a:t>790</a:t>
            </a:r>
            <a:r>
              <a:rPr lang="ja-JP" altLang="en-US" dirty="0"/>
              <a:t>億円　国債発行</a:t>
            </a:r>
            <a:r>
              <a:rPr lang="en-US" altLang="ja-JP" dirty="0"/>
              <a:t>33</a:t>
            </a:r>
            <a:r>
              <a:rPr lang="ja-JP" altLang="en-US" dirty="0"/>
              <a:t>兆</a:t>
            </a:r>
            <a:r>
              <a:rPr lang="en-US" altLang="ja-JP" dirty="0"/>
              <a:t>6,922</a:t>
            </a:r>
            <a:r>
              <a:rPr lang="ja-JP" altLang="en-US" dirty="0"/>
              <a:t>億円</a:t>
            </a:r>
          </a:p>
          <a:p>
            <a:endParaRPr lang="ja-JP" altLang="en-US" dirty="0"/>
          </a:p>
          <a:p>
            <a:pPr marL="0" indent="0">
              <a:buNone/>
            </a:pPr>
            <a:r>
              <a:rPr lang="ja-JP" altLang="en-US" dirty="0"/>
              <a:t>　　</a:t>
            </a:r>
            <a:r>
              <a:rPr lang="en-US" altLang="ja-JP" dirty="0"/>
              <a:t>2018</a:t>
            </a:r>
            <a:r>
              <a:rPr lang="ja-JP" altLang="en-US" dirty="0"/>
              <a:t>年</a:t>
            </a:r>
            <a:r>
              <a:rPr lang="en-US" altLang="ja-JP" dirty="0"/>
              <a:t>7</a:t>
            </a:r>
            <a:r>
              <a:rPr lang="ja-JP" altLang="en-US" dirty="0"/>
              <a:t>月</a:t>
            </a:r>
            <a:r>
              <a:rPr lang="en-US" altLang="ja-JP" dirty="0"/>
              <a:t>31</a:t>
            </a:r>
            <a:r>
              <a:rPr lang="ja-JP" altLang="en-US" dirty="0"/>
              <a:t>日　金融政策決定会合</a:t>
            </a:r>
          </a:p>
          <a:p>
            <a:pPr marL="0" indent="0">
              <a:buNone/>
            </a:pPr>
            <a:r>
              <a:rPr lang="ja-JP" altLang="en-US" dirty="0"/>
              <a:t>　　長期金利の誘導</a:t>
            </a:r>
            <a:r>
              <a:rPr lang="en-US" altLang="ja-JP" dirty="0"/>
              <a:t>『0</a:t>
            </a:r>
            <a:r>
              <a:rPr lang="ja-JP" altLang="en-US" dirty="0"/>
              <a:t>％程度</a:t>
            </a:r>
            <a:r>
              <a:rPr lang="en-US" altLang="ja-JP" dirty="0"/>
              <a:t>』</a:t>
            </a:r>
            <a:r>
              <a:rPr lang="ja-JP" altLang="en-US" dirty="0"/>
              <a:t>から</a:t>
            </a:r>
            <a:r>
              <a:rPr lang="en-US" altLang="ja-JP" dirty="0"/>
              <a:t>『0.2</a:t>
            </a:r>
            <a:r>
              <a:rPr lang="ja-JP" altLang="en-US" dirty="0"/>
              <a:t>％程度</a:t>
            </a:r>
            <a:r>
              <a:rPr lang="en-US" altLang="ja-JP" dirty="0"/>
              <a:t>』</a:t>
            </a:r>
            <a:r>
              <a:rPr lang="ja-JP" altLang="en-US" dirty="0" err="1"/>
              <a:t>まで</a:t>
            </a:r>
            <a:r>
              <a:rPr lang="ja-JP" altLang="en-US" dirty="0"/>
              <a:t>上昇を容認（</a:t>
            </a:r>
            <a:r>
              <a:rPr lang="en-US" altLang="ja-JP" dirty="0"/>
              <a:t>―</a:t>
            </a:r>
            <a:r>
              <a:rPr lang="ja-JP" altLang="en-US" dirty="0"/>
              <a:t>部修正）</a:t>
            </a:r>
          </a:p>
          <a:p>
            <a:pPr marL="0" indent="0">
              <a:buNone/>
            </a:pPr>
            <a:endParaRPr lang="ja-JP" altLang="en-US" dirty="0"/>
          </a:p>
          <a:p>
            <a:pPr marL="0" indent="0">
              <a:buNone/>
            </a:pPr>
            <a:r>
              <a:rPr lang="ja-JP" altLang="en-US" dirty="0"/>
              <a:t>　　</a:t>
            </a:r>
          </a:p>
          <a:p>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54</a:t>
            </a:fld>
            <a:endParaRPr kumimoji="1" lang="ja-JP" altLang="en-US"/>
          </a:p>
        </p:txBody>
      </p:sp>
    </p:spTree>
    <p:extLst>
      <p:ext uri="{BB962C8B-B14F-4D97-AF65-F5344CB8AC3E}">
        <p14:creationId xmlns:p14="http://schemas.microsoft.com/office/powerpoint/2010/main" val="3908960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5688632"/>
          </a:xfrm>
        </p:spPr>
        <p:txBody>
          <a:bodyPr>
            <a:normAutofit/>
          </a:bodyPr>
          <a:lstStyle/>
          <a:p>
            <a:r>
              <a:rPr kumimoji="1" lang="ja-JP" altLang="en-US" dirty="0"/>
              <a:t>日銀展望リポート</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55</a:t>
            </a:fld>
            <a:endParaRPr kumimoji="1" lang="ja-JP" altLang="en-US"/>
          </a:p>
        </p:txBody>
      </p:sp>
    </p:spTree>
    <p:extLst>
      <p:ext uri="{BB962C8B-B14F-4D97-AF65-F5344CB8AC3E}">
        <p14:creationId xmlns:p14="http://schemas.microsoft.com/office/powerpoint/2010/main" val="2022090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今後の住宅ローン金利</a:t>
            </a:r>
          </a:p>
        </p:txBody>
      </p:sp>
      <p:sp>
        <p:nvSpPr>
          <p:cNvPr id="3" name="コンテンツ プレースホルダー 2"/>
          <p:cNvSpPr>
            <a:spLocks noGrp="1"/>
          </p:cNvSpPr>
          <p:nvPr>
            <p:ph idx="1"/>
          </p:nvPr>
        </p:nvSpPr>
        <p:spPr>
          <a:xfrm>
            <a:off x="210344" y="1556792"/>
            <a:ext cx="8723312"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r>
              <a:rPr kumimoji="1" lang="ja-JP" altLang="en-US" dirty="0">
                <a:latin typeface="メイリオ" panose="020B0604030504040204" pitchFamily="50" charset="-128"/>
                <a:ea typeface="メイリオ" panose="020B0604030504040204" pitchFamily="50" charset="-128"/>
              </a:rPr>
              <a:t>銀行は</a:t>
            </a:r>
            <a:r>
              <a:rPr kumimoji="1" lang="ja-JP" altLang="en-US" u="sng" dirty="0">
                <a:solidFill>
                  <a:srgbClr val="FF0000"/>
                </a:solidFill>
                <a:latin typeface="メイリオ" panose="020B0604030504040204" pitchFamily="50" charset="-128"/>
                <a:ea typeface="メイリオ" panose="020B0604030504040204" pitchFamily="50" charset="-128"/>
              </a:rPr>
              <a:t>金融</a:t>
            </a:r>
            <a:r>
              <a:rPr kumimoji="1" lang="ja-JP" altLang="en-US" dirty="0">
                <a:latin typeface="メイリオ" panose="020B0604030504040204" pitchFamily="50" charset="-128"/>
                <a:ea typeface="メイリオ" panose="020B0604030504040204" pitchFamily="50" charset="-128"/>
              </a:rPr>
              <a:t>機関です！</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rPr>
              <a:t>お金</a:t>
            </a:r>
            <a:r>
              <a:rPr kumimoji="1" lang="ja-JP" altLang="en-US" dirty="0">
                <a:latin typeface="メイリオ" panose="020B0604030504040204" pitchFamily="50" charset="-128"/>
                <a:ea typeface="メイリオ" panose="020B0604030504040204" pitchFamily="50" charset="-128"/>
              </a:rPr>
              <a:t>を</a:t>
            </a:r>
            <a:r>
              <a:rPr kumimoji="1" lang="ja-JP" altLang="en-US" dirty="0">
                <a:solidFill>
                  <a:schemeClr val="tx2"/>
                </a:solidFill>
                <a:latin typeface="メイリオ" panose="020B0604030504040204" pitchFamily="50" charset="-128"/>
                <a:ea typeface="メイリオ" panose="020B0604030504040204" pitchFamily="50" charset="-128"/>
              </a:rPr>
              <a:t>仕入れ（預金）</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お金</a:t>
            </a:r>
            <a:r>
              <a:rPr lang="ja-JP" altLang="en-US" dirty="0">
                <a:latin typeface="メイリオ" panose="020B0604030504040204" pitchFamily="50" charset="-128"/>
                <a:ea typeface="メイリオ" panose="020B0604030504040204" pitchFamily="50" charset="-128"/>
              </a:rPr>
              <a:t>を</a:t>
            </a:r>
            <a:r>
              <a:rPr lang="ja-JP" altLang="en-US" dirty="0">
                <a:solidFill>
                  <a:srgbClr val="C00000"/>
                </a:solidFill>
                <a:latin typeface="メイリオ" panose="020B0604030504040204" pitchFamily="50" charset="-128"/>
                <a:ea typeface="メイリオ" panose="020B0604030504040204" pitchFamily="50" charset="-128"/>
              </a:rPr>
              <a:t>販売（融資）</a:t>
            </a:r>
            <a:r>
              <a:rPr lang="ja-JP" altLang="en-US" dirty="0">
                <a:latin typeface="メイリオ" panose="020B0604030504040204" pitchFamily="50" charset="-128"/>
                <a:ea typeface="メイリオ" panose="020B0604030504040204" pitchFamily="50" charset="-128"/>
              </a:rPr>
              <a:t>しています！</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solidFill>
                  <a:schemeClr val="tx2"/>
                </a:solidFill>
                <a:latin typeface="メイリオ" panose="020B0604030504040204" pitchFamily="50" charset="-128"/>
                <a:ea typeface="メイリオ" panose="020B0604030504040204" pitchFamily="50" charset="-128"/>
              </a:rPr>
              <a:t>仕入れ（預金金利）</a:t>
            </a:r>
            <a:r>
              <a:rPr lang="ja-JP" altLang="en-US" dirty="0">
                <a:latin typeface="メイリオ" panose="020B0604030504040204" pitchFamily="50" charset="-128"/>
                <a:ea typeface="メイリオ" panose="020B0604030504040204" pitchFamily="50" charset="-128"/>
              </a:rPr>
              <a:t>が上がれば、</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solidFill>
                  <a:srgbClr val="C00000"/>
                </a:solidFill>
                <a:latin typeface="メイリオ" panose="020B0604030504040204" pitchFamily="50" charset="-128"/>
                <a:ea typeface="メイリオ" panose="020B0604030504040204" pitchFamily="50" charset="-128"/>
              </a:rPr>
              <a:t>販売（融資・住宅ローン金利）</a:t>
            </a:r>
            <a:r>
              <a:rPr kumimoji="1" lang="ja-JP" altLang="en-US" dirty="0">
                <a:latin typeface="メイリオ" panose="020B0604030504040204" pitchFamily="50" charset="-128"/>
                <a:ea typeface="メイリオ" panose="020B0604030504040204" pitchFamily="50" charset="-128"/>
              </a:rPr>
              <a:t>も上がります！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56</a:t>
            </a:fld>
            <a:endParaRPr kumimoji="1" lang="ja-JP" altLang="en-US"/>
          </a:p>
        </p:txBody>
      </p:sp>
    </p:spTree>
    <p:extLst>
      <p:ext uri="{BB962C8B-B14F-4D97-AF65-F5344CB8AC3E}">
        <p14:creationId xmlns:p14="http://schemas.microsoft.com/office/powerpoint/2010/main" val="18107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395536" y="548681"/>
            <a:ext cx="8280920" cy="1224135"/>
          </a:xfrm>
        </p:spPr>
        <p:txBody>
          <a:bodyPr>
            <a:normAutofit fontScale="90000"/>
          </a:bodyPr>
          <a:lstStyle/>
          <a:p>
            <a:r>
              <a:rPr lang="ja-JP" altLang="en-US" sz="4000" b="1" dirty="0">
                <a:latin typeface="メイリオ" panose="020B0604030504040204" pitchFamily="50" charset="-128"/>
                <a:ea typeface="メイリオ" panose="020B0604030504040204" pitchFamily="50" charset="-128"/>
              </a:rPr>
              <a:t>住宅ローン金利を低く抑える方法は？</a:t>
            </a:r>
            <a:endParaRPr kumimoji="1" lang="ja-JP" altLang="en-US" sz="4000" b="1" dirty="0">
              <a:latin typeface="メイリオ" panose="020B0604030504040204" pitchFamily="50" charset="-128"/>
              <a:ea typeface="メイリオ" panose="020B0604030504040204" pitchFamily="50" charset="-128"/>
            </a:endParaRPr>
          </a:p>
        </p:txBody>
      </p:sp>
      <p:sp>
        <p:nvSpPr>
          <p:cNvPr id="4" name="コンテンツ プレースホルダー 3"/>
          <p:cNvSpPr>
            <a:spLocks noGrp="1"/>
          </p:cNvSpPr>
          <p:nvPr>
            <p:ph type="subTitle" idx="1"/>
          </p:nvPr>
        </p:nvSpPr>
        <p:spPr>
          <a:xfrm>
            <a:off x="611560" y="1988840"/>
            <a:ext cx="7992888" cy="41764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l"/>
            <a:r>
              <a:rPr lang="ja-JP" altLang="en-US" b="1" dirty="0">
                <a:solidFill>
                  <a:srgbClr val="FF0000"/>
                </a:solidFill>
                <a:latin typeface="メイリオ" panose="020B0604030504040204" pitchFamily="50" charset="-128"/>
                <a:ea typeface="メイリオ" panose="020B0604030504040204" pitchFamily="50" charset="-128"/>
              </a:rPr>
              <a:t>②低い所（金融機関）で借りる</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a:solidFill>
                  <a:srgbClr val="C00000"/>
                </a:solidFill>
                <a:latin typeface="メイリオ" panose="020B0604030504040204" pitchFamily="50" charset="-128"/>
                <a:ea typeface="メイリオ" panose="020B0604030504040204" pitchFamily="50" charset="-128"/>
              </a:rPr>
              <a:t>　</a:t>
            </a:r>
            <a:endParaRPr lang="en-US" altLang="ja-JP" dirty="0">
              <a:solidFill>
                <a:srgbClr val="C00000"/>
              </a:solidFill>
              <a:latin typeface="メイリオ" panose="020B0604030504040204" pitchFamily="50" charset="-128"/>
              <a:ea typeface="メイリオ" panose="020B0604030504040204" pitchFamily="50" charset="-128"/>
            </a:endParaRPr>
          </a:p>
          <a:p>
            <a:pPr algn="l"/>
            <a:endParaRPr lang="en-US" altLang="ja-JP" b="1" dirty="0">
              <a:latin typeface="メイリオ" panose="020B0604030504040204" pitchFamily="50" charset="-128"/>
              <a:ea typeface="メイリオ" panose="020B0604030504040204" pitchFamily="50" charset="-128"/>
            </a:endParaRPr>
          </a:p>
          <a:p>
            <a:pPr algn="l"/>
            <a:endParaRPr lang="en-US" altLang="ja-JP" b="1" dirty="0">
              <a:latin typeface="メイリオ" panose="020B0604030504040204" pitchFamily="50" charset="-128"/>
              <a:ea typeface="メイリオ" panose="020B0604030504040204" pitchFamily="50" charset="-128"/>
            </a:endParaRPr>
          </a:p>
          <a:p>
            <a:pPr algn="l"/>
            <a:r>
              <a:rPr lang="ja-JP" altLang="en-US" b="1" dirty="0">
                <a:solidFill>
                  <a:srgbClr val="FF0000"/>
                </a:solidFill>
                <a:latin typeface="メイリオ" panose="020B0604030504040204" pitchFamily="50" charset="-128"/>
                <a:ea typeface="メイリオ" panose="020B0604030504040204" pitchFamily="50" charset="-128"/>
              </a:rPr>
              <a:t>　</a:t>
            </a:r>
            <a:r>
              <a:rPr lang="ja-JP" altLang="en-US" b="1" dirty="0">
                <a:solidFill>
                  <a:srgbClr val="C00000"/>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競合させる！　比較検討する！</a:t>
            </a:r>
            <a:endParaRPr lang="en-US" altLang="ja-JP" b="1" dirty="0">
              <a:solidFill>
                <a:srgbClr val="FF0000"/>
              </a:solidFill>
              <a:latin typeface="メイリオ" panose="020B0604030504040204" pitchFamily="50" charset="-128"/>
              <a:ea typeface="メイリオ" panose="020B0604030504040204" pitchFamily="50" charset="-128"/>
            </a:endParaRPr>
          </a:p>
          <a:p>
            <a:pPr algn="l"/>
            <a:endParaRPr lang="en-US" altLang="ja-JP" b="1" dirty="0">
              <a:solidFill>
                <a:srgbClr val="FF0000"/>
              </a:solidFill>
              <a:latin typeface="メイリオ" panose="020B0604030504040204" pitchFamily="50" charset="-128"/>
              <a:ea typeface="メイリオ" panose="020B0604030504040204" pitchFamily="50" charset="-128"/>
            </a:endParaRPr>
          </a:p>
          <a:p>
            <a:pPr algn="l"/>
            <a:r>
              <a:rPr lang="ja-JP" altLang="en-US" b="1" dirty="0">
                <a:solidFill>
                  <a:srgbClr val="FF0000"/>
                </a:solidFill>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値切る！</a:t>
            </a: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57</a:t>
            </a:fld>
            <a:endParaRPr kumimoji="1" lang="ja-JP" altLang="en-US"/>
          </a:p>
        </p:txBody>
      </p:sp>
    </p:spTree>
    <p:extLst>
      <p:ext uri="{BB962C8B-B14F-4D97-AF65-F5344CB8AC3E}">
        <p14:creationId xmlns:p14="http://schemas.microsoft.com/office/powerpoint/2010/main" val="22052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住宅ローン金利は値切れる！</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200" y="1600200"/>
            <a:ext cx="8363272"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a:bodyPr>
          <a:lstStyle/>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rPr>
              <a:t>住宅ローン金利は値切れる！</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　　　　　　　　　　</a:t>
            </a:r>
            <a:r>
              <a:rPr kumimoji="1" lang="ja-JP" altLang="en-US" dirty="0">
                <a:solidFill>
                  <a:srgbClr val="C00000"/>
                </a:solidFill>
                <a:latin typeface="メイリオ" panose="020B0604030504040204" pitchFamily="50" charset="-128"/>
                <a:ea typeface="メイリオ" panose="020B0604030504040204" pitchFamily="50" charset="-128"/>
              </a:rPr>
              <a:t>（②低い所で借りる！）</a:t>
            </a:r>
            <a:endParaRPr lang="en-US" altLang="ja-JP" dirty="0">
              <a:solidFill>
                <a:srgbClr val="C0000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・銀行にとって、</a:t>
            </a:r>
            <a:r>
              <a:rPr kumimoji="1" lang="ja-JP" altLang="en-US" u="sng" dirty="0">
                <a:solidFill>
                  <a:srgbClr val="C00000"/>
                </a:solidFill>
                <a:latin typeface="メイリオ" panose="020B0604030504040204" pitchFamily="50" charset="-128"/>
                <a:ea typeface="メイリオ" panose="020B0604030504040204" pitchFamily="50" charset="-128"/>
              </a:rPr>
              <a:t>本当の</a:t>
            </a:r>
            <a:r>
              <a:rPr kumimoji="1" lang="ja-JP" altLang="en-US" dirty="0">
                <a:latin typeface="メイリオ" panose="020B0604030504040204" pitchFamily="50" charset="-128"/>
                <a:ea typeface="メイリオ" panose="020B0604030504040204" pitchFamily="50" charset="-128"/>
              </a:rPr>
              <a:t>お客さんは？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・儲けさせてくれる</a:t>
            </a:r>
            <a:r>
              <a:rPr kumimoji="1" lang="ja-JP" altLang="en-US" u="sng" dirty="0">
                <a:solidFill>
                  <a:srgbClr val="C00000"/>
                </a:solidFill>
                <a:latin typeface="メイリオ" panose="020B0604030504040204" pitchFamily="50" charset="-128"/>
                <a:ea typeface="メイリオ" panose="020B0604030504040204" pitchFamily="50" charset="-128"/>
              </a:rPr>
              <a:t>本当の</a:t>
            </a:r>
            <a:r>
              <a:rPr kumimoji="1" lang="ja-JP" altLang="en-US" dirty="0">
                <a:latin typeface="メイリオ" panose="020B0604030504040204" pitchFamily="50" charset="-128"/>
                <a:ea typeface="メイリオ" panose="020B0604030504040204" pitchFamily="50" charset="-128"/>
              </a:rPr>
              <a:t>お客さんは</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お金を借りて利息を払ってくれる</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solidFill>
                  <a:srgbClr val="C00000"/>
                </a:solidFill>
                <a:latin typeface="メイリオ" panose="020B0604030504040204" pitchFamily="50" charset="-128"/>
                <a:ea typeface="メイリオ" panose="020B0604030504040204" pitchFamily="50" charset="-128"/>
              </a:rPr>
              <a:t>　　　　企業</a:t>
            </a:r>
            <a:r>
              <a:rPr kumimoji="1" lang="ja-JP" altLang="en-US" dirty="0">
                <a:latin typeface="メイリオ" panose="020B0604030504040204" pitchFamily="50" charset="-128"/>
                <a:ea typeface="メイリオ" panose="020B0604030504040204" pitchFamily="50" charset="-128"/>
              </a:rPr>
              <a:t>や</a:t>
            </a:r>
            <a:r>
              <a:rPr kumimoji="1" lang="ja-JP" altLang="en-US" u="sng" dirty="0">
                <a:solidFill>
                  <a:srgbClr val="C00000"/>
                </a:solidFill>
                <a:latin typeface="メイリオ" panose="020B0604030504040204" pitchFamily="50" charset="-128"/>
                <a:ea typeface="メイリオ" panose="020B0604030504040204" pitchFamily="50" charset="-128"/>
              </a:rPr>
              <a:t>ローン利用者（あなた）</a:t>
            </a:r>
            <a:r>
              <a:rPr kumimoji="1" lang="ja-JP" altLang="en-US" dirty="0">
                <a:latin typeface="メイリオ" panose="020B0604030504040204" pitchFamily="50" charset="-128"/>
                <a:ea typeface="メイリオ" panose="020B0604030504040204" pitchFamily="50" charset="-128"/>
              </a:rPr>
              <a:t>です！</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58</a:t>
            </a:fld>
            <a:endParaRPr kumimoji="1" lang="ja-JP" altLang="en-US"/>
          </a:p>
        </p:txBody>
      </p:sp>
    </p:spTree>
    <p:extLst>
      <p:ext uri="{BB962C8B-B14F-4D97-AF65-F5344CB8AC3E}">
        <p14:creationId xmlns:p14="http://schemas.microsoft.com/office/powerpoint/2010/main" val="15273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住宅ローン金利は値切れる！</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200" y="1600200"/>
            <a:ext cx="8363272"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a:bodyPr>
          <a:lstStyle/>
          <a:p>
            <a:pPr marL="0" indent="0">
              <a:buNone/>
            </a:pPr>
            <a:r>
              <a:rPr lang="ja-JP" altLang="en-US" dirty="0">
                <a:latin typeface="メイリオ" panose="020B0604030504040204" pitchFamily="50" charset="-128"/>
                <a:ea typeface="メイリオ" panose="020B0604030504040204" pitchFamily="50" charset="-128"/>
              </a:rPr>
              <a:t>景気が悪く資金需要がない現在、</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solidFill>
                  <a:srgbClr val="C00000"/>
                </a:solidFill>
                <a:latin typeface="メイリオ" panose="020B0604030504040204" pitchFamily="50" charset="-128"/>
                <a:ea typeface="メイリオ" panose="020B0604030504040204" pitchFamily="50" charset="-128"/>
              </a:rPr>
              <a:t>　　　　　　　企業</a:t>
            </a:r>
            <a:r>
              <a:rPr lang="ja-JP" altLang="en-US" dirty="0">
                <a:latin typeface="メイリオ" panose="020B0604030504040204" pitchFamily="50" charset="-128"/>
                <a:ea typeface="メイリオ" panose="020B0604030504040204" pitchFamily="50" charset="-128"/>
              </a:rPr>
              <a:t>はお金を借りてくれません。</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kumimoji="1" lang="ja-JP" altLang="en-US" dirty="0">
                <a:solidFill>
                  <a:srgbClr val="0070C0"/>
                </a:solidFill>
                <a:latin typeface="メイリオ" panose="020B0604030504040204" pitchFamily="50" charset="-128"/>
                <a:ea typeface="メイリオ" panose="020B0604030504040204" pitchFamily="50" charset="-128"/>
              </a:rPr>
              <a:t>　でも銀行はお金を貸さないと儲かりません！</a:t>
            </a:r>
            <a:endParaRPr kumimoji="1" lang="en-US" altLang="ja-JP" dirty="0">
              <a:solidFill>
                <a:srgbClr val="0070C0"/>
              </a:solidFill>
              <a:latin typeface="メイリオ" panose="020B0604030504040204" pitchFamily="50" charset="-128"/>
              <a:ea typeface="メイリオ" panose="020B0604030504040204" pitchFamily="50" charset="-128"/>
            </a:endParaRPr>
          </a:p>
          <a:p>
            <a:pPr marL="0" indent="0">
              <a:buNone/>
            </a:pPr>
            <a:endParaRPr kumimoji="1" lang="en-US" altLang="ja-JP" sz="1200" dirty="0">
              <a:solidFill>
                <a:srgbClr val="0070C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そこで今</a:t>
            </a:r>
            <a:r>
              <a:rPr lang="ja-JP" altLang="en-US" u="sng" dirty="0">
                <a:solidFill>
                  <a:srgbClr val="C00000"/>
                </a:solidFill>
                <a:latin typeface="メイリオ" panose="020B0604030504040204" pitchFamily="50" charset="-128"/>
                <a:ea typeface="メイリオ" panose="020B0604030504040204" pitchFamily="50" charset="-128"/>
              </a:rPr>
              <a:t>住宅ローン</a:t>
            </a:r>
            <a:r>
              <a:rPr lang="ja-JP" altLang="en-US" dirty="0">
                <a:latin typeface="メイリオ" panose="020B0604030504040204" pitchFamily="50" charset="-128"/>
                <a:ea typeface="メイリオ" panose="020B0604030504040204" pitchFamily="50" charset="-128"/>
              </a:rPr>
              <a:t>を必死で売っています！</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今は、</a:t>
            </a:r>
            <a:r>
              <a:rPr lang="ja-JP" altLang="en-US" dirty="0">
                <a:solidFill>
                  <a:srgbClr val="C00000"/>
                </a:solidFill>
                <a:latin typeface="メイリオ" panose="020B0604030504040204" pitchFamily="50" charset="-128"/>
                <a:ea typeface="メイリオ" panose="020B0604030504040204" pitchFamily="50" charset="-128"/>
              </a:rPr>
              <a:t>借り手に有利</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だから</a:t>
            </a:r>
            <a:r>
              <a:rPr kumimoji="1" lang="ja-JP" altLang="en-US" dirty="0">
                <a:solidFill>
                  <a:srgbClr val="C00000"/>
                </a:solidFill>
                <a:latin typeface="メイリオ" panose="020B0604030504040204" pitchFamily="50" charset="-128"/>
                <a:ea typeface="メイリオ" panose="020B0604030504040204" pitchFamily="50" charset="-128"/>
              </a:rPr>
              <a:t>ローン金利は値切れます！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59</a:t>
            </a:fld>
            <a:endParaRPr kumimoji="1" lang="ja-JP" altLang="en-US"/>
          </a:p>
        </p:txBody>
      </p:sp>
    </p:spTree>
    <p:extLst>
      <p:ext uri="{BB962C8B-B14F-4D97-AF65-F5344CB8AC3E}">
        <p14:creationId xmlns:p14="http://schemas.microsoft.com/office/powerpoint/2010/main" val="1519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住宅市場活性化策</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kumimoji="1" lang="ja-JP" altLang="en-US" dirty="0">
                <a:latin typeface="メイリオ" panose="020B0604030504040204" pitchFamily="50" charset="-128"/>
                <a:ea typeface="メイリオ" panose="020B0604030504040204" pitchFamily="50" charset="-128"/>
              </a:rPr>
              <a:t>①</a:t>
            </a:r>
            <a:r>
              <a:rPr kumimoji="1" lang="ja-JP" altLang="en-US" dirty="0">
                <a:solidFill>
                  <a:srgbClr val="FF0000"/>
                </a:solidFill>
                <a:latin typeface="メイリオ" panose="020B0604030504040204" pitchFamily="50" charset="-128"/>
                <a:ea typeface="メイリオ" panose="020B0604030504040204" pitchFamily="50" charset="-128"/>
              </a:rPr>
              <a:t>フラット３５</a:t>
            </a:r>
            <a:r>
              <a:rPr kumimoji="1" lang="en-US" altLang="ja-JP" dirty="0">
                <a:solidFill>
                  <a:srgbClr val="FF0000"/>
                </a:solidFill>
                <a:latin typeface="メイリオ" panose="020B0604030504040204" pitchFamily="50" charset="-128"/>
                <a:ea typeface="メイリオ" panose="020B0604030504040204" pitchFamily="50" charset="-128"/>
              </a:rPr>
              <a:t>S</a:t>
            </a:r>
            <a:r>
              <a:rPr kumimoji="1" lang="ja-JP" altLang="en-US" dirty="0">
                <a:latin typeface="メイリオ" panose="020B0604030504040204" pitchFamily="50" charset="-128"/>
                <a:ea typeface="メイリオ" panose="020B0604030504040204" pitchFamily="50" charset="-128"/>
              </a:rPr>
              <a:t>の金利優遇（引き下げ）</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2023</a:t>
            </a:r>
            <a:r>
              <a:rPr kumimoji="1" lang="ja-JP" altLang="en-US" sz="2400" dirty="0">
                <a:latin typeface="メイリオ" panose="020B0604030504040204" pitchFamily="50" charset="-128"/>
                <a:ea typeface="メイリオ" panose="020B0604030504040204" pitchFamily="50" charset="-128"/>
              </a:rPr>
              <a:t>年</a:t>
            </a:r>
            <a:r>
              <a:rPr kumimoji="1" lang="en-US" altLang="ja-JP" sz="2400" dirty="0">
                <a:latin typeface="メイリオ" panose="020B0604030504040204" pitchFamily="50" charset="-128"/>
                <a:ea typeface="メイリオ" panose="020B0604030504040204" pitchFamily="50" charset="-128"/>
              </a:rPr>
              <a:t>3</a:t>
            </a:r>
            <a:r>
              <a:rPr kumimoji="1" lang="ja-JP" altLang="en-US" sz="2400" dirty="0">
                <a:latin typeface="メイリオ" panose="020B0604030504040204" pitchFamily="50" charset="-128"/>
                <a:ea typeface="メイリオ" panose="020B0604030504040204" pitchFamily="50" charset="-128"/>
              </a:rPr>
              <a:t>月</a:t>
            </a:r>
            <a:r>
              <a:rPr kumimoji="1" lang="en-US" altLang="ja-JP" sz="2400" dirty="0">
                <a:latin typeface="メイリオ" panose="020B0604030504040204" pitchFamily="50" charset="-128"/>
                <a:ea typeface="メイリオ" panose="020B0604030504040204" pitchFamily="50" charset="-128"/>
              </a:rPr>
              <a:t>31</a:t>
            </a:r>
            <a:r>
              <a:rPr kumimoji="1" lang="ja-JP" altLang="en-US" sz="2400" dirty="0">
                <a:latin typeface="メイリオ" panose="020B0604030504040204" pitchFamily="50" charset="-128"/>
                <a:ea typeface="メイリオ" panose="020B0604030504040204" pitchFamily="50" charset="-128"/>
              </a:rPr>
              <a:t>日申込まで）</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en-US" altLang="ja-JP" sz="3600" dirty="0">
                <a:solidFill>
                  <a:srgbClr val="0070C0"/>
                </a:solidFill>
                <a:latin typeface="メイリオ" panose="020B0604030504040204" pitchFamily="50" charset="-128"/>
                <a:ea typeface="メイリオ" panose="020B0604030504040204" pitchFamily="50" charset="-128"/>
              </a:rPr>
              <a:t>S</a:t>
            </a:r>
            <a:r>
              <a:rPr lang="ja-JP" altLang="en-US" sz="3600" dirty="0">
                <a:solidFill>
                  <a:srgbClr val="0070C0"/>
                </a:solidFill>
                <a:latin typeface="メイリオ" panose="020B0604030504040204" pitchFamily="50" charset="-128"/>
                <a:ea typeface="メイリオ" panose="020B0604030504040204" pitchFamily="50" charset="-128"/>
              </a:rPr>
              <a:t>基準＝省エネ・長期優良住宅</a:t>
            </a:r>
            <a:endParaRPr lang="en-US" altLang="ja-JP" sz="3600" dirty="0">
              <a:solidFill>
                <a:srgbClr val="0070C0"/>
              </a:solidFill>
              <a:latin typeface="メイリオ" panose="020B0604030504040204" pitchFamily="50" charset="-128"/>
              <a:ea typeface="メイリオ" panose="020B0604030504040204" pitchFamily="50" charset="-128"/>
            </a:endParaRPr>
          </a:p>
          <a:p>
            <a:pPr marL="0" indent="0">
              <a:buNone/>
            </a:pPr>
            <a:endParaRPr lang="en-US" altLang="ja-JP" sz="1600" dirty="0">
              <a:solidFill>
                <a:srgbClr val="0070C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rPr>
              <a:t>優遇金利</a:t>
            </a:r>
            <a:r>
              <a:rPr lang="ja-JP" altLang="en-US" sz="4400" dirty="0">
                <a:latin typeface="メイリオ" panose="020B0604030504040204" pitchFamily="50" charset="-128"/>
                <a:ea typeface="メイリオ" panose="020B0604030504040204" pitchFamily="50" charset="-128"/>
              </a:rPr>
              <a:t>　</a:t>
            </a:r>
            <a:r>
              <a:rPr lang="ja-JP" altLang="en-US" sz="4800" dirty="0">
                <a:solidFill>
                  <a:srgbClr val="FF0000"/>
                </a:solidFill>
                <a:latin typeface="メイリオ" panose="020B0604030504040204" pitchFamily="50" charset="-128"/>
                <a:ea typeface="メイリオ" panose="020B0604030504040204" pitchFamily="50" charset="-128"/>
              </a:rPr>
              <a:t>－０．２５％</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2400" dirty="0">
                <a:solidFill>
                  <a:srgbClr val="0070C0"/>
                </a:solidFill>
                <a:latin typeface="メイリオ" panose="020B0604030504040204" pitchFamily="50" charset="-128"/>
                <a:ea typeface="メイリオ" panose="020B0604030504040204" pitchFamily="50" charset="-128"/>
              </a:rPr>
              <a:t>　　　　　　　　　　　　　　　　　</a:t>
            </a:r>
            <a:r>
              <a:rPr kumimoji="1" lang="en-US" altLang="ja-JP" sz="3600" dirty="0">
                <a:solidFill>
                  <a:srgbClr val="0070C0"/>
                </a:solidFill>
                <a:latin typeface="メイリオ" panose="020B0604030504040204" pitchFamily="50" charset="-128"/>
                <a:ea typeface="メイリオ" panose="020B0604030504040204" pitchFamily="50" charset="-128"/>
              </a:rPr>
              <a:t>5</a:t>
            </a:r>
            <a:r>
              <a:rPr kumimoji="1" lang="ja-JP" altLang="en-US" sz="3600" dirty="0">
                <a:solidFill>
                  <a:srgbClr val="0070C0"/>
                </a:solidFill>
                <a:latin typeface="メイリオ" panose="020B0604030504040204" pitchFamily="50" charset="-128"/>
                <a:ea typeface="メイリオ" panose="020B0604030504040204" pitchFamily="50" charset="-128"/>
              </a:rPr>
              <a:t>年または</a:t>
            </a:r>
            <a:r>
              <a:rPr kumimoji="1" lang="en-US" altLang="ja-JP" sz="3600" dirty="0">
                <a:solidFill>
                  <a:srgbClr val="0070C0"/>
                </a:solidFill>
                <a:latin typeface="メイリオ" panose="020B0604030504040204" pitchFamily="50" charset="-128"/>
                <a:ea typeface="メイリオ" panose="020B0604030504040204" pitchFamily="50" charset="-128"/>
              </a:rPr>
              <a:t>10</a:t>
            </a:r>
            <a:r>
              <a:rPr kumimoji="1" lang="ja-JP" altLang="en-US" sz="3600" dirty="0">
                <a:solidFill>
                  <a:srgbClr val="0070C0"/>
                </a:solidFill>
                <a:latin typeface="メイリオ" panose="020B0604030504040204" pitchFamily="50" charset="-128"/>
                <a:ea typeface="メイリオ" panose="020B0604030504040204" pitchFamily="50" charset="-128"/>
              </a:rPr>
              <a:t>年間</a:t>
            </a:r>
            <a:endParaRPr lang="en-US" altLang="ja-JP" sz="3600" dirty="0">
              <a:solidFill>
                <a:schemeClr val="bg1">
                  <a:lumMod val="75000"/>
                </a:schemeClr>
              </a:solidFill>
              <a:latin typeface="メイリオ" panose="020B0604030504040204" pitchFamily="50" charset="-128"/>
              <a:ea typeface="メイリオ" panose="020B0604030504040204" pitchFamily="50" charset="-128"/>
            </a:endParaRPr>
          </a:p>
          <a:p>
            <a:pPr marL="0" indent="0">
              <a:buNone/>
            </a:pPr>
            <a:endParaRPr lang="en-US" altLang="ja-JP" dirty="0">
              <a:solidFill>
                <a:schemeClr val="bg1">
                  <a:lumMod val="75000"/>
                </a:schemeClr>
              </a:solidFill>
              <a:latin typeface="メイリオ" panose="020B0604030504040204" pitchFamily="50" charset="-128"/>
              <a:ea typeface="メイリオ" panose="020B0604030504040204" pitchFamily="50" charset="-128"/>
            </a:endParaRPr>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a:t>
            </a:fld>
            <a:endParaRPr kumimoji="1" lang="ja-JP" altLang="en-US"/>
          </a:p>
        </p:txBody>
      </p:sp>
    </p:spTree>
    <p:extLst>
      <p:ext uri="{BB962C8B-B14F-4D97-AF65-F5344CB8AC3E}">
        <p14:creationId xmlns:p14="http://schemas.microsoft.com/office/powerpoint/2010/main" val="228301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値切りの実話</a:t>
            </a:r>
          </a:p>
        </p:txBody>
      </p:sp>
      <p:sp>
        <p:nvSpPr>
          <p:cNvPr id="6" name="テキスト プレースホルダー 5"/>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normAutofit/>
          </a:bodyPr>
          <a:lstStyle/>
          <a:p>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A</a:t>
            </a:r>
            <a:r>
              <a:rPr kumimoji="1" lang="ja-JP" altLang="en-US" sz="2800" dirty="0">
                <a:latin typeface="メイリオ" panose="020B0604030504040204" pitchFamily="50" charset="-128"/>
                <a:ea typeface="メイリオ" panose="020B0604030504040204" pitchFamily="50" charset="-128"/>
              </a:rPr>
              <a:t>さん（</a:t>
            </a:r>
            <a:r>
              <a:rPr kumimoji="1" lang="en-US" altLang="ja-JP" sz="2800" dirty="0">
                <a:latin typeface="メイリオ" panose="020B0604030504040204" pitchFamily="50" charset="-128"/>
                <a:ea typeface="メイリオ" panose="020B0604030504040204" pitchFamily="50" charset="-128"/>
              </a:rPr>
              <a:t>N</a:t>
            </a:r>
            <a:r>
              <a:rPr lang="ja-JP" altLang="en-US" sz="2800" dirty="0">
                <a:latin typeface="メイリオ" panose="020B0604030504040204" pitchFamily="50" charset="-128"/>
                <a:ea typeface="メイリオ" panose="020B0604030504040204" pitchFamily="50" charset="-128"/>
              </a:rPr>
              <a:t>澤</a:t>
            </a:r>
            <a:r>
              <a:rPr kumimoji="1" lang="ja-JP" altLang="en-US" sz="2800" dirty="0">
                <a:latin typeface="メイリオ" panose="020B0604030504040204" pitchFamily="50" charset="-128"/>
                <a:ea typeface="メイリオ" panose="020B0604030504040204" pitchFamily="50" charset="-128"/>
              </a:rPr>
              <a:t>さん）</a:t>
            </a:r>
          </a:p>
        </p:txBody>
      </p:sp>
      <p:sp>
        <p:nvSpPr>
          <p:cNvPr id="7" name="コンテンツ プレースホルダー 6"/>
          <p:cNvSpPr>
            <a:spLocks noGrp="1"/>
          </p:cNvSpPr>
          <p:nvPr>
            <p:ph sz="half" idx="2"/>
          </p:nvPr>
        </p:nvSpPr>
        <p:spPr>
          <a:xfrm>
            <a:off x="457200" y="2420887"/>
            <a:ext cx="4040188" cy="3705275"/>
          </a:xfrm>
        </p:spPr>
        <p:style>
          <a:lnRef idx="1">
            <a:schemeClr val="accent1"/>
          </a:lnRef>
          <a:fillRef idx="2">
            <a:schemeClr val="accent1"/>
          </a:fillRef>
          <a:effectRef idx="1">
            <a:schemeClr val="accent1"/>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勤務先</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○○○技研</a:t>
            </a:r>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ハウスメーカー</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○鉄ホーム</a:t>
            </a:r>
            <a:endParaRPr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（ファイブガーデンズ）</a:t>
            </a:r>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借入銀行</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○○銀行　葵町ローンセンター</a:t>
            </a:r>
            <a:endParaRPr lang="en-US" altLang="ja-JP" sz="2000" dirty="0">
              <a:latin typeface="メイリオ" panose="020B0604030504040204" pitchFamily="50" charset="-128"/>
              <a:ea typeface="メイリオ" panose="020B0604030504040204" pitchFamily="50" charset="-128"/>
            </a:endParaRPr>
          </a:p>
          <a:p>
            <a:pPr marL="0" indent="0">
              <a:buNone/>
            </a:pPr>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ローン担当者</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鈴木さん</a:t>
            </a:r>
            <a:endParaRPr kumimoji="1" lang="ja-JP" altLang="en-US" sz="2000" dirty="0">
              <a:latin typeface="メイリオ" panose="020B0604030504040204" pitchFamily="50" charset="-128"/>
              <a:ea typeface="メイリオ" panose="020B0604030504040204" pitchFamily="50" charset="-128"/>
            </a:endParaRPr>
          </a:p>
        </p:txBody>
      </p:sp>
      <p:sp>
        <p:nvSpPr>
          <p:cNvPr id="8" name="テキスト プレースホルダー 7"/>
          <p:cNvSpPr>
            <a:spLocks noGrp="1"/>
          </p:cNvSpPr>
          <p:nvPr>
            <p:ph type="body" sz="quarter" idx="3"/>
          </p:nvPr>
        </p:nvSpPr>
        <p:spPr/>
        <p:style>
          <a:lnRef idx="1">
            <a:schemeClr val="accent2"/>
          </a:lnRef>
          <a:fillRef idx="2">
            <a:schemeClr val="accent2"/>
          </a:fillRef>
          <a:effectRef idx="1">
            <a:schemeClr val="accent2"/>
          </a:effectRef>
          <a:fontRef idx="minor">
            <a:schemeClr val="dk1"/>
          </a:fontRef>
        </p:style>
        <p:txBody>
          <a:bodyPr>
            <a:normAutofit/>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B</a:t>
            </a:r>
            <a:r>
              <a:rPr kumimoji="1" lang="ja-JP" altLang="en-US" sz="2800" dirty="0">
                <a:latin typeface="メイリオ" panose="020B0604030504040204" pitchFamily="50" charset="-128"/>
                <a:ea typeface="メイリオ" panose="020B0604030504040204" pitchFamily="50" charset="-128"/>
              </a:rPr>
              <a:t>さん（</a:t>
            </a:r>
            <a:r>
              <a:rPr kumimoji="1" lang="en-US" altLang="ja-JP" sz="2800" dirty="0">
                <a:latin typeface="メイリオ" panose="020B0604030504040204" pitchFamily="50" charset="-128"/>
                <a:ea typeface="メイリオ" panose="020B0604030504040204" pitchFamily="50" charset="-128"/>
              </a:rPr>
              <a:t>N</a:t>
            </a:r>
            <a:r>
              <a:rPr lang="ja-JP" altLang="en-US" sz="2800" dirty="0">
                <a:latin typeface="メイリオ" panose="020B0604030504040204" pitchFamily="50" charset="-128"/>
                <a:ea typeface="メイリオ" panose="020B0604030504040204" pitchFamily="50" charset="-128"/>
              </a:rPr>
              <a:t>沢</a:t>
            </a:r>
            <a:r>
              <a:rPr kumimoji="1" lang="ja-JP" altLang="en-US" sz="2800" dirty="0">
                <a:latin typeface="メイリオ" panose="020B0604030504040204" pitchFamily="50" charset="-128"/>
                <a:ea typeface="メイリオ" panose="020B0604030504040204" pitchFamily="50" charset="-128"/>
              </a:rPr>
              <a:t>さん）</a:t>
            </a:r>
          </a:p>
        </p:txBody>
      </p:sp>
      <p:sp>
        <p:nvSpPr>
          <p:cNvPr id="9" name="コンテンツ プレースホルダー 8"/>
          <p:cNvSpPr>
            <a:spLocks noGrp="1"/>
          </p:cNvSpPr>
          <p:nvPr>
            <p:ph sz="quarter" idx="4"/>
          </p:nvPr>
        </p:nvSpPr>
        <p:spPr>
          <a:xfrm>
            <a:off x="4645025" y="2420887"/>
            <a:ext cx="4041775" cy="3705276"/>
          </a:xfrm>
        </p:spPr>
        <p:style>
          <a:lnRef idx="1">
            <a:schemeClr val="accent2"/>
          </a:lnRef>
          <a:fillRef idx="2">
            <a:schemeClr val="accent2"/>
          </a:fillRef>
          <a:effectRef idx="1">
            <a:schemeClr val="accent2"/>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勤務先</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○○○技研</a:t>
            </a:r>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ハウスメーカ</a:t>
            </a:r>
            <a:r>
              <a:rPr lang="ja-JP" altLang="en-US" sz="2000" dirty="0">
                <a:latin typeface="メイリオ" panose="020B0604030504040204" pitchFamily="50" charset="-128"/>
                <a:ea typeface="メイリオ" panose="020B0604030504040204" pitchFamily="50" charset="-128"/>
              </a:rPr>
              <a:t>ー</a:t>
            </a:r>
            <a:endParaRPr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鉄ホーム</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（きらりタウン）</a:t>
            </a:r>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借入銀行</a:t>
            </a:r>
            <a:endParaRPr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銀行　葵町ローンセンター</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ローン担当者</a:t>
            </a:r>
            <a:endParaRPr lang="en-US" altLang="ja-JP" sz="2000" dirty="0">
              <a:latin typeface="メイリオ" panose="020B0604030504040204" pitchFamily="50" charset="-128"/>
              <a:ea typeface="メイリオ" panose="020B0604030504040204" pitchFamily="50" charset="-128"/>
            </a:endParaRPr>
          </a:p>
          <a:p>
            <a:pPr marL="0" indent="0">
              <a:buNone/>
            </a:pPr>
            <a:r>
              <a:rPr kumimoji="1" lang="ja-JP" altLang="en-US" sz="2000" dirty="0">
                <a:latin typeface="メイリオ" panose="020B0604030504040204" pitchFamily="50" charset="-128"/>
                <a:ea typeface="メイリオ" panose="020B0604030504040204" pitchFamily="50" charset="-128"/>
              </a:rPr>
              <a:t>　　鈴木さん</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60</a:t>
            </a:fld>
            <a:endParaRPr kumimoji="1" lang="ja-JP" altLang="en-US"/>
          </a:p>
        </p:txBody>
      </p:sp>
    </p:spTree>
    <p:extLst>
      <p:ext uri="{BB962C8B-B14F-4D97-AF65-F5344CB8AC3E}">
        <p14:creationId xmlns:p14="http://schemas.microsoft.com/office/powerpoint/2010/main" val="14242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500"/>
                                        <p:tgtEl>
                                          <p:spTgt spid="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fade">
                                      <p:cBhvr>
                                        <p:cTn id="62" dur="500"/>
                                        <p:tgtEl>
                                          <p:spTgt spid="7">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bg/>
                                          </p:spTgt>
                                        </p:tgtEl>
                                        <p:attrNameLst>
                                          <p:attrName>style.visibility</p:attrName>
                                        </p:attrNameLst>
                                      </p:cBhvr>
                                      <p:to>
                                        <p:strVal val="visible"/>
                                      </p:to>
                                    </p:set>
                                    <p:animEffect transition="in" filter="fade">
                                      <p:cBhvr>
                                        <p:cTn id="67" dur="500"/>
                                        <p:tgtEl>
                                          <p:spTgt spid="8">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fade">
                                      <p:cBhvr>
                                        <p:cTn id="72" dur="500"/>
                                        <p:tgtEl>
                                          <p:spTgt spid="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bg/>
                                          </p:spTgt>
                                        </p:tgtEl>
                                        <p:attrNameLst>
                                          <p:attrName>style.visibility</p:attrName>
                                        </p:attrNameLst>
                                      </p:cBhvr>
                                      <p:to>
                                        <p:strVal val="visible"/>
                                      </p:to>
                                    </p:set>
                                    <p:animEffect transition="in" filter="fade">
                                      <p:cBhvr>
                                        <p:cTn id="77" dur="500"/>
                                        <p:tgtEl>
                                          <p:spTgt spid="9">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fade">
                                      <p:cBhvr>
                                        <p:cTn id="82" dur="500"/>
                                        <p:tgtEl>
                                          <p:spTgt spid="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xEl>
                                              <p:pRg st="1" end="1"/>
                                            </p:txEl>
                                          </p:spTgt>
                                        </p:tgtEl>
                                        <p:attrNameLst>
                                          <p:attrName>style.visibility</p:attrName>
                                        </p:attrNameLst>
                                      </p:cBhvr>
                                      <p:to>
                                        <p:strVal val="visible"/>
                                      </p:to>
                                    </p:set>
                                    <p:animEffect transition="in" filter="fade">
                                      <p:cBhvr>
                                        <p:cTn id="87" dur="500"/>
                                        <p:tgtEl>
                                          <p:spTgt spid="9">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txEl>
                                              <p:pRg st="2" end="2"/>
                                            </p:txEl>
                                          </p:spTgt>
                                        </p:tgtEl>
                                        <p:attrNameLst>
                                          <p:attrName>style.visibility</p:attrName>
                                        </p:attrNameLst>
                                      </p:cBhvr>
                                      <p:to>
                                        <p:strVal val="visible"/>
                                      </p:to>
                                    </p:set>
                                    <p:animEffect transition="in" filter="fade">
                                      <p:cBhvr>
                                        <p:cTn id="92" dur="500"/>
                                        <p:tgtEl>
                                          <p:spTgt spid="9">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xEl>
                                              <p:pRg st="3" end="3"/>
                                            </p:txEl>
                                          </p:spTgt>
                                        </p:tgtEl>
                                        <p:attrNameLst>
                                          <p:attrName>style.visibility</p:attrName>
                                        </p:attrNameLst>
                                      </p:cBhvr>
                                      <p:to>
                                        <p:strVal val="visible"/>
                                      </p:to>
                                    </p:set>
                                    <p:animEffect transition="in" filter="fade">
                                      <p:cBhvr>
                                        <p:cTn id="97" dur="500"/>
                                        <p:tgtEl>
                                          <p:spTgt spid="9">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xEl>
                                              <p:pRg st="4" end="4"/>
                                            </p:txEl>
                                          </p:spTgt>
                                        </p:tgtEl>
                                        <p:attrNameLst>
                                          <p:attrName>style.visibility</p:attrName>
                                        </p:attrNameLst>
                                      </p:cBhvr>
                                      <p:to>
                                        <p:strVal val="visible"/>
                                      </p:to>
                                    </p:set>
                                    <p:animEffect transition="in" filter="fade">
                                      <p:cBhvr>
                                        <p:cTn id="102" dur="500"/>
                                        <p:tgtEl>
                                          <p:spTgt spid="9">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
                                            <p:txEl>
                                              <p:pRg st="5" end="5"/>
                                            </p:txEl>
                                          </p:spTgt>
                                        </p:tgtEl>
                                        <p:attrNameLst>
                                          <p:attrName>style.visibility</p:attrName>
                                        </p:attrNameLst>
                                      </p:cBhvr>
                                      <p:to>
                                        <p:strVal val="visible"/>
                                      </p:to>
                                    </p:set>
                                    <p:animEffect transition="in" filter="fade">
                                      <p:cBhvr>
                                        <p:cTn id="107" dur="500"/>
                                        <p:tgtEl>
                                          <p:spTgt spid="9">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
                                            <p:txEl>
                                              <p:pRg st="6" end="6"/>
                                            </p:txEl>
                                          </p:spTgt>
                                        </p:tgtEl>
                                        <p:attrNameLst>
                                          <p:attrName>style.visibility</p:attrName>
                                        </p:attrNameLst>
                                      </p:cBhvr>
                                      <p:to>
                                        <p:strVal val="visible"/>
                                      </p:to>
                                    </p:set>
                                    <p:animEffect transition="in" filter="fade">
                                      <p:cBhvr>
                                        <p:cTn id="112" dur="500"/>
                                        <p:tgtEl>
                                          <p:spTgt spid="9">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
                                            <p:txEl>
                                              <p:pRg st="8" end="8"/>
                                            </p:txEl>
                                          </p:spTgt>
                                        </p:tgtEl>
                                        <p:attrNameLst>
                                          <p:attrName>style.visibility</p:attrName>
                                        </p:attrNameLst>
                                      </p:cBhvr>
                                      <p:to>
                                        <p:strVal val="visible"/>
                                      </p:to>
                                    </p:set>
                                    <p:animEffect transition="in" filter="fade">
                                      <p:cBhvr>
                                        <p:cTn id="117" dur="500"/>
                                        <p:tgtEl>
                                          <p:spTgt spid="9">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9">
                                            <p:txEl>
                                              <p:pRg st="9" end="9"/>
                                            </p:txEl>
                                          </p:spTgt>
                                        </p:tgtEl>
                                        <p:attrNameLst>
                                          <p:attrName>style.visibility</p:attrName>
                                        </p:attrNameLst>
                                      </p:cBhvr>
                                      <p:to>
                                        <p:strVal val="visible"/>
                                      </p:to>
                                    </p:set>
                                    <p:animEffect transition="in" filter="fade">
                                      <p:cBhvr>
                                        <p:cTn id="12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景気が良くなると？</a:t>
            </a:r>
          </a:p>
        </p:txBody>
      </p:sp>
      <p:sp>
        <p:nvSpPr>
          <p:cNvPr id="3" name="コンテンツ プレースホルダー 2"/>
          <p:cNvSpPr>
            <a:spLocks noGrp="1"/>
          </p:cNvSpPr>
          <p:nvPr>
            <p:ph idx="1"/>
          </p:nvPr>
        </p:nvSpPr>
        <p:spPr>
          <a:xfrm>
            <a:off x="457200" y="1417638"/>
            <a:ext cx="8229600" cy="47085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10000"/>
          </a:bodyPr>
          <a:lstStyle/>
          <a:p>
            <a:pPr marL="0" indent="0">
              <a:buNone/>
            </a:pPr>
            <a:r>
              <a:rPr lang="ja-JP" altLang="en-US" sz="3900" dirty="0">
                <a:latin typeface="メイリオ" panose="020B0604030504040204" pitchFamily="50" charset="-128"/>
                <a:ea typeface="メイリオ" panose="020B0604030504040204" pitchFamily="50" charset="-128"/>
              </a:rPr>
              <a:t>企業に</a:t>
            </a:r>
            <a:r>
              <a:rPr lang="ja-JP" altLang="en-US" sz="3900" dirty="0">
                <a:solidFill>
                  <a:srgbClr val="C00000"/>
                </a:solidFill>
                <a:latin typeface="メイリオ" panose="020B0604030504040204" pitchFamily="50" charset="-128"/>
                <a:ea typeface="メイリオ" panose="020B0604030504040204" pitchFamily="50" charset="-128"/>
              </a:rPr>
              <a:t>資金需要</a:t>
            </a:r>
            <a:r>
              <a:rPr lang="ja-JP" altLang="en-US" sz="3900" dirty="0">
                <a:latin typeface="メイリオ" panose="020B0604030504040204" pitchFamily="50" charset="-128"/>
                <a:ea typeface="メイリオ" panose="020B0604030504040204" pitchFamily="50" charset="-128"/>
              </a:rPr>
              <a:t>が出てきます！</a:t>
            </a:r>
            <a:endParaRPr lang="en-US" altLang="ja-JP" sz="39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4400" dirty="0">
                <a:latin typeface="メイリオ" panose="020B0604030504040204" pitchFamily="50" charset="-128"/>
                <a:ea typeface="メイリオ" panose="020B0604030504040204" pitchFamily="50" charset="-128"/>
              </a:rPr>
              <a:t>　　　　　個人</a:t>
            </a:r>
            <a:r>
              <a:rPr lang="ja-JP" altLang="en-US" dirty="0">
                <a:latin typeface="メイリオ" panose="020B0604030504040204" pitchFamily="50" charset="-128"/>
                <a:ea typeface="メイリオ" panose="020B0604030504040204" pitchFamily="50" charset="-128"/>
              </a:rPr>
              <a:t>　　</a:t>
            </a:r>
            <a:r>
              <a:rPr lang="en-US" altLang="ja-JP" sz="65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lang="ja-JP" altLang="en-US" sz="6500" dirty="0">
                <a:latin typeface="メイリオ" panose="020B0604030504040204" pitchFamily="50" charset="-128"/>
                <a:ea typeface="メイリオ" panose="020B0604030504040204" pitchFamily="50" charset="-128"/>
              </a:rPr>
              <a:t>企業</a:t>
            </a:r>
          </a:p>
          <a:p>
            <a:pPr marL="0" indent="0">
              <a:buNone/>
            </a:pPr>
            <a:r>
              <a:rPr lang="ja-JP" altLang="en-US" dirty="0">
                <a:latin typeface="メイリオ" panose="020B0604030504040204" pitchFamily="50" charset="-128"/>
                <a:ea typeface="メイリオ" panose="020B0604030504040204" pitchFamily="50" charset="-128"/>
              </a:rPr>
              <a:t>　　　　　　</a:t>
            </a:r>
            <a:r>
              <a:rPr lang="en-US" altLang="ja-JP" dirty="0">
                <a:solidFill>
                  <a:srgbClr val="C00000"/>
                </a:solidFill>
                <a:latin typeface="メイリオ" panose="020B0604030504040204" pitchFamily="50" charset="-128"/>
                <a:ea typeface="メイリオ" panose="020B0604030504040204" pitchFamily="50" charset="-128"/>
              </a:rPr>
              <a:t>3,000</a:t>
            </a:r>
            <a:r>
              <a:rPr lang="ja-JP" altLang="en-US" dirty="0">
                <a:solidFill>
                  <a:srgbClr val="C00000"/>
                </a:solidFill>
                <a:latin typeface="メイリオ" panose="020B0604030504040204" pitchFamily="50" charset="-128"/>
                <a:ea typeface="メイリオ" panose="020B0604030504040204" pitchFamily="50" charset="-128"/>
              </a:rPr>
              <a:t>万円　　　</a:t>
            </a:r>
            <a:r>
              <a:rPr lang="en-US" altLang="ja-JP" dirty="0">
                <a:solidFill>
                  <a:srgbClr val="C00000"/>
                </a:solidFill>
                <a:latin typeface="メイリオ" panose="020B0604030504040204" pitchFamily="50" charset="-128"/>
                <a:ea typeface="メイリオ" panose="020B0604030504040204" pitchFamily="50" charset="-128"/>
              </a:rPr>
              <a:t>30</a:t>
            </a:r>
            <a:r>
              <a:rPr lang="ja-JP" altLang="en-US" dirty="0">
                <a:solidFill>
                  <a:srgbClr val="C00000"/>
                </a:solidFill>
                <a:latin typeface="メイリオ" panose="020B0604030504040204" pitchFamily="50" charset="-128"/>
                <a:ea typeface="メイリオ" panose="020B0604030504040204" pitchFamily="50" charset="-128"/>
              </a:rPr>
              <a:t>億円</a:t>
            </a:r>
            <a:endParaRPr lang="en-US" altLang="ja-JP" dirty="0">
              <a:solidFill>
                <a:srgbClr val="C00000"/>
              </a:solidFill>
              <a:latin typeface="メイリオ" panose="020B0604030504040204" pitchFamily="50" charset="-128"/>
              <a:ea typeface="メイリオ" panose="020B0604030504040204" pitchFamily="50" charset="-128"/>
            </a:endParaRPr>
          </a:p>
          <a:p>
            <a:pPr marL="0" indent="0">
              <a:buNone/>
            </a:pPr>
            <a:endParaRPr lang="en-US" altLang="ja-JP" sz="1100" dirty="0">
              <a:solidFill>
                <a:srgbClr val="C0000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個人の</a:t>
            </a:r>
            <a:r>
              <a:rPr kumimoji="1" lang="ja-JP" altLang="en-US" dirty="0">
                <a:solidFill>
                  <a:srgbClr val="FF0000"/>
                </a:solidFill>
                <a:latin typeface="メイリオ" panose="020B0604030504040204" pitchFamily="50" charset="-128"/>
                <a:ea typeface="メイリオ" panose="020B0604030504040204" pitchFamily="50" charset="-128"/>
              </a:rPr>
              <a:t>住宅ローン</a:t>
            </a:r>
            <a:r>
              <a:rPr kumimoji="1" lang="ja-JP" altLang="en-US" dirty="0">
                <a:latin typeface="メイリオ" panose="020B0604030504040204" pitchFamily="50" charset="-128"/>
                <a:ea typeface="メイリオ" panose="020B0604030504040204" pitchFamily="50" charset="-128"/>
              </a:rPr>
              <a:t>に力を入れる必要がなくなるので住宅ローンの</a:t>
            </a:r>
            <a:r>
              <a:rPr kumimoji="1" lang="ja-JP" altLang="en-US" dirty="0">
                <a:solidFill>
                  <a:srgbClr val="FF0000"/>
                </a:solidFill>
                <a:latin typeface="メイリオ" panose="020B0604030504040204" pitchFamily="50" charset="-128"/>
                <a:ea typeface="メイリオ" panose="020B0604030504040204" pitchFamily="50" charset="-128"/>
              </a:rPr>
              <a:t>金利</a:t>
            </a:r>
            <a:r>
              <a:rPr lang="ja-JP" altLang="en-US" dirty="0">
                <a:solidFill>
                  <a:srgbClr val="FF0000"/>
                </a:solidFill>
                <a:latin typeface="メイリオ" panose="020B0604030504040204" pitchFamily="50" charset="-128"/>
                <a:ea typeface="メイリオ" panose="020B0604030504040204" pitchFamily="50" charset="-128"/>
              </a:rPr>
              <a:t>競争は弱まります</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solidFill>
                  <a:srgbClr val="0070C0"/>
                </a:solidFill>
                <a:latin typeface="メイリオ" panose="020B0604030504040204" pitchFamily="50" charset="-128"/>
                <a:ea typeface="メイリオ" panose="020B0604030504040204" pitchFamily="50" charset="-128"/>
              </a:rPr>
              <a:t>　結果として</a:t>
            </a:r>
            <a:endParaRPr lang="en-US" altLang="ja-JP" dirty="0">
              <a:solidFill>
                <a:srgbClr val="0070C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dirty="0">
                <a:solidFill>
                  <a:schemeClr val="accent6">
                    <a:lumMod val="75000"/>
                  </a:schemeClr>
                </a:solidFill>
                <a:latin typeface="メイリオ" panose="020B0604030504040204" pitchFamily="50" charset="-128"/>
                <a:ea typeface="メイリオ" panose="020B0604030504040204" pitchFamily="50" charset="-128"/>
              </a:rPr>
              <a:t>　　</a:t>
            </a:r>
            <a:r>
              <a:rPr kumimoji="1" lang="ja-JP" altLang="en-US" dirty="0">
                <a:solidFill>
                  <a:srgbClr val="0070C0"/>
                </a:solidFill>
                <a:latin typeface="メイリオ" panose="020B0604030504040204" pitchFamily="50" charset="-128"/>
                <a:ea typeface="メイリオ" panose="020B0604030504040204" pitchFamily="50" charset="-128"/>
              </a:rPr>
              <a:t>ローン金利は値切れなくなります！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61</a:t>
            </a:fld>
            <a:endParaRPr kumimoji="1" lang="ja-JP" altLang="en-US"/>
          </a:p>
        </p:txBody>
      </p:sp>
    </p:spTree>
    <p:extLst>
      <p:ext uri="{BB962C8B-B14F-4D97-AF65-F5344CB8AC3E}">
        <p14:creationId xmlns:p14="http://schemas.microsoft.com/office/powerpoint/2010/main" val="20909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メイリオ" panose="020B0604030504040204" pitchFamily="50" charset="-128"/>
                <a:ea typeface="メイリオ" panose="020B0604030504040204" pitchFamily="50" charset="-128"/>
              </a:rPr>
              <a:t>住宅ローンは</a:t>
            </a:r>
            <a:r>
              <a:rPr kumimoji="1" lang="ja-JP" altLang="en-US" b="1" dirty="0">
                <a:solidFill>
                  <a:srgbClr val="FF0000"/>
                </a:solidFill>
                <a:latin typeface="メイリオ" panose="020B0604030504040204" pitchFamily="50" charset="-128"/>
                <a:ea typeface="メイリオ" panose="020B0604030504040204" pitchFamily="50" charset="-128"/>
              </a:rPr>
              <a:t>今</a:t>
            </a:r>
            <a:r>
              <a:rPr kumimoji="1" lang="ja-JP" altLang="en-US" b="1" dirty="0">
                <a:latin typeface="メイリオ" panose="020B0604030504040204" pitchFamily="50" charset="-128"/>
                <a:ea typeface="メイリオ" panose="020B0604030504040204" pitchFamily="50" charset="-128"/>
              </a:rPr>
              <a:t>が借り時？</a:t>
            </a:r>
          </a:p>
        </p:txBody>
      </p:sp>
      <p:sp>
        <p:nvSpPr>
          <p:cNvPr id="3" name="コンテンツ プレースホルダー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a:bodyPr>
          <a:lstStyle/>
          <a:p>
            <a:pPr marL="0" indent="0">
              <a:buNone/>
            </a:pPr>
            <a:r>
              <a:rPr kumimoji="1" lang="ja-JP" altLang="en-US" b="1" dirty="0">
                <a:latin typeface="メイリオ" panose="020B0604030504040204" pitchFamily="50" charset="-128"/>
                <a:ea typeface="メイリオ" panose="020B0604030504040204" pitchFamily="50" charset="-128"/>
              </a:rPr>
              <a:t>①金利水準が</a:t>
            </a:r>
            <a:r>
              <a:rPr kumimoji="1" lang="ja-JP" altLang="en-US" b="1" dirty="0">
                <a:solidFill>
                  <a:srgbClr val="0070C0"/>
                </a:solidFill>
                <a:latin typeface="メイリオ" panose="020B0604030504040204" pitchFamily="50" charset="-128"/>
                <a:ea typeface="メイリオ" panose="020B0604030504040204" pitchFamily="50" charset="-128"/>
              </a:rPr>
              <a:t>低く　</a:t>
            </a:r>
            <a:r>
              <a:rPr kumimoji="1" lang="ja-JP" altLang="en-US" b="1" dirty="0">
                <a:latin typeface="メイリオ" panose="020B0604030504040204" pitchFamily="50" charset="-128"/>
                <a:ea typeface="メイリオ" panose="020B0604030504040204" pitchFamily="50" charset="-128"/>
              </a:rPr>
              <a:t>②銀行間の</a:t>
            </a:r>
            <a:r>
              <a:rPr kumimoji="1" lang="ja-JP" altLang="en-US" b="1" dirty="0">
                <a:solidFill>
                  <a:srgbClr val="FF0000"/>
                </a:solidFill>
                <a:latin typeface="メイリオ" panose="020B0604030504040204" pitchFamily="50" charset="-128"/>
                <a:ea typeface="メイリオ" panose="020B0604030504040204" pitchFamily="50" charset="-128"/>
              </a:rPr>
              <a:t>競争が激しい</a:t>
            </a:r>
            <a:endParaRPr kumimoji="1" lang="en-US" altLang="ja-JP" b="1" dirty="0">
              <a:solidFill>
                <a:srgbClr val="FF0000"/>
              </a:solidFill>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a:t>
            </a:r>
            <a:r>
              <a:rPr kumimoji="1" lang="ja-JP" altLang="en-US" sz="4000" b="1" dirty="0">
                <a:solidFill>
                  <a:srgbClr val="FF0000"/>
                </a:solidFill>
                <a:latin typeface="メイリオ" panose="020B0604030504040204" pitchFamily="50" charset="-128"/>
                <a:ea typeface="メイリオ" panose="020B0604030504040204" pitchFamily="50" charset="-128"/>
              </a:rPr>
              <a:t>今</a:t>
            </a:r>
            <a:r>
              <a:rPr kumimoji="1" lang="ja-JP" altLang="en-US" b="1" dirty="0">
                <a:latin typeface="メイリオ" panose="020B0604030504040204" pitchFamily="50" charset="-128"/>
                <a:ea typeface="メイリオ" panose="020B0604030504040204" pitchFamily="50" charset="-128"/>
              </a:rPr>
              <a:t>　</a:t>
            </a:r>
            <a:r>
              <a:rPr kumimoji="1" lang="en-US" altLang="ja-JP" b="1" dirty="0">
                <a:solidFill>
                  <a:srgbClr val="FF0000"/>
                </a:solidFill>
                <a:latin typeface="メイリオ" panose="020B0604030504040204" pitchFamily="50" charset="-128"/>
                <a:ea typeface="メイリオ" panose="020B0604030504040204" pitchFamily="50" charset="-128"/>
              </a:rPr>
              <a:t>『</a:t>
            </a:r>
            <a:r>
              <a:rPr kumimoji="1" lang="ja-JP" altLang="en-US" sz="3600" b="1" dirty="0">
                <a:solidFill>
                  <a:srgbClr val="FF0000"/>
                </a:solidFill>
                <a:latin typeface="メイリオ" panose="020B0604030504040204" pitchFamily="50" charset="-128"/>
                <a:ea typeface="メイリオ" panose="020B0604030504040204" pitchFamily="50" charset="-128"/>
              </a:rPr>
              <a:t>住宅ローン</a:t>
            </a:r>
            <a:r>
              <a:rPr kumimoji="1" lang="en-US" altLang="ja-JP" b="1" dirty="0">
                <a:solidFill>
                  <a:srgbClr val="FF0000"/>
                </a:solidFill>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は本当に借り時です！</a:t>
            </a:r>
            <a:endParaRPr kumimoji="1" lang="en-US" altLang="ja-JP" b="1" dirty="0">
              <a:latin typeface="メイリオ" panose="020B0604030504040204" pitchFamily="50" charset="-128"/>
              <a:ea typeface="メイリオ" panose="020B0604030504040204" pitchFamily="50" charset="-128"/>
            </a:endParaRPr>
          </a:p>
          <a:p>
            <a:pPr marL="0" indent="0">
              <a:buNone/>
            </a:pPr>
            <a:endParaRPr lang="en-US" altLang="ja-JP" sz="2400"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金利の重さを理解し、</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en-US" altLang="ja-JP" b="1" dirty="0">
                <a:solidFill>
                  <a:srgbClr val="FF0000"/>
                </a:solidFill>
                <a:latin typeface="メイリオ" panose="020B0604030504040204" pitchFamily="50" charset="-128"/>
                <a:ea typeface="メイリオ" panose="020B0604030504040204" pitchFamily="50" charset="-128"/>
              </a:rPr>
              <a:t>0.1</a:t>
            </a:r>
            <a:r>
              <a:rPr kumimoji="1" lang="ja-JP" altLang="en-US" b="1" dirty="0">
                <a:solidFill>
                  <a:srgbClr val="FF0000"/>
                </a:solidFill>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でも</a:t>
            </a:r>
            <a:r>
              <a:rPr kumimoji="1" lang="ja-JP" altLang="en-US" b="1" dirty="0">
                <a:solidFill>
                  <a:srgbClr val="FF0000"/>
                </a:solidFill>
                <a:latin typeface="メイリオ" panose="020B0604030504040204" pitchFamily="50" charset="-128"/>
                <a:ea typeface="メイリオ" panose="020B0604030504040204" pitchFamily="50" charset="-128"/>
              </a:rPr>
              <a:t>　</a:t>
            </a:r>
            <a:r>
              <a:rPr kumimoji="1" lang="ja-JP" altLang="en-US" b="1" dirty="0">
                <a:solidFill>
                  <a:srgbClr val="0070C0"/>
                </a:solidFill>
                <a:latin typeface="メイリオ" panose="020B0604030504040204" pitchFamily="50" charset="-128"/>
                <a:ea typeface="メイリオ" panose="020B0604030504040204" pitchFamily="50" charset="-128"/>
              </a:rPr>
              <a:t>低い</a:t>
            </a:r>
            <a:r>
              <a:rPr kumimoji="1" lang="ja-JP" altLang="en-US" b="1" dirty="0">
                <a:latin typeface="メイリオ" panose="020B0604030504040204" pitchFamily="50" charset="-128"/>
                <a:ea typeface="メイリオ" panose="020B0604030504040204" pitchFamily="50" charset="-128"/>
              </a:rPr>
              <a:t>金利　（より有利な条件）で、</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solidFill>
                  <a:srgbClr val="FF0000"/>
                </a:solidFill>
                <a:latin typeface="メイリオ" panose="020B0604030504040204" pitchFamily="50" charset="-128"/>
                <a:ea typeface="メイリオ" panose="020B0604030504040204" pitchFamily="50" charset="-128"/>
              </a:rPr>
              <a:t>　　　　</a:t>
            </a:r>
            <a:r>
              <a:rPr kumimoji="1" lang="en-US" altLang="ja-JP" sz="4000" b="1" dirty="0">
                <a:solidFill>
                  <a:srgbClr val="FF0000"/>
                </a:solidFill>
                <a:latin typeface="メイリオ" panose="020B0604030504040204" pitchFamily="50" charset="-128"/>
                <a:ea typeface="メイリオ" panose="020B0604030504040204" pitchFamily="50" charset="-128"/>
              </a:rPr>
              <a:t>『</a:t>
            </a:r>
            <a:r>
              <a:rPr kumimoji="1" lang="ja-JP" altLang="en-US" sz="4000" b="1" dirty="0">
                <a:solidFill>
                  <a:srgbClr val="FF0000"/>
                </a:solidFill>
                <a:latin typeface="メイリオ" panose="020B0604030504040204" pitchFamily="50" charset="-128"/>
                <a:ea typeface="メイリオ" panose="020B0604030504040204" pitchFamily="50" charset="-128"/>
              </a:rPr>
              <a:t>住宅ローン</a:t>
            </a:r>
            <a:r>
              <a:rPr kumimoji="1" lang="en-US" altLang="ja-JP" sz="4000" b="1" dirty="0">
                <a:solidFill>
                  <a:srgbClr val="FF0000"/>
                </a:solidFill>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を借りましょう！</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62</a:t>
            </a:fld>
            <a:endParaRPr kumimoji="1" lang="ja-JP" altLang="en-US"/>
          </a:p>
        </p:txBody>
      </p:sp>
    </p:spTree>
    <p:extLst>
      <p:ext uri="{BB962C8B-B14F-4D97-AF65-F5344CB8AC3E}">
        <p14:creationId xmlns:p14="http://schemas.microsoft.com/office/powerpoint/2010/main" val="40786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B5084E2A-22FA-4E84-BAAB-FD82ABC12F6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02F7301-A056-40AF-BF7B-5C8068B5D362}" type="slidenum">
              <a:rPr lang="ja-JP" altLang="en-US" smtClean="0"/>
              <a:pPr/>
              <a:t>63</a:t>
            </a:fld>
            <a:endParaRPr lang="ja-JP" altLang="en-US"/>
          </a:p>
        </p:txBody>
      </p:sp>
      <p:pic>
        <p:nvPicPr>
          <p:cNvPr id="8" name="図 7" descr="グラフ, 折れ線グラフ&#10;&#10;自動的に生成された説明">
            <a:extLst>
              <a:ext uri="{FF2B5EF4-FFF2-40B4-BE49-F238E27FC236}">
                <a16:creationId xmlns:a16="http://schemas.microsoft.com/office/drawing/2014/main" id="{C1331FB4-A18B-4E1E-8D52-F1ED405E3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87" y="390503"/>
            <a:ext cx="8691626" cy="6076994"/>
          </a:xfrm>
          <a:prstGeom prst="rect">
            <a:avLst/>
          </a:prstGeom>
        </p:spPr>
      </p:pic>
      <p:sp>
        <p:nvSpPr>
          <p:cNvPr id="9" name="吹き出し: 角を丸めた四角形 8">
            <a:extLst>
              <a:ext uri="{FF2B5EF4-FFF2-40B4-BE49-F238E27FC236}">
                <a16:creationId xmlns:a16="http://schemas.microsoft.com/office/drawing/2014/main" id="{7B885CAF-DB51-4B84-B8EC-DDE179E8E306}"/>
              </a:ext>
            </a:extLst>
          </p:cNvPr>
          <p:cNvSpPr/>
          <p:nvPr/>
        </p:nvSpPr>
        <p:spPr>
          <a:xfrm>
            <a:off x="2843808"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10" name="吹き出し: 角を丸めた四角形 9">
            <a:extLst>
              <a:ext uri="{FF2B5EF4-FFF2-40B4-BE49-F238E27FC236}">
                <a16:creationId xmlns:a16="http://schemas.microsoft.com/office/drawing/2014/main" id="{0FE13E62-9CEE-4F49-8727-77280B6375F4}"/>
              </a:ext>
            </a:extLst>
          </p:cNvPr>
          <p:cNvSpPr/>
          <p:nvPr/>
        </p:nvSpPr>
        <p:spPr>
          <a:xfrm>
            <a:off x="4499992" y="2492896"/>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1" name="吹き出し: 角を丸めた四角形 10">
            <a:extLst>
              <a:ext uri="{FF2B5EF4-FFF2-40B4-BE49-F238E27FC236}">
                <a16:creationId xmlns:a16="http://schemas.microsoft.com/office/drawing/2014/main" id="{86B03291-974C-497B-B262-D6C0E7FFAD3B}"/>
              </a:ext>
            </a:extLst>
          </p:cNvPr>
          <p:cNvSpPr/>
          <p:nvPr/>
        </p:nvSpPr>
        <p:spPr>
          <a:xfrm>
            <a:off x="5940152" y="1774127"/>
            <a:ext cx="1728192"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12" name="吹き出し: 角を丸めた四角形 11">
            <a:extLst>
              <a:ext uri="{FF2B5EF4-FFF2-40B4-BE49-F238E27FC236}">
                <a16:creationId xmlns:a16="http://schemas.microsoft.com/office/drawing/2014/main" id="{F8CD6413-8F3A-4FD4-B6A7-F04DCDF4BA25}"/>
              </a:ext>
            </a:extLst>
          </p:cNvPr>
          <p:cNvSpPr/>
          <p:nvPr/>
        </p:nvSpPr>
        <p:spPr>
          <a:xfrm>
            <a:off x="6660232" y="4034353"/>
            <a:ext cx="1656184" cy="360040"/>
          </a:xfrm>
          <a:prstGeom prst="wedgeRoundRectCallout">
            <a:avLst>
              <a:gd name="adj1" fmla="val -26603"/>
              <a:gd name="adj2" fmla="val -1318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
        <p:nvSpPr>
          <p:cNvPr id="13" name="吹き出し: 角を丸めた四角形 12">
            <a:extLst>
              <a:ext uri="{FF2B5EF4-FFF2-40B4-BE49-F238E27FC236}">
                <a16:creationId xmlns:a16="http://schemas.microsoft.com/office/drawing/2014/main" id="{EC7E613F-8F0D-47EC-BFB3-A2EC3AADD1BE}"/>
              </a:ext>
            </a:extLst>
          </p:cNvPr>
          <p:cNvSpPr/>
          <p:nvPr/>
        </p:nvSpPr>
        <p:spPr>
          <a:xfrm>
            <a:off x="5220072" y="4869160"/>
            <a:ext cx="1728192"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sp>
        <p:nvSpPr>
          <p:cNvPr id="5" name="スライド番号プレースホルダー 4">
            <a:extLst>
              <a:ext uri="{FF2B5EF4-FFF2-40B4-BE49-F238E27FC236}">
                <a16:creationId xmlns:a16="http://schemas.microsoft.com/office/drawing/2014/main" id="{33EA0750-4FF7-4C4D-B86F-DA7EF057C45C}"/>
              </a:ext>
            </a:extLst>
          </p:cNvPr>
          <p:cNvSpPr>
            <a:spLocks noGrp="1"/>
          </p:cNvSpPr>
          <p:nvPr>
            <p:ph type="sldNum" sz="quarter" idx="12"/>
          </p:nvPr>
        </p:nvSpPr>
        <p:spPr/>
        <p:txBody>
          <a:bodyPr/>
          <a:lstStyle/>
          <a:p>
            <a:fld id="{428159FB-B171-47E6-97FF-94E4E8E0D996}" type="slidenum">
              <a:rPr kumimoji="1" lang="ja-JP" altLang="en-US" smtClean="0"/>
              <a:t>63</a:t>
            </a:fld>
            <a:endParaRPr kumimoji="1" lang="ja-JP" altLang="en-US"/>
          </a:p>
        </p:txBody>
      </p:sp>
      <p:sp>
        <p:nvSpPr>
          <p:cNvPr id="16" name="テキスト ボックス 15">
            <a:extLst>
              <a:ext uri="{FF2B5EF4-FFF2-40B4-BE49-F238E27FC236}">
                <a16:creationId xmlns:a16="http://schemas.microsoft.com/office/drawing/2014/main" id="{EB530616-A595-45E9-A5C3-61DDE859DBAC}"/>
              </a:ext>
            </a:extLst>
          </p:cNvPr>
          <p:cNvSpPr txBox="1"/>
          <p:nvPr/>
        </p:nvSpPr>
        <p:spPr>
          <a:xfrm>
            <a:off x="3190202" y="6423919"/>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Tree>
    <p:extLst>
      <p:ext uri="{BB962C8B-B14F-4D97-AF65-F5344CB8AC3E}">
        <p14:creationId xmlns:p14="http://schemas.microsoft.com/office/powerpoint/2010/main" val="210646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 折れ線グラフ&#10;&#10;自動的に生成された説明">
            <a:extLst>
              <a:ext uri="{FF2B5EF4-FFF2-40B4-BE49-F238E27FC236}">
                <a16:creationId xmlns:a16="http://schemas.microsoft.com/office/drawing/2014/main" id="{0E24A44A-B3AF-4DA1-A237-245EB370D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87" y="390503"/>
            <a:ext cx="8691626" cy="6076994"/>
          </a:xfrm>
          <a:prstGeom prst="rect">
            <a:avLst/>
          </a:prstGeom>
        </p:spPr>
      </p:pic>
      <p:sp>
        <p:nvSpPr>
          <p:cNvPr id="5" name="スライド番号プレースホルダー 4">
            <a:extLst>
              <a:ext uri="{FF2B5EF4-FFF2-40B4-BE49-F238E27FC236}">
                <a16:creationId xmlns:a16="http://schemas.microsoft.com/office/drawing/2014/main" id="{EEEED6BF-D6BF-45DF-B2A9-9CAC116346D5}"/>
              </a:ext>
            </a:extLst>
          </p:cNvPr>
          <p:cNvSpPr>
            <a:spLocks noGrp="1"/>
          </p:cNvSpPr>
          <p:nvPr>
            <p:ph type="sldNum" sz="quarter" idx="12"/>
          </p:nvPr>
        </p:nvSpPr>
        <p:spPr/>
        <p:txBody>
          <a:bodyPr/>
          <a:lstStyle/>
          <a:p>
            <a:fld id="{428159FB-B171-47E6-97FF-94E4E8E0D996}" type="slidenum">
              <a:rPr kumimoji="1" lang="ja-JP" altLang="en-US" smtClean="0"/>
              <a:t>64</a:t>
            </a:fld>
            <a:endParaRPr kumimoji="1" lang="ja-JP" altLang="en-US"/>
          </a:p>
        </p:txBody>
      </p:sp>
      <p:cxnSp>
        <p:nvCxnSpPr>
          <p:cNvPr id="7" name="直線矢印コネクタ 6">
            <a:extLst>
              <a:ext uri="{FF2B5EF4-FFF2-40B4-BE49-F238E27FC236}">
                <a16:creationId xmlns:a16="http://schemas.microsoft.com/office/drawing/2014/main" id="{F49F8379-A206-493A-B377-2DC762851474}"/>
              </a:ext>
            </a:extLst>
          </p:cNvPr>
          <p:cNvCxnSpPr/>
          <p:nvPr/>
        </p:nvCxnSpPr>
        <p:spPr>
          <a:xfrm flipV="1">
            <a:off x="6094558" y="2130906"/>
            <a:ext cx="1728192"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0B356F0-C8C8-4EB8-B4CF-08F9B7A65742}"/>
              </a:ext>
            </a:extLst>
          </p:cNvPr>
          <p:cNvCxnSpPr/>
          <p:nvPr/>
        </p:nvCxnSpPr>
        <p:spPr>
          <a:xfrm>
            <a:off x="5922080" y="4771409"/>
            <a:ext cx="2160240" cy="36004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C83487BE-A1F9-4B0E-83AF-AB11F45B6A35}"/>
              </a:ext>
            </a:extLst>
          </p:cNvPr>
          <p:cNvSpPr/>
          <p:nvPr/>
        </p:nvSpPr>
        <p:spPr>
          <a:xfrm>
            <a:off x="5310431" y="1844824"/>
            <a:ext cx="3833569" cy="37444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3" name="テキスト ボックス 12">
            <a:extLst>
              <a:ext uri="{FF2B5EF4-FFF2-40B4-BE49-F238E27FC236}">
                <a16:creationId xmlns:a16="http://schemas.microsoft.com/office/drawing/2014/main" id="{4B82FFFA-1FBD-4F88-A615-211E41D3FDCE}"/>
              </a:ext>
            </a:extLst>
          </p:cNvPr>
          <p:cNvSpPr txBox="1"/>
          <p:nvPr/>
        </p:nvSpPr>
        <p:spPr>
          <a:xfrm>
            <a:off x="3190202" y="6423919"/>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Tree>
    <p:extLst>
      <p:ext uri="{BB962C8B-B14F-4D97-AF65-F5344CB8AC3E}">
        <p14:creationId xmlns:p14="http://schemas.microsoft.com/office/powerpoint/2010/main" val="3691754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4098EBD-1582-4B01-B7CC-623571290BEA}"/>
              </a:ext>
            </a:extLst>
          </p:cNvPr>
          <p:cNvSpPr>
            <a:spLocks noGrp="1"/>
          </p:cNvSpPr>
          <p:nvPr>
            <p:ph type="sldNum" sz="quarter" idx="12"/>
          </p:nvPr>
        </p:nvSpPr>
        <p:spPr/>
        <p:txBody>
          <a:bodyPr/>
          <a:lstStyle/>
          <a:p>
            <a:fld id="{428159FB-B171-47E6-97FF-94E4E8E0D996}" type="slidenum">
              <a:rPr kumimoji="1" lang="ja-JP" altLang="en-US" smtClean="0"/>
              <a:t>65</a:t>
            </a:fld>
            <a:endParaRPr kumimoji="1" lang="ja-JP" altLang="en-US"/>
          </a:p>
        </p:txBody>
      </p:sp>
      <p:graphicFrame>
        <p:nvGraphicFramePr>
          <p:cNvPr id="11" name="グラフ 10">
            <a:extLst>
              <a:ext uri="{FF2B5EF4-FFF2-40B4-BE49-F238E27FC236}">
                <a16:creationId xmlns:a16="http://schemas.microsoft.com/office/drawing/2014/main" id="{5D949DA7-3236-4CBF-ABAF-BFE2A612D381}"/>
              </a:ext>
            </a:extLst>
          </p:cNvPr>
          <p:cNvGraphicFramePr>
            <a:graphicFrameLocks/>
          </p:cNvGraphicFramePr>
          <p:nvPr>
            <p:extLst>
              <p:ext uri="{D42A27DB-BD31-4B8C-83A1-F6EECF244321}">
                <p14:modId xmlns:p14="http://schemas.microsoft.com/office/powerpoint/2010/main" val="1326174486"/>
              </p:ext>
            </p:extLst>
          </p:nvPr>
        </p:nvGraphicFramePr>
        <p:xfrm>
          <a:off x="207962" y="810577"/>
          <a:ext cx="8728076" cy="52368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5586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今が借り時なのは分かった！</a:t>
            </a:r>
          </a:p>
        </p:txBody>
      </p:sp>
      <p:sp>
        <p:nvSpPr>
          <p:cNvPr id="3" name="コンテンツ プレースホルダー 2"/>
          <p:cNvSpPr>
            <a:spLocks noGrp="1"/>
          </p:cNvSpPr>
          <p:nvPr>
            <p:ph idx="1"/>
          </p:nvPr>
        </p:nvSpPr>
        <p:spPr>
          <a:xfrm>
            <a:off x="323528" y="1700808"/>
            <a:ext cx="8363272" cy="453650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55000" lnSpcReduction="20000"/>
          </a:bodyPr>
          <a:lstStyle/>
          <a:p>
            <a:pPr marL="0" indent="0">
              <a:buNone/>
            </a:pPr>
            <a:r>
              <a:rPr lang="ja-JP" altLang="en-US" dirty="0">
                <a:latin typeface="メイリオ" panose="020B0604030504040204" pitchFamily="50" charset="-128"/>
                <a:ea typeface="メイリオ" panose="020B0604030504040204" pitchFamily="50" charset="-128"/>
              </a:rPr>
              <a:t>どのくらいの借入金額（返済額）が妥当なのか？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sz="4100" dirty="0">
                <a:latin typeface="メイリオ" panose="020B0604030504040204" pitchFamily="50" charset="-128"/>
                <a:ea typeface="メイリオ" panose="020B0604030504040204" pitchFamily="50" charset="-128"/>
              </a:rPr>
              <a:t>銀行が貸してくれる金額＝</a:t>
            </a:r>
            <a:endParaRPr kumimoji="1" lang="en-US" altLang="ja-JP" sz="41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sz="3600" dirty="0">
                <a:solidFill>
                  <a:srgbClr val="FF0000"/>
                </a:solidFill>
                <a:latin typeface="メイリオ" panose="020B0604030504040204" pitchFamily="50" charset="-128"/>
                <a:ea typeface="メイリオ" panose="020B0604030504040204" pitchFamily="50" charset="-128"/>
              </a:rPr>
              <a:t>税込み年収の７</a:t>
            </a:r>
            <a:r>
              <a:rPr lang="en-US" altLang="ja-JP" sz="3600" dirty="0">
                <a:solidFill>
                  <a:srgbClr val="FF0000"/>
                </a:solidFill>
                <a:latin typeface="メイリオ" panose="020B0604030504040204" pitchFamily="50" charset="-128"/>
                <a:ea typeface="メイリオ" panose="020B0604030504040204" pitchFamily="50" charset="-128"/>
              </a:rPr>
              <a:t>.5</a:t>
            </a:r>
            <a:r>
              <a:rPr lang="ja-JP" altLang="en-US" sz="3600" dirty="0">
                <a:solidFill>
                  <a:srgbClr val="FF0000"/>
                </a:solidFill>
                <a:latin typeface="メイリオ" panose="020B0604030504040204" pitchFamily="50" charset="-128"/>
                <a:ea typeface="メイリオ" panose="020B0604030504040204" pitchFamily="50" charset="-128"/>
              </a:rPr>
              <a:t>倍～９</a:t>
            </a:r>
            <a:r>
              <a:rPr lang="en-US" altLang="ja-JP" sz="3600" dirty="0">
                <a:solidFill>
                  <a:srgbClr val="FF0000"/>
                </a:solidFill>
                <a:latin typeface="メイリオ" panose="020B0604030504040204" pitchFamily="50" charset="-128"/>
                <a:ea typeface="メイリオ" panose="020B0604030504040204" pitchFamily="50" charset="-128"/>
              </a:rPr>
              <a:t>.5</a:t>
            </a:r>
            <a:r>
              <a:rPr lang="ja-JP" altLang="en-US" sz="3600" dirty="0">
                <a:solidFill>
                  <a:srgbClr val="FF0000"/>
                </a:solidFill>
                <a:latin typeface="メイリオ" panose="020B0604030504040204" pitchFamily="50" charset="-128"/>
                <a:ea typeface="メイリオ" panose="020B0604030504040204" pitchFamily="50" charset="-128"/>
              </a:rPr>
              <a:t>倍</a:t>
            </a: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年間返済比率　３５％以内　（年収</a:t>
            </a:r>
            <a:r>
              <a:rPr lang="en-US" altLang="ja-JP" sz="3600" dirty="0">
                <a:latin typeface="メイリオ" panose="020B0604030504040204" pitchFamily="50" charset="-128"/>
                <a:ea typeface="メイリオ" panose="020B0604030504040204" pitchFamily="50" charset="-128"/>
              </a:rPr>
              <a:t>400</a:t>
            </a:r>
            <a:r>
              <a:rPr lang="ja-JP" altLang="en-US" sz="3600" dirty="0">
                <a:latin typeface="メイリオ" panose="020B0604030504040204" pitchFamily="50" charset="-128"/>
                <a:ea typeface="メイリオ" panose="020B0604030504040204" pitchFamily="50" charset="-128"/>
              </a:rPr>
              <a:t>万円以上の場合）</a:t>
            </a:r>
            <a:endParaRPr lang="en-US" altLang="ja-JP" sz="3600" dirty="0">
              <a:latin typeface="メイリオ" panose="020B0604030504040204" pitchFamily="50" charset="-128"/>
              <a:ea typeface="メイリオ" panose="020B0604030504040204" pitchFamily="50" charset="-128"/>
            </a:endParaRPr>
          </a:p>
          <a:p>
            <a:pPr marL="0" indent="0">
              <a:buNone/>
            </a:pP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　　　　　　　　　　　　　　</a:t>
            </a:r>
            <a:r>
              <a:rPr lang="ja-JP" altLang="en-US" sz="3600" dirty="0">
                <a:solidFill>
                  <a:srgbClr val="FF0000"/>
                </a:solidFill>
                <a:latin typeface="メイリオ" panose="020B0604030504040204" pitchFamily="50" charset="-128"/>
                <a:ea typeface="メイリオ" panose="020B0604030504040204" pitchFamily="50" charset="-128"/>
              </a:rPr>
              <a:t>年間返済額</a:t>
            </a:r>
            <a:endParaRPr lang="en-US" altLang="ja-JP" sz="36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dirty="0">
                <a:solidFill>
                  <a:srgbClr val="FF0000"/>
                </a:solidFill>
                <a:latin typeface="メイリオ" panose="020B0604030504040204" pitchFamily="50" charset="-128"/>
                <a:ea typeface="メイリオ" panose="020B0604030504040204" pitchFamily="50" charset="-128"/>
              </a:rPr>
              <a:t>　　　　　　　　　　　　税　込　年　収　　　　　　</a:t>
            </a:r>
            <a:r>
              <a:rPr lang="ja-JP" altLang="en-US" sz="3600" dirty="0">
                <a:solidFill>
                  <a:srgbClr val="002060"/>
                </a:solidFill>
                <a:latin typeface="メイリオ" panose="020B0604030504040204" pitchFamily="50" charset="-128"/>
                <a:ea typeface="メイリオ" panose="020B0604030504040204" pitchFamily="50" charset="-128"/>
              </a:rPr>
              <a:t>審査金利で計算</a:t>
            </a:r>
            <a:endParaRPr lang="en-US" altLang="ja-JP" sz="3600" dirty="0">
              <a:solidFill>
                <a:srgbClr val="002060"/>
              </a:solidFill>
              <a:latin typeface="メイリオ" panose="020B0604030504040204" pitchFamily="50" charset="-128"/>
              <a:ea typeface="メイリオ" panose="020B0604030504040204" pitchFamily="50" charset="-128"/>
            </a:endParaRPr>
          </a:p>
          <a:p>
            <a:pPr marL="0" indent="0">
              <a:buNone/>
            </a:pPr>
            <a:endParaRPr lang="en-US" altLang="ja-JP" sz="3600" dirty="0">
              <a:solidFill>
                <a:srgbClr val="002060"/>
              </a:solidFill>
              <a:latin typeface="メイリオ" panose="020B0604030504040204" pitchFamily="50" charset="-128"/>
              <a:ea typeface="メイリオ" panose="020B0604030504040204" pitchFamily="50" charset="-128"/>
            </a:endParaRPr>
          </a:p>
          <a:p>
            <a:pPr marL="0" indent="0" algn="ctr">
              <a:buNone/>
            </a:pPr>
            <a:r>
              <a:rPr kumimoji="1" lang="ja-JP" altLang="en-US" dirty="0">
                <a:latin typeface="メイリオ" panose="020B0604030504040204" pitchFamily="50" charset="-128"/>
                <a:ea typeface="メイリオ" panose="020B0604030504040204" pitchFamily="50" charset="-128"/>
              </a:rPr>
              <a:t>　　　　　　　　　　　　　　　　　　　　　　　　　　　○○</a:t>
            </a:r>
            <a:r>
              <a:rPr kumimoji="1" lang="ja-JP" altLang="en-US" sz="3800" dirty="0">
                <a:latin typeface="メイリオ" panose="020B0604030504040204" pitchFamily="50" charset="-128"/>
                <a:ea typeface="メイリオ" panose="020B0604030504040204" pitchFamily="50" charset="-128"/>
              </a:rPr>
              <a:t>銀行は</a:t>
            </a:r>
            <a:r>
              <a:rPr kumimoji="1" lang="ja-JP" altLang="en-US" sz="3800" dirty="0">
                <a:solidFill>
                  <a:srgbClr val="FF0000"/>
                </a:solidFill>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sz="4600" dirty="0">
                <a:solidFill>
                  <a:schemeClr val="accent1"/>
                </a:solidFill>
                <a:latin typeface="メイリオ" panose="020B0604030504040204" pitchFamily="50" charset="-128"/>
                <a:ea typeface="メイリオ" panose="020B0604030504040204" pitchFamily="50" charset="-128"/>
              </a:rPr>
              <a:t>無理なく返済できる金額は？</a:t>
            </a:r>
            <a:endParaRPr kumimoji="1" lang="en-US" altLang="ja-JP" sz="4600"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3131840" y="4077072"/>
            <a:ext cx="230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66</a:t>
            </a:fld>
            <a:endParaRPr kumimoji="1" lang="ja-JP" altLang="en-US"/>
          </a:p>
        </p:txBody>
      </p:sp>
    </p:spTree>
    <p:extLst>
      <p:ext uri="{BB962C8B-B14F-4D97-AF65-F5344CB8AC3E}">
        <p14:creationId xmlns:p14="http://schemas.microsoft.com/office/powerpoint/2010/main" val="7367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住宅ローンの返済は長期！</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ja-JP" altLang="en-US" dirty="0">
                <a:latin typeface="メイリオ" panose="020B0604030504040204" pitchFamily="50" charset="-128"/>
                <a:ea typeface="メイリオ" panose="020B0604030504040204" pitchFamily="50" charset="-128"/>
              </a:rPr>
              <a:t>・今、大丈夫でも</a:t>
            </a:r>
            <a:r>
              <a:rPr kumimoji="1" lang="ja-JP" altLang="en-US" dirty="0">
                <a:solidFill>
                  <a:srgbClr val="0070C0"/>
                </a:solidFill>
                <a:latin typeface="メイリオ" panose="020B0604030504040204" pitchFamily="50" charset="-128"/>
                <a:ea typeface="メイリオ" panose="020B0604030504040204" pitchFamily="50" charset="-128"/>
              </a:rPr>
              <a:t>将来</a:t>
            </a:r>
            <a:r>
              <a:rPr lang="ja-JP" altLang="en-US" dirty="0">
                <a:latin typeface="メイリオ" panose="020B0604030504040204" pitchFamily="50" charset="-128"/>
                <a:ea typeface="メイリオ" panose="020B0604030504040204" pitchFamily="50" charset="-128"/>
              </a:rPr>
              <a:t>は</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・子どもの</a:t>
            </a:r>
            <a:r>
              <a:rPr lang="ja-JP" altLang="en-US" dirty="0">
                <a:solidFill>
                  <a:srgbClr val="FF0000"/>
                </a:solidFill>
                <a:latin typeface="メイリオ" panose="020B0604030504040204" pitchFamily="50" charset="-128"/>
                <a:ea typeface="メイリオ" panose="020B0604030504040204" pitchFamily="50" charset="-128"/>
              </a:rPr>
              <a:t>教育費</a:t>
            </a:r>
            <a:r>
              <a:rPr lang="ja-JP" altLang="en-US" dirty="0">
                <a:latin typeface="メイリオ" panose="020B0604030504040204" pitchFamily="50" charset="-128"/>
                <a:ea typeface="メイリオ" panose="020B0604030504040204" pitchFamily="50" charset="-128"/>
              </a:rPr>
              <a:t>も考えると・・・</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老後</a:t>
            </a:r>
            <a:r>
              <a:rPr lang="ja-JP" altLang="en-US" dirty="0">
                <a:latin typeface="メイリオ" panose="020B0604030504040204" pitchFamily="50" charset="-128"/>
                <a:ea typeface="メイリオ" panose="020B0604030504040204" pitchFamily="50" charset="-128"/>
              </a:rPr>
              <a:t>のお金は大丈夫だろうか？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・自分達の</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住宅予算</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は適正なのか？　　　　　　　　　　　　　　</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t>　　　</a:t>
            </a:r>
            <a:r>
              <a:rPr lang="ja-JP" altLang="en-US" dirty="0">
                <a:solidFill>
                  <a:srgbClr val="0070C0"/>
                </a:solidFill>
                <a:latin typeface="HGS創英角ﾎﾟｯﾌﾟ体" panose="040B0A00000000000000" pitchFamily="50" charset="-128"/>
                <a:ea typeface="HGS創英角ﾎﾟｯﾌﾟ体" panose="040B0A00000000000000" pitchFamily="50" charset="-128"/>
              </a:rPr>
              <a:t>心配、</a:t>
            </a:r>
            <a:r>
              <a:rPr kumimoji="1" lang="ja-JP" altLang="en-US" dirty="0">
                <a:solidFill>
                  <a:srgbClr val="0070C0"/>
                </a:solidFill>
                <a:latin typeface="HGS創英角ﾎﾟｯﾌﾟ体" panose="040B0A00000000000000" pitchFamily="50" charset="-128"/>
                <a:ea typeface="HGS創英角ﾎﾟｯﾌﾟ体" panose="040B0A00000000000000" pitchFamily="50" charset="-128"/>
              </a:rPr>
              <a:t>不安</a:t>
            </a:r>
            <a:r>
              <a:rPr kumimoji="1" lang="ja-JP" altLang="en-US" dirty="0">
                <a:solidFill>
                  <a:srgbClr val="0070C0"/>
                </a:solidFill>
                <a:latin typeface="メイリオ" panose="020B0604030504040204" pitchFamily="50" charset="-128"/>
                <a:ea typeface="メイリオ" panose="020B0604030504040204" pitchFamily="50" charset="-128"/>
              </a:rPr>
              <a:t>・・・じゃないですか？</a:t>
            </a:r>
            <a:endParaRPr kumimoji="1" lang="en-US" altLang="ja-JP" dirty="0">
              <a:solidFill>
                <a:srgbClr val="0070C0"/>
              </a:solidFill>
              <a:latin typeface="メイリオ" panose="020B0604030504040204" pitchFamily="50" charset="-128"/>
              <a:ea typeface="メイリオ" panose="020B0604030504040204" pitchFamily="50" charset="-128"/>
            </a:endParaRPr>
          </a:p>
          <a:p>
            <a:pPr marL="0" indent="0">
              <a:buNone/>
            </a:pPr>
            <a:endParaRPr kumimoji="1" lang="en-US" altLang="ja-JP" sz="2800" dirty="0">
              <a:solidFill>
                <a:srgbClr val="0070C0"/>
              </a:solidFill>
              <a:latin typeface="メイリオ" panose="020B0604030504040204" pitchFamily="50" charset="-128"/>
              <a:ea typeface="メイリオ" panose="020B0604030504040204" pitchFamily="50" charset="-128"/>
            </a:endParaRPr>
          </a:p>
          <a:p>
            <a:pPr marL="0" indent="0">
              <a:buNone/>
            </a:pPr>
            <a:r>
              <a:rPr kumimoji="1" lang="ja-JP" altLang="en-US" sz="2800" dirty="0">
                <a:solidFill>
                  <a:srgbClr val="0070C0"/>
                </a:solidFill>
                <a:latin typeface="メイリオ" panose="020B0604030504040204" pitchFamily="50" charset="-128"/>
                <a:ea typeface="メイリオ" panose="020B0604030504040204" pitchFamily="50" charset="-128"/>
              </a:rPr>
              <a:t>その不安は</a:t>
            </a:r>
            <a:endParaRPr kumimoji="1" lang="en-US" altLang="ja-JP" sz="2800" dirty="0">
              <a:solidFill>
                <a:srgbClr val="0070C0"/>
              </a:solidFill>
              <a:latin typeface="メイリオ" panose="020B0604030504040204" pitchFamily="50" charset="-128"/>
              <a:ea typeface="メイリオ" panose="020B0604030504040204" pitchFamily="50" charset="-128"/>
            </a:endParaRPr>
          </a:p>
          <a:p>
            <a:pPr marL="0" indent="0">
              <a:buNone/>
            </a:pPr>
            <a:r>
              <a:rPr kumimoji="1" lang="en-US" altLang="ja-JP" sz="3000" dirty="0">
                <a:solidFill>
                  <a:srgbClr val="FF0000"/>
                </a:solidFill>
                <a:latin typeface="メイリオ" panose="020B0604030504040204" pitchFamily="50" charset="-128"/>
                <a:ea typeface="メイリオ" panose="020B0604030504040204" pitchFamily="50" charset="-128"/>
              </a:rPr>
              <a:t>『</a:t>
            </a:r>
            <a:r>
              <a:rPr kumimoji="1" lang="ja-JP" altLang="en-US" sz="3000" dirty="0">
                <a:solidFill>
                  <a:srgbClr val="FF0000"/>
                </a:solidFill>
                <a:latin typeface="メイリオ" panose="020B0604030504040204" pitchFamily="50" charset="-128"/>
                <a:ea typeface="メイリオ" panose="020B0604030504040204" pitchFamily="50" charset="-128"/>
              </a:rPr>
              <a:t>ライフプラン</a:t>
            </a:r>
            <a:r>
              <a:rPr kumimoji="1" lang="en-US" altLang="ja-JP" sz="3000" dirty="0">
                <a:solidFill>
                  <a:srgbClr val="FF0000"/>
                </a:solidFill>
                <a:latin typeface="メイリオ" panose="020B0604030504040204" pitchFamily="50" charset="-128"/>
                <a:ea typeface="メイリオ" panose="020B0604030504040204" pitchFamily="50" charset="-128"/>
              </a:rPr>
              <a:t>』</a:t>
            </a:r>
            <a:r>
              <a:rPr kumimoji="1" lang="ja-JP" altLang="en-US" sz="3000" dirty="0">
                <a:solidFill>
                  <a:srgbClr val="FF0000"/>
                </a:solidFill>
                <a:latin typeface="メイリオ" panose="020B0604030504040204" pitchFamily="50" charset="-128"/>
                <a:ea typeface="メイリオ" panose="020B0604030504040204" pitchFamily="50" charset="-128"/>
              </a:rPr>
              <a:t>を</a:t>
            </a:r>
            <a:r>
              <a:rPr lang="ja-JP" altLang="en-US" sz="3000" dirty="0">
                <a:solidFill>
                  <a:srgbClr val="FF0000"/>
                </a:solidFill>
                <a:latin typeface="メイリオ" panose="020B0604030504040204" pitchFamily="50" charset="-128"/>
                <a:ea typeface="メイリオ" panose="020B0604030504040204" pitchFamily="50" charset="-128"/>
              </a:rPr>
              <a:t>作</a:t>
            </a:r>
            <a:r>
              <a:rPr kumimoji="1" lang="ja-JP" altLang="en-US" sz="3000" dirty="0">
                <a:solidFill>
                  <a:srgbClr val="FF0000"/>
                </a:solidFill>
                <a:latin typeface="メイリオ" panose="020B0604030504040204" pitchFamily="50" charset="-128"/>
                <a:ea typeface="メイリオ" panose="020B0604030504040204" pitchFamily="50" charset="-128"/>
              </a:rPr>
              <a:t>ることで解消します！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67</a:t>
            </a:fld>
            <a:endParaRPr kumimoji="1" lang="ja-JP" altLang="en-US" dirty="0"/>
          </a:p>
        </p:txBody>
      </p:sp>
    </p:spTree>
    <p:extLst>
      <p:ext uri="{BB962C8B-B14F-4D97-AF65-F5344CB8AC3E}">
        <p14:creationId xmlns:p14="http://schemas.microsoft.com/office/powerpoint/2010/main" val="173788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720"/>
            <a:ext cx="8229600" cy="468052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kumimoji="1" lang="ja-JP" altLang="en-US" dirty="0">
                <a:solidFill>
                  <a:srgbClr val="C00000"/>
                </a:solidFill>
                <a:latin typeface="メイリオ" panose="020B0604030504040204" pitchFamily="50" charset="-128"/>
                <a:ea typeface="メイリオ" panose="020B0604030504040204" pitchFamily="50" charset="-128"/>
              </a:rPr>
              <a:t>ライフプラン</a:t>
            </a:r>
            <a:r>
              <a:rPr kumimoji="1" lang="ja-JP" altLang="en-US" dirty="0">
                <a:latin typeface="メイリオ" panose="020B0604030504040204" pitchFamily="50" charset="-128"/>
                <a:ea typeface="メイリオ" panose="020B0604030504040204" pitchFamily="50" charset="-128"/>
              </a:rPr>
              <a:t>とは？</a:t>
            </a:r>
            <a:br>
              <a:rPr kumimoji="1" lang="en-US" altLang="ja-JP" dirty="0">
                <a:latin typeface="メイリオ" panose="020B0604030504040204" pitchFamily="50" charset="-128"/>
                <a:ea typeface="メイリオ" panose="020B0604030504040204" pitchFamily="50" charset="-128"/>
              </a:rPr>
            </a:br>
            <a:br>
              <a:rPr kumimoji="1" lang="en-US" altLang="ja-JP"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（マネープラン）</a:t>
            </a:r>
            <a:endParaRPr kumimoji="1" lang="ja-JP" altLang="en-US" sz="32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68</a:t>
            </a:fld>
            <a:endParaRPr kumimoji="1" lang="ja-JP" altLang="en-US"/>
          </a:p>
        </p:txBody>
      </p:sp>
    </p:spTree>
    <p:extLst>
      <p:ext uri="{BB962C8B-B14F-4D97-AF65-F5344CB8AC3E}">
        <p14:creationId xmlns:p14="http://schemas.microsoft.com/office/powerpoint/2010/main" val="290160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F0000"/>
                </a:solidFill>
                <a:latin typeface="メイリオ" panose="020B0604030504040204" pitchFamily="50" charset="-128"/>
                <a:ea typeface="メイリオ" panose="020B0604030504040204" pitchFamily="50" charset="-128"/>
              </a:rPr>
              <a:t>ライフプラン</a:t>
            </a:r>
          </a:p>
        </p:txBody>
      </p:sp>
      <p:sp>
        <p:nvSpPr>
          <p:cNvPr id="3" name="コンテンツ プレースホルダー 2"/>
          <p:cNvSpPr>
            <a:spLocks noGrp="1"/>
          </p:cNvSpPr>
          <p:nvPr>
            <p:ph idx="1"/>
          </p:nvPr>
        </p:nvSpPr>
        <p:spPr>
          <a:xfrm>
            <a:off x="457200" y="1600200"/>
            <a:ext cx="8291264"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2500"/>
          </a:bodyPr>
          <a:lstStyle/>
          <a:p>
            <a:pPr marL="0" indent="0">
              <a:buNone/>
            </a:pPr>
            <a:r>
              <a:rPr kumimoji="1" lang="ja-JP" altLang="en-US" dirty="0">
                <a:latin typeface="メイリオ" panose="020B0604030504040204" pitchFamily="50" charset="-128"/>
                <a:ea typeface="メイリオ" panose="020B0604030504040204" pitchFamily="50" charset="-128"/>
              </a:rPr>
              <a:t>ライフ＝</a:t>
            </a:r>
            <a:r>
              <a:rPr lang="ja-JP" altLang="en-US" dirty="0">
                <a:latin typeface="メイリオ" panose="020B0604030504040204" pitchFamily="50" charset="-128"/>
                <a:ea typeface="メイリオ" panose="020B0604030504040204" pitchFamily="50" charset="-128"/>
              </a:rPr>
              <a:t>人生・生活</a:t>
            </a:r>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プラン＝計画・設計</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ご家族の</a:t>
            </a:r>
            <a:r>
              <a:rPr lang="ja-JP" altLang="en-US" dirty="0">
                <a:solidFill>
                  <a:srgbClr val="FF0000"/>
                </a:solidFill>
                <a:latin typeface="メイリオ" panose="020B0604030504040204" pitchFamily="50" charset="-128"/>
                <a:ea typeface="メイリオ" panose="020B0604030504040204" pitchFamily="50" charset="-128"/>
              </a:rPr>
              <a:t>ライフイベント</a:t>
            </a:r>
            <a:r>
              <a:rPr lang="ja-JP" altLang="en-US" dirty="0">
                <a:latin typeface="メイリオ" panose="020B0604030504040204" pitchFamily="50" charset="-128"/>
                <a:ea typeface="メイリオ" panose="020B0604030504040204" pitchFamily="50" charset="-128"/>
              </a:rPr>
              <a:t>に合わせて</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　　　お金の使い方（収支）</a:t>
            </a:r>
            <a:r>
              <a:rPr kumimoji="1" lang="ja-JP" altLang="en-US" dirty="0">
                <a:latin typeface="メイリオ" panose="020B0604030504040204" pitchFamily="50" charset="-128"/>
                <a:ea typeface="メイリオ" panose="020B0604030504040204" pitchFamily="50" charset="-128"/>
              </a:rPr>
              <a:t>を</a:t>
            </a:r>
            <a:r>
              <a:rPr kumimoji="1" lang="ja-JP" altLang="en-US" dirty="0">
                <a:solidFill>
                  <a:srgbClr val="FF0000"/>
                </a:solidFill>
                <a:latin typeface="メイリオ" panose="020B0604030504040204" pitchFamily="50" charset="-128"/>
                <a:ea typeface="メイリオ" panose="020B0604030504040204" pitchFamily="50" charset="-128"/>
              </a:rPr>
              <a:t>計画すること！</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2400" dirty="0">
                <a:solidFill>
                  <a:schemeClr val="accent5"/>
                </a:solidFill>
                <a:latin typeface="メイリオ" panose="020B0604030504040204" pitchFamily="50" charset="-128"/>
                <a:ea typeface="メイリオ" panose="020B0604030504040204" pitchFamily="50" charset="-128"/>
              </a:rPr>
              <a:t>将来設計図を描き、お金が足りなくならないかチェックする！</a:t>
            </a:r>
            <a:endParaRPr kumimoji="1" lang="en-US" altLang="ja-JP" sz="2400" dirty="0">
              <a:solidFill>
                <a:schemeClr val="accent5"/>
              </a:solidFill>
              <a:latin typeface="メイリオ" panose="020B0604030504040204" pitchFamily="50" charset="-128"/>
              <a:ea typeface="メイリオ" panose="020B0604030504040204" pitchFamily="50" charset="-128"/>
            </a:endParaRPr>
          </a:p>
          <a:p>
            <a:pPr marL="0" indent="0">
              <a:buNone/>
            </a:pPr>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キャッシュフロー表</a:t>
            </a:r>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　</a:t>
            </a:r>
            <a:r>
              <a:rPr kumimoji="1" lang="ja-JP" altLang="en-US" sz="2400" dirty="0">
                <a:solidFill>
                  <a:schemeClr val="accent5"/>
                </a:solidFill>
                <a:latin typeface="メイリオ" panose="020B0604030504040204" pitchFamily="50" charset="-128"/>
                <a:ea typeface="メイリオ" panose="020B0604030504040204" pitchFamily="50" charset="-128"/>
              </a:rPr>
              <a:t>の作成！</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69</a:t>
            </a:fld>
            <a:endParaRPr kumimoji="1" lang="ja-JP" altLang="en-US"/>
          </a:p>
        </p:txBody>
      </p:sp>
    </p:spTree>
    <p:extLst>
      <p:ext uri="{BB962C8B-B14F-4D97-AF65-F5344CB8AC3E}">
        <p14:creationId xmlns:p14="http://schemas.microsoft.com/office/powerpoint/2010/main" val="98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159FB-B171-47E6-97FF-94E4E8E0D996}" type="slidenum">
              <a:rPr kumimoji="1" lang="ja-JP" altLang="en-US" sz="1200" b="0" i="0" u="none" strike="noStrike" kern="1200" cap="none" spc="0" normalizeH="0" baseline="0" noProof="0" smtClean="0">
                <a:ln>
                  <a:noFill/>
                </a:ln>
                <a:solidFill>
                  <a:prstClr val="black">
                    <a:tint val="75000"/>
                  </a:prstClr>
                </a:solidFill>
                <a:effectLst/>
                <a:uLnTx/>
                <a:uFillTx/>
                <a:latin typeface="Tw Cen MT"/>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Tw Cen MT"/>
              <a:ea typeface="メイリオ"/>
              <a:cs typeface="+mn-cs"/>
            </a:endParaRPr>
          </a:p>
        </p:txBody>
      </p:sp>
      <p:sp>
        <p:nvSpPr>
          <p:cNvPr id="8" name="矢印: 上 7">
            <a:extLst>
              <a:ext uri="{FF2B5EF4-FFF2-40B4-BE49-F238E27FC236}">
                <a16:creationId xmlns:a16="http://schemas.microsoft.com/office/drawing/2014/main" id="{7B5741AC-0CC2-4A77-AD6C-34B3FFEEF299}"/>
              </a:ext>
            </a:extLst>
          </p:cNvPr>
          <p:cNvSpPr/>
          <p:nvPr/>
        </p:nvSpPr>
        <p:spPr>
          <a:xfrm>
            <a:off x="1615835" y="1443211"/>
            <a:ext cx="1080120" cy="3780420"/>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D141EE2-FDA2-414D-9EB4-F58DF50AACE4}"/>
              </a:ext>
            </a:extLst>
          </p:cNvPr>
          <p:cNvSpPr txBox="1"/>
          <p:nvPr/>
        </p:nvSpPr>
        <p:spPr>
          <a:xfrm>
            <a:off x="3995936" y="2023558"/>
            <a:ext cx="3964547" cy="369332"/>
          </a:xfrm>
          <a:prstGeom prst="rect">
            <a:avLst/>
          </a:prstGeom>
          <a:noFill/>
        </p:spPr>
        <p:txBody>
          <a:bodyPr wrap="none" rtlCol="0">
            <a:spAutoFit/>
          </a:bodyPr>
          <a:lstStyle/>
          <a:p>
            <a:r>
              <a:rPr kumimoji="1" lang="en-US" altLang="ja-JP" b="1" dirty="0"/>
              <a:t>【</a:t>
            </a:r>
            <a:r>
              <a:rPr kumimoji="1" lang="ja-JP" altLang="en-US" b="1" dirty="0"/>
              <a:t>フラット</a:t>
            </a:r>
            <a:r>
              <a:rPr kumimoji="1" lang="en-US" altLang="ja-JP" b="1" dirty="0"/>
              <a:t>35 】</a:t>
            </a:r>
            <a:r>
              <a:rPr kumimoji="1" lang="ja-JP" altLang="en-US" b="1" dirty="0"/>
              <a:t>Ｓ（金利Ａプラン）</a:t>
            </a:r>
          </a:p>
        </p:txBody>
      </p:sp>
      <p:sp>
        <p:nvSpPr>
          <p:cNvPr id="10" name="テキスト ボックス 9">
            <a:extLst>
              <a:ext uri="{FF2B5EF4-FFF2-40B4-BE49-F238E27FC236}">
                <a16:creationId xmlns:a16="http://schemas.microsoft.com/office/drawing/2014/main" id="{673D07F6-27AD-4679-8669-CF8E58283F41}"/>
              </a:ext>
            </a:extLst>
          </p:cNvPr>
          <p:cNvSpPr txBox="1"/>
          <p:nvPr/>
        </p:nvSpPr>
        <p:spPr>
          <a:xfrm>
            <a:off x="3995936" y="2924944"/>
            <a:ext cx="3964547" cy="369332"/>
          </a:xfrm>
          <a:prstGeom prst="rect">
            <a:avLst/>
          </a:prstGeom>
          <a:noFill/>
        </p:spPr>
        <p:txBody>
          <a:bodyPr wrap="none" rtlCol="0">
            <a:spAutoFit/>
          </a:bodyPr>
          <a:lstStyle/>
          <a:p>
            <a:r>
              <a:rPr kumimoji="1" lang="en-US" altLang="ja-JP" b="1" dirty="0"/>
              <a:t>【</a:t>
            </a:r>
            <a:r>
              <a:rPr kumimoji="1" lang="ja-JP" altLang="en-US" b="1" dirty="0"/>
              <a:t>フラット</a:t>
            </a:r>
            <a:r>
              <a:rPr kumimoji="1" lang="en-US" altLang="ja-JP" b="1" dirty="0"/>
              <a:t>35 】</a:t>
            </a:r>
            <a:r>
              <a:rPr kumimoji="1" lang="ja-JP" altLang="en-US" b="1" dirty="0"/>
              <a:t>Ｓ（金利Ｂプラン）</a:t>
            </a:r>
          </a:p>
        </p:txBody>
      </p:sp>
      <p:sp>
        <p:nvSpPr>
          <p:cNvPr id="11" name="テキスト ボックス 10">
            <a:extLst>
              <a:ext uri="{FF2B5EF4-FFF2-40B4-BE49-F238E27FC236}">
                <a16:creationId xmlns:a16="http://schemas.microsoft.com/office/drawing/2014/main" id="{43C31A48-CC01-4E14-AD8C-AADB0917F2A4}"/>
              </a:ext>
            </a:extLst>
          </p:cNvPr>
          <p:cNvSpPr txBox="1"/>
          <p:nvPr/>
        </p:nvSpPr>
        <p:spPr>
          <a:xfrm>
            <a:off x="3993127" y="3821474"/>
            <a:ext cx="1887055" cy="369332"/>
          </a:xfrm>
          <a:prstGeom prst="rect">
            <a:avLst/>
          </a:prstGeom>
          <a:noFill/>
        </p:spPr>
        <p:txBody>
          <a:bodyPr wrap="none" rtlCol="0">
            <a:spAutoFit/>
          </a:bodyPr>
          <a:lstStyle/>
          <a:p>
            <a:r>
              <a:rPr kumimoji="1" lang="en-US" altLang="ja-JP" b="1" dirty="0"/>
              <a:t>【</a:t>
            </a:r>
            <a:r>
              <a:rPr kumimoji="1" lang="ja-JP" altLang="en-US" b="1" dirty="0"/>
              <a:t>フラット</a:t>
            </a:r>
            <a:r>
              <a:rPr kumimoji="1" lang="en-US" altLang="ja-JP" b="1" dirty="0"/>
              <a:t>35 】</a:t>
            </a:r>
            <a:endParaRPr kumimoji="1" lang="ja-JP" altLang="en-US" b="1" dirty="0"/>
          </a:p>
        </p:txBody>
      </p:sp>
      <p:sp>
        <p:nvSpPr>
          <p:cNvPr id="12" name="テキスト ボックス 11">
            <a:extLst>
              <a:ext uri="{FF2B5EF4-FFF2-40B4-BE49-F238E27FC236}">
                <a16:creationId xmlns:a16="http://schemas.microsoft.com/office/drawing/2014/main" id="{914B0C81-0BFA-41DE-B1B0-5C6420FB3F62}"/>
              </a:ext>
            </a:extLst>
          </p:cNvPr>
          <p:cNvSpPr txBox="1"/>
          <p:nvPr/>
        </p:nvSpPr>
        <p:spPr>
          <a:xfrm>
            <a:off x="4139953" y="4718004"/>
            <a:ext cx="1338828" cy="369332"/>
          </a:xfrm>
          <a:prstGeom prst="rect">
            <a:avLst/>
          </a:prstGeom>
          <a:noFill/>
        </p:spPr>
        <p:txBody>
          <a:bodyPr wrap="none" rtlCol="0">
            <a:spAutoFit/>
          </a:bodyPr>
          <a:lstStyle/>
          <a:p>
            <a:r>
              <a:rPr kumimoji="1" lang="ja-JP" altLang="en-US" b="1" dirty="0"/>
              <a:t>建築基準法</a:t>
            </a:r>
          </a:p>
        </p:txBody>
      </p:sp>
      <p:sp>
        <p:nvSpPr>
          <p:cNvPr id="13" name="テキスト ボックス 12">
            <a:extLst>
              <a:ext uri="{FF2B5EF4-FFF2-40B4-BE49-F238E27FC236}">
                <a16:creationId xmlns:a16="http://schemas.microsoft.com/office/drawing/2014/main" id="{13B4EDB0-66FC-4BF3-ABC4-66DD667C897E}"/>
              </a:ext>
            </a:extLst>
          </p:cNvPr>
          <p:cNvSpPr txBox="1"/>
          <p:nvPr/>
        </p:nvSpPr>
        <p:spPr>
          <a:xfrm>
            <a:off x="1385003" y="2648643"/>
            <a:ext cx="461665" cy="1938992"/>
          </a:xfrm>
          <a:prstGeom prst="rect">
            <a:avLst/>
          </a:prstGeom>
          <a:noFill/>
        </p:spPr>
        <p:txBody>
          <a:bodyPr vert="eaVert" wrap="none" rtlCol="0">
            <a:spAutoFit/>
          </a:bodyPr>
          <a:lstStyle/>
          <a:p>
            <a:r>
              <a:rPr kumimoji="1" lang="ja-JP" altLang="en-US" b="1" dirty="0"/>
              <a:t>技術基準のレベル</a:t>
            </a:r>
          </a:p>
        </p:txBody>
      </p:sp>
      <p:sp>
        <p:nvSpPr>
          <p:cNvPr id="14" name="正方形/長方形 13">
            <a:extLst>
              <a:ext uri="{FF2B5EF4-FFF2-40B4-BE49-F238E27FC236}">
                <a16:creationId xmlns:a16="http://schemas.microsoft.com/office/drawing/2014/main" id="{A8EC48AB-BFC4-4B5E-8CDC-FF16075CF256}"/>
              </a:ext>
            </a:extLst>
          </p:cNvPr>
          <p:cNvSpPr/>
          <p:nvPr/>
        </p:nvSpPr>
        <p:spPr>
          <a:xfrm>
            <a:off x="3092021" y="1917677"/>
            <a:ext cx="388223" cy="3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a:extLst>
              <a:ext uri="{FF2B5EF4-FFF2-40B4-BE49-F238E27FC236}">
                <a16:creationId xmlns:a16="http://schemas.microsoft.com/office/drawing/2014/main" id="{B85D3406-C9F6-45D4-A342-F7718E09E0B8}"/>
              </a:ext>
            </a:extLst>
          </p:cNvPr>
          <p:cNvSpPr/>
          <p:nvPr/>
        </p:nvSpPr>
        <p:spPr>
          <a:xfrm>
            <a:off x="2972395" y="1730398"/>
            <a:ext cx="627476" cy="18727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75E1362D-B556-4619-8860-F4A6054AF1E6}"/>
              </a:ext>
            </a:extLst>
          </p:cNvPr>
          <p:cNvSpPr/>
          <p:nvPr/>
        </p:nvSpPr>
        <p:spPr>
          <a:xfrm>
            <a:off x="3211081" y="2042410"/>
            <a:ext cx="150102" cy="15010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70A08C47-31D4-4F05-8A2F-5CCA468D9515}"/>
              </a:ext>
            </a:extLst>
          </p:cNvPr>
          <p:cNvCxnSpPr>
            <a:cxnSpLocks/>
            <a:endCxn id="16" idx="3"/>
          </p:cNvCxnSpPr>
          <p:nvPr/>
        </p:nvCxnSpPr>
        <p:spPr>
          <a:xfrm flipV="1">
            <a:off x="3211081" y="2117461"/>
            <a:ext cx="150102" cy="414"/>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F210C4D7-3F7F-48D7-8323-1050BD7D9F1A}"/>
              </a:ext>
            </a:extLst>
          </p:cNvPr>
          <p:cNvCxnSpPr>
            <a:cxnSpLocks/>
            <a:endCxn id="16" idx="2"/>
          </p:cNvCxnSpPr>
          <p:nvPr/>
        </p:nvCxnSpPr>
        <p:spPr>
          <a:xfrm>
            <a:off x="3286132" y="2045866"/>
            <a:ext cx="0" cy="146646"/>
          </a:xfrm>
          <a:prstGeom prst="line">
            <a:avLst/>
          </a:prstGeom>
        </p:spPr>
        <p:style>
          <a:lnRef idx="1">
            <a:schemeClr val="dk1"/>
          </a:lnRef>
          <a:fillRef idx="0">
            <a:schemeClr val="dk1"/>
          </a:fillRef>
          <a:effectRef idx="0">
            <a:schemeClr val="dk1"/>
          </a:effectRef>
          <a:fontRef idx="minor">
            <a:schemeClr val="tx1"/>
          </a:fontRef>
        </p:style>
      </p:cxnSp>
      <p:sp>
        <p:nvSpPr>
          <p:cNvPr id="25" name="正方形/長方形 24">
            <a:extLst>
              <a:ext uri="{FF2B5EF4-FFF2-40B4-BE49-F238E27FC236}">
                <a16:creationId xmlns:a16="http://schemas.microsoft.com/office/drawing/2014/main" id="{03A23084-88FF-44FC-AAC5-531CB1FB4543}"/>
              </a:ext>
            </a:extLst>
          </p:cNvPr>
          <p:cNvSpPr/>
          <p:nvPr/>
        </p:nvSpPr>
        <p:spPr>
          <a:xfrm>
            <a:off x="3092021" y="2818410"/>
            <a:ext cx="388223" cy="3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7D976F84-C59C-422A-A7FA-1456A1197D60}"/>
              </a:ext>
            </a:extLst>
          </p:cNvPr>
          <p:cNvSpPr/>
          <p:nvPr/>
        </p:nvSpPr>
        <p:spPr>
          <a:xfrm>
            <a:off x="2972395" y="2631131"/>
            <a:ext cx="627476" cy="18727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6066E38A-1132-4079-8AFA-2770BEFDF68E}"/>
              </a:ext>
            </a:extLst>
          </p:cNvPr>
          <p:cNvSpPr/>
          <p:nvPr/>
        </p:nvSpPr>
        <p:spPr>
          <a:xfrm>
            <a:off x="3211081" y="2943143"/>
            <a:ext cx="150102" cy="15010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D84D6615-E69B-43C9-B8D7-1BCC8415F7DE}"/>
              </a:ext>
            </a:extLst>
          </p:cNvPr>
          <p:cNvCxnSpPr>
            <a:cxnSpLocks/>
            <a:endCxn id="27" idx="3"/>
          </p:cNvCxnSpPr>
          <p:nvPr/>
        </p:nvCxnSpPr>
        <p:spPr>
          <a:xfrm flipV="1">
            <a:off x="3211081" y="3018194"/>
            <a:ext cx="150102" cy="414"/>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A3365FC3-602B-4405-AFBA-07B65588A531}"/>
              </a:ext>
            </a:extLst>
          </p:cNvPr>
          <p:cNvCxnSpPr>
            <a:cxnSpLocks/>
            <a:endCxn id="27" idx="2"/>
          </p:cNvCxnSpPr>
          <p:nvPr/>
        </p:nvCxnSpPr>
        <p:spPr>
          <a:xfrm>
            <a:off x="3286132" y="2946599"/>
            <a:ext cx="0" cy="146646"/>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E097AC6A-3BFA-4738-A0E1-3DCB5B206D77}"/>
              </a:ext>
            </a:extLst>
          </p:cNvPr>
          <p:cNvSpPr/>
          <p:nvPr/>
        </p:nvSpPr>
        <p:spPr>
          <a:xfrm>
            <a:off x="3095097" y="3720474"/>
            <a:ext cx="388223" cy="3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8D3EACFD-D4FB-4C8B-B291-D2CC3131E7C7}"/>
              </a:ext>
            </a:extLst>
          </p:cNvPr>
          <p:cNvSpPr/>
          <p:nvPr/>
        </p:nvSpPr>
        <p:spPr>
          <a:xfrm>
            <a:off x="2975471" y="3533195"/>
            <a:ext cx="627476" cy="18727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5FCB9627-2D20-4585-B178-5B16658A628D}"/>
              </a:ext>
            </a:extLst>
          </p:cNvPr>
          <p:cNvSpPr/>
          <p:nvPr/>
        </p:nvSpPr>
        <p:spPr>
          <a:xfrm>
            <a:off x="3214157" y="3845207"/>
            <a:ext cx="150102" cy="15010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B2E0BFA2-A9CD-47AD-8637-91CF539D00C7}"/>
              </a:ext>
            </a:extLst>
          </p:cNvPr>
          <p:cNvCxnSpPr>
            <a:cxnSpLocks/>
            <a:endCxn id="32" idx="3"/>
          </p:cNvCxnSpPr>
          <p:nvPr/>
        </p:nvCxnSpPr>
        <p:spPr>
          <a:xfrm flipV="1">
            <a:off x="3214157" y="3920258"/>
            <a:ext cx="150102" cy="414"/>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42512686-6E79-4B1F-ABFC-4865D95A19B6}"/>
              </a:ext>
            </a:extLst>
          </p:cNvPr>
          <p:cNvCxnSpPr>
            <a:cxnSpLocks/>
            <a:endCxn id="32" idx="2"/>
          </p:cNvCxnSpPr>
          <p:nvPr/>
        </p:nvCxnSpPr>
        <p:spPr>
          <a:xfrm>
            <a:off x="3289208" y="3848663"/>
            <a:ext cx="0" cy="146646"/>
          </a:xfrm>
          <a:prstGeom prst="line">
            <a:avLst/>
          </a:prstGeom>
        </p:spPr>
        <p:style>
          <a:lnRef idx="1">
            <a:schemeClr val="dk1"/>
          </a:lnRef>
          <a:fillRef idx="0">
            <a:schemeClr val="dk1"/>
          </a:fillRef>
          <a:effectRef idx="0">
            <a:schemeClr val="dk1"/>
          </a:effectRef>
          <a:fontRef idx="minor">
            <a:schemeClr val="tx1"/>
          </a:fontRef>
        </p:style>
      </p:cxnSp>
      <p:sp>
        <p:nvSpPr>
          <p:cNvPr id="35" name="正方形/長方形 34">
            <a:extLst>
              <a:ext uri="{FF2B5EF4-FFF2-40B4-BE49-F238E27FC236}">
                <a16:creationId xmlns:a16="http://schemas.microsoft.com/office/drawing/2014/main" id="{25FF8D9C-2F6D-40B7-971E-A2FECC411428}"/>
              </a:ext>
            </a:extLst>
          </p:cNvPr>
          <p:cNvSpPr/>
          <p:nvPr/>
        </p:nvSpPr>
        <p:spPr>
          <a:xfrm>
            <a:off x="3092021" y="4620851"/>
            <a:ext cx="388223" cy="388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a:extLst>
              <a:ext uri="{FF2B5EF4-FFF2-40B4-BE49-F238E27FC236}">
                <a16:creationId xmlns:a16="http://schemas.microsoft.com/office/drawing/2014/main" id="{D07C5BAA-8869-4095-B4CB-DFC0322A71E0}"/>
              </a:ext>
            </a:extLst>
          </p:cNvPr>
          <p:cNvSpPr/>
          <p:nvPr/>
        </p:nvSpPr>
        <p:spPr>
          <a:xfrm>
            <a:off x="2972395" y="4433572"/>
            <a:ext cx="627476" cy="18727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E8510BCC-62BE-47DE-B854-4421125876F2}"/>
              </a:ext>
            </a:extLst>
          </p:cNvPr>
          <p:cNvSpPr/>
          <p:nvPr/>
        </p:nvSpPr>
        <p:spPr>
          <a:xfrm>
            <a:off x="3211081" y="4745584"/>
            <a:ext cx="150102" cy="15010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7F00CE45-6EA2-4554-8690-AFAC8852C313}"/>
              </a:ext>
            </a:extLst>
          </p:cNvPr>
          <p:cNvCxnSpPr>
            <a:cxnSpLocks/>
            <a:endCxn id="37" idx="3"/>
          </p:cNvCxnSpPr>
          <p:nvPr/>
        </p:nvCxnSpPr>
        <p:spPr>
          <a:xfrm flipV="1">
            <a:off x="3211081" y="4820635"/>
            <a:ext cx="150102" cy="414"/>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9381FAF3-992E-4CD6-9BD7-555F09293B42}"/>
              </a:ext>
            </a:extLst>
          </p:cNvPr>
          <p:cNvCxnSpPr>
            <a:cxnSpLocks/>
            <a:endCxn id="37" idx="2"/>
          </p:cNvCxnSpPr>
          <p:nvPr/>
        </p:nvCxnSpPr>
        <p:spPr>
          <a:xfrm>
            <a:off x="3286132" y="4749040"/>
            <a:ext cx="0" cy="146646"/>
          </a:xfrm>
          <a:prstGeom prst="line">
            <a:avLst/>
          </a:prstGeom>
        </p:spPr>
        <p:style>
          <a:lnRef idx="1">
            <a:schemeClr val="dk1"/>
          </a:lnRef>
          <a:fillRef idx="0">
            <a:schemeClr val="dk1"/>
          </a:fillRef>
          <a:effectRef idx="0">
            <a:schemeClr val="dk1"/>
          </a:effectRef>
          <a:fontRef idx="minor">
            <a:schemeClr val="tx1"/>
          </a:fontRef>
        </p:style>
      </p:cxnSp>
      <p:sp>
        <p:nvSpPr>
          <p:cNvPr id="40" name="四角形: 角を丸くする 39">
            <a:extLst>
              <a:ext uri="{FF2B5EF4-FFF2-40B4-BE49-F238E27FC236}">
                <a16:creationId xmlns:a16="http://schemas.microsoft.com/office/drawing/2014/main" id="{6D8984FE-EA7F-4E85-B896-94974183B39C}"/>
              </a:ext>
            </a:extLst>
          </p:cNvPr>
          <p:cNvSpPr/>
          <p:nvPr/>
        </p:nvSpPr>
        <p:spPr>
          <a:xfrm>
            <a:off x="971600" y="1124744"/>
            <a:ext cx="7416824" cy="4536504"/>
          </a:xfrm>
          <a:prstGeom prst="roundRect">
            <a:avLst/>
          </a:prstGeom>
          <a:noFill/>
          <a:ln w="38100" cmpd="sng">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20AFA177-2311-4DDF-89B4-5F459662BF61}"/>
              </a:ext>
            </a:extLst>
          </p:cNvPr>
          <p:cNvSpPr/>
          <p:nvPr/>
        </p:nvSpPr>
        <p:spPr>
          <a:xfrm>
            <a:off x="1691680" y="797201"/>
            <a:ext cx="5760640" cy="64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FA8B011-8B62-498D-8BEB-450828EAA0DB}"/>
              </a:ext>
            </a:extLst>
          </p:cNvPr>
          <p:cNvSpPr txBox="1"/>
          <p:nvPr/>
        </p:nvSpPr>
        <p:spPr>
          <a:xfrm>
            <a:off x="1727311" y="902464"/>
            <a:ext cx="5689378" cy="523220"/>
          </a:xfrm>
          <a:prstGeom prst="rect">
            <a:avLst/>
          </a:prstGeom>
          <a:noFill/>
        </p:spPr>
        <p:txBody>
          <a:bodyPr wrap="none" rtlCol="0">
            <a:spAutoFit/>
          </a:bodyPr>
          <a:lstStyle/>
          <a:p>
            <a:r>
              <a:rPr lang="en-US" altLang="ja-JP" sz="2800" b="1" dirty="0">
                <a:solidFill>
                  <a:srgbClr val="0070C0"/>
                </a:solidFill>
              </a:rPr>
              <a:t>【</a:t>
            </a:r>
            <a:r>
              <a:rPr kumimoji="1" lang="ja-JP" altLang="en-US" sz="2800" b="1" dirty="0">
                <a:solidFill>
                  <a:srgbClr val="0070C0"/>
                </a:solidFill>
              </a:rPr>
              <a:t>フラット</a:t>
            </a:r>
            <a:r>
              <a:rPr kumimoji="1" lang="en-US" altLang="ja-JP" sz="2800" b="1" dirty="0">
                <a:solidFill>
                  <a:srgbClr val="0070C0"/>
                </a:solidFill>
              </a:rPr>
              <a:t>35 】</a:t>
            </a:r>
            <a:r>
              <a:rPr kumimoji="1" lang="ja-JP" altLang="en-US" sz="2800" b="1" dirty="0">
                <a:solidFill>
                  <a:srgbClr val="0070C0"/>
                </a:solidFill>
              </a:rPr>
              <a:t>Ｓ</a:t>
            </a:r>
            <a:r>
              <a:rPr kumimoji="1" lang="ja-JP" altLang="en-US" sz="2800" b="1" dirty="0"/>
              <a:t>の住宅イメージ</a:t>
            </a:r>
          </a:p>
        </p:txBody>
      </p:sp>
    </p:spTree>
    <p:extLst>
      <p:ext uri="{BB962C8B-B14F-4D97-AF65-F5344CB8AC3E}">
        <p14:creationId xmlns:p14="http://schemas.microsoft.com/office/powerpoint/2010/main" val="4228537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ED11DB7-3CAD-4B54-B015-A45183F99F18}"/>
              </a:ext>
            </a:extLst>
          </p:cNvPr>
          <p:cNvSpPr>
            <a:spLocks noGrp="1"/>
          </p:cNvSpPr>
          <p:nvPr>
            <p:ph type="sldNum" sz="quarter" idx="12"/>
          </p:nvPr>
        </p:nvSpPr>
        <p:spPr/>
        <p:txBody>
          <a:bodyPr/>
          <a:lstStyle/>
          <a:p>
            <a:fld id="{428159FB-B171-47E6-97FF-94E4E8E0D996}" type="slidenum">
              <a:rPr kumimoji="1" lang="ja-JP" altLang="en-US" smtClean="0"/>
              <a:t>70</a:t>
            </a:fld>
            <a:endParaRPr kumimoji="1" lang="ja-JP" altLang="en-US"/>
          </a:p>
        </p:txBody>
      </p:sp>
      <p:pic>
        <p:nvPicPr>
          <p:cNvPr id="5" name="図 4">
            <a:extLst>
              <a:ext uri="{FF2B5EF4-FFF2-40B4-BE49-F238E27FC236}">
                <a16:creationId xmlns:a16="http://schemas.microsoft.com/office/drawing/2014/main" id="{F4A25A3A-1AB7-4017-9BB6-AB1CB533E9E4}"/>
              </a:ext>
            </a:extLst>
          </p:cNvPr>
          <p:cNvPicPr>
            <a:picLocks noChangeAspect="1"/>
          </p:cNvPicPr>
          <p:nvPr/>
        </p:nvPicPr>
        <p:blipFill>
          <a:blip r:embed="rId2"/>
          <a:stretch>
            <a:fillRect/>
          </a:stretch>
        </p:blipFill>
        <p:spPr>
          <a:xfrm>
            <a:off x="107504" y="260648"/>
            <a:ext cx="8856984" cy="6095702"/>
          </a:xfrm>
          <a:prstGeom prst="rect">
            <a:avLst/>
          </a:prstGeom>
        </p:spPr>
      </p:pic>
    </p:spTree>
    <p:extLst>
      <p:ext uri="{BB962C8B-B14F-4D97-AF65-F5344CB8AC3E}">
        <p14:creationId xmlns:p14="http://schemas.microsoft.com/office/powerpoint/2010/main" val="9595247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834066-87C8-4F5A-8D93-7DCB20E7DA67}"/>
              </a:ext>
            </a:extLst>
          </p:cNvPr>
          <p:cNvSpPr>
            <a:spLocks noGrp="1"/>
          </p:cNvSpPr>
          <p:nvPr>
            <p:ph type="sldNum" sz="quarter" idx="12"/>
          </p:nvPr>
        </p:nvSpPr>
        <p:spPr/>
        <p:txBody>
          <a:bodyPr/>
          <a:lstStyle/>
          <a:p>
            <a:fld id="{428159FB-B171-47E6-97FF-94E4E8E0D996}" type="slidenum">
              <a:rPr kumimoji="1" lang="ja-JP" altLang="en-US" smtClean="0"/>
              <a:t>71</a:t>
            </a:fld>
            <a:endParaRPr kumimoji="1" lang="ja-JP" altLang="en-US"/>
          </a:p>
        </p:txBody>
      </p:sp>
      <p:pic>
        <p:nvPicPr>
          <p:cNvPr id="5" name="図 4">
            <a:extLst>
              <a:ext uri="{FF2B5EF4-FFF2-40B4-BE49-F238E27FC236}">
                <a16:creationId xmlns:a16="http://schemas.microsoft.com/office/drawing/2014/main" id="{F7CA2040-4C3B-4C60-AF66-151B3F9741BD}"/>
              </a:ext>
            </a:extLst>
          </p:cNvPr>
          <p:cNvPicPr>
            <a:picLocks noChangeAspect="1"/>
          </p:cNvPicPr>
          <p:nvPr/>
        </p:nvPicPr>
        <p:blipFill>
          <a:blip r:embed="rId2"/>
          <a:stretch>
            <a:fillRect/>
          </a:stretch>
        </p:blipFill>
        <p:spPr>
          <a:xfrm>
            <a:off x="755576" y="332656"/>
            <a:ext cx="7776864" cy="6120680"/>
          </a:xfrm>
          <a:prstGeom prst="rect">
            <a:avLst/>
          </a:prstGeom>
        </p:spPr>
      </p:pic>
    </p:spTree>
    <p:extLst>
      <p:ext uri="{BB962C8B-B14F-4D97-AF65-F5344CB8AC3E}">
        <p14:creationId xmlns:p14="http://schemas.microsoft.com/office/powerpoint/2010/main" val="1288925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EE4E8A1-A3F3-4143-ACFF-3E562CCC8D1E}"/>
              </a:ext>
            </a:extLst>
          </p:cNvPr>
          <p:cNvSpPr>
            <a:spLocks noGrp="1"/>
          </p:cNvSpPr>
          <p:nvPr>
            <p:ph type="sldNum" sz="quarter" idx="12"/>
          </p:nvPr>
        </p:nvSpPr>
        <p:spPr/>
        <p:txBody>
          <a:bodyPr/>
          <a:lstStyle/>
          <a:p>
            <a:fld id="{428159FB-B171-47E6-97FF-94E4E8E0D996}" type="slidenum">
              <a:rPr kumimoji="1" lang="ja-JP" altLang="en-US" smtClean="0"/>
              <a:t>72</a:t>
            </a:fld>
            <a:endParaRPr kumimoji="1" lang="ja-JP" altLang="en-US"/>
          </a:p>
        </p:txBody>
      </p:sp>
      <p:pic>
        <p:nvPicPr>
          <p:cNvPr id="5" name="図 4">
            <a:extLst>
              <a:ext uri="{FF2B5EF4-FFF2-40B4-BE49-F238E27FC236}">
                <a16:creationId xmlns:a16="http://schemas.microsoft.com/office/drawing/2014/main" id="{10F671E4-934E-4A9E-A489-0A0C5BF0D472}"/>
              </a:ext>
            </a:extLst>
          </p:cNvPr>
          <p:cNvPicPr>
            <a:picLocks noChangeAspect="1"/>
          </p:cNvPicPr>
          <p:nvPr/>
        </p:nvPicPr>
        <p:blipFill>
          <a:blip r:embed="rId2"/>
          <a:stretch>
            <a:fillRect/>
          </a:stretch>
        </p:blipFill>
        <p:spPr>
          <a:xfrm>
            <a:off x="683568" y="260648"/>
            <a:ext cx="7920880" cy="5976663"/>
          </a:xfrm>
          <a:prstGeom prst="rect">
            <a:avLst/>
          </a:prstGeom>
        </p:spPr>
      </p:pic>
      <p:sp>
        <p:nvSpPr>
          <p:cNvPr id="6" name="正方形/長方形 5">
            <a:extLst>
              <a:ext uri="{FF2B5EF4-FFF2-40B4-BE49-F238E27FC236}">
                <a16:creationId xmlns:a16="http://schemas.microsoft.com/office/drawing/2014/main" id="{DF0E1E1D-9FE4-499D-BC02-21E9CB60CF49}"/>
              </a:ext>
            </a:extLst>
          </p:cNvPr>
          <p:cNvSpPr/>
          <p:nvPr/>
        </p:nvSpPr>
        <p:spPr>
          <a:xfrm>
            <a:off x="467544" y="136525"/>
            <a:ext cx="8280920" cy="772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97E09AC-D14A-4222-AFE8-7FD4BA4172D9}"/>
              </a:ext>
            </a:extLst>
          </p:cNvPr>
          <p:cNvSpPr txBox="1"/>
          <p:nvPr/>
        </p:nvSpPr>
        <p:spPr>
          <a:xfrm>
            <a:off x="755576" y="404664"/>
            <a:ext cx="2160240" cy="523220"/>
          </a:xfrm>
          <a:prstGeom prst="rect">
            <a:avLst/>
          </a:prstGeom>
          <a:noFill/>
        </p:spPr>
        <p:txBody>
          <a:bodyPr wrap="square" rtlCol="0">
            <a:spAutoFit/>
          </a:bodyPr>
          <a:lstStyle/>
          <a:p>
            <a:r>
              <a:rPr kumimoji="1" lang="ja-JP" altLang="en-US" sz="2800" dirty="0">
                <a:solidFill>
                  <a:srgbClr val="FF0000"/>
                </a:solidFill>
              </a:rPr>
              <a:t>当初プラン</a:t>
            </a:r>
          </a:p>
        </p:txBody>
      </p:sp>
      <p:sp>
        <p:nvSpPr>
          <p:cNvPr id="2" name="楕円 1">
            <a:extLst>
              <a:ext uri="{FF2B5EF4-FFF2-40B4-BE49-F238E27FC236}">
                <a16:creationId xmlns:a16="http://schemas.microsoft.com/office/drawing/2014/main" id="{93D85835-2382-4BC9-AB5F-8DBC77963914}"/>
              </a:ext>
            </a:extLst>
          </p:cNvPr>
          <p:cNvSpPr/>
          <p:nvPr/>
        </p:nvSpPr>
        <p:spPr>
          <a:xfrm>
            <a:off x="6084168" y="764704"/>
            <a:ext cx="144016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696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73</a:t>
            </a:fld>
            <a:endParaRPr kumimoji="1" lang="ja-JP" altLang="en-US"/>
          </a:p>
        </p:txBody>
      </p:sp>
      <p:pic>
        <p:nvPicPr>
          <p:cNvPr id="6" name="図 5">
            <a:extLst>
              <a:ext uri="{FF2B5EF4-FFF2-40B4-BE49-F238E27FC236}">
                <a16:creationId xmlns:a16="http://schemas.microsoft.com/office/drawing/2014/main" id="{FB884C21-24EE-48C2-9B0A-9118943FEEE1}"/>
              </a:ext>
            </a:extLst>
          </p:cNvPr>
          <p:cNvPicPr>
            <a:picLocks noChangeAspect="1"/>
          </p:cNvPicPr>
          <p:nvPr/>
        </p:nvPicPr>
        <p:blipFill>
          <a:blip r:embed="rId3"/>
          <a:stretch>
            <a:fillRect/>
          </a:stretch>
        </p:blipFill>
        <p:spPr>
          <a:xfrm>
            <a:off x="755576" y="1052736"/>
            <a:ext cx="7992888" cy="5112568"/>
          </a:xfrm>
          <a:prstGeom prst="rect">
            <a:avLst/>
          </a:prstGeom>
        </p:spPr>
      </p:pic>
      <p:sp>
        <p:nvSpPr>
          <p:cNvPr id="7" name="テキスト ボックス 6">
            <a:extLst>
              <a:ext uri="{FF2B5EF4-FFF2-40B4-BE49-F238E27FC236}">
                <a16:creationId xmlns:a16="http://schemas.microsoft.com/office/drawing/2014/main" id="{E97F10A4-997E-4B50-B90F-919AE1E34BE1}"/>
              </a:ext>
            </a:extLst>
          </p:cNvPr>
          <p:cNvSpPr txBox="1"/>
          <p:nvPr/>
        </p:nvSpPr>
        <p:spPr>
          <a:xfrm>
            <a:off x="899592" y="404664"/>
            <a:ext cx="2376264" cy="523220"/>
          </a:xfrm>
          <a:prstGeom prst="rect">
            <a:avLst/>
          </a:prstGeom>
          <a:noFill/>
        </p:spPr>
        <p:txBody>
          <a:bodyPr wrap="square" rtlCol="0">
            <a:spAutoFit/>
          </a:bodyPr>
          <a:lstStyle/>
          <a:p>
            <a:r>
              <a:rPr lang="ja-JP" altLang="en-US" sz="2800" dirty="0">
                <a:solidFill>
                  <a:srgbClr val="FF0000"/>
                </a:solidFill>
              </a:rPr>
              <a:t>見直し</a:t>
            </a:r>
            <a:r>
              <a:rPr kumimoji="1" lang="ja-JP" altLang="en-US" sz="2800" dirty="0">
                <a:solidFill>
                  <a:srgbClr val="FF0000"/>
                </a:solidFill>
              </a:rPr>
              <a:t>プラン</a:t>
            </a:r>
          </a:p>
        </p:txBody>
      </p:sp>
      <p:sp>
        <p:nvSpPr>
          <p:cNvPr id="3" name="楕円 2">
            <a:extLst>
              <a:ext uri="{FF2B5EF4-FFF2-40B4-BE49-F238E27FC236}">
                <a16:creationId xmlns:a16="http://schemas.microsoft.com/office/drawing/2014/main" id="{2B53F753-70D6-4273-B590-A61F62BB8D12}"/>
              </a:ext>
            </a:extLst>
          </p:cNvPr>
          <p:cNvSpPr/>
          <p:nvPr/>
        </p:nvSpPr>
        <p:spPr>
          <a:xfrm>
            <a:off x="6156176" y="927884"/>
            <a:ext cx="1368152" cy="844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1809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a:latin typeface="メイリオ" panose="020B0604030504040204" pitchFamily="50" charset="-128"/>
                <a:ea typeface="メイリオ" panose="020B0604030504040204" pitchFamily="50" charset="-128"/>
              </a:rPr>
              <a:t>住宅購入時には、</a:t>
            </a:r>
            <a:r>
              <a:rPr kumimoji="1" lang="ja-JP" altLang="en-US" sz="3600" dirty="0">
                <a:solidFill>
                  <a:srgbClr val="C00000"/>
                </a:solidFill>
                <a:latin typeface="メイリオ" panose="020B0604030504040204" pitchFamily="50" charset="-128"/>
                <a:ea typeface="メイリオ" panose="020B0604030504040204" pitchFamily="50" charset="-128"/>
              </a:rPr>
              <a:t>ライフプラン</a:t>
            </a:r>
            <a:r>
              <a:rPr kumimoji="1" lang="ja-JP" altLang="en-US" sz="3600" dirty="0">
                <a:latin typeface="メイリオ" panose="020B0604030504040204" pitchFamily="50" charset="-128"/>
                <a:ea typeface="メイリオ" panose="020B0604030504040204" pitchFamily="50" charset="-128"/>
              </a:rPr>
              <a:t>を作成！</a:t>
            </a:r>
          </a:p>
        </p:txBody>
      </p:sp>
      <p:sp>
        <p:nvSpPr>
          <p:cNvPr id="3" name="コンテンツ プレースホルダー 2"/>
          <p:cNvSpPr>
            <a:spLocks noGrp="1"/>
          </p:cNvSpPr>
          <p:nvPr>
            <p:ph idx="1"/>
          </p:nvPr>
        </p:nvSpPr>
        <p:spPr>
          <a:xfrm>
            <a:off x="467544" y="1556792"/>
            <a:ext cx="8229600"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85000" lnSpcReduction="20000"/>
          </a:bodyPr>
          <a:lstStyle/>
          <a:p>
            <a:r>
              <a:rPr lang="ja-JP" altLang="en-US" dirty="0">
                <a:solidFill>
                  <a:srgbClr val="C00000"/>
                </a:solidFill>
                <a:latin typeface="メイリオ" panose="020B0604030504040204" pitchFamily="50" charset="-128"/>
                <a:ea typeface="メイリオ" panose="020B0604030504040204" pitchFamily="50" charset="-128"/>
              </a:rPr>
              <a:t>収入状況の変化を予測！</a:t>
            </a:r>
            <a:r>
              <a:rPr lang="ja-JP" altLang="en-US" sz="2800" dirty="0">
                <a:solidFill>
                  <a:srgbClr val="C00000"/>
                </a:solidFill>
                <a:latin typeface="メイリオ" panose="020B0604030504040204" pitchFamily="50" charset="-128"/>
                <a:ea typeface="メイリオ" panose="020B0604030504040204" pitchFamily="50" charset="-128"/>
              </a:rPr>
              <a:t>年金生活まで考慮</a:t>
            </a:r>
            <a:endParaRPr lang="en-US" altLang="ja-JP" sz="2800" dirty="0">
              <a:solidFill>
                <a:srgbClr val="C00000"/>
              </a:solidFill>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（奥様も子供さんの手が離れたら少し協力してあげて）</a:t>
            </a:r>
            <a:endParaRPr lang="en-US" altLang="ja-JP" sz="2400" dirty="0">
              <a:latin typeface="メイリオ" panose="020B0604030504040204" pitchFamily="50" charset="-128"/>
              <a:ea typeface="メイリオ" panose="020B0604030504040204" pitchFamily="50" charset="-128"/>
            </a:endParaRPr>
          </a:p>
          <a:p>
            <a:r>
              <a:rPr lang="ja-JP" altLang="en-US" dirty="0">
                <a:solidFill>
                  <a:srgbClr val="C00000"/>
                </a:solidFill>
                <a:latin typeface="メイリオ" panose="020B0604030504040204" pitchFamily="50" charset="-128"/>
                <a:ea typeface="メイリオ" panose="020B0604030504040204" pitchFamily="50" charset="-128"/>
              </a:rPr>
              <a:t>将来の教育費等を考慮！</a:t>
            </a:r>
            <a:endParaRPr lang="en-US" altLang="ja-JP" dirty="0">
              <a:solidFill>
                <a:srgbClr val="C00000"/>
              </a:solidFill>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（大学は国公立を目指しましょう！奨学金制度もある！）</a:t>
            </a:r>
            <a:endParaRPr lang="en-US" altLang="ja-JP" sz="2400" dirty="0">
              <a:latin typeface="メイリオ" panose="020B0604030504040204" pitchFamily="50" charset="-128"/>
              <a:ea typeface="メイリオ" panose="020B0604030504040204" pitchFamily="50" charset="-128"/>
            </a:endParaRPr>
          </a:p>
          <a:p>
            <a:r>
              <a:rPr lang="ja-JP" altLang="en-US" dirty="0">
                <a:solidFill>
                  <a:srgbClr val="C00000"/>
                </a:solidFill>
                <a:latin typeface="メイリオ" panose="020B0604030504040204" pitchFamily="50" charset="-128"/>
                <a:ea typeface="メイリオ" panose="020B0604030504040204" pitchFamily="50" charset="-128"/>
              </a:rPr>
              <a:t>無駄があれば徹底的に削減！</a:t>
            </a:r>
            <a:endParaRPr lang="en-US" altLang="ja-JP" dirty="0">
              <a:solidFill>
                <a:srgbClr val="C00000"/>
              </a:solidFill>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（住宅ローンのメンテナンス、</a:t>
            </a:r>
            <a:r>
              <a:rPr lang="ja-JP" altLang="en-US" sz="2400" dirty="0">
                <a:latin typeface="メイリオ" panose="020B0604030504040204" pitchFamily="50" charset="-128"/>
                <a:ea typeface="メイリオ" panose="020B0604030504040204" pitchFamily="50" charset="-128"/>
              </a:rPr>
              <a:t>生命保険の見直しは必須）</a:t>
            </a:r>
            <a:endParaRPr lang="en-US" altLang="ja-JP" sz="2400" dirty="0">
              <a:latin typeface="メイリオ" panose="020B0604030504040204" pitchFamily="50" charset="-128"/>
              <a:ea typeface="メイリオ" panose="020B0604030504040204" pitchFamily="50" charset="-128"/>
            </a:endParaRPr>
          </a:p>
          <a:p>
            <a:r>
              <a:rPr lang="ja-JP" altLang="en-US" dirty="0">
                <a:solidFill>
                  <a:srgbClr val="C00000"/>
                </a:solidFill>
                <a:latin typeface="メイリオ" panose="020B0604030504040204" pitchFamily="50" charset="-128"/>
                <a:ea typeface="メイリオ" panose="020B0604030504040204" pitchFamily="50" charset="-128"/>
              </a:rPr>
              <a:t>お金の大切さを今から確認！</a:t>
            </a:r>
            <a:endParaRPr lang="en-US" altLang="ja-JP" dirty="0">
              <a:solidFill>
                <a:srgbClr val="C00000"/>
              </a:solidFill>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（早く気がつけば対処できます。諦めないで・・・）</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a:solidFill>
                  <a:srgbClr val="0070C0"/>
                </a:solidFill>
                <a:latin typeface="メイリオ" panose="020B0604030504040204" pitchFamily="50" charset="-128"/>
                <a:ea typeface="メイリオ" panose="020B0604030504040204" pitchFamily="50" charset="-128"/>
              </a:rPr>
              <a:t>絶対無理はしない！</a:t>
            </a:r>
            <a:endParaRPr lang="en-US" altLang="ja-JP" dirty="0">
              <a:solidFill>
                <a:srgbClr val="0070C0"/>
              </a:solidFill>
              <a:latin typeface="メイリオ" panose="020B0604030504040204" pitchFamily="50" charset="-128"/>
              <a:ea typeface="メイリオ" panose="020B0604030504040204" pitchFamily="50" charset="-128"/>
            </a:endParaRPr>
          </a:p>
          <a:p>
            <a:pPr marL="0" indent="0">
              <a:buNone/>
            </a:pPr>
            <a:r>
              <a:rPr lang="ja-JP" altLang="en-US" dirty="0">
                <a:solidFill>
                  <a:srgbClr val="C00000"/>
                </a:solidFill>
                <a:latin typeface="メイリオ" panose="020B0604030504040204" pitchFamily="50" charset="-128"/>
                <a:ea typeface="メイリオ" panose="020B0604030504040204" pitchFamily="50" charset="-128"/>
              </a:rPr>
              <a:t>　</a:t>
            </a:r>
            <a:r>
              <a:rPr lang="ja-JP" altLang="en-US" sz="3900" dirty="0">
                <a:solidFill>
                  <a:srgbClr val="C00000"/>
                </a:solidFill>
                <a:latin typeface="メイリオ" panose="020B0604030504040204" pitchFamily="50" charset="-128"/>
                <a:ea typeface="メイリオ" panose="020B0604030504040204" pitchFamily="50" charset="-128"/>
              </a:rPr>
              <a:t>住宅ローンライフはハッピーに！</a:t>
            </a:r>
            <a:endParaRPr lang="en-US" altLang="ja-JP" sz="3900" dirty="0">
              <a:solidFill>
                <a:srgbClr val="C0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74</a:t>
            </a:fld>
            <a:endParaRPr kumimoji="1" lang="ja-JP" altLang="en-US"/>
          </a:p>
        </p:txBody>
      </p:sp>
    </p:spTree>
    <p:extLst>
      <p:ext uri="{BB962C8B-B14F-4D97-AF65-F5344CB8AC3E}">
        <p14:creationId xmlns:p14="http://schemas.microsoft.com/office/powerpoint/2010/main" val="18100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楽しい川下り</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75</a:t>
            </a:fld>
            <a:endParaRPr kumimoji="1" lang="ja-JP" altLang="en-US"/>
          </a:p>
        </p:txBody>
      </p:sp>
      <p:pic>
        <p:nvPicPr>
          <p:cNvPr id="8" name="図 7" descr="川でカヤックしている人たち&#10;&#10;自動的に生成された説明">
            <a:extLst>
              <a:ext uri="{FF2B5EF4-FFF2-40B4-BE49-F238E27FC236}">
                <a16:creationId xmlns:a16="http://schemas.microsoft.com/office/drawing/2014/main" id="{63CD9C10-E443-4B24-BBE9-AAD939B02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96752"/>
            <a:ext cx="7884368" cy="5255683"/>
          </a:xfrm>
          <a:prstGeom prst="rect">
            <a:avLst/>
          </a:prstGeom>
        </p:spPr>
      </p:pic>
    </p:spTree>
    <p:extLst>
      <p:ext uri="{BB962C8B-B14F-4D97-AF65-F5344CB8AC3E}">
        <p14:creationId xmlns:p14="http://schemas.microsoft.com/office/powerpoint/2010/main" val="2019204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大きな滝</a:t>
            </a: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76</a:t>
            </a:fld>
            <a:endParaRPr kumimoji="1" lang="ja-JP" altLang="en-US"/>
          </a:p>
        </p:txBody>
      </p:sp>
      <p:pic>
        <p:nvPicPr>
          <p:cNvPr id="10" name="図 9" descr="海の波しぶき&#10;&#10;自動的に生成された説明">
            <a:extLst>
              <a:ext uri="{FF2B5EF4-FFF2-40B4-BE49-F238E27FC236}">
                <a16:creationId xmlns:a16="http://schemas.microsoft.com/office/drawing/2014/main" id="{9B2AF854-EB0C-40D4-BC11-CB81D86C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04" y="1196752"/>
            <a:ext cx="7614592" cy="5043431"/>
          </a:xfrm>
          <a:prstGeom prst="rect">
            <a:avLst/>
          </a:prstGeom>
        </p:spPr>
      </p:pic>
    </p:spTree>
    <p:extLst>
      <p:ext uri="{BB962C8B-B14F-4D97-AF65-F5344CB8AC3E}">
        <p14:creationId xmlns:p14="http://schemas.microsoft.com/office/powerpoint/2010/main" val="987497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77</a:t>
            </a:fld>
            <a:endParaRPr kumimoji="1" lang="ja-JP" altLang="en-US"/>
          </a:p>
        </p:txBody>
      </p:sp>
      <p:cxnSp>
        <p:nvCxnSpPr>
          <p:cNvPr id="6" name="直線コネクタ 5"/>
          <p:cNvCxnSpPr/>
          <p:nvPr/>
        </p:nvCxnSpPr>
        <p:spPr>
          <a:xfrm flipV="1">
            <a:off x="2336288" y="2736718"/>
            <a:ext cx="6264696"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827584" y="2204864"/>
            <a:ext cx="6768752"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336288" y="2891482"/>
            <a:ext cx="3464" cy="299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27584" y="2348880"/>
            <a:ext cx="0" cy="29523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27583" y="2360605"/>
            <a:ext cx="1508705" cy="53087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15616" y="3501008"/>
            <a:ext cx="792088" cy="923330"/>
          </a:xfrm>
          <a:prstGeom prst="rect">
            <a:avLst/>
          </a:prstGeom>
          <a:noFill/>
        </p:spPr>
        <p:txBody>
          <a:bodyPr wrap="square" rtlCol="0">
            <a:spAutoFit/>
          </a:bodyPr>
          <a:lstStyle/>
          <a:p>
            <a:r>
              <a:rPr kumimoji="1" lang="ja-JP" altLang="en-US" sz="5400" dirty="0"/>
              <a:t>滝</a:t>
            </a:r>
          </a:p>
        </p:txBody>
      </p:sp>
      <p:sp>
        <p:nvSpPr>
          <p:cNvPr id="19" name="正方形/長方形 18"/>
          <p:cNvSpPr/>
          <p:nvPr/>
        </p:nvSpPr>
        <p:spPr>
          <a:xfrm>
            <a:off x="2305072" y="2478731"/>
            <a:ext cx="970784" cy="24723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525048" y="2348879"/>
            <a:ext cx="935384" cy="2438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596336" y="1370013"/>
            <a:ext cx="864096" cy="834851"/>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chemeClr val="accent3"/>
                </a:solidFill>
              </a:rPr>
              <a:t>A</a:t>
            </a:r>
            <a:endParaRPr kumimoji="1" lang="ja-JP" altLang="en-US" sz="4000" dirty="0">
              <a:solidFill>
                <a:schemeClr val="accent3"/>
              </a:solidFill>
            </a:endParaRPr>
          </a:p>
        </p:txBody>
      </p:sp>
      <p:sp>
        <p:nvSpPr>
          <p:cNvPr id="22" name="円/楕円 21"/>
          <p:cNvSpPr/>
          <p:nvPr/>
        </p:nvSpPr>
        <p:spPr>
          <a:xfrm>
            <a:off x="2407216" y="1560347"/>
            <a:ext cx="864096" cy="8013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chemeClr val="accent6">
                    <a:lumMod val="75000"/>
                  </a:schemeClr>
                </a:solidFill>
              </a:rPr>
              <a:t>B</a:t>
            </a:r>
            <a:endParaRPr kumimoji="1" lang="ja-JP" altLang="en-US" sz="4000" dirty="0">
              <a:solidFill>
                <a:schemeClr val="accent6">
                  <a:lumMod val="75000"/>
                </a:schemeClr>
              </a:solidFill>
            </a:endParaRPr>
          </a:p>
        </p:txBody>
      </p:sp>
      <p:sp>
        <p:nvSpPr>
          <p:cNvPr id="25" name="二等辺三角形 24"/>
          <p:cNvSpPr/>
          <p:nvPr/>
        </p:nvSpPr>
        <p:spPr>
          <a:xfrm>
            <a:off x="2051718" y="2478731"/>
            <a:ext cx="504058" cy="2579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a:off x="7111682" y="2348878"/>
            <a:ext cx="712418" cy="29878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457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個別</a:t>
            </a:r>
            <a:r>
              <a:rPr kumimoji="1" lang="ja-JP" altLang="en-US" dirty="0">
                <a:latin typeface="メイリオ" panose="020B0604030504040204" pitchFamily="50" charset="-128"/>
                <a:ea typeface="メイリオ" panose="020B0604030504040204" pitchFamily="50" charset="-128"/>
              </a:rPr>
              <a:t>相談のご案内！</a:t>
            </a:r>
          </a:p>
        </p:txBody>
      </p:sp>
      <p:sp>
        <p:nvSpPr>
          <p:cNvPr id="3" name="コンテンツ プレースホルダー 2"/>
          <p:cNvSpPr>
            <a:spLocks noGrp="1"/>
          </p:cNvSpPr>
          <p:nvPr>
            <p:ph idx="1"/>
          </p:nvPr>
        </p:nvSpPr>
        <p:spPr>
          <a:ln>
            <a:solidFill>
              <a:schemeClr val="tx2"/>
            </a:solidFill>
          </a:ln>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r>
              <a:rPr kumimoji="1" lang="ja-JP" altLang="en-US" sz="2800" dirty="0">
                <a:latin typeface="メイリオ" panose="020B0604030504040204" pitchFamily="50" charset="-128"/>
                <a:ea typeface="メイリオ" panose="020B0604030504040204" pitchFamily="50" charset="-128"/>
              </a:rPr>
              <a:t>本日ご参加の皆様に特典として</a:t>
            </a:r>
            <a:endParaRPr kumimoji="1"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solidFill>
                  <a:srgbClr val="FF0000"/>
                </a:solidFill>
                <a:latin typeface="メイリオ" panose="020B0604030504040204" pitchFamily="50" charset="-128"/>
                <a:ea typeface="メイリオ" panose="020B0604030504040204" pitchFamily="50" charset="-128"/>
              </a:rPr>
              <a:t>○○○様のご厚意により</a:t>
            </a:r>
            <a:endParaRPr lang="en-US" altLang="ja-JP" sz="28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2800" dirty="0">
                <a:solidFill>
                  <a:schemeClr val="tx2"/>
                </a:solidFill>
                <a:latin typeface="メイリオ" panose="020B0604030504040204" pitchFamily="50" charset="-128"/>
                <a:ea typeface="メイリオ" panose="020B0604030504040204" pitchFamily="50" charset="-128"/>
              </a:rPr>
              <a:t>個別相談（</a:t>
            </a:r>
            <a:r>
              <a:rPr lang="en-US" altLang="ja-JP" sz="2800" dirty="0">
                <a:solidFill>
                  <a:schemeClr val="tx2"/>
                </a:solidFill>
                <a:latin typeface="メイリオ" panose="020B0604030504040204" pitchFamily="50" charset="-128"/>
                <a:ea typeface="メイリオ" panose="020B0604030504040204" pitchFamily="50" charset="-128"/>
              </a:rPr>
              <a:t>000</a:t>
            </a:r>
            <a:r>
              <a:rPr lang="ja-JP" altLang="en-US" sz="2800" dirty="0">
                <a:solidFill>
                  <a:schemeClr val="tx2"/>
                </a:solidFill>
                <a:latin typeface="メイリオ" panose="020B0604030504040204" pitchFamily="50" charset="-128"/>
                <a:ea typeface="メイリオ" panose="020B0604030504040204" pitchFamily="50" charset="-128"/>
              </a:rPr>
              <a:t>円→</a:t>
            </a:r>
            <a:r>
              <a:rPr lang="en-US" altLang="ja-JP" sz="2800" dirty="0">
                <a:solidFill>
                  <a:schemeClr val="tx2"/>
                </a:solidFill>
                <a:latin typeface="メイリオ" panose="020B0604030504040204" pitchFamily="50" charset="-128"/>
                <a:ea typeface="メイリオ" panose="020B0604030504040204" pitchFamily="50" charset="-128"/>
              </a:rPr>
              <a:t>000</a:t>
            </a:r>
            <a:r>
              <a:rPr lang="ja-JP" altLang="en-US" sz="2800" dirty="0">
                <a:solidFill>
                  <a:schemeClr val="tx2"/>
                </a:solidFill>
                <a:latin typeface="メイリオ" panose="020B0604030504040204" pitchFamily="50" charset="-128"/>
                <a:ea typeface="メイリオ" panose="020B0604030504040204" pitchFamily="50" charset="-128"/>
              </a:rPr>
              <a:t>円にて）承ります！</a:t>
            </a:r>
            <a:endParaRPr lang="en-US" altLang="ja-JP" sz="2800" dirty="0">
              <a:solidFill>
                <a:schemeClr val="tx2"/>
              </a:solidFill>
              <a:latin typeface="メイリオ" panose="020B0604030504040204" pitchFamily="50" charset="-128"/>
              <a:ea typeface="メイリオ" panose="020B0604030504040204" pitchFamily="50" charset="-128"/>
            </a:endParaRPr>
          </a:p>
          <a:p>
            <a:pPr marL="0" indent="0">
              <a:buNone/>
            </a:pPr>
            <a:r>
              <a:rPr lang="ja-JP" altLang="en-US" sz="1800" dirty="0">
                <a:solidFill>
                  <a:srgbClr val="FF0000"/>
                </a:solidFill>
                <a:latin typeface="メイリオ" panose="020B0604030504040204" pitchFamily="50" charset="-128"/>
                <a:ea typeface="メイリオ" panose="020B0604030504040204" pitchFamily="50" charset="-128"/>
              </a:rPr>
              <a:t>①ライフプランの作成</a:t>
            </a:r>
          </a:p>
          <a:p>
            <a:pPr marL="0" indent="0">
              <a:buNone/>
            </a:pPr>
            <a:r>
              <a:rPr lang="ja-JP" altLang="en-US" sz="1800" dirty="0">
                <a:solidFill>
                  <a:schemeClr val="tx1"/>
                </a:solidFill>
                <a:latin typeface="メイリオ" panose="020B0604030504040204" pitchFamily="50" charset="-128"/>
                <a:ea typeface="メイリオ" panose="020B0604030504040204" pitchFamily="50" charset="-128"/>
              </a:rPr>
              <a:t>教育費、老後資金まで考慮したライフプランを作成し、安心して（お金の不安をなくして）住宅の計画を進めてください！</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solidFill>
                  <a:srgbClr val="FF0000"/>
                </a:solidFill>
                <a:latin typeface="メイリオ" panose="020B0604030504040204" pitchFamily="50" charset="-128"/>
                <a:ea typeface="メイリオ" panose="020B0604030504040204" pitchFamily="50" charset="-128"/>
              </a:rPr>
              <a:t>②住宅ローン相談</a:t>
            </a:r>
          </a:p>
          <a:p>
            <a:pPr marL="0" indent="0">
              <a:buNone/>
            </a:pPr>
            <a:r>
              <a:rPr lang="ja-JP" altLang="en-US" sz="1800" dirty="0">
                <a:solidFill>
                  <a:schemeClr val="tx1"/>
                </a:solidFill>
                <a:latin typeface="メイリオ" panose="020B0604030504040204" pitchFamily="50" charset="-128"/>
                <a:ea typeface="メイリオ" panose="020B0604030504040204" pitchFamily="50" charset="-128"/>
              </a:rPr>
              <a:t>住宅ローンの組み方次第で同じ予算の住宅が数百万円違ってくることがあります！</a:t>
            </a:r>
          </a:p>
          <a:p>
            <a:pPr marL="0" indent="0">
              <a:buNone/>
            </a:pPr>
            <a:r>
              <a:rPr lang="ja-JP" altLang="en-US" sz="1800" dirty="0">
                <a:solidFill>
                  <a:schemeClr val="tx1"/>
                </a:solidFill>
                <a:latin typeface="メイリオ" panose="020B0604030504040204" pitchFamily="50" charset="-128"/>
                <a:ea typeface="メイリオ" panose="020B0604030504040204" pitchFamily="50" charset="-128"/>
              </a:rPr>
              <a:t>皆さんの住宅を実質的にお安くします！　</a:t>
            </a:r>
            <a:r>
              <a:rPr lang="en-US" altLang="ja-JP" sz="1900" dirty="0">
                <a:solidFill>
                  <a:srgbClr val="FF0000"/>
                </a:solidFill>
                <a:latin typeface="メイリオ" panose="020B0604030504040204" pitchFamily="50" charset="-128"/>
                <a:ea typeface="メイリオ" panose="020B0604030504040204" pitchFamily="50" charset="-128"/>
              </a:rPr>
              <a:t>A</a:t>
            </a:r>
            <a:r>
              <a:rPr lang="ja-JP" altLang="en-US" sz="1900" dirty="0" err="1">
                <a:solidFill>
                  <a:srgbClr val="FF0000"/>
                </a:solidFill>
                <a:latin typeface="メイリオ" panose="020B0604030504040204" pitchFamily="50" charset="-128"/>
                <a:ea typeface="メイリオ" panose="020B0604030504040204" pitchFamily="50" charset="-128"/>
              </a:rPr>
              <a:t>さん</a:t>
            </a:r>
            <a:r>
              <a:rPr lang="en-US" altLang="ja-JP" sz="1900" dirty="0">
                <a:solidFill>
                  <a:srgbClr val="FF0000"/>
                </a:solidFill>
                <a:latin typeface="メイリオ" panose="020B0604030504040204" pitchFamily="50" charset="-128"/>
                <a:ea typeface="メイリオ" panose="020B0604030504040204" pitchFamily="50" charset="-128"/>
              </a:rPr>
              <a:t>B</a:t>
            </a:r>
            <a:r>
              <a:rPr lang="ja-JP" altLang="en-US" sz="1900" dirty="0" err="1">
                <a:solidFill>
                  <a:srgbClr val="FF0000"/>
                </a:solidFill>
                <a:latin typeface="メイリオ" panose="020B0604030504040204" pitchFamily="50" charset="-128"/>
                <a:ea typeface="メイリオ" panose="020B0604030504040204" pitchFamily="50" charset="-128"/>
              </a:rPr>
              <a:t>さんの</a:t>
            </a:r>
            <a:r>
              <a:rPr lang="ja-JP" altLang="en-US" sz="1900" dirty="0">
                <a:solidFill>
                  <a:srgbClr val="FF0000"/>
                </a:solidFill>
                <a:latin typeface="メイリオ" panose="020B0604030504040204" pitchFamily="50" charset="-128"/>
                <a:ea typeface="メイリオ" panose="020B0604030504040204" pitchFamily="50" charset="-128"/>
              </a:rPr>
              <a:t>話</a:t>
            </a:r>
            <a:endParaRPr lang="en-US" altLang="ja-JP" sz="1900"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1800" dirty="0">
                <a:solidFill>
                  <a:srgbClr val="FF0000"/>
                </a:solidFill>
                <a:latin typeface="メイリオ" panose="020B0604030504040204" pitchFamily="50" charset="-128"/>
                <a:ea typeface="メイリオ" panose="020B0604030504040204" pitchFamily="50" charset="-128"/>
              </a:rPr>
              <a:t>③火災保険のご提案</a:t>
            </a:r>
            <a:endParaRPr lang="en-US" altLang="ja-JP" sz="18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1800" dirty="0">
                <a:solidFill>
                  <a:schemeClr val="tx1"/>
                </a:solidFill>
                <a:latin typeface="メイリオ" panose="020B0604030504040204" pitchFamily="50" charset="-128"/>
                <a:ea typeface="メイリオ" panose="020B0604030504040204" pitchFamily="50" charset="-128"/>
              </a:rPr>
              <a:t>オール電化、</a:t>
            </a:r>
            <a:r>
              <a:rPr lang="en-US" altLang="ja-JP" sz="1800" dirty="0">
                <a:solidFill>
                  <a:schemeClr val="tx1"/>
                </a:solidFill>
                <a:latin typeface="メイリオ" panose="020B0604030504040204" pitchFamily="50" charset="-128"/>
                <a:ea typeface="メイリオ" panose="020B0604030504040204" pitchFamily="50" charset="-128"/>
              </a:rPr>
              <a:t>WEB</a:t>
            </a:r>
            <a:r>
              <a:rPr lang="ja-JP" altLang="en-US" sz="1800" dirty="0">
                <a:solidFill>
                  <a:schemeClr val="tx1"/>
                </a:solidFill>
                <a:latin typeface="メイリオ" panose="020B0604030504040204" pitchFamily="50" charset="-128"/>
                <a:ea typeface="メイリオ" panose="020B0604030504040204" pitchFamily="50" charset="-128"/>
              </a:rPr>
              <a:t>割引！無駄のない最適火災保険、ご提案します！　給付が大事！</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1800" dirty="0">
                <a:solidFill>
                  <a:srgbClr val="FF0000"/>
                </a:solidFill>
                <a:latin typeface="メイリオ" panose="020B0604030504040204" pitchFamily="50" charset="-128"/>
                <a:ea typeface="メイリオ" panose="020B0604030504040204" pitchFamily="50" charset="-128"/>
              </a:rPr>
              <a:t>④生命保険の見直し</a:t>
            </a:r>
            <a:endParaRPr lang="en-US" altLang="ja-JP" sz="18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1800" dirty="0">
                <a:solidFill>
                  <a:schemeClr val="tx1"/>
                </a:solidFill>
                <a:latin typeface="メイリオ" panose="020B0604030504040204" pitchFamily="50" charset="-128"/>
                <a:ea typeface="メイリオ" panose="020B0604030504040204" pitchFamily="50" charset="-128"/>
              </a:rPr>
              <a:t>無駄な保険料を払っていませんか？住宅購入時は、見直しのチャンスです！　　　　</a:t>
            </a:r>
            <a:endParaRPr lang="en-US" altLang="ja-JP" sz="18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ja-JP" altLang="en-US" sz="18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78</a:t>
            </a:fld>
            <a:endParaRPr kumimoji="1" lang="ja-JP" altLang="en-US"/>
          </a:p>
        </p:txBody>
      </p:sp>
      <p:sp>
        <p:nvSpPr>
          <p:cNvPr id="5" name="乗算記号 4">
            <a:extLst>
              <a:ext uri="{FF2B5EF4-FFF2-40B4-BE49-F238E27FC236}">
                <a16:creationId xmlns:a16="http://schemas.microsoft.com/office/drawing/2014/main" id="{84A16A60-098D-4572-A587-1C74CF66BD8D}"/>
              </a:ext>
            </a:extLst>
          </p:cNvPr>
          <p:cNvSpPr/>
          <p:nvPr/>
        </p:nvSpPr>
        <p:spPr>
          <a:xfrm>
            <a:off x="1619672" y="2420888"/>
            <a:ext cx="1728192" cy="36004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003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500"/>
                                        <p:tgtEl>
                                          <p:spTgt spid="3">
                                            <p:txEl>
                                              <p:pRg st="13" end="1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48680"/>
            <a:ext cx="8496944" cy="55446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pPr algn="l"/>
            <a:br>
              <a:rPr lang="en-US" altLang="ja-JP" sz="4000" b="1" dirty="0">
                <a:solidFill>
                  <a:srgbClr val="C00000"/>
                </a:solidFill>
                <a:latin typeface="メイリオ" panose="020B0604030504040204" pitchFamily="50" charset="-128"/>
                <a:ea typeface="メイリオ" panose="020B0604030504040204" pitchFamily="50" charset="-128"/>
              </a:rPr>
            </a:br>
            <a:br>
              <a:rPr lang="en-US" altLang="ja-JP" sz="4000" b="1" dirty="0">
                <a:solidFill>
                  <a:srgbClr val="C00000"/>
                </a:solidFill>
                <a:latin typeface="メイリオ" panose="020B0604030504040204" pitchFamily="50" charset="-128"/>
                <a:ea typeface="メイリオ" panose="020B0604030504040204" pitchFamily="50" charset="-128"/>
              </a:rPr>
            </a:br>
            <a:r>
              <a:rPr lang="ja-JP" altLang="en-US" sz="4000" b="1" dirty="0">
                <a:solidFill>
                  <a:srgbClr val="C00000"/>
                </a:solidFill>
                <a:latin typeface="メイリオ" panose="020B0604030504040204" pitchFamily="50" charset="-128"/>
                <a:ea typeface="メイリオ" panose="020B0604030504040204" pitchFamily="50" charset="-128"/>
              </a:rPr>
              <a:t>　</a:t>
            </a:r>
            <a:r>
              <a:rPr lang="ja-JP" altLang="ja-JP" sz="4000" b="1" dirty="0">
                <a:solidFill>
                  <a:srgbClr val="C00000"/>
                </a:solidFill>
                <a:latin typeface="メイリオ" panose="020B0604030504040204" pitchFamily="50" charset="-128"/>
                <a:ea typeface="メイリオ" panose="020B0604030504040204" pitchFamily="50" charset="-128"/>
              </a:rPr>
              <a:t>皆様の住宅購入計画に、</a:t>
            </a:r>
            <a:br>
              <a:rPr lang="en-US" altLang="ja-JP" sz="4000" b="1" dirty="0">
                <a:solidFill>
                  <a:srgbClr val="C00000"/>
                </a:solidFill>
                <a:latin typeface="メイリオ" panose="020B0604030504040204" pitchFamily="50" charset="-128"/>
                <a:ea typeface="メイリオ" panose="020B0604030504040204" pitchFamily="50" charset="-128"/>
              </a:rPr>
            </a:br>
            <a:r>
              <a:rPr lang="ja-JP" altLang="en-US" sz="4000" b="1" dirty="0">
                <a:solidFill>
                  <a:srgbClr val="C00000"/>
                </a:solidFill>
                <a:latin typeface="メイリオ" panose="020B0604030504040204" pitchFamily="50" charset="-128"/>
                <a:ea typeface="メイリオ" panose="020B0604030504040204" pitchFamily="50" charset="-128"/>
              </a:rPr>
              <a:t>　　　　</a:t>
            </a:r>
            <a:r>
              <a:rPr lang="ja-JP" altLang="ja-JP" sz="4000" b="1" dirty="0">
                <a:solidFill>
                  <a:srgbClr val="C00000"/>
                </a:solidFill>
                <a:latin typeface="メイリオ" panose="020B0604030504040204" pitchFamily="50" charset="-128"/>
                <a:ea typeface="メイリオ" panose="020B0604030504040204" pitchFamily="50" charset="-128"/>
              </a:rPr>
              <a:t>少しでもお役に立つことが</a:t>
            </a:r>
            <a:br>
              <a:rPr lang="en-US" altLang="ja-JP" sz="4000" b="1" dirty="0">
                <a:solidFill>
                  <a:srgbClr val="C00000"/>
                </a:solidFill>
                <a:latin typeface="メイリオ" panose="020B0604030504040204" pitchFamily="50" charset="-128"/>
                <a:ea typeface="メイリオ" panose="020B0604030504040204" pitchFamily="50" charset="-128"/>
              </a:rPr>
            </a:br>
            <a:r>
              <a:rPr lang="ja-JP" altLang="en-US" sz="4000" b="1" dirty="0">
                <a:solidFill>
                  <a:srgbClr val="C00000"/>
                </a:solidFill>
                <a:latin typeface="メイリオ" panose="020B0604030504040204" pitchFamily="50" charset="-128"/>
                <a:ea typeface="メイリオ" panose="020B0604030504040204" pitchFamily="50" charset="-128"/>
              </a:rPr>
              <a:t>　　　　　　　　　</a:t>
            </a:r>
            <a:r>
              <a:rPr lang="ja-JP" altLang="ja-JP" sz="4000" b="1" dirty="0">
                <a:solidFill>
                  <a:srgbClr val="C00000"/>
                </a:solidFill>
                <a:latin typeface="メイリオ" panose="020B0604030504040204" pitchFamily="50" charset="-128"/>
                <a:ea typeface="メイリオ" panose="020B0604030504040204" pitchFamily="50" charset="-128"/>
              </a:rPr>
              <a:t>出来れば幸いです</a:t>
            </a:r>
            <a:r>
              <a:rPr lang="ja-JP" altLang="en-US" b="1" dirty="0">
                <a:solidFill>
                  <a:srgbClr val="C00000"/>
                </a:solidFill>
                <a:latin typeface="メイリオ" panose="020B0604030504040204" pitchFamily="50" charset="-128"/>
                <a:ea typeface="メイリオ" panose="020B0604030504040204" pitchFamily="50" charset="-128"/>
              </a:rPr>
              <a:t>！</a:t>
            </a:r>
            <a:br>
              <a:rPr lang="en-US" altLang="ja-JP" b="1" dirty="0">
                <a:solidFill>
                  <a:srgbClr val="C00000"/>
                </a:solidFill>
                <a:latin typeface="メイリオ" panose="020B0604030504040204" pitchFamily="50" charset="-128"/>
                <a:ea typeface="メイリオ" panose="020B0604030504040204" pitchFamily="50" charset="-128"/>
              </a:rPr>
            </a:br>
            <a:br>
              <a:rPr lang="en-US" altLang="ja-JP" b="1" dirty="0">
                <a:solidFill>
                  <a:srgbClr val="C00000"/>
                </a:solidFill>
                <a:latin typeface="メイリオ" panose="020B0604030504040204" pitchFamily="50" charset="-128"/>
                <a:ea typeface="メイリオ" panose="020B0604030504040204" pitchFamily="50" charset="-128"/>
              </a:rPr>
            </a:br>
            <a:r>
              <a:rPr lang="ja-JP" altLang="en-US" sz="4000" b="1" dirty="0">
                <a:solidFill>
                  <a:srgbClr val="C00000"/>
                </a:solidFill>
                <a:latin typeface="メイリオ" panose="020B0604030504040204" pitchFamily="50" charset="-128"/>
                <a:ea typeface="メイリオ" panose="020B0604030504040204" pitchFamily="50" charset="-128"/>
              </a:rPr>
              <a:t>金融素人をひとりでも多く救いたい！</a:t>
            </a:r>
            <a:br>
              <a:rPr lang="en-US" altLang="ja-JP" sz="4000" b="1" dirty="0">
                <a:solidFill>
                  <a:srgbClr val="C00000"/>
                </a:solidFill>
                <a:latin typeface="メイリオ" panose="020B0604030504040204" pitchFamily="50" charset="-128"/>
                <a:ea typeface="メイリオ" panose="020B0604030504040204" pitchFamily="50" charset="-128"/>
              </a:rPr>
            </a:br>
            <a:br>
              <a:rPr lang="en-US" altLang="ja-JP" b="1" dirty="0">
                <a:solidFill>
                  <a:srgbClr val="C00000"/>
                </a:solidFill>
                <a:latin typeface="メイリオ" panose="020B0604030504040204" pitchFamily="50" charset="-128"/>
                <a:ea typeface="メイリオ" panose="020B0604030504040204" pitchFamily="50" charset="-128"/>
              </a:rPr>
            </a:br>
            <a:r>
              <a:rPr lang="ja-JP" altLang="en-US" b="1" dirty="0">
                <a:solidFill>
                  <a:srgbClr val="C00000"/>
                </a:solidFill>
                <a:latin typeface="メイリオ" panose="020B0604030504040204" pitchFamily="50" charset="-128"/>
                <a:ea typeface="メイリオ" panose="020B0604030504040204" pitchFamily="50" charset="-128"/>
              </a:rPr>
              <a:t>　　　　</a:t>
            </a:r>
            <a:r>
              <a:rPr lang="ja-JP" altLang="en-US" sz="3200" b="1" dirty="0">
                <a:solidFill>
                  <a:schemeClr val="tx2">
                    <a:lumMod val="75000"/>
                  </a:schemeClr>
                </a:solidFill>
                <a:latin typeface="メイリオ" panose="020B0604030504040204" pitchFamily="50" charset="-128"/>
                <a:ea typeface="メイリオ" panose="020B0604030504040204" pitchFamily="50" charset="-128"/>
              </a:rPr>
              <a:t>　　　ご清聴ありがとうございました。</a:t>
            </a:r>
            <a:endParaRPr kumimoji="1" lang="ja-JP" altLang="en-US" sz="3200" dirty="0">
              <a:solidFill>
                <a:schemeClr val="tx2">
                  <a:lumMod val="75000"/>
                </a:schemeClr>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79</a:t>
            </a:fld>
            <a:endParaRPr kumimoji="1" lang="ja-JP" altLang="en-US"/>
          </a:p>
        </p:txBody>
      </p:sp>
    </p:spTree>
    <p:extLst>
      <p:ext uri="{BB962C8B-B14F-4D97-AF65-F5344CB8AC3E}">
        <p14:creationId xmlns:p14="http://schemas.microsoft.com/office/powerpoint/2010/main" val="377099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DB0462B4-9EDB-4EFE-9B32-C9187630F27F}"/>
              </a:ext>
            </a:extLst>
          </p:cNvPr>
          <p:cNvPicPr>
            <a:picLocks noChangeAspect="1"/>
          </p:cNvPicPr>
          <p:nvPr/>
        </p:nvPicPr>
        <p:blipFill>
          <a:blip r:embed="rId2"/>
          <a:stretch>
            <a:fillRect/>
          </a:stretch>
        </p:blipFill>
        <p:spPr>
          <a:xfrm>
            <a:off x="457200" y="1196752"/>
            <a:ext cx="7907453" cy="4859450"/>
          </a:xfrm>
          <a:prstGeom prst="rect">
            <a:avLst/>
          </a:prstGeom>
        </p:spPr>
      </p:pic>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8</a:t>
            </a:fld>
            <a:endParaRPr kumimoji="1" lang="ja-JP" altLang="en-US"/>
          </a:p>
        </p:txBody>
      </p:sp>
      <p:sp>
        <p:nvSpPr>
          <p:cNvPr id="6" name="タイトル 1"/>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②</a:t>
            </a:r>
            <a:r>
              <a:rPr kumimoji="1" lang="ja-JP" altLang="en-US" sz="4000" dirty="0">
                <a:latin typeface="メイリオ" panose="020B0604030504040204" pitchFamily="50" charset="-128"/>
                <a:ea typeface="メイリオ" panose="020B0604030504040204" pitchFamily="50" charset="-128"/>
              </a:rPr>
              <a:t>住宅に関わる贈与税の非課税枠</a:t>
            </a:r>
          </a:p>
        </p:txBody>
      </p:sp>
      <p:sp>
        <p:nvSpPr>
          <p:cNvPr id="8" name="正方形/長方形 7"/>
          <p:cNvSpPr/>
          <p:nvPr/>
        </p:nvSpPr>
        <p:spPr>
          <a:xfrm>
            <a:off x="683568" y="4149080"/>
            <a:ext cx="45365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84679" y="5661248"/>
            <a:ext cx="4535393"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466AF8C-9A41-41DA-9D28-E84A799DD9B9}"/>
              </a:ext>
            </a:extLst>
          </p:cNvPr>
          <p:cNvSpPr txBox="1"/>
          <p:nvPr/>
        </p:nvSpPr>
        <p:spPr>
          <a:xfrm>
            <a:off x="1619672" y="6356350"/>
            <a:ext cx="6608925" cy="307777"/>
          </a:xfrm>
          <a:prstGeom prst="rect">
            <a:avLst/>
          </a:prstGeom>
          <a:noFill/>
        </p:spPr>
        <p:txBody>
          <a:bodyPr wrap="none" rtlCol="0">
            <a:spAutoFit/>
          </a:bodyPr>
          <a:lstStyle/>
          <a:p>
            <a:r>
              <a:rPr kumimoji="1" lang="ja-JP" altLang="en-US" sz="1400" dirty="0"/>
              <a:t>国税庁</a:t>
            </a:r>
            <a:r>
              <a:rPr kumimoji="1" lang="en-US" altLang="ja-JP" sz="1400" dirty="0"/>
              <a:t>HP</a:t>
            </a:r>
            <a:r>
              <a:rPr kumimoji="1" lang="ja-JP" altLang="en-US" sz="1400" dirty="0"/>
              <a:t>より出典</a:t>
            </a:r>
            <a:r>
              <a:rPr kumimoji="1" lang="en-US" altLang="ja-JP" sz="1400" dirty="0"/>
              <a:t>https://www.nta.go.jp/taxes/shiraberu/taxanswer/sozoku/4508.htm</a:t>
            </a:r>
            <a:endParaRPr kumimoji="1" lang="ja-JP" altLang="en-US" sz="1400" dirty="0"/>
          </a:p>
        </p:txBody>
      </p:sp>
    </p:spTree>
    <p:extLst>
      <p:ext uri="{BB962C8B-B14F-4D97-AF65-F5344CB8AC3E}">
        <p14:creationId xmlns:p14="http://schemas.microsoft.com/office/powerpoint/2010/main" val="89335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政府の消費税（反動減）対策</a:t>
            </a:r>
            <a:endParaRPr kumimoji="1" lang="ja-JP" altLang="en-US" dirty="0">
              <a:latin typeface="メイリオ" panose="020B0604030504040204" pitchFamily="50" charset="-128"/>
              <a:ea typeface="メイリオ" panose="020B0604030504040204" pitchFamily="50" charset="-128"/>
            </a:endParaRPr>
          </a:p>
        </p:txBody>
      </p:sp>
      <p:sp>
        <p:nvSpPr>
          <p:cNvPr id="8" name="コンテンツ プレースホルダー 7"/>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r>
              <a:rPr lang="ja-JP" altLang="en-US" dirty="0">
                <a:latin typeface="メイリオ" panose="020B0604030504040204" pitchFamily="50" charset="-128"/>
                <a:ea typeface="メイリオ" panose="020B0604030504040204" pitchFamily="50" charset="-128"/>
              </a:rPr>
              <a:t>③住宅ローン減税の拡充（上限額</a:t>
            </a:r>
            <a:r>
              <a:rPr lang="en-US" altLang="ja-JP" dirty="0">
                <a:latin typeface="メイリオ" panose="020B0604030504040204" pitchFamily="50" charset="-128"/>
                <a:ea typeface="メイリオ" panose="020B0604030504040204" pitchFamily="50" charset="-128"/>
              </a:rPr>
              <a:t>UP</a:t>
            </a:r>
            <a:r>
              <a:rPr lang="ja-JP" altLang="en-US" dirty="0">
                <a:latin typeface="メイリオ" panose="020B0604030504040204" pitchFamily="50" charset="-128"/>
                <a:ea typeface="メイリオ" panose="020B0604030504040204" pitchFamily="50" charset="-128"/>
              </a:rPr>
              <a:t>）</a:t>
            </a:r>
            <a:r>
              <a:rPr lang="ja-JP" altLang="en-US" sz="2200" dirty="0">
                <a:solidFill>
                  <a:srgbClr val="002060"/>
                </a:solidFill>
                <a:latin typeface="メイリオ" panose="020B0604030504040204" pitchFamily="50" charset="-128"/>
                <a:ea typeface="メイリオ" panose="020B0604030504040204" pitchFamily="50" charset="-128"/>
              </a:rPr>
              <a:t>（</a:t>
            </a:r>
            <a:r>
              <a:rPr lang="en-US" altLang="ja-JP" sz="2200" dirty="0">
                <a:solidFill>
                  <a:srgbClr val="002060"/>
                </a:solidFill>
                <a:latin typeface="メイリオ" panose="020B0604030504040204" pitchFamily="50" charset="-128"/>
                <a:ea typeface="メイリオ" panose="020B0604030504040204" pitchFamily="50" charset="-128"/>
              </a:rPr>
              <a:t>2021</a:t>
            </a:r>
            <a:r>
              <a:rPr lang="ja-JP" altLang="en-US" sz="2200" dirty="0">
                <a:solidFill>
                  <a:srgbClr val="002060"/>
                </a:solidFill>
                <a:latin typeface="メイリオ" panose="020B0604030504040204" pitchFamily="50" charset="-128"/>
                <a:ea typeface="メイリオ" panose="020B0604030504040204" pitchFamily="50" charset="-128"/>
              </a:rPr>
              <a:t>年</a:t>
            </a:r>
            <a:r>
              <a:rPr lang="en-US" altLang="ja-JP" sz="2200" dirty="0">
                <a:solidFill>
                  <a:srgbClr val="002060"/>
                </a:solidFill>
                <a:latin typeface="メイリオ" panose="020B0604030504040204" pitchFamily="50" charset="-128"/>
                <a:ea typeface="メイリオ" panose="020B0604030504040204" pitchFamily="50" charset="-128"/>
              </a:rPr>
              <a:t>12</a:t>
            </a:r>
            <a:r>
              <a:rPr lang="ja-JP" altLang="en-US" sz="2200" dirty="0">
                <a:solidFill>
                  <a:srgbClr val="002060"/>
                </a:solidFill>
                <a:latin typeface="メイリオ" panose="020B0604030504040204" pitchFamily="50" charset="-128"/>
                <a:ea typeface="メイリオ" panose="020B0604030504040204" pitchFamily="50" charset="-128"/>
              </a:rPr>
              <a:t>月）</a:t>
            </a:r>
            <a:endParaRPr lang="en-US" altLang="ja-JP" sz="2200" dirty="0">
              <a:solidFill>
                <a:srgbClr val="002060"/>
              </a:solidFill>
              <a:latin typeface="メイリオ" panose="020B0604030504040204" pitchFamily="50" charset="-128"/>
              <a:ea typeface="メイリオ" panose="020B0604030504040204" pitchFamily="50" charset="-128"/>
            </a:endParaRPr>
          </a:p>
          <a:p>
            <a:pPr marL="0" indent="0">
              <a:buNone/>
            </a:pPr>
            <a:endParaRPr lang="en-US" altLang="ja-JP" sz="13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a:solidFill>
                  <a:srgbClr val="002060"/>
                </a:solidFill>
                <a:latin typeface="メイリオ" panose="020B0604030504040204" pitchFamily="50" charset="-128"/>
                <a:ea typeface="メイリオ" panose="020B0604030504040204" pitchFamily="50" charset="-128"/>
              </a:rPr>
              <a:t>住宅ローン残高</a:t>
            </a:r>
            <a:endParaRPr lang="en-US" altLang="ja-JP" dirty="0">
              <a:solidFill>
                <a:srgbClr val="00206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２</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０００万円　→　</a:t>
            </a:r>
            <a:r>
              <a:rPr lang="ja-JP" altLang="en-US" dirty="0">
                <a:solidFill>
                  <a:srgbClr val="FF0000"/>
                </a:solidFill>
                <a:latin typeface="メイリオ" panose="020B0604030504040204" pitchFamily="50" charset="-128"/>
                <a:ea typeface="メイリオ" panose="020B0604030504040204" pitchFamily="50" charset="-128"/>
              </a:rPr>
              <a:t>４</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０００万円</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　＊</a:t>
            </a:r>
            <a:r>
              <a:rPr lang="ja-JP" altLang="en-US" sz="2600" dirty="0">
                <a:solidFill>
                  <a:srgbClr val="FF0000"/>
                </a:solidFill>
                <a:latin typeface="メイリオ" panose="020B0604030504040204" pitchFamily="50" charset="-128"/>
                <a:ea typeface="メイリオ" panose="020B0604030504040204" pitchFamily="50" charset="-128"/>
              </a:rPr>
              <a:t>年末残高の１％が　</a:t>
            </a:r>
            <a:r>
              <a:rPr lang="ja-JP" altLang="en-US" sz="2600" u="sng" dirty="0">
                <a:solidFill>
                  <a:srgbClr val="C00000"/>
                </a:solidFill>
                <a:latin typeface="メイリオ" panose="020B0604030504040204" pitchFamily="50" charset="-128"/>
                <a:ea typeface="メイリオ" panose="020B0604030504040204" pitchFamily="50" charset="-128"/>
              </a:rPr>
              <a:t>１０年間　</a:t>
            </a:r>
            <a:r>
              <a:rPr lang="ja-JP" altLang="en-US" sz="2600" dirty="0">
                <a:solidFill>
                  <a:srgbClr val="FF0000"/>
                </a:solidFill>
                <a:latin typeface="メイリオ" panose="020B0604030504040204" pitchFamily="50" charset="-128"/>
                <a:ea typeface="メイリオ" panose="020B0604030504040204" pitchFamily="50" charset="-128"/>
              </a:rPr>
              <a:t>戻ってきます！（所得税）</a:t>
            </a:r>
            <a:endParaRPr lang="en-US" altLang="ja-JP" sz="2600"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sz="1000" dirty="0"/>
          </a:p>
          <a:p>
            <a:pPr marL="0" indent="0">
              <a:buNone/>
            </a:pPr>
            <a:r>
              <a:rPr lang="ja-JP" altLang="en-US" dirty="0"/>
              <a:t>　</a:t>
            </a:r>
            <a:r>
              <a:rPr lang="ja-JP" altLang="en-US" sz="3000" dirty="0">
                <a:latin typeface="メイリオ" panose="020B0604030504040204" pitchFamily="50" charset="-128"/>
                <a:ea typeface="メイリオ" panose="020B0604030504040204" pitchFamily="50" charset="-128"/>
              </a:rPr>
              <a:t>最大控除額　</a:t>
            </a:r>
            <a:r>
              <a:rPr lang="en-US" altLang="ja-JP" sz="3500" dirty="0">
                <a:latin typeface="メイリオ" panose="020B0604030504040204" pitchFamily="50" charset="-128"/>
                <a:ea typeface="メイリオ" panose="020B0604030504040204" pitchFamily="50" charset="-128"/>
              </a:rPr>
              <a:t>200</a:t>
            </a:r>
            <a:r>
              <a:rPr lang="ja-JP" altLang="en-US" sz="3500" dirty="0">
                <a:latin typeface="メイリオ" panose="020B0604030504040204" pitchFamily="50" charset="-128"/>
                <a:ea typeface="メイリオ" panose="020B0604030504040204" pitchFamily="50" charset="-128"/>
              </a:rPr>
              <a:t>万円　→　</a:t>
            </a:r>
            <a:r>
              <a:rPr lang="en-US" altLang="ja-JP" sz="3500" dirty="0">
                <a:solidFill>
                  <a:srgbClr val="FF0000"/>
                </a:solidFill>
                <a:latin typeface="メイリオ" panose="020B0604030504040204" pitchFamily="50" charset="-128"/>
                <a:ea typeface="メイリオ" panose="020B0604030504040204" pitchFamily="50" charset="-128"/>
              </a:rPr>
              <a:t>400</a:t>
            </a:r>
            <a:r>
              <a:rPr lang="ja-JP" altLang="en-US" sz="3500" dirty="0">
                <a:solidFill>
                  <a:srgbClr val="FF0000"/>
                </a:solidFill>
                <a:latin typeface="メイリオ" panose="020B0604030504040204" pitchFamily="50" charset="-128"/>
                <a:ea typeface="メイリオ" panose="020B0604030504040204" pitchFamily="50" charset="-128"/>
              </a:rPr>
              <a:t>万円</a:t>
            </a:r>
            <a:endParaRPr lang="en-US" altLang="ja-JP" sz="35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200" dirty="0">
                <a:solidFill>
                  <a:srgbClr val="002060"/>
                </a:solidFill>
                <a:latin typeface="メイリオ" panose="020B0604030504040204" pitchFamily="50" charset="-128"/>
                <a:ea typeface="メイリオ" panose="020B0604030504040204" pitchFamily="50" charset="-128"/>
              </a:rPr>
              <a:t>住民税からの控除上限額　</a:t>
            </a:r>
            <a:r>
              <a:rPr lang="ja-JP" altLang="en-US" dirty="0">
                <a:solidFill>
                  <a:srgbClr val="002060"/>
                </a:solidFill>
                <a:latin typeface="メイリオ" panose="020B0604030504040204" pitchFamily="50" charset="-128"/>
                <a:ea typeface="メイリオ" panose="020B0604030504040204" pitchFamily="50" charset="-128"/>
              </a:rPr>
              <a:t>　</a:t>
            </a:r>
            <a:endParaRPr lang="en-US" altLang="ja-JP" dirty="0">
              <a:solidFill>
                <a:srgbClr val="002060"/>
              </a:solidFill>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en-US" altLang="ja-JP" sz="2600" dirty="0">
                <a:latin typeface="メイリオ" panose="020B0604030504040204" pitchFamily="50" charset="-128"/>
                <a:ea typeface="メイリオ" panose="020B0604030504040204" pitchFamily="50" charset="-128"/>
              </a:rPr>
              <a:t>97,500</a:t>
            </a:r>
            <a:r>
              <a:rPr lang="ja-JP" altLang="en-US" sz="2600" dirty="0">
                <a:latin typeface="メイリオ" panose="020B0604030504040204" pitchFamily="50" charset="-128"/>
                <a:ea typeface="メイリオ" panose="020B0604030504040204" pitchFamily="50" charset="-128"/>
              </a:rPr>
              <a:t>円　　　→　　　</a:t>
            </a:r>
            <a:r>
              <a:rPr lang="en-US" altLang="ja-JP" sz="2600" dirty="0">
                <a:solidFill>
                  <a:srgbClr val="FF0000"/>
                </a:solidFill>
                <a:latin typeface="メイリオ" panose="020B0604030504040204" pitchFamily="50" charset="-128"/>
                <a:ea typeface="メイリオ" panose="020B0604030504040204" pitchFamily="50" charset="-128"/>
              </a:rPr>
              <a:t>136,500</a:t>
            </a:r>
            <a:r>
              <a:rPr lang="ja-JP" altLang="en-US" sz="2600" dirty="0">
                <a:solidFill>
                  <a:srgbClr val="FF0000"/>
                </a:solidFill>
                <a:latin typeface="メイリオ" panose="020B0604030504040204" pitchFamily="50" charset="-128"/>
                <a:ea typeface="メイリオ" panose="020B0604030504040204" pitchFamily="50" charset="-128"/>
              </a:rPr>
              <a:t>円</a:t>
            </a:r>
            <a:endParaRPr lang="en-US" altLang="ja-JP" sz="2600"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11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（前年課税所得</a:t>
            </a:r>
            <a:r>
              <a:rPr kumimoji="1"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５％）　　　　　　　　　　　　</a:t>
            </a:r>
            <a:r>
              <a:rPr lang="ja-JP" altLang="en-US" sz="1600" dirty="0">
                <a:solidFill>
                  <a:srgbClr val="FF0000"/>
                </a:solidFill>
                <a:latin typeface="メイリオ" panose="020B0604030504040204" pitchFamily="50" charset="-128"/>
                <a:ea typeface="メイリオ" panose="020B0604030504040204" pitchFamily="50" charset="-128"/>
              </a:rPr>
              <a:t>（前年課税所得</a:t>
            </a:r>
            <a:r>
              <a:rPr lang="en-US" altLang="ja-JP" sz="1600" dirty="0">
                <a:solidFill>
                  <a:srgbClr val="FF0000"/>
                </a:solidFill>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７％）</a:t>
            </a:r>
          </a:p>
          <a:p>
            <a:pPr marL="0" indent="0">
              <a:buNone/>
            </a:pPr>
            <a:endParaRPr lang="en-US" altLang="ja-JP" sz="1000"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　　</a:t>
            </a:r>
            <a:r>
              <a:rPr lang="ja-JP" altLang="en-US" sz="3600" dirty="0">
                <a:solidFill>
                  <a:srgbClr val="00B050"/>
                </a:solidFill>
                <a:latin typeface="メイリオ" panose="020B0604030504040204" pitchFamily="50" charset="-128"/>
                <a:ea typeface="メイリオ" panose="020B0604030504040204" pitchFamily="50" charset="-128"/>
              </a:rPr>
              <a:t>長期優良住宅は</a:t>
            </a:r>
            <a:r>
              <a:rPr lang="ja-JP" altLang="en-US" sz="3600" dirty="0">
                <a:latin typeface="メイリオ" panose="020B0604030504040204" pitchFamily="50" charset="-128"/>
                <a:ea typeface="メイリオ" panose="020B0604030504040204" pitchFamily="50" charset="-128"/>
              </a:rPr>
              <a:t>　</a:t>
            </a:r>
            <a:r>
              <a:rPr lang="en-US" altLang="ja-JP" sz="3600" dirty="0">
                <a:solidFill>
                  <a:srgbClr val="FF0000"/>
                </a:solidFill>
                <a:latin typeface="メイリオ" panose="020B0604030504040204" pitchFamily="50" charset="-128"/>
                <a:ea typeface="メイリオ" panose="020B0604030504040204" pitchFamily="50" charset="-128"/>
              </a:rPr>
              <a:t>500</a:t>
            </a:r>
            <a:r>
              <a:rPr lang="ja-JP" altLang="en-US" sz="3600" dirty="0">
                <a:solidFill>
                  <a:srgbClr val="FF0000"/>
                </a:solidFill>
                <a:latin typeface="メイリオ" panose="020B0604030504040204" pitchFamily="50" charset="-128"/>
                <a:ea typeface="メイリオ" panose="020B0604030504040204" pitchFamily="50" charset="-128"/>
              </a:rPr>
              <a:t>万円（最大）</a:t>
            </a:r>
          </a:p>
          <a:p>
            <a:pPr marL="0" indent="0">
              <a:buNone/>
            </a:pPr>
            <a:endParaRPr lang="en-US" altLang="ja-JP" sz="43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9</a:t>
            </a:fld>
            <a:endParaRPr kumimoji="1" lang="ja-JP" altLang="en-US"/>
          </a:p>
        </p:txBody>
      </p:sp>
    </p:spTree>
    <p:extLst>
      <p:ext uri="{BB962C8B-B14F-4D97-AF65-F5344CB8AC3E}">
        <p14:creationId xmlns:p14="http://schemas.microsoft.com/office/powerpoint/2010/main" val="83459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Effect transition="in" filter="fade">
                                      <p:cBhvr>
                                        <p:cTn id="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0.8|0.9|1|1.4|5.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Tw Cen MT"/>
        <a:ea typeface="メイリオ"/>
        <a:cs typeface=""/>
      </a:majorFont>
      <a:minorFont>
        <a:latin typeface="Tw Cen MT"/>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15170</TotalTime>
  <Words>4092</Words>
  <Application>Microsoft Office PowerPoint</Application>
  <PresentationFormat>画面に合わせる (4:3)</PresentationFormat>
  <Paragraphs>649</Paragraphs>
  <Slides>79</Slides>
  <Notes>17</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79</vt:i4>
      </vt:variant>
    </vt:vector>
  </HeadingPairs>
  <TitlesOfParts>
    <vt:vector size="89" baseType="lpstr">
      <vt:lpstr>HGPｺﾞｼｯｸE</vt:lpstr>
      <vt:lpstr>HGP創英角ｺﾞｼｯｸUB</vt:lpstr>
      <vt:lpstr>HGS創英角ﾎﾟｯﾌﾟ体</vt:lpstr>
      <vt:lpstr>メイリオ</vt:lpstr>
      <vt:lpstr>Arial</vt:lpstr>
      <vt:lpstr>Calibri</vt:lpstr>
      <vt:lpstr>Tahoma</vt:lpstr>
      <vt:lpstr>Times New Roman</vt:lpstr>
      <vt:lpstr>Tw Cen MT</vt:lpstr>
      <vt:lpstr>Office ​​テーマ</vt:lpstr>
      <vt:lpstr>住宅ローンセミナー 銀行では絶対に教えてくれない 　　　　　　　　　　　　　　　住宅ローンの選び方</vt:lpstr>
      <vt:lpstr>PowerPoint プレゼンテーション</vt:lpstr>
      <vt:lpstr>PowerPoint プレゼンテーション</vt:lpstr>
      <vt:lpstr>消費増税反動減対策！</vt:lpstr>
      <vt:lpstr>５つの国策！</vt:lpstr>
      <vt:lpstr>住宅市場活性化策</vt:lpstr>
      <vt:lpstr>PowerPoint プレゼンテーション</vt:lpstr>
      <vt:lpstr>②住宅に関わる贈与税の非課税枠</vt:lpstr>
      <vt:lpstr>政府の消費税（反動減）対策</vt:lpstr>
      <vt:lpstr>政府の消費税（反動減）対策</vt:lpstr>
      <vt:lpstr>④すまい給付金</vt:lpstr>
      <vt:lpstr>⑤グリーン住宅ポイント</vt:lpstr>
      <vt:lpstr>皆さんはどう考えますか？</vt:lpstr>
      <vt:lpstr>　　　本日、皆さんに 　　　　　お伝えしたいこと！</vt:lpstr>
      <vt:lpstr>　</vt:lpstr>
      <vt:lpstr>金利の重さ</vt:lpstr>
      <vt:lpstr>金利の重さ</vt:lpstr>
      <vt:lpstr>金利の重さ</vt:lpstr>
      <vt:lpstr>金利の重さ</vt:lpstr>
      <vt:lpstr>PowerPoint プレゼンテーション</vt:lpstr>
      <vt:lpstr>金利の重さ</vt:lpstr>
      <vt:lpstr>金利の重さ</vt:lpstr>
      <vt:lpstr>金利の重さ</vt:lpstr>
      <vt:lpstr>金利の重さ</vt:lpstr>
      <vt:lpstr>PowerPoint プレゼンテーション</vt:lpstr>
      <vt:lpstr>『金利の重さ』をご理解頂けたなら！</vt:lpstr>
      <vt:lpstr>住宅ローン金利を低く抑える方法は？</vt:lpstr>
      <vt:lpstr>ところで</vt:lpstr>
      <vt:lpstr>現在の金利水準は？</vt:lpstr>
      <vt:lpstr>現在の金利水準は？</vt:lpstr>
      <vt:lpstr>なぜそう思うのか？</vt:lpstr>
      <vt:lpstr>過去の金利水準</vt:lpstr>
      <vt:lpstr>PowerPoint プレゼンテーション</vt:lpstr>
      <vt:lpstr>過去の金利水準</vt:lpstr>
      <vt:lpstr>過去の金利水準</vt:lpstr>
      <vt:lpstr>沼津ぐるめ街道</vt:lpstr>
      <vt:lpstr>PowerPoint プレゼンテーション</vt:lpstr>
      <vt:lpstr>過去の金利水準</vt:lpstr>
      <vt:lpstr>過去の金利水準</vt:lpstr>
      <vt:lpstr>PowerPoint プレゼンテーション</vt:lpstr>
      <vt:lpstr>フラット３５金利推移</vt:lpstr>
      <vt:lpstr>フラット３５　Sのメリット</vt:lpstr>
      <vt:lpstr>1.28％で35年間固定で借りられる現在の金利は</vt:lpstr>
      <vt:lpstr>日銀の金融政策</vt:lpstr>
      <vt:lpstr>PowerPoint プレゼンテーション</vt:lpstr>
      <vt:lpstr>今（現在）の住宅ローン金利</vt:lpstr>
      <vt:lpstr>住宅ローン金利を低く抑える方法は？</vt:lpstr>
      <vt:lpstr>フラット３５金利推移</vt:lpstr>
      <vt:lpstr>今が低いのは分かった</vt:lpstr>
      <vt:lpstr>金利の変動要因</vt:lpstr>
      <vt:lpstr>金利の変動要因</vt:lpstr>
      <vt:lpstr>なぜ上がる？</vt:lpstr>
      <vt:lpstr>日銀の仕事（政策）</vt:lpstr>
      <vt:lpstr>PowerPoint プレゼンテーション</vt:lpstr>
      <vt:lpstr>日銀展望リポート</vt:lpstr>
      <vt:lpstr>今後の住宅ローン金利</vt:lpstr>
      <vt:lpstr>住宅ローン金利を低く抑える方法は？</vt:lpstr>
      <vt:lpstr>住宅ローン金利は値切れる！</vt:lpstr>
      <vt:lpstr>住宅ローン金利は値切れる！</vt:lpstr>
      <vt:lpstr>値切りの実話</vt:lpstr>
      <vt:lpstr>景気が良くなると？</vt:lpstr>
      <vt:lpstr>住宅ローンは今が借り時？</vt:lpstr>
      <vt:lpstr>PowerPoint プレゼンテーション</vt:lpstr>
      <vt:lpstr>PowerPoint プレゼンテーション</vt:lpstr>
      <vt:lpstr>PowerPoint プレゼンテーション</vt:lpstr>
      <vt:lpstr>今が借り時なのは分かった！</vt:lpstr>
      <vt:lpstr>住宅ローンの返済は長期！</vt:lpstr>
      <vt:lpstr>ライフプランとは？  （マネープラン）</vt:lpstr>
      <vt:lpstr>ライフプラン</vt:lpstr>
      <vt:lpstr>PowerPoint プレゼンテーション</vt:lpstr>
      <vt:lpstr>PowerPoint プレゼンテーション</vt:lpstr>
      <vt:lpstr>PowerPoint プレゼンテーション</vt:lpstr>
      <vt:lpstr>PowerPoint プレゼンテーション</vt:lpstr>
      <vt:lpstr>住宅購入時には、ライフプランを作成！</vt:lpstr>
      <vt:lpstr>楽しい川下り</vt:lpstr>
      <vt:lpstr>大きな滝</vt:lpstr>
      <vt:lpstr>PowerPoint プレゼンテーション</vt:lpstr>
      <vt:lpstr>個別相談のご案内！</vt:lpstr>
      <vt:lpstr>  　皆様の住宅購入計画に、 　　　　少しでもお役に立つことが 　　　　　　　　　出来れば幸いです！  金融素人をひとりでも多く救いたい！  　　　　　　　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住宅ローンアプローチ必勝法</dc:title>
  <dc:creator>masahiro kamoto</dc:creator>
  <cp:lastModifiedBy>栗山 直樹</cp:lastModifiedBy>
  <cp:revision>600</cp:revision>
  <cp:lastPrinted>2019-07-10T11:11:40Z</cp:lastPrinted>
  <dcterms:created xsi:type="dcterms:W3CDTF">2013-07-22T13:11:44Z</dcterms:created>
  <dcterms:modified xsi:type="dcterms:W3CDTF">2021-09-15T02:58:08Z</dcterms:modified>
</cp:coreProperties>
</file>