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フラット35金利推移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yyyy"年"m"月"</c:formatCode>
                <c:ptCount val="10"/>
                <c:pt idx="0">
                  <c:v>43617</c:v>
                </c:pt>
                <c:pt idx="1">
                  <c:v>43678</c:v>
                </c:pt>
                <c:pt idx="2">
                  <c:v>43739</c:v>
                </c:pt>
                <c:pt idx="3">
                  <c:v>43800</c:v>
                </c:pt>
                <c:pt idx="4">
                  <c:v>43862</c:v>
                </c:pt>
                <c:pt idx="5">
                  <c:v>43922</c:v>
                </c:pt>
                <c:pt idx="6">
                  <c:v>43983</c:v>
                </c:pt>
                <c:pt idx="7">
                  <c:v>44044</c:v>
                </c:pt>
                <c:pt idx="8">
                  <c:v>44105</c:v>
                </c:pt>
                <c:pt idx="9">
                  <c:v>44166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1.27</c:v>
                </c:pt>
                <c:pt idx="1">
                  <c:v>1.17</c:v>
                </c:pt>
                <c:pt idx="2">
                  <c:v>1.1100000000000001</c:v>
                </c:pt>
                <c:pt idx="3">
                  <c:v>1.21</c:v>
                </c:pt>
                <c:pt idx="4">
                  <c:v>1.28</c:v>
                </c:pt>
                <c:pt idx="5">
                  <c:v>1.3</c:v>
                </c:pt>
                <c:pt idx="6">
                  <c:v>1.29</c:v>
                </c:pt>
                <c:pt idx="7">
                  <c:v>1.31</c:v>
                </c:pt>
                <c:pt idx="8">
                  <c:v>1.3</c:v>
                </c:pt>
                <c:pt idx="9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5-4F54-AD9F-C208D3C41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834048"/>
        <c:axId val="671428784"/>
      </c:lineChart>
      <c:dateAx>
        <c:axId val="524834048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1428784"/>
        <c:crosses val="autoZero"/>
        <c:auto val="1"/>
        <c:lblOffset val="100"/>
        <c:baseTimeUnit val="months"/>
      </c:dateAx>
      <c:valAx>
        <c:axId val="671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2021/7/4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D42B92BA-8915-4208-848D-7431A7CC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3" y="620688"/>
            <a:ext cx="8748464" cy="51552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E23CEE37-DB4D-46A4-AF21-8A443A63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7" y="390503"/>
            <a:ext cx="8691626" cy="60769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843808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499992" y="2492896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940152" y="1774127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660232" y="4034353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5364088" y="4869160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96599E9C-A9F0-4561-9055-901D4D8D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2" y="548680"/>
            <a:ext cx="8455290" cy="57891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5076056" y="4653136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5148064" y="3501008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611560" y="573325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2010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8090785" y="5740310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2020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89125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924944"/>
            <a:ext cx="0" cy="165618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15616" y="2996952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2.095%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33469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横浜銀行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707915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0.875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０．３７５％（手数料別）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０．５７５％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48681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0.499%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0.53%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E8CF2-FF75-4784-98B4-3F3BA594D933}"/>
              </a:ext>
            </a:extLst>
          </p:cNvPr>
          <p:cNvSpPr txBox="1"/>
          <p:nvPr/>
        </p:nvSpPr>
        <p:spPr>
          <a:xfrm>
            <a:off x="2771800" y="5696221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.33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464986-CB43-4292-BEE5-0413EAE2AE33}"/>
              </a:ext>
            </a:extLst>
          </p:cNvPr>
          <p:cNvSpPr/>
          <p:nvPr/>
        </p:nvSpPr>
        <p:spPr>
          <a:xfrm>
            <a:off x="251520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2021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7</a:t>
            </a:r>
            <a:r>
              <a:rPr kumimoji="1" lang="ja-JP" altLang="en-US" sz="3200" dirty="0"/>
              <a:t>月フラット</a:t>
            </a:r>
            <a:r>
              <a:rPr kumimoji="1" lang="en-US" altLang="ja-JP" sz="3200" dirty="0"/>
              <a:t>35</a:t>
            </a:r>
            <a:r>
              <a:rPr kumimoji="1" lang="ja-JP" altLang="en-US" sz="3200" dirty="0"/>
              <a:t>金利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（新機構団信付き</a:t>
            </a:r>
            <a:r>
              <a:rPr lang="en-US" altLang="ja-JP" sz="3200" dirty="0"/>
              <a:t>【</a:t>
            </a:r>
            <a:r>
              <a:rPr lang="ja-JP" altLang="en-US" sz="3200" dirty="0"/>
              <a:t>フラット</a:t>
            </a:r>
            <a:r>
              <a:rPr lang="en-US" altLang="ja-JP" sz="3200" dirty="0"/>
              <a:t>35】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0A0938B-BC7B-4EEE-99E7-1B9B1F9252FD}"/>
              </a:ext>
            </a:extLst>
          </p:cNvPr>
          <p:cNvSpPr/>
          <p:nvPr/>
        </p:nvSpPr>
        <p:spPr>
          <a:xfrm>
            <a:off x="481532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60350-0EA6-48D1-934A-46610619EE7B}"/>
              </a:ext>
            </a:extLst>
          </p:cNvPr>
          <p:cNvSpPr txBox="1"/>
          <p:nvPr/>
        </p:nvSpPr>
        <p:spPr>
          <a:xfrm>
            <a:off x="1365168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44D6FF-D93A-4E1A-9765-691CA646A5C7}"/>
              </a:ext>
            </a:extLst>
          </p:cNvPr>
          <p:cNvSpPr txBox="1"/>
          <p:nvPr/>
        </p:nvSpPr>
        <p:spPr>
          <a:xfrm>
            <a:off x="1184055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03A2AC-8E5A-450C-A462-CF206A5643FE}"/>
              </a:ext>
            </a:extLst>
          </p:cNvPr>
          <p:cNvSpPr txBox="1"/>
          <p:nvPr/>
        </p:nvSpPr>
        <p:spPr>
          <a:xfrm>
            <a:off x="615581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2F2E4-E707-4327-BB53-0F4E7457ED28}"/>
              </a:ext>
            </a:extLst>
          </p:cNvPr>
          <p:cNvSpPr txBox="1"/>
          <p:nvPr/>
        </p:nvSpPr>
        <p:spPr>
          <a:xfrm>
            <a:off x="1121471" y="4508631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1.20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49D3F4-611D-4B88-9A4A-9477283CF382}"/>
              </a:ext>
            </a:extLst>
          </p:cNvPr>
          <p:cNvSpPr txBox="1"/>
          <p:nvPr/>
        </p:nvSpPr>
        <p:spPr>
          <a:xfrm>
            <a:off x="1306706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1.431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618AE85-133E-4927-B02B-0B33C5D8AE39}"/>
              </a:ext>
            </a:extLst>
          </p:cNvPr>
          <p:cNvSpPr/>
          <p:nvPr/>
        </p:nvSpPr>
        <p:spPr>
          <a:xfrm>
            <a:off x="4930369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8552CF-99BC-4188-B4DD-0D87E19D99AD}"/>
              </a:ext>
            </a:extLst>
          </p:cNvPr>
          <p:cNvSpPr txBox="1"/>
          <p:nvPr/>
        </p:nvSpPr>
        <p:spPr>
          <a:xfrm>
            <a:off x="5814005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176189-5D54-4F08-A30F-0224860924AC}"/>
              </a:ext>
            </a:extLst>
          </p:cNvPr>
          <p:cNvSpPr txBox="1"/>
          <p:nvPr/>
        </p:nvSpPr>
        <p:spPr>
          <a:xfrm>
            <a:off x="5632892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B54C64-1404-4A24-929F-2E75C3FED76D}"/>
              </a:ext>
            </a:extLst>
          </p:cNvPr>
          <p:cNvSpPr txBox="1"/>
          <p:nvPr/>
        </p:nvSpPr>
        <p:spPr>
          <a:xfrm>
            <a:off x="5064418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6F2A09-52E0-43C1-8B0A-A53DB0F367A3}"/>
              </a:ext>
            </a:extLst>
          </p:cNvPr>
          <p:cNvSpPr txBox="1"/>
          <p:nvPr/>
        </p:nvSpPr>
        <p:spPr>
          <a:xfrm>
            <a:off x="5755543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1.468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CCAE9F-D169-4A49-B113-8D9566B8DBDD}"/>
              </a:ext>
            </a:extLst>
          </p:cNvPr>
          <p:cNvSpPr txBox="1"/>
          <p:nvPr/>
        </p:nvSpPr>
        <p:spPr>
          <a:xfrm>
            <a:off x="5639481" y="4510173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1.33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6A65DA-98D0-4D36-9360-305F64DD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551904"/>
              </p:ext>
            </p:extLst>
          </p:nvPr>
        </p:nvGraphicFramePr>
        <p:xfrm>
          <a:off x="216247" y="404664"/>
          <a:ext cx="8711505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1.33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1.20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1.431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1.33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1.468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11110</TotalTime>
  <Words>3458</Words>
  <Application>Microsoft Office PowerPoint</Application>
  <PresentationFormat>画面に合わせる (4:3)</PresentationFormat>
  <Paragraphs>624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2021年7月</vt:lpstr>
      <vt:lpstr>PowerPoint プレゼンテーション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533</cp:revision>
  <cp:lastPrinted>2018-02-20T17:57:08Z</cp:lastPrinted>
  <dcterms:created xsi:type="dcterms:W3CDTF">2011-06-10T07:25:41Z</dcterms:created>
  <dcterms:modified xsi:type="dcterms:W3CDTF">2021-07-04T13:33:13Z</dcterms:modified>
</cp:coreProperties>
</file>