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handoutMasterIdLst>
    <p:handoutMasterId r:id="rId64"/>
  </p:handoutMasterIdLst>
  <p:sldIdLst>
    <p:sldId id="256" r:id="rId3"/>
    <p:sldId id="505" r:id="rId4"/>
    <p:sldId id="425" r:id="rId5"/>
    <p:sldId id="280" r:id="rId6"/>
    <p:sldId id="257" r:id="rId7"/>
    <p:sldId id="332" r:id="rId8"/>
    <p:sldId id="527" r:id="rId9"/>
    <p:sldId id="333" r:id="rId10"/>
    <p:sldId id="261" r:id="rId11"/>
    <p:sldId id="300" r:id="rId12"/>
    <p:sldId id="265" r:id="rId13"/>
    <p:sldId id="301" r:id="rId14"/>
    <p:sldId id="330" r:id="rId15"/>
    <p:sldId id="364" r:id="rId16"/>
    <p:sldId id="304" r:id="rId17"/>
    <p:sldId id="368" r:id="rId18"/>
    <p:sldId id="287" r:id="rId19"/>
    <p:sldId id="528" r:id="rId20"/>
    <p:sldId id="437" r:id="rId21"/>
    <p:sldId id="516" r:id="rId22"/>
    <p:sldId id="350" r:id="rId23"/>
    <p:sldId id="463" r:id="rId24"/>
    <p:sldId id="489" r:id="rId25"/>
    <p:sldId id="525" r:id="rId26"/>
    <p:sldId id="461" r:id="rId27"/>
    <p:sldId id="399" r:id="rId28"/>
    <p:sldId id="400" r:id="rId29"/>
    <p:sldId id="490" r:id="rId30"/>
    <p:sldId id="507" r:id="rId31"/>
    <p:sldId id="373" r:id="rId32"/>
    <p:sldId id="390" r:id="rId33"/>
    <p:sldId id="375" r:id="rId34"/>
    <p:sldId id="526" r:id="rId35"/>
    <p:sldId id="376" r:id="rId36"/>
    <p:sldId id="379" r:id="rId37"/>
    <p:sldId id="420" r:id="rId38"/>
    <p:sldId id="432" r:id="rId39"/>
    <p:sldId id="497" r:id="rId40"/>
    <p:sldId id="498" r:id="rId41"/>
    <p:sldId id="427" r:id="rId42"/>
    <p:sldId id="428" r:id="rId43"/>
    <p:sldId id="430" r:id="rId44"/>
    <p:sldId id="431" r:id="rId45"/>
    <p:sldId id="521" r:id="rId46"/>
    <p:sldId id="434" r:id="rId47"/>
    <p:sldId id="408" r:id="rId48"/>
    <p:sldId id="499" r:id="rId49"/>
    <p:sldId id="522" r:id="rId50"/>
    <p:sldId id="523" r:id="rId51"/>
    <p:sldId id="501" r:id="rId52"/>
    <p:sldId id="394" r:id="rId53"/>
    <p:sldId id="502" r:id="rId54"/>
    <p:sldId id="384" r:id="rId55"/>
    <p:sldId id="397" r:id="rId56"/>
    <p:sldId id="402" r:id="rId57"/>
    <p:sldId id="388" r:id="rId58"/>
    <p:sldId id="401" r:id="rId59"/>
    <p:sldId id="403" r:id="rId60"/>
    <p:sldId id="513" r:id="rId61"/>
    <p:sldId id="363" r:id="rId6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00" autoAdjust="0"/>
    <p:restoredTop sz="93525" autoAdjust="0"/>
  </p:normalViewPr>
  <p:slideViewPr>
    <p:cSldViewPr>
      <p:cViewPr varScale="1">
        <p:scale>
          <a:sx n="111" d="100"/>
          <a:sy n="111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329c962e2eb8d2c/&#12484;&#12490;&#12522;&#12496;&#20445;&#31649;&#24235;/&#12497;&#12527;&#12509;&#30011;&#20687;/&#38263;&#26399;&#37329;&#21033;&#12398;&#25512;&#31227;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Sheet1!$A$2:$A$19</c:f>
              <c:strCache>
                <c:ptCount val="18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  <c:pt idx="17">
                  <c:v>2.4750000000000001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82-49A8-8E3D-F6E6D69FEC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Sheet1!$A$2:$A$19</c:f>
              <c:strCache>
                <c:ptCount val="18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  <c:pt idx="17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82-49A8-8E3D-F6E6D69FE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/>
              <a:t>2019</a:t>
            </a:r>
            <a:r>
              <a:rPr lang="ja-JP"/>
              <a:t>年度第一回調査　利用した金利タイプ別の住宅ローン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貸出状況!$B$1</c:f>
              <c:strCache>
                <c:ptCount val="1"/>
                <c:pt idx="0">
                  <c:v>利用者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貸出状況!$A$2:$A$4</c:f>
              <c:strCache>
                <c:ptCount val="3"/>
                <c:pt idx="0">
                  <c:v>変動金利</c:v>
                </c:pt>
                <c:pt idx="1">
                  <c:v>固定期間選択型</c:v>
                </c:pt>
                <c:pt idx="2">
                  <c:v>全期間固定</c:v>
                </c:pt>
              </c:strCache>
            </c:strRef>
          </c:cat>
          <c:val>
            <c:numRef>
              <c:f>貸出状況!$B$2:$B$4</c:f>
              <c:numCache>
                <c:formatCode>General</c:formatCode>
                <c:ptCount val="3"/>
                <c:pt idx="0">
                  <c:v>59</c:v>
                </c:pt>
                <c:pt idx="1">
                  <c:v>26.7</c:v>
                </c:pt>
                <c:pt idx="2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1-414D-94DD-29D2D68E85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79260080"/>
        <c:axId val="869739488"/>
      </c:barChart>
      <c:catAx>
        <c:axId val="8792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869739488"/>
        <c:crosses val="autoZero"/>
        <c:auto val="1"/>
        <c:lblAlgn val="ctr"/>
        <c:lblOffset val="100"/>
        <c:noMultiLvlLbl val="0"/>
      </c:catAx>
      <c:valAx>
        <c:axId val="869739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926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フラット35金利推移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yyyy"年"m"月"</c:formatCode>
                <c:ptCount val="10"/>
                <c:pt idx="0">
                  <c:v>43617</c:v>
                </c:pt>
                <c:pt idx="1">
                  <c:v>43678</c:v>
                </c:pt>
                <c:pt idx="2">
                  <c:v>43739</c:v>
                </c:pt>
                <c:pt idx="3">
                  <c:v>43800</c:v>
                </c:pt>
                <c:pt idx="4">
                  <c:v>43862</c:v>
                </c:pt>
                <c:pt idx="5">
                  <c:v>43922</c:v>
                </c:pt>
                <c:pt idx="6">
                  <c:v>43983</c:v>
                </c:pt>
                <c:pt idx="7">
                  <c:v>44044</c:v>
                </c:pt>
                <c:pt idx="8">
                  <c:v>44105</c:v>
                </c:pt>
                <c:pt idx="9">
                  <c:v>44166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1.27</c:v>
                </c:pt>
                <c:pt idx="1">
                  <c:v>1.17</c:v>
                </c:pt>
                <c:pt idx="2">
                  <c:v>1.1100000000000001</c:v>
                </c:pt>
                <c:pt idx="3">
                  <c:v>1.21</c:v>
                </c:pt>
                <c:pt idx="4">
                  <c:v>1.28</c:v>
                </c:pt>
                <c:pt idx="5">
                  <c:v>1.3</c:v>
                </c:pt>
                <c:pt idx="6">
                  <c:v>1.29</c:v>
                </c:pt>
                <c:pt idx="7">
                  <c:v>1.31</c:v>
                </c:pt>
                <c:pt idx="8">
                  <c:v>1.3</c:v>
                </c:pt>
                <c:pt idx="9">
                  <c:v>1.31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95-4F54-AD9F-C208D3C41EF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4834048"/>
        <c:axId val="671428784"/>
      </c:lineChart>
      <c:dateAx>
        <c:axId val="524834048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1428784"/>
        <c:crosses val="autoZero"/>
        <c:auto val="1"/>
        <c:lblOffset val="100"/>
        <c:baseTimeUnit val="months"/>
      </c:dateAx>
      <c:valAx>
        <c:axId val="67142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48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2021/4/4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2021/4/4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fld id="{2C15B8F0-BB8A-4F42-BC3D-2FED910B8799}" type="slidenum">
              <a:rPr lang="en-US" altLang="ja-JP" sz="1400">
                <a:latin typeface="Times New Roman" pitchFamily="18" charset="0"/>
                <a:ea typeface="ＭＳ Ｐゴシック" pitchFamily="50" charset="-128"/>
              </a:rPr>
              <a:pPr eaLnBrk="1" hangingPunct="1"/>
              <a:t>2</a:t>
            </a:fld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243" name="Rectangle 48"/>
          <p:cNvSpPr txBox="1">
            <a:spLocks noGrp="1" noChangeArrowheads="1"/>
          </p:cNvSpPr>
          <p:nvPr/>
        </p:nvSpPr>
        <p:spPr bwMode="auto">
          <a:xfrm>
            <a:off x="4234123" y="10085401"/>
            <a:ext cx="3170743" cy="4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53ACD27-8595-4ADD-B36C-DA8086CB9A9F}" type="slidenum">
              <a:rPr kumimoji="0" lang="en-US" altLang="ja-JP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kumimoji="0" lang="en-US" altLang="ja-JP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10244" name="Text Box 1"/>
          <p:cNvSpPr txBox="1">
            <a:spLocks noChangeArrowheads="1"/>
          </p:cNvSpPr>
          <p:nvPr/>
        </p:nvSpPr>
        <p:spPr bwMode="auto">
          <a:xfrm>
            <a:off x="1248546" y="807995"/>
            <a:ext cx="4987129" cy="39801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2517" tIns="51258" rIns="102517" bIns="51258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>
              <a:solidFill>
                <a:schemeClr val="bg1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body"/>
          </p:nvPr>
        </p:nvSpPr>
        <p:spPr>
          <a:xfrm>
            <a:off x="749481" y="5042701"/>
            <a:ext cx="5912957" cy="4702763"/>
          </a:xfrm>
          <a:noFill/>
        </p:spPr>
        <p:txBody>
          <a:bodyPr wrap="none" lIns="0" tIns="0" rIns="0" bIns="0" anchor="ctr"/>
          <a:lstStyle/>
          <a:p>
            <a:pPr defTabSz="502667"/>
            <a:endParaRPr lang="ja-JP" altLang="ja-JP"/>
          </a:p>
        </p:txBody>
      </p:sp>
      <p:sp>
        <p:nvSpPr>
          <p:cNvPr id="10246" name="ヘッダー プレースホルダー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2016/8/30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5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19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39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7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657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7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2021/4/4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1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2021/4/4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28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2021/4/4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15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1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9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841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8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80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22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7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2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6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2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1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1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2021/4/4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36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43924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住宅ローンセミナー</a:t>
            </a:r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752528" cy="108012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　　　　　　　　　　　　　　　　　　　　　　　　　</a:t>
            </a:r>
            <a:r>
              <a:rPr kumimoji="1" lang="ja-JP" altLang="en-US" sz="2200" dirty="0"/>
              <a:t>ファイナンシャルプランナー　○○○○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3533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万円・・・②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700808"/>
            <a:ext cx="8496944" cy="48245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sz="3600" b="1" dirty="0"/>
              <a:t>　　</a:t>
            </a:r>
            <a:endParaRPr kumimoji="1" lang="en-US" altLang="ja-JP" sz="3600" b="1" dirty="0"/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sz="4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％の違いで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680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①）</a:t>
            </a:r>
            <a:endParaRPr lang="en-US" altLang="ja-JP" sz="4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u="sng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ということは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　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万円の違い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　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8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2"/>
    </mc:Choice>
    <mc:Fallback xmlns="">
      <p:transition spd="slow" advTm="27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kumimoji="1" lang="ja-JP" altLang="en-US" sz="4000" b="1" dirty="0">
                <a:solidFill>
                  <a:srgbClr val="FF0000"/>
                </a:solidFill>
              </a:rPr>
              <a:t>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ご理解頂けたでしょうか？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08721"/>
            <a:ext cx="8568952" cy="532859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40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現在、借りている住宅ローン金利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％でも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下げたくないですか？</a:t>
            </a: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36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7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9"/>
    </mc:Choice>
    <mc:Fallback xmlns="">
      <p:transition spd="slow" advTm="10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ところで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7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"/>
    </mc:Choice>
    <mc:Fallback xmlns="">
      <p:transition spd="slow" advTm="2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46449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標準？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現在の定期預金金利（</a:t>
            </a:r>
            <a:r>
              <a:rPr lang="en-US" altLang="ja-JP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年）は？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9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一般的な銀行定期預金（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年）　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0.0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</a:t>
            </a:r>
            <a:endParaRPr lang="en-US" altLang="ja-JP" sz="9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1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24847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10000" b="1" dirty="0">
                <a:latin typeface="HGP創英角ｺﾞｼｯｸUB" pitchFamily="50" charset="-128"/>
                <a:ea typeface="HGP創英角ｺﾞｼｯｸUB" pitchFamily="50" charset="-128"/>
              </a:rPr>
              <a:t>私は、</a:t>
            </a:r>
            <a:endParaRPr kumimoji="1" lang="en-US" altLang="ja-JP" sz="100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sz="16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異常に低い！超低金利！</a:t>
            </a:r>
            <a:endParaRPr lang="en-US" altLang="ja-JP" sz="16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r>
              <a:rPr lang="ja-JP" altLang="en-US" sz="9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だと思っています！</a:t>
            </a:r>
            <a:endParaRPr lang="en-US" altLang="ja-JP" sz="9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1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812360" y="244728"/>
            <a:ext cx="1224136" cy="73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 descr="グラフ, 折れ線グラフ&#10;&#10;自動的に生成された説明">
            <a:extLst>
              <a:ext uri="{FF2B5EF4-FFF2-40B4-BE49-F238E27FC236}">
                <a16:creationId xmlns:a16="http://schemas.microsoft.com/office/drawing/2014/main" id="{D42B92BA-8915-4208-848D-7431A7CCF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3" y="620688"/>
            <a:ext cx="8748464" cy="51552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3E2E34-74CC-446D-9E2F-4CE62ADD970A}"/>
              </a:ext>
            </a:extLst>
          </p:cNvPr>
          <p:cNvSpPr txBox="1"/>
          <p:nvPr/>
        </p:nvSpPr>
        <p:spPr>
          <a:xfrm>
            <a:off x="4062101" y="5896510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3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5BBBD3-2C39-43C1-A706-C042677A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 descr="グラフ, 折れ線グラフ&#10;&#10;自動的に生成された説明">
            <a:extLst>
              <a:ext uri="{FF2B5EF4-FFF2-40B4-BE49-F238E27FC236}">
                <a16:creationId xmlns:a16="http://schemas.microsoft.com/office/drawing/2014/main" id="{E23CEE37-DB4D-46A4-AF21-8A443A635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7" y="390503"/>
            <a:ext cx="8691626" cy="607699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FBBA12-BEF0-4AB9-81ED-22F5CC3D5A55}"/>
              </a:ext>
            </a:extLst>
          </p:cNvPr>
          <p:cNvSpPr txBox="1"/>
          <p:nvPr/>
        </p:nvSpPr>
        <p:spPr>
          <a:xfrm>
            <a:off x="4211960" y="6471832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9589753-2C28-46C0-95B3-0C1F371DE0AC}"/>
              </a:ext>
            </a:extLst>
          </p:cNvPr>
          <p:cNvSpPr/>
          <p:nvPr/>
        </p:nvSpPr>
        <p:spPr>
          <a:xfrm>
            <a:off x="2843808" y="980728"/>
            <a:ext cx="1512168" cy="360040"/>
          </a:xfrm>
          <a:prstGeom prst="wedgeRoundRectCallout">
            <a:avLst>
              <a:gd name="adj1" fmla="val -31620"/>
              <a:gd name="adj2" fmla="val 9588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バブル絶頂期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63107EA-6DEA-49C9-B150-1E7DC71B4BD3}"/>
              </a:ext>
            </a:extLst>
          </p:cNvPr>
          <p:cNvSpPr/>
          <p:nvPr/>
        </p:nvSpPr>
        <p:spPr>
          <a:xfrm>
            <a:off x="4499992" y="2492896"/>
            <a:ext cx="1440160" cy="360040"/>
          </a:xfrm>
          <a:prstGeom prst="wedgeRoundRectCallout">
            <a:avLst>
              <a:gd name="adj1" fmla="val -17141"/>
              <a:gd name="adj2" fmla="val 246123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IT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バブル崩壊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EE99B788-865F-4ABE-9146-C9F929D86566}"/>
              </a:ext>
            </a:extLst>
          </p:cNvPr>
          <p:cNvSpPr/>
          <p:nvPr/>
        </p:nvSpPr>
        <p:spPr>
          <a:xfrm>
            <a:off x="5940152" y="1774127"/>
            <a:ext cx="1584176" cy="360040"/>
          </a:xfrm>
          <a:prstGeom prst="wedgeRoundRectCallout">
            <a:avLst>
              <a:gd name="adj1" fmla="val -43969"/>
              <a:gd name="adj2" fmla="val 39635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リーマンショック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61C52F61-820C-4C27-9677-AD54C1C04F3B}"/>
              </a:ext>
            </a:extLst>
          </p:cNvPr>
          <p:cNvSpPr/>
          <p:nvPr/>
        </p:nvSpPr>
        <p:spPr>
          <a:xfrm>
            <a:off x="6660232" y="4034353"/>
            <a:ext cx="1512168" cy="360040"/>
          </a:xfrm>
          <a:prstGeom prst="wedgeRoundRectCallout">
            <a:avLst>
              <a:gd name="adj1" fmla="val -26603"/>
              <a:gd name="adj2" fmla="val -13185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アベノミクス始動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B6DFF5A8-FCF1-455D-B43B-A17A1D73BB06}"/>
              </a:ext>
            </a:extLst>
          </p:cNvPr>
          <p:cNvSpPr/>
          <p:nvPr/>
        </p:nvSpPr>
        <p:spPr>
          <a:xfrm>
            <a:off x="5364088" y="4869160"/>
            <a:ext cx="1584176" cy="360040"/>
          </a:xfrm>
          <a:prstGeom prst="wedgeRoundRectCallout">
            <a:avLst>
              <a:gd name="adj1" fmla="val 75599"/>
              <a:gd name="adj2" fmla="val -4481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マイナス金利導入</a:t>
            </a:r>
          </a:p>
        </p:txBody>
      </p:sp>
    </p:spTree>
    <p:extLst>
      <p:ext uri="{BB962C8B-B14F-4D97-AF65-F5344CB8AC3E}">
        <p14:creationId xmlns:p14="http://schemas.microsoft.com/office/powerpoint/2010/main" val="6216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日銀の金融政策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2800" b="1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日の金融政策決定会合で、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日銀は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「マイナス金利」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導入を決定。</a:t>
            </a:r>
            <a:endParaRPr kumimoji="1" lang="en-US" altLang="ja-JP" sz="2800" b="1" dirty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図 6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43B85F07-256D-4164-9606-308AD1E7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2767"/>
            <a:ext cx="3912096" cy="2335033"/>
          </a:xfrm>
          <a:prstGeom prst="rect">
            <a:avLst/>
          </a:prstGeom>
        </p:spPr>
      </p:pic>
      <p:pic>
        <p:nvPicPr>
          <p:cNvPr id="8" name="図 7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89B8108A-3FF1-43E3-A9BE-43EBF5084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54" y="3730375"/>
            <a:ext cx="3767955" cy="28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899592" y="1032866"/>
            <a:ext cx="2595389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 dirty="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-1095375" y="1529898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627784" y="3425175"/>
            <a:ext cx="3816424" cy="6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665" tIns="42986" rIns="82665" bIns="42986" anchor="b"/>
          <a:lstStyle>
            <a:lvl1pPr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自己紹介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写真も忘れずに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FF7FF-3CD7-461F-AAFD-F8BDB618C7C8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E231E7-B7D1-40F7-9539-B8D8B523849B}"/>
              </a:ext>
            </a:extLst>
          </p:cNvPr>
          <p:cNvSpPr txBox="1"/>
          <p:nvPr/>
        </p:nvSpPr>
        <p:spPr>
          <a:xfrm>
            <a:off x="2795856" y="436510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神話の法則を意識して作りましょう</a:t>
            </a:r>
          </a:p>
        </p:txBody>
      </p:sp>
    </p:spTree>
    <p:extLst>
      <p:ext uri="{BB962C8B-B14F-4D97-AF65-F5344CB8AC3E}">
        <p14:creationId xmlns:p14="http://schemas.microsoft.com/office/powerpoint/2010/main" val="28675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96599E9C-A9F0-4561-9055-901D4D8D6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2" y="548680"/>
            <a:ext cx="8455290" cy="5789159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99C59AD-7B07-4D3D-B012-ED17646A75BD}"/>
              </a:ext>
            </a:extLst>
          </p:cNvPr>
          <p:cNvSpPr/>
          <p:nvPr/>
        </p:nvSpPr>
        <p:spPr>
          <a:xfrm>
            <a:off x="5076056" y="4653136"/>
            <a:ext cx="79208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BEECCDB-529E-4840-AD07-49B7AF18E542}"/>
              </a:ext>
            </a:extLst>
          </p:cNvPr>
          <p:cNvSpPr/>
          <p:nvPr/>
        </p:nvSpPr>
        <p:spPr>
          <a:xfrm>
            <a:off x="5148064" y="3501008"/>
            <a:ext cx="1728192" cy="441340"/>
          </a:xfrm>
          <a:prstGeom prst="wedgeRoundRectCallout">
            <a:avLst>
              <a:gd name="adj1" fmla="val -29406"/>
              <a:gd name="adj2" fmla="val 20233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日より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マイナス期間突入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E8119F-AD73-41A7-962E-FB2F71759368}"/>
              </a:ext>
            </a:extLst>
          </p:cNvPr>
          <p:cNvSpPr txBox="1"/>
          <p:nvPr/>
        </p:nvSpPr>
        <p:spPr>
          <a:xfrm>
            <a:off x="3996421" y="6336032"/>
            <a:ext cx="505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dirty="0"/>
              <a:t>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22D01A-E24D-4006-BB34-44E7C53DFE62}"/>
              </a:ext>
            </a:extLst>
          </p:cNvPr>
          <p:cNvSpPr txBox="1"/>
          <p:nvPr/>
        </p:nvSpPr>
        <p:spPr>
          <a:xfrm>
            <a:off x="611560" y="5733256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2010</a:t>
            </a:r>
            <a:r>
              <a:rPr kumimoji="1" lang="ja-JP" altLang="en-US" sz="1400" dirty="0"/>
              <a:t>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34B4E5-33CB-4A05-B3D9-720B36FB05CA}"/>
              </a:ext>
            </a:extLst>
          </p:cNvPr>
          <p:cNvSpPr txBox="1"/>
          <p:nvPr/>
        </p:nvSpPr>
        <p:spPr>
          <a:xfrm>
            <a:off x="8090785" y="5740310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2020</a:t>
            </a:r>
            <a:r>
              <a:rPr kumimoji="1" lang="ja-JP" altLang="en-US" sz="1400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31282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が必要です！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金利状況の変化！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金融環境の変化！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常に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を仕入れ、行動する！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住宅ローンは借りた後の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非常に　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重要です！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5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27"/>
    </mc:Choice>
    <mc:Fallback xmlns="">
      <p:transition spd="slow" advTm="4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何故？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定価（基準金利）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は変わっていないのに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実売価格（実勢金利）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は下がっている！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金融機関間（銀行間）の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競争激化！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では売れない！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借りた後に、定期的に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する方は少ない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気付いていない方が非常に多いです！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あなたは、大丈夫ですか？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424116C6-9900-4FCF-8467-8E90F9712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089125"/>
              </p:ext>
            </p:extLst>
          </p:nvPr>
        </p:nvGraphicFramePr>
        <p:xfrm>
          <a:off x="611560" y="1232756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EDAD9C5-CC18-4901-B409-C1A65C264904}"/>
              </a:ext>
            </a:extLst>
          </p:cNvPr>
          <p:cNvCxnSpPr>
            <a:cxnSpLocks/>
          </p:cNvCxnSpPr>
          <p:nvPr/>
        </p:nvCxnSpPr>
        <p:spPr>
          <a:xfrm>
            <a:off x="7524328" y="2852936"/>
            <a:ext cx="0" cy="1728192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7F8BC19-C2C6-4094-819A-07625193B42D}"/>
              </a:ext>
            </a:extLst>
          </p:cNvPr>
          <p:cNvCxnSpPr>
            <a:cxnSpLocks/>
          </p:cNvCxnSpPr>
          <p:nvPr/>
        </p:nvCxnSpPr>
        <p:spPr>
          <a:xfrm>
            <a:off x="1187624" y="2938014"/>
            <a:ext cx="0" cy="562994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87EF54C-C086-4EBE-9707-4E1CC0DF0A31}"/>
              </a:ext>
            </a:extLst>
          </p:cNvPr>
          <p:cNvSpPr/>
          <p:nvPr/>
        </p:nvSpPr>
        <p:spPr>
          <a:xfrm>
            <a:off x="7884368" y="1721381"/>
            <a:ext cx="1152127" cy="720080"/>
          </a:xfrm>
          <a:prstGeom prst="wedgeRoundRectCallout">
            <a:avLst>
              <a:gd name="adj1" fmla="val -76183"/>
              <a:gd name="adj2" fmla="val 21691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2.095%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5EC195-A890-4B97-81D9-D93C34500F93}"/>
              </a:ext>
            </a:extLst>
          </p:cNvPr>
          <p:cNvSpPr txBox="1"/>
          <p:nvPr/>
        </p:nvSpPr>
        <p:spPr>
          <a:xfrm>
            <a:off x="467544" y="70582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4FA4CEC0-3257-402A-A941-15D38F9E96FC}"/>
              </a:ext>
            </a:extLst>
          </p:cNvPr>
          <p:cNvSpPr/>
          <p:nvPr/>
        </p:nvSpPr>
        <p:spPr>
          <a:xfrm>
            <a:off x="1619672" y="2132857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8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84CAD3-0CB2-4DB1-A8D4-C0C53DA8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77F7C4F-5407-465E-93FC-C5C076E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223202"/>
              </p:ext>
            </p:extLst>
          </p:nvPr>
        </p:nvGraphicFramePr>
        <p:xfrm>
          <a:off x="261937" y="332656"/>
          <a:ext cx="862012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C5CB0D-C804-49DB-BD31-311E929F290F}"/>
              </a:ext>
            </a:extLst>
          </p:cNvPr>
          <p:cNvSpPr txBox="1"/>
          <p:nvPr/>
        </p:nvSpPr>
        <p:spPr>
          <a:xfrm>
            <a:off x="2915816" y="6525344"/>
            <a:ext cx="6267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住宅金融支援機構</a:t>
            </a:r>
            <a:r>
              <a:rPr kumimoji="1" lang="en-US" altLang="ja-JP" sz="1200" dirty="0"/>
              <a:t>HP</a:t>
            </a:r>
            <a:r>
              <a:rPr lang="ja-JP" altLang="en-US" sz="1200" dirty="0"/>
              <a:t>データを元に作成</a:t>
            </a:r>
            <a:r>
              <a:rPr lang="en-US" altLang="ja-JP" sz="1200" dirty="0"/>
              <a:t>https://www.jhf.go.jp/</a:t>
            </a:r>
            <a:endParaRPr kumimoji="1" lang="ja-JP" altLang="en-US" sz="1200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521A730-1F68-4F55-823C-1763DA3161CE}"/>
              </a:ext>
            </a:extLst>
          </p:cNvPr>
          <p:cNvSpPr/>
          <p:nvPr/>
        </p:nvSpPr>
        <p:spPr>
          <a:xfrm>
            <a:off x="261937" y="1140476"/>
            <a:ext cx="2952328" cy="51938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9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定価は変わっていないのに？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　</a:t>
            </a:r>
            <a:r>
              <a:rPr kumimoji="1" lang="en-US" altLang="ja-JP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の高級シャンプー（資生堂）</a:t>
            </a:r>
            <a:endParaRPr kumimoji="1"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（変動金利の基準金利は</a:t>
            </a:r>
            <a:r>
              <a:rPr kumimoji="1" lang="en-US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OFF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2,500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で定期購入していました！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しかし、カネボウが新商品を出した為　　いつの間にか・・・</a:t>
            </a:r>
            <a:endParaRPr lang="en-US" altLang="ja-JP" sz="2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</a:t>
            </a:r>
            <a:r>
              <a:rPr kumimoji="1"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1,300</a:t>
            </a:r>
            <a:r>
              <a:rPr kumimoji="1"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3,7</a:t>
            </a:r>
            <a:r>
              <a:rPr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円引き）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になっていました！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4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（適用金利は</a:t>
            </a:r>
            <a:r>
              <a:rPr kumimoji="1"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kumimoji="1" lang="ja-JP" altLang="en-US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8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住宅ローンの種類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年固定（固定金利期間選択型）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8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608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基準金利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２．４７５％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あなたのローン金利は現在　</a:t>
            </a: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何％なのか？</a:t>
            </a:r>
            <a:r>
              <a:rPr kumimoji="1" lang="ja-JP" altLang="en-US" sz="3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が重要です。</a:t>
            </a:r>
            <a:endParaRPr kumimoji="1" lang="en-US" altLang="ja-JP" sz="35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優遇金利は借入れ時期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人によって違います！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73">
            <a:extLst>
              <a:ext uri="{FF2B5EF4-FFF2-40B4-BE49-F238E27FC236}">
                <a16:creationId xmlns:a16="http://schemas.microsoft.com/office/drawing/2014/main" id="{E6258658-37C8-49F4-87E5-AA328A376B3E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796117"/>
          <a:ext cx="7704856" cy="5443346"/>
        </p:xfrm>
        <a:graphic>
          <a:graphicData uri="http://schemas.openxmlformats.org/drawingml/2006/table">
            <a:tbl>
              <a:tblPr/>
              <a:tblGrid>
                <a:gridCol w="170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　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変動金利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金利優遇幅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基準金利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実効金利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1.925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19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21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22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23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2181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0.625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83703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29850B-650F-4F79-B14D-1652A75E3A24}"/>
              </a:ext>
            </a:extLst>
          </p:cNvPr>
          <p:cNvSpPr txBox="1"/>
          <p:nvPr/>
        </p:nvSpPr>
        <p:spPr>
          <a:xfrm>
            <a:off x="395536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FDC277-6E7C-4C77-B341-18B9DA19E5EF}"/>
              </a:ext>
            </a:extLst>
          </p:cNvPr>
          <p:cNvSpPr/>
          <p:nvPr/>
        </p:nvSpPr>
        <p:spPr>
          <a:xfrm>
            <a:off x="6300192" y="4236619"/>
            <a:ext cx="2016224" cy="2002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747A06-1084-4B69-9A8E-9687A6711CB9}"/>
              </a:ext>
            </a:extLst>
          </p:cNvPr>
          <p:cNvSpPr/>
          <p:nvPr/>
        </p:nvSpPr>
        <p:spPr>
          <a:xfrm>
            <a:off x="4316706" y="4237036"/>
            <a:ext cx="2016224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CE53E5-0F06-48FD-B40C-F0BE24B66EDB}"/>
              </a:ext>
            </a:extLst>
          </p:cNvPr>
          <p:cNvSpPr/>
          <p:nvPr/>
        </p:nvSpPr>
        <p:spPr>
          <a:xfrm>
            <a:off x="2339751" y="4237036"/>
            <a:ext cx="1929699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5EC3818-2E84-4745-AE0C-296235C09364}"/>
              </a:ext>
            </a:extLst>
          </p:cNvPr>
          <p:cNvSpPr/>
          <p:nvPr/>
        </p:nvSpPr>
        <p:spPr>
          <a:xfrm>
            <a:off x="6300192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84AC95-06C0-4D44-A897-2F82B69D2730}"/>
              </a:ext>
            </a:extLst>
          </p:cNvPr>
          <p:cNvSpPr/>
          <p:nvPr/>
        </p:nvSpPr>
        <p:spPr>
          <a:xfrm>
            <a:off x="4238273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8B08DC-A48B-403D-82E2-1E727ACBF21C}"/>
              </a:ext>
            </a:extLst>
          </p:cNvPr>
          <p:cNvSpPr/>
          <p:nvPr/>
        </p:nvSpPr>
        <p:spPr>
          <a:xfrm>
            <a:off x="2339752" y="1372182"/>
            <a:ext cx="1898521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52DF4D8-C0F2-44F0-BF8C-4D2381052F7B}"/>
              </a:ext>
            </a:extLst>
          </p:cNvPr>
          <p:cNvSpPr/>
          <p:nvPr/>
        </p:nvSpPr>
        <p:spPr>
          <a:xfrm>
            <a:off x="2339750" y="3805823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206F9D0-099B-4C16-A451-C9B962BFA598}"/>
              </a:ext>
            </a:extLst>
          </p:cNvPr>
          <p:cNvSpPr/>
          <p:nvPr/>
        </p:nvSpPr>
        <p:spPr>
          <a:xfrm>
            <a:off x="4353652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82A4A4-0483-4181-8BF5-D2161CE163F0}"/>
              </a:ext>
            </a:extLst>
          </p:cNvPr>
          <p:cNvSpPr/>
          <p:nvPr/>
        </p:nvSpPr>
        <p:spPr>
          <a:xfrm>
            <a:off x="6358081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55CC98F-15EF-4DF3-96B7-F2D6B2A4BA88}"/>
              </a:ext>
            </a:extLst>
          </p:cNvPr>
          <p:cNvSpPr/>
          <p:nvPr/>
        </p:nvSpPr>
        <p:spPr>
          <a:xfrm>
            <a:off x="1250885" y="6402814"/>
            <a:ext cx="5001289" cy="314896"/>
          </a:xfrm>
          <a:prstGeom prst="wedgeRoundRectCallout">
            <a:avLst>
              <a:gd name="adj1" fmla="val 62338"/>
              <a:gd name="adj2" fmla="val -15955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b="1" dirty="0">
                <a:solidFill>
                  <a:prstClr val="white"/>
                </a:solidFill>
                <a:latin typeface="Franklin Gothic Book"/>
                <a:ea typeface="ＭＳ Ｐゴシック" panose="020B0600070205080204" pitchFamily="50" charset="-128"/>
              </a:rPr>
              <a:t>金利優遇幅が大きい！！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659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467376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ジャパンネット銀行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0.380%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住信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りそな銀行</a:t>
                      </a:r>
                      <a:b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埼玉りそな銀行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三井住友信託銀行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1132595" y="40786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金利のみで比較した場合のランキング（借り換え編）変動金利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4DCA8F-B948-4C82-9D48-78C50C59FD0C}"/>
              </a:ext>
            </a:extLst>
          </p:cNvPr>
          <p:cNvSpPr txBox="1"/>
          <p:nvPr/>
        </p:nvSpPr>
        <p:spPr>
          <a:xfrm>
            <a:off x="2771882" y="5805264"/>
            <a:ext cx="634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29449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住宅ローンの見直し（借り換え）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どんなイメージをお持ちでしょうか？</a:t>
            </a:r>
            <a:endParaRPr kumimoji="1"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面倒くさいんじゃないの・・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審査とかもあるんでしょ？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時間もかかりそうだし・・・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お金（諸費用）もかかるんでしょ？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</a:t>
            </a:r>
            <a:r>
              <a:rPr lang="ja-JP" altLang="en-US" sz="4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ですよね！</a:t>
            </a:r>
            <a:endParaRPr lang="en-US" altLang="ja-JP" sz="4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5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実は簡単な方法が</a:t>
            </a:r>
            <a:endParaRPr lang="en-US" altLang="ja-JP" sz="5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</a:t>
            </a:r>
            <a:r>
              <a:rPr lang="ja-JP" altLang="en-US" sz="47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あるんです！</a:t>
            </a:r>
            <a:endParaRPr lang="en-US" altLang="ja-JP" sz="47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　基準金利　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（優遇金利　　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1.85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適用金利　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0.625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0.875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借り入れしている方は見直しが必要です！</a:t>
            </a: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表面金利　０．３８０％（手数料別）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実質　　０．５８０％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を変動金利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３５年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　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４９３万円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を保証料込み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２８年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で借り換えた場合！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総返済額は約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万円減額！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1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によって違います！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金利は人によっても違います！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0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33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83858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ジャパンネット銀行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0.499%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0.525%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三井住友信託銀行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0.57%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ソニー銀行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イオン銀行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786347" y="40786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金利のみで比較した場合のランキング（借り換え編）１０年固定金利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4DCA8F-B948-4C82-9D48-78C50C59FD0C}"/>
              </a:ext>
            </a:extLst>
          </p:cNvPr>
          <p:cNvSpPr txBox="1"/>
          <p:nvPr/>
        </p:nvSpPr>
        <p:spPr>
          <a:xfrm>
            <a:off x="2699792" y="5696949"/>
            <a:ext cx="634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405272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１０年固定金利の相場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４９９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％～（保証料別）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％（保証料別）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以上で借り入れしている方！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見直しが必要です！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表面金利　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４９９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          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実質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６９９％</a:t>
            </a:r>
            <a:endParaRPr kumimoji="1"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5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93A2B76-059E-4A86-B750-CD00084CA17B}"/>
              </a:ext>
            </a:extLst>
          </p:cNvPr>
          <p:cNvSpPr txBox="1">
            <a:spLocks/>
          </p:cNvSpPr>
          <p:nvPr/>
        </p:nvSpPr>
        <p:spPr>
          <a:xfrm>
            <a:off x="457200" y="1556792"/>
            <a:ext cx="8229600" cy="45259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１０年後の優遇金利に注意！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一般的には優遇金利は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1.6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％の銀行もあるため、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年固定の方は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固定期間後の金利をもう一度知っておく必要があります！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endParaRPr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7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DC7AFC-6828-4D2C-9B6E-1AB6DFA0D881}"/>
              </a:ext>
            </a:extLst>
          </p:cNvPr>
          <p:cNvSpPr/>
          <p:nvPr/>
        </p:nvSpPr>
        <p:spPr>
          <a:xfrm>
            <a:off x="647564" y="908720"/>
            <a:ext cx="78488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基準金利（定価）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602B1F-68C4-4BFC-ACDF-6E50EA5ADB13}"/>
              </a:ext>
            </a:extLst>
          </p:cNvPr>
          <p:cNvSpPr txBox="1"/>
          <p:nvPr/>
        </p:nvSpPr>
        <p:spPr>
          <a:xfrm>
            <a:off x="10750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年固定（その他期間固定）の例</a:t>
            </a:r>
          </a:p>
        </p:txBody>
      </p:sp>
      <p:cxnSp>
        <p:nvCxnSpPr>
          <p:cNvPr id="8" name="コネクタ: カギ線 7">
            <a:extLst>
              <a:ext uri="{FF2B5EF4-FFF2-40B4-BE49-F238E27FC236}">
                <a16:creationId xmlns:a16="http://schemas.microsoft.com/office/drawing/2014/main" id="{CB437797-66C6-42DE-B0A5-D6B73A4DDA8D}"/>
              </a:ext>
            </a:extLst>
          </p:cNvPr>
          <p:cNvCxnSpPr>
            <a:cxnSpLocks/>
          </p:cNvCxnSpPr>
          <p:nvPr/>
        </p:nvCxnSpPr>
        <p:spPr>
          <a:xfrm flipV="1">
            <a:off x="683568" y="1988840"/>
            <a:ext cx="7776864" cy="2088232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8A21C8-5083-4484-A1C8-8A64B214F3A3}"/>
              </a:ext>
            </a:extLst>
          </p:cNvPr>
          <p:cNvSpPr txBox="1"/>
          <p:nvPr/>
        </p:nvSpPr>
        <p:spPr>
          <a:xfrm>
            <a:off x="4016398" y="4149080"/>
            <a:ext cx="127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年経過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3EF3951-AF95-4FE1-8BE6-D292BC9FEAAC}"/>
              </a:ext>
            </a:extLst>
          </p:cNvPr>
          <p:cNvCxnSpPr/>
          <p:nvPr/>
        </p:nvCxnSpPr>
        <p:spPr>
          <a:xfrm>
            <a:off x="1691680" y="1268760"/>
            <a:ext cx="0" cy="28083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18C42A-98C9-4CCC-A30B-B94EDB0F7EA6}"/>
              </a:ext>
            </a:extLst>
          </p:cNvPr>
          <p:cNvSpPr txBox="1"/>
          <p:nvPr/>
        </p:nvSpPr>
        <p:spPr>
          <a:xfrm>
            <a:off x="107504" y="4149080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返済スタート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92DBCCED-1F9C-4EAA-AE50-125B4E1CB2D6}"/>
              </a:ext>
            </a:extLst>
          </p:cNvPr>
          <p:cNvSpPr/>
          <p:nvPr/>
        </p:nvSpPr>
        <p:spPr>
          <a:xfrm>
            <a:off x="1835696" y="2204864"/>
            <a:ext cx="2592288" cy="576064"/>
          </a:xfrm>
          <a:prstGeom prst="wedgeRoundRectCallout">
            <a:avLst>
              <a:gd name="adj1" fmla="val -52900"/>
              <a:gd name="adj2" fmla="val 9071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％で借りられる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3E9084-7A3B-42E8-8E94-4D4647B31515}"/>
              </a:ext>
            </a:extLst>
          </p:cNvPr>
          <p:cNvCxnSpPr>
            <a:cxnSpLocks/>
          </p:cNvCxnSpPr>
          <p:nvPr/>
        </p:nvCxnSpPr>
        <p:spPr>
          <a:xfrm>
            <a:off x="6012160" y="1268760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AE40037C-5D1C-4EAC-983A-09C252810CEB}"/>
              </a:ext>
            </a:extLst>
          </p:cNvPr>
          <p:cNvSpPr/>
          <p:nvPr/>
        </p:nvSpPr>
        <p:spPr>
          <a:xfrm>
            <a:off x="6228184" y="2178596"/>
            <a:ext cx="2160235" cy="720080"/>
          </a:xfrm>
          <a:prstGeom prst="wedgeRoundRectCallout">
            <a:avLst>
              <a:gd name="adj1" fmla="val -58820"/>
              <a:gd name="adj2" fmla="val -10799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年経過後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優遇金利は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％になる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DDD2A3-2335-4490-AE8E-E16A6885D932}"/>
              </a:ext>
            </a:extLst>
          </p:cNvPr>
          <p:cNvSpPr txBox="1"/>
          <p:nvPr/>
        </p:nvSpPr>
        <p:spPr>
          <a:xfrm>
            <a:off x="1023145" y="4590420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大切なのは最初の固定期間が終わった後、いくら割引があるのか？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割引が当初と変わらなかったとしても、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固定期間終了後の基準金利（定価）が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いくらになるかはわからない・・・</a:t>
            </a:r>
          </a:p>
        </p:txBody>
      </p:sp>
    </p:spTree>
    <p:extLst>
      <p:ext uri="{BB962C8B-B14F-4D97-AF65-F5344CB8AC3E}">
        <p14:creationId xmlns:p14="http://schemas.microsoft.com/office/powerpoint/2010/main" val="24610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3" grpId="0"/>
      <p:bldP spid="14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394722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94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（基準金利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－優遇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Ｋさん！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2,660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（保証料込み）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年以降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総返済額は約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7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住宅ローンの借り換え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事例の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Ｓ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お二人は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借入時の金利と現在の金利差を使って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借換えによって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メリット（節約）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を出しました！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が、時間と費用がかかっています・・・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3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住宅ローンの基本中の基本！</a:t>
            </a:r>
            <a:br>
              <a:rPr lang="en-US" altLang="ja-JP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0324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まずは、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を知ってください！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もっと簡単にできないか？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面倒な手続きや、多額な費用や時間をかけず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住宅ローンの金利を下げることが出来ないか？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実は・・・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出来るんです！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銀行員は絶対に教えてくれない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方法があるんです！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住宅ローンの金利を値切る方法！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電話を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本かけるだけ・・・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つ質問をします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今借りている住宅ローンを来月の末に全部返す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としたらいくら返済すればよいですか？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</a:t>
            </a: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済したら、保証料はいくら返ってきますか？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返済に遅れがない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転職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年以内でない　等　　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他行で借り換えが出来る状態であること。</a:t>
            </a:r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事前準備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は必要です。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5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借入れ銀行から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①どうされましたか？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「いやちょっと・・・」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②もしかして、他行で借換えを考えられてますか？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「まあ、そんな感じです・・・」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③どこの銀行ですか？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「○○○銀行ですけど・・・」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④条件は？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「変動金利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４９％です・・・」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ちょっと待ってください。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当行でも金利は下げられますから・・・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 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と、家まで説得に来ます。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当行にとって大事なお客様ですので、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</a:t>
            </a:r>
            <a:r>
              <a:rPr lang="ja-JP" altLang="en-US" sz="3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特別に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金利を引き下げさせて頂きます。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是非そのまま当行とお取引をご継続ください・・・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と先方から</a:t>
            </a:r>
            <a:r>
              <a:rPr lang="ja-JP" altLang="en-US" sz="4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金利引き下げの話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をしてきます。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6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75239" cy="6192688"/>
          </a:xfrm>
        </p:spPr>
      </p:pic>
      <p:sp>
        <p:nvSpPr>
          <p:cNvPr id="5" name="円/楕円 4"/>
          <p:cNvSpPr/>
          <p:nvPr/>
        </p:nvSpPr>
        <p:spPr>
          <a:xfrm>
            <a:off x="2411760" y="1196752"/>
            <a:ext cx="864096" cy="350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99592" y="227687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4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1052736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336704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771800" y="4046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防衛金利は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0.65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099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固定金利だから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marL="0" indent="0">
              <a:buNone/>
            </a:pP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１％優遇制度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があるから</a:t>
            </a: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見直し不要？</a:t>
            </a:r>
            <a:endParaRPr kumimoji="1" lang="en-US" altLang="ja-JP" sz="3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繰上げ返済は必要？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機構団信に加入しているが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4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(2021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月）の全期間固定の金利は？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フラット３５は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.37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年以上）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.24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 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(20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年以下）</a:t>
            </a:r>
            <a:endParaRPr kumimoji="1"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</a:t>
            </a:r>
            <a:r>
              <a:rPr lang="ja-JP" altLang="en-US" sz="2400" b="1" i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団信込み　　</a:t>
            </a: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あなたのフラット３５の借入時の金利は？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98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5464986-CB43-4292-BEE5-0413EAE2AE33}"/>
              </a:ext>
            </a:extLst>
          </p:cNvPr>
          <p:cNvSpPr/>
          <p:nvPr/>
        </p:nvSpPr>
        <p:spPr>
          <a:xfrm>
            <a:off x="251520" y="1340768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2021</a:t>
            </a:r>
            <a:r>
              <a:rPr kumimoji="1" lang="ja-JP" altLang="en-US" sz="3200" dirty="0"/>
              <a:t>年</a:t>
            </a:r>
            <a:r>
              <a:rPr kumimoji="1" lang="en-US" altLang="ja-JP" sz="3200" dirty="0"/>
              <a:t>4</a:t>
            </a:r>
            <a:r>
              <a:rPr kumimoji="1" lang="ja-JP" altLang="en-US" sz="3200" dirty="0"/>
              <a:t>月フラット</a:t>
            </a:r>
            <a:r>
              <a:rPr kumimoji="1" lang="en-US" altLang="ja-JP" sz="3200" dirty="0"/>
              <a:t>35</a:t>
            </a:r>
            <a:r>
              <a:rPr kumimoji="1" lang="ja-JP" altLang="en-US" sz="3200" dirty="0"/>
              <a:t>金利</a:t>
            </a:r>
            <a:endParaRPr kumimoji="1" lang="en-US" altLang="ja-JP" sz="3200" dirty="0"/>
          </a:p>
          <a:p>
            <a:pPr algn="ctr"/>
            <a:r>
              <a:rPr lang="ja-JP" altLang="en-US" sz="3200" dirty="0"/>
              <a:t>（新機構団信付き</a:t>
            </a:r>
            <a:r>
              <a:rPr lang="en-US" altLang="ja-JP" sz="3200" dirty="0"/>
              <a:t>【</a:t>
            </a:r>
            <a:r>
              <a:rPr lang="ja-JP" altLang="en-US" sz="3200" dirty="0"/>
              <a:t>フラット</a:t>
            </a:r>
            <a:r>
              <a:rPr lang="en-US" altLang="ja-JP" sz="3200" dirty="0"/>
              <a:t>35】</a:t>
            </a:r>
            <a:r>
              <a:rPr lang="ja-JP" altLang="en-US" sz="3200" dirty="0"/>
              <a:t>）</a:t>
            </a:r>
            <a:endParaRPr kumimoji="1" lang="ja-JP" altLang="en-US" sz="32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0A0938B-BC7B-4EEE-99E7-1B9B1F9252FD}"/>
              </a:ext>
            </a:extLst>
          </p:cNvPr>
          <p:cNvSpPr/>
          <p:nvPr/>
        </p:nvSpPr>
        <p:spPr>
          <a:xfrm>
            <a:off x="481532" y="3284985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C60350-0EA6-48D1-934A-46610619EE7B}"/>
              </a:ext>
            </a:extLst>
          </p:cNvPr>
          <p:cNvSpPr txBox="1"/>
          <p:nvPr/>
        </p:nvSpPr>
        <p:spPr>
          <a:xfrm>
            <a:off x="1365168" y="3468825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44D6FF-D93A-4E1A-9765-691CA646A5C7}"/>
              </a:ext>
            </a:extLst>
          </p:cNvPr>
          <p:cNvSpPr txBox="1"/>
          <p:nvPr/>
        </p:nvSpPr>
        <p:spPr>
          <a:xfrm>
            <a:off x="1184055" y="3933057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603A2AC-8E5A-450C-A462-CF206A5643FE}"/>
              </a:ext>
            </a:extLst>
          </p:cNvPr>
          <p:cNvSpPr txBox="1"/>
          <p:nvPr/>
        </p:nvSpPr>
        <p:spPr>
          <a:xfrm>
            <a:off x="615581" y="5229201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62F2E4-E707-4327-BB53-0F4E7457ED28}"/>
              </a:ext>
            </a:extLst>
          </p:cNvPr>
          <p:cNvSpPr txBox="1"/>
          <p:nvPr/>
        </p:nvSpPr>
        <p:spPr>
          <a:xfrm>
            <a:off x="1121471" y="4508631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1.24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49D3F4-611D-4B88-9A4A-9477283CF382}"/>
              </a:ext>
            </a:extLst>
          </p:cNvPr>
          <p:cNvSpPr txBox="1"/>
          <p:nvPr/>
        </p:nvSpPr>
        <p:spPr>
          <a:xfrm>
            <a:off x="1306706" y="5663182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1.472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618AE85-133E-4927-B02B-0B33C5D8AE39}"/>
              </a:ext>
            </a:extLst>
          </p:cNvPr>
          <p:cNvSpPr/>
          <p:nvPr/>
        </p:nvSpPr>
        <p:spPr>
          <a:xfrm>
            <a:off x="4930369" y="3284985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8552CF-99BC-4188-B4DD-0D87E19D99AD}"/>
              </a:ext>
            </a:extLst>
          </p:cNvPr>
          <p:cNvSpPr txBox="1"/>
          <p:nvPr/>
        </p:nvSpPr>
        <p:spPr>
          <a:xfrm>
            <a:off x="5814005" y="3468825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176189-5D54-4F08-A30F-0224860924AC}"/>
              </a:ext>
            </a:extLst>
          </p:cNvPr>
          <p:cNvSpPr txBox="1"/>
          <p:nvPr/>
        </p:nvSpPr>
        <p:spPr>
          <a:xfrm>
            <a:off x="5632892" y="3933057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B54C64-1404-4A24-929F-2E75C3FED76D}"/>
              </a:ext>
            </a:extLst>
          </p:cNvPr>
          <p:cNvSpPr txBox="1"/>
          <p:nvPr/>
        </p:nvSpPr>
        <p:spPr>
          <a:xfrm>
            <a:off x="5064418" y="5229201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6F2A09-52E0-43C1-8B0A-A53DB0F367A3}"/>
              </a:ext>
            </a:extLst>
          </p:cNvPr>
          <p:cNvSpPr txBox="1"/>
          <p:nvPr/>
        </p:nvSpPr>
        <p:spPr>
          <a:xfrm>
            <a:off x="5755543" y="5663182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1.508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6CCAE9F-D169-4A49-B113-8D9566B8DBDD}"/>
              </a:ext>
            </a:extLst>
          </p:cNvPr>
          <p:cNvSpPr txBox="1"/>
          <p:nvPr/>
        </p:nvSpPr>
        <p:spPr>
          <a:xfrm>
            <a:off x="5639481" y="4510173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1.37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251115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49</a:t>
            </a:fld>
            <a:endParaRPr kumimoji="1" lang="ja-JP" altLang="en-US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8F6A65DA-98D0-4D36-9360-305F64DDE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551904"/>
              </p:ext>
            </p:extLst>
          </p:nvPr>
        </p:nvGraphicFramePr>
        <p:xfrm>
          <a:off x="216247" y="404664"/>
          <a:ext cx="8711505" cy="580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593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　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現在の全期間固定の金利は何％でしょう？？</a:t>
            </a:r>
          </a:p>
        </p:txBody>
      </p:sp>
      <p:sp>
        <p:nvSpPr>
          <p:cNvPr id="4" name="上矢印 3"/>
          <p:cNvSpPr/>
          <p:nvPr/>
        </p:nvSpPr>
        <p:spPr>
          <a:xfrm>
            <a:off x="3563888" y="2910588"/>
            <a:ext cx="360040" cy="504056"/>
          </a:xfrm>
          <a:prstGeom prst="upArrow">
            <a:avLst>
              <a:gd name="adj1" fmla="val 50000"/>
              <a:gd name="adj2" fmla="val 4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1.1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％（優遇後）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Ｎさん！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2,645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団信込み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総返済額は約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206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さらに団信の保険料約１５２万円も節約！</a:t>
            </a:r>
            <a:endParaRPr lang="en-US" altLang="ja-JP" sz="3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6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信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用</a:t>
            </a:r>
            <a:r>
              <a:rPr lang="ja-JP" altLang="en-US" sz="40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の略。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住宅ローンを借り入れした方が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死亡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した場合に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ご遺族にローンが残らないように、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ローン残高を　ゼロ（</a:t>
            </a:r>
            <a:r>
              <a:rPr lang="ja-JP" altLang="en-US" sz="4000" b="1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無し</a:t>
            </a: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にしてくれる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生命（死亡）保険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のこと！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0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機構団信が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改良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されました！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それまでは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別払い　　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×0.358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年払い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返済金に組み入れ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×0.28%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機構団信に加入しない方は金利から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0.2%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ついでに、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さらにお得な情報でコストダウン！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フラット３５のご利用者以外の方にも</a:t>
            </a:r>
            <a:r>
              <a:rPr kumimoji="1" lang="en-US" altLang="ja-JP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8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08" y="332656"/>
            <a:ext cx="8856984" cy="1143000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住宅ローンを借りた後には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生命保険の見直し！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2813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民間住宅ローンにも団信がついています。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保険料は銀行負担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になっていますが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二重加入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になります。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既に加入済みの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を減額し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生命保険料の節約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をしましょう！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なぜ減額（節約）出来るのか？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0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435280" cy="1143000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生命保険は、何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のために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加入していますか？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生命保険（死亡保険）の加入目的！</a:t>
            </a:r>
            <a:endParaRPr kumimoji="1" lang="en-US" altLang="ja-JP" sz="3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ご主人様に万一のことがあった時に、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ご遺族の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生活が困らないため！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いくらあれば困らないか？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必要保障額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＝必要保険金額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8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3820" y="1535112"/>
            <a:ext cx="4040188" cy="639762"/>
          </a:xfrm>
        </p:spPr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賃貸に住む４人家族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住宅ローンで家を購入した４人家族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6" y="2174874"/>
            <a:ext cx="3870056" cy="40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417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404664"/>
            <a:ext cx="8632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2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197152" cy="4176464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遺族年金を考慮！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　　　　約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奥様がパートに出て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月１０万円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住宅ローンなし！</a:t>
            </a:r>
            <a:endParaRPr kumimoji="1"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保険に入らなくても生活出来る！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もし心配であれば、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保障保険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年に入っておく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月額保険料　</a:t>
            </a:r>
            <a:r>
              <a:rPr lang="en-US" altLang="ja-JP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1,950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" y="1772816"/>
            <a:ext cx="3968542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896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0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を利用して住宅を購入した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歳の</a:t>
            </a:r>
            <a:r>
              <a:rPr lang="en-US" altLang="ja-JP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団信、遺族年金等　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を考慮して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を見直し、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月々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１２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</a:t>
            </a:r>
            <a:r>
              <a:rPr kumimoji="1"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保険料を削減！</a:t>
            </a:r>
            <a:endParaRPr kumimoji="1" lang="en-US" altLang="ja-JP" sz="2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歳から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歳までの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年間で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約９３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を削減！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3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家計費の節約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4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変動費の見直し！</a:t>
            </a:r>
            <a:endParaRPr kumimoji="1" lang="en-US" altLang="ja-JP" sz="4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食費、光熱費の節約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大変で、努力を続けなければならない！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固定費の見直し！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①住宅ローンの見直し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②生命保険の見直し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難しいが、一度の努力で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効果が継続する！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9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1.37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フラット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新機構団信込み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上矢印 3"/>
          <p:cNvSpPr/>
          <p:nvPr/>
        </p:nvSpPr>
        <p:spPr>
          <a:xfrm>
            <a:off x="3779912" y="2924944"/>
            <a:ext cx="3863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786" y="188640"/>
            <a:ext cx="8363271" cy="1008112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個別相談（無料）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785" y="1417638"/>
            <a:ext cx="8363272" cy="474766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本日の情報をもとに、</a:t>
            </a:r>
            <a:r>
              <a:rPr kumimoji="1" lang="ja-JP" altLang="en-US" sz="5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ご自身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でトライされても</a:t>
            </a:r>
            <a:r>
              <a:rPr kumimoji="1"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ただし、</a:t>
            </a: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見直し方法は人によって違います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ので、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成功確率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を高めるには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個別相談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を受けて頂くのが一番です。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あなたの選択</a:t>
            </a: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①自分で勉強して見直す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②個別相談を申し込む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今回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のご厚意により</a:t>
            </a:r>
            <a:r>
              <a:rPr kumimoji="1"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相談料は無料です！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お気軽にお声かけ下さい！</a:t>
            </a:r>
            <a:r>
              <a:rPr kumimoji="1"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ご清聴ありがとうございました。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5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"/>
    </mc:Choice>
    <mc:Fallback xmlns="">
      <p:transition spd="slow" advTm="1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7FDC97-44B0-4D82-9565-2387A086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4EE17B7-7EFC-4B76-87BC-6F2680E89D59}"/>
              </a:ext>
            </a:extLst>
          </p:cNvPr>
          <p:cNvSpPr/>
          <p:nvPr/>
        </p:nvSpPr>
        <p:spPr>
          <a:xfrm>
            <a:off x="233096" y="404663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月フラット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（新機構団信付き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DF99459-58F6-47C9-9139-1EC63712461D}"/>
              </a:ext>
            </a:extLst>
          </p:cNvPr>
          <p:cNvSpPr/>
          <p:nvPr/>
        </p:nvSpPr>
        <p:spPr>
          <a:xfrm>
            <a:off x="463108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919027-8136-45CF-8A13-87B0673BBACD}"/>
              </a:ext>
            </a:extLst>
          </p:cNvPr>
          <p:cNvSpPr txBox="1"/>
          <p:nvPr/>
        </p:nvSpPr>
        <p:spPr>
          <a:xfrm>
            <a:off x="1346744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960ABF-7A74-4CD9-B3A8-620558720BA2}"/>
              </a:ext>
            </a:extLst>
          </p:cNvPr>
          <p:cNvSpPr txBox="1"/>
          <p:nvPr/>
        </p:nvSpPr>
        <p:spPr>
          <a:xfrm>
            <a:off x="1165631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D761C9-631C-4B4F-BA48-E4CA7A083F9F}"/>
              </a:ext>
            </a:extLst>
          </p:cNvPr>
          <p:cNvSpPr txBox="1"/>
          <p:nvPr/>
        </p:nvSpPr>
        <p:spPr>
          <a:xfrm>
            <a:off x="597157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C2756D-BE29-430C-8730-A34DE1F5187F}"/>
              </a:ext>
            </a:extLst>
          </p:cNvPr>
          <p:cNvSpPr txBox="1"/>
          <p:nvPr/>
        </p:nvSpPr>
        <p:spPr>
          <a:xfrm>
            <a:off x="1031100" y="3574069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1.24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D28E39-D37A-491D-AD0F-35DD6FA8472E}"/>
              </a:ext>
            </a:extLst>
          </p:cNvPr>
          <p:cNvSpPr txBox="1"/>
          <p:nvPr/>
        </p:nvSpPr>
        <p:spPr>
          <a:xfrm>
            <a:off x="1288282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1.472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6D01387-A113-4DE3-92B9-285AF0942D6B}"/>
              </a:ext>
            </a:extLst>
          </p:cNvPr>
          <p:cNvSpPr/>
          <p:nvPr/>
        </p:nvSpPr>
        <p:spPr>
          <a:xfrm>
            <a:off x="4911945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E41E75-E743-4199-B387-A8F3CB926FB9}"/>
              </a:ext>
            </a:extLst>
          </p:cNvPr>
          <p:cNvSpPr txBox="1"/>
          <p:nvPr/>
        </p:nvSpPr>
        <p:spPr>
          <a:xfrm>
            <a:off x="5795581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3A4A20-FE17-43D1-910A-6006FBB80D0D}"/>
              </a:ext>
            </a:extLst>
          </p:cNvPr>
          <p:cNvSpPr txBox="1"/>
          <p:nvPr/>
        </p:nvSpPr>
        <p:spPr>
          <a:xfrm>
            <a:off x="5614468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04F0BA-D24F-452E-B83E-D599E63F70C6}"/>
              </a:ext>
            </a:extLst>
          </p:cNvPr>
          <p:cNvSpPr txBox="1"/>
          <p:nvPr/>
        </p:nvSpPr>
        <p:spPr>
          <a:xfrm>
            <a:off x="5045994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215CB2-CD8C-4CEA-8984-5B17488CBE64}"/>
              </a:ext>
            </a:extLst>
          </p:cNvPr>
          <p:cNvSpPr txBox="1"/>
          <p:nvPr/>
        </p:nvSpPr>
        <p:spPr>
          <a:xfrm>
            <a:off x="5647260" y="3574069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1.37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22EA88-01F0-4E91-8DFE-C60CC0FA9225}"/>
              </a:ext>
            </a:extLst>
          </p:cNvPr>
          <p:cNvSpPr txBox="1"/>
          <p:nvPr/>
        </p:nvSpPr>
        <p:spPr>
          <a:xfrm>
            <a:off x="5737119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1.508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1C42FAE-4F96-42AB-8D67-1BBD70E48462}"/>
              </a:ext>
            </a:extLst>
          </p:cNvPr>
          <p:cNvSpPr/>
          <p:nvPr/>
        </p:nvSpPr>
        <p:spPr>
          <a:xfrm>
            <a:off x="5004049" y="3386765"/>
            <a:ext cx="3646488" cy="2076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　　　　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万円・・・①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42535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金利が　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上がったら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上矢印 3"/>
          <p:cNvSpPr/>
          <p:nvPr/>
        </p:nvSpPr>
        <p:spPr>
          <a:xfrm>
            <a:off x="3419872" y="2780928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.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9|1|1.4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11082</TotalTime>
  <Words>3439</Words>
  <Application>Microsoft Office PowerPoint</Application>
  <PresentationFormat>画面に合わせる (4:3)</PresentationFormat>
  <Paragraphs>622</Paragraphs>
  <Slides>60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60</vt:i4>
      </vt:variant>
    </vt:vector>
  </HeadingPairs>
  <TitlesOfParts>
    <vt:vector size="70" baseType="lpstr">
      <vt:lpstr>HGPｺﾞｼｯｸM</vt:lpstr>
      <vt:lpstr>HGP創英角ｺﾞｼｯｸUB</vt:lpstr>
      <vt:lpstr>メイリオ</vt:lpstr>
      <vt:lpstr>Arial</vt:lpstr>
      <vt:lpstr>Calibri</vt:lpstr>
      <vt:lpstr>Franklin Gothic Book</vt:lpstr>
      <vt:lpstr>Tahoma</vt:lpstr>
      <vt:lpstr>Times New Roman</vt:lpstr>
      <vt:lpstr>Office ​​テーマ</vt:lpstr>
      <vt:lpstr>1_Office ​​テーマ</vt:lpstr>
      <vt:lpstr> 住宅ローンセミナー  </vt:lpstr>
      <vt:lpstr>PowerPoint プレゼンテーション</vt:lpstr>
      <vt:lpstr>住宅ローンの見直し（借り換え）</vt:lpstr>
      <vt:lpstr>住宅ローンの基本中の基本！ 　</vt:lpstr>
      <vt:lpstr>金利の重さ</vt:lpstr>
      <vt:lpstr>金利の重さ</vt:lpstr>
      <vt:lpstr>PowerPoint プレゼンテーション</vt:lpstr>
      <vt:lpstr>金利の重さ</vt:lpstr>
      <vt:lpstr>金利の重さ</vt:lpstr>
      <vt:lpstr>金利の重さ</vt:lpstr>
      <vt:lpstr>金利の重さ</vt:lpstr>
      <vt:lpstr>PowerPoint プレゼンテーション</vt:lpstr>
      <vt:lpstr>PowerPoint プレゼンテーション</vt:lpstr>
      <vt:lpstr>PowerPoint プレゼンテーション</vt:lpstr>
      <vt:lpstr>現在の金利水準は？</vt:lpstr>
      <vt:lpstr>現在の金利水準は？</vt:lpstr>
      <vt:lpstr>PowerPoint プレゼンテーション</vt:lpstr>
      <vt:lpstr>PowerPoint プレゼンテーション</vt:lpstr>
      <vt:lpstr>日銀の金融政策</vt:lpstr>
      <vt:lpstr>PowerPoint プレゼンテーション</vt:lpstr>
      <vt:lpstr>住宅ローンはメンテナンスが必要です！</vt:lpstr>
      <vt:lpstr>何故？</vt:lpstr>
      <vt:lpstr>PowerPoint プレゼンテーション</vt:lpstr>
      <vt:lpstr>PowerPoint プレゼンテーション</vt:lpstr>
      <vt:lpstr>定価は変わっていないのに？</vt:lpstr>
      <vt:lpstr>住宅ローンの種類</vt:lpstr>
      <vt:lpstr>住宅ローンのメンテナンス</vt:lpstr>
      <vt:lpstr>PowerPoint プレゼンテーション</vt:lpstr>
      <vt:lpstr>PowerPoint プレゼンテーション</vt:lpstr>
      <vt:lpstr>変動金利</vt:lpstr>
      <vt:lpstr>事　例　！</vt:lpstr>
      <vt:lpstr>住宅ローンメンテナンス</vt:lpstr>
      <vt:lpstr>PowerPoint プレゼンテーション</vt:lpstr>
      <vt:lpstr>１０年固定金利</vt:lpstr>
      <vt:lpstr>１０年固定金利</vt:lpstr>
      <vt:lpstr>PowerPoint プレゼンテーション</vt:lpstr>
      <vt:lpstr>PowerPoint プレゼンテーション</vt:lpstr>
      <vt:lpstr>事　例　！</vt:lpstr>
      <vt:lpstr>住宅ローンの借り換え</vt:lpstr>
      <vt:lpstr>もっと簡単にできないか？</vt:lpstr>
      <vt:lpstr>ピストルとナイフ作戦</vt:lpstr>
      <vt:lpstr>ピストルとナイフ作戦</vt:lpstr>
      <vt:lpstr>ピストルとナイフ作戦</vt:lpstr>
      <vt:lpstr>PowerPoint プレゼンテーション</vt:lpstr>
      <vt:lpstr>PowerPoint プレゼンテーション</vt:lpstr>
      <vt:lpstr>住宅ローンメンテナンス</vt:lpstr>
      <vt:lpstr>フラット３５</vt:lpstr>
      <vt:lpstr>フラット35　2021年4月</vt:lpstr>
      <vt:lpstr>PowerPoint プレゼンテーション</vt:lpstr>
      <vt:lpstr>事　例　！</vt:lpstr>
      <vt:lpstr>団信とは？</vt:lpstr>
      <vt:lpstr>機構団信</vt:lpstr>
      <vt:lpstr>PowerPoint プレゼンテーション</vt:lpstr>
      <vt:lpstr>住宅ローンを借りた後には生命保険の見直し！</vt:lpstr>
      <vt:lpstr>生命保険は、何のために加入していますか？</vt:lpstr>
      <vt:lpstr>PowerPoint プレゼンテーション</vt:lpstr>
      <vt:lpstr>PowerPoint プレゼンテーション</vt:lpstr>
      <vt:lpstr>事　例</vt:lpstr>
      <vt:lpstr>家計費の節約</vt:lpstr>
      <vt:lpstr>個別相談（無料）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栗山 直樹</cp:lastModifiedBy>
  <cp:revision>527</cp:revision>
  <cp:lastPrinted>2018-02-20T17:57:08Z</cp:lastPrinted>
  <dcterms:created xsi:type="dcterms:W3CDTF">2011-06-10T07:25:41Z</dcterms:created>
  <dcterms:modified xsi:type="dcterms:W3CDTF">2021-04-04T14:11:50Z</dcterms:modified>
</cp:coreProperties>
</file>