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3"/>
  </p:notesMasterIdLst>
  <p:handoutMasterIdLst>
    <p:handoutMasterId r:id="rId64"/>
  </p:handoutMasterIdLst>
  <p:sldIdLst>
    <p:sldId id="256" r:id="rId3"/>
    <p:sldId id="505" r:id="rId4"/>
    <p:sldId id="425" r:id="rId5"/>
    <p:sldId id="280" r:id="rId6"/>
    <p:sldId id="257" r:id="rId7"/>
    <p:sldId id="332" r:id="rId8"/>
    <p:sldId id="527" r:id="rId9"/>
    <p:sldId id="333" r:id="rId10"/>
    <p:sldId id="261" r:id="rId11"/>
    <p:sldId id="300" r:id="rId12"/>
    <p:sldId id="265" r:id="rId13"/>
    <p:sldId id="301" r:id="rId14"/>
    <p:sldId id="330" r:id="rId15"/>
    <p:sldId id="364" r:id="rId16"/>
    <p:sldId id="304" r:id="rId17"/>
    <p:sldId id="368" r:id="rId18"/>
    <p:sldId id="287" r:id="rId19"/>
    <p:sldId id="524" r:id="rId20"/>
    <p:sldId id="437" r:id="rId21"/>
    <p:sldId id="516" r:id="rId22"/>
    <p:sldId id="350" r:id="rId23"/>
    <p:sldId id="463" r:id="rId24"/>
    <p:sldId id="489" r:id="rId25"/>
    <p:sldId id="525" r:id="rId26"/>
    <p:sldId id="461" r:id="rId27"/>
    <p:sldId id="399" r:id="rId28"/>
    <p:sldId id="400" r:id="rId29"/>
    <p:sldId id="490" r:id="rId30"/>
    <p:sldId id="507" r:id="rId31"/>
    <p:sldId id="373" r:id="rId32"/>
    <p:sldId id="390" r:id="rId33"/>
    <p:sldId id="375" r:id="rId34"/>
    <p:sldId id="526" r:id="rId35"/>
    <p:sldId id="376" r:id="rId36"/>
    <p:sldId id="379" r:id="rId37"/>
    <p:sldId id="420" r:id="rId38"/>
    <p:sldId id="432" r:id="rId39"/>
    <p:sldId id="497" r:id="rId40"/>
    <p:sldId id="498" r:id="rId41"/>
    <p:sldId id="427" r:id="rId42"/>
    <p:sldId id="428" r:id="rId43"/>
    <p:sldId id="430" r:id="rId44"/>
    <p:sldId id="431" r:id="rId45"/>
    <p:sldId id="521" r:id="rId46"/>
    <p:sldId id="434" r:id="rId47"/>
    <p:sldId id="408" r:id="rId48"/>
    <p:sldId id="499" r:id="rId49"/>
    <p:sldId id="522" r:id="rId50"/>
    <p:sldId id="523" r:id="rId51"/>
    <p:sldId id="501" r:id="rId52"/>
    <p:sldId id="394" r:id="rId53"/>
    <p:sldId id="502" r:id="rId54"/>
    <p:sldId id="384" r:id="rId55"/>
    <p:sldId id="397" r:id="rId56"/>
    <p:sldId id="402" r:id="rId57"/>
    <p:sldId id="388" r:id="rId58"/>
    <p:sldId id="401" r:id="rId59"/>
    <p:sldId id="403" r:id="rId60"/>
    <p:sldId id="513" r:id="rId61"/>
    <p:sldId id="363" r:id="rId62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栗山 直樹" initials="栗山" lastIdx="1" clrIdx="0">
    <p:extLst>
      <p:ext uri="{19B8F6BF-5375-455C-9EA6-DF929625EA0E}">
        <p15:presenceInfo xmlns:p15="http://schemas.microsoft.com/office/powerpoint/2012/main" userId="d329c962e2eb8d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4CC"/>
    <a:srgbClr val="009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0" autoAdjust="0"/>
    <p:restoredTop sz="93525" autoAdjust="0"/>
  </p:normalViewPr>
  <p:slideViewPr>
    <p:cSldViewPr>
      <p:cViewPr varScale="1">
        <p:scale>
          <a:sx n="111" d="100"/>
          <a:sy n="111" d="100"/>
        </p:scale>
        <p:origin x="1200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d329c962e2eb8d2c/&#12484;&#12490;&#12522;&#12496;&#20445;&#31649;&#24235;/&#12497;&#12527;&#12509;&#30011;&#20687;/&#38263;&#26399;&#37329;&#21033;&#12398;&#25512;&#31227;0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58389908628771E-2"/>
          <c:y val="0.27884141345406066"/>
          <c:w val="0.9277741141732283"/>
          <c:h val="0.5721577810798799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基準金利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2.375</c:v>
                </c:pt>
                <c:pt idx="1">
                  <c:v>2.375</c:v>
                </c:pt>
                <c:pt idx="2">
                  <c:v>2.375</c:v>
                </c:pt>
                <c:pt idx="3">
                  <c:v>2.4750000000000001</c:v>
                </c:pt>
                <c:pt idx="4">
                  <c:v>2.6</c:v>
                </c:pt>
                <c:pt idx="5">
                  <c:v>2.8</c:v>
                </c:pt>
                <c:pt idx="6">
                  <c:v>2.4750000000000001</c:v>
                </c:pt>
                <c:pt idx="7">
                  <c:v>2.4750000000000001</c:v>
                </c:pt>
                <c:pt idx="8">
                  <c:v>2.4750000000000001</c:v>
                </c:pt>
                <c:pt idx="9">
                  <c:v>2.4750000000000001</c:v>
                </c:pt>
                <c:pt idx="10">
                  <c:v>2.4750000000000001</c:v>
                </c:pt>
                <c:pt idx="11">
                  <c:v>2.4750000000000001</c:v>
                </c:pt>
                <c:pt idx="12">
                  <c:v>2.4750000000000001</c:v>
                </c:pt>
                <c:pt idx="13">
                  <c:v>2.4750000000000001</c:v>
                </c:pt>
                <c:pt idx="14">
                  <c:v>2.4750000000000001</c:v>
                </c:pt>
                <c:pt idx="15">
                  <c:v>2.4750000000000001</c:v>
                </c:pt>
                <c:pt idx="16">
                  <c:v>2.4750000000000001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C82-49A8-8E3D-F6E6D69FEC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実効金利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Sheet1!$A$2:$A$18</c:f>
              <c:strCache>
                <c:ptCount val="17"/>
                <c:pt idx="0">
                  <c:v>平成15年</c:v>
                </c:pt>
                <c:pt idx="1">
                  <c:v>平成16年</c:v>
                </c:pt>
                <c:pt idx="2">
                  <c:v>平成17年</c:v>
                </c:pt>
                <c:pt idx="3">
                  <c:v>平成18年</c:v>
                </c:pt>
                <c:pt idx="4">
                  <c:v>平成19年</c:v>
                </c:pt>
                <c:pt idx="5">
                  <c:v>平成20年</c:v>
                </c:pt>
                <c:pt idx="6">
                  <c:v>平成21年</c:v>
                </c:pt>
                <c:pt idx="7">
                  <c:v>平成22年</c:v>
                </c:pt>
                <c:pt idx="8">
                  <c:v>平成23年</c:v>
                </c:pt>
                <c:pt idx="9">
                  <c:v>平成24年</c:v>
                </c:pt>
                <c:pt idx="10">
                  <c:v>平成25年</c:v>
                </c:pt>
                <c:pt idx="11">
                  <c:v>平成26年</c:v>
                </c:pt>
                <c:pt idx="12">
                  <c:v>平成27年</c:v>
                </c:pt>
                <c:pt idx="13">
                  <c:v>平成28年</c:v>
                </c:pt>
                <c:pt idx="14">
                  <c:v>平成29年</c:v>
                </c:pt>
                <c:pt idx="15">
                  <c:v>平成30年</c:v>
                </c:pt>
                <c:pt idx="16">
                  <c:v>令和元年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1.675</c:v>
                </c:pt>
                <c:pt idx="1">
                  <c:v>1.675</c:v>
                </c:pt>
                <c:pt idx="2">
                  <c:v>1.675</c:v>
                </c:pt>
                <c:pt idx="3">
                  <c:v>1.7749999999999999</c:v>
                </c:pt>
                <c:pt idx="4">
                  <c:v>1.7749999999999999</c:v>
                </c:pt>
                <c:pt idx="5">
                  <c:v>1.7749999999999999</c:v>
                </c:pt>
                <c:pt idx="6">
                  <c:v>1.4</c:v>
                </c:pt>
                <c:pt idx="7">
                  <c:v>1.2</c:v>
                </c:pt>
                <c:pt idx="8">
                  <c:v>1</c:v>
                </c:pt>
                <c:pt idx="9">
                  <c:v>0.8</c:v>
                </c:pt>
                <c:pt idx="10">
                  <c:v>0.76</c:v>
                </c:pt>
                <c:pt idx="11">
                  <c:v>0.75</c:v>
                </c:pt>
                <c:pt idx="12">
                  <c:v>0.72499999999999998</c:v>
                </c:pt>
                <c:pt idx="13">
                  <c:v>0.625</c:v>
                </c:pt>
                <c:pt idx="14">
                  <c:v>0.5</c:v>
                </c:pt>
                <c:pt idx="15">
                  <c:v>0.45</c:v>
                </c:pt>
                <c:pt idx="16">
                  <c:v>0.42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82-49A8-8E3D-F6E6D69FE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28690144"/>
        <c:axId val="-228689600"/>
      </c:lineChart>
      <c:catAx>
        <c:axId val="-22869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89600"/>
        <c:crosses val="autoZero"/>
        <c:auto val="1"/>
        <c:lblAlgn val="ctr"/>
        <c:lblOffset val="100"/>
        <c:noMultiLvlLbl val="0"/>
      </c:catAx>
      <c:valAx>
        <c:axId val="-2286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-2286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r>
              <a:rPr lang="en-US"/>
              <a:t>2019</a:t>
            </a:r>
            <a:r>
              <a:rPr lang="ja-JP"/>
              <a:t>年度第一回調査　利用した金利タイプ別の住宅ローン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貸出状況!$B$1</c:f>
              <c:strCache>
                <c:ptCount val="1"/>
                <c:pt idx="0">
                  <c:v>利用者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貸出状況!$A$2:$A$4</c:f>
              <c:strCache>
                <c:ptCount val="3"/>
                <c:pt idx="0">
                  <c:v>変動金利</c:v>
                </c:pt>
                <c:pt idx="1">
                  <c:v>固定期間選択型</c:v>
                </c:pt>
                <c:pt idx="2">
                  <c:v>全期間固定</c:v>
                </c:pt>
              </c:strCache>
            </c:strRef>
          </c:cat>
          <c:val>
            <c:numRef>
              <c:f>貸出状況!$B$2:$B$4</c:f>
              <c:numCache>
                <c:formatCode>General</c:formatCode>
                <c:ptCount val="3"/>
                <c:pt idx="0">
                  <c:v>59</c:v>
                </c:pt>
                <c:pt idx="1">
                  <c:v>26.7</c:v>
                </c:pt>
                <c:pt idx="2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91-414D-94DD-29D2D68E85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879260080"/>
        <c:axId val="869739488"/>
      </c:barChart>
      <c:catAx>
        <c:axId val="8792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pPr>
            <a:endParaRPr lang="ja-JP"/>
          </a:p>
        </c:txPr>
        <c:crossAx val="869739488"/>
        <c:crosses val="autoZero"/>
        <c:auto val="1"/>
        <c:lblAlgn val="ctr"/>
        <c:lblOffset val="100"/>
        <c:noMultiLvlLbl val="0"/>
      </c:catAx>
      <c:valAx>
        <c:axId val="869739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79260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latin typeface="メイリオ" panose="020B0604030504040204" pitchFamily="50" charset="-128"/>
          <a:ea typeface="メイリオ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フラット35金利推移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Sheet1!$A$2:$A$9</c:f>
              <c:numCache>
                <c:formatCode>yyyy"年"m"月"</c:formatCode>
                <c:ptCount val="8"/>
                <c:pt idx="0">
                  <c:v>43617</c:v>
                </c:pt>
                <c:pt idx="1">
                  <c:v>43678</c:v>
                </c:pt>
                <c:pt idx="2">
                  <c:v>43739</c:v>
                </c:pt>
                <c:pt idx="3">
                  <c:v>43800</c:v>
                </c:pt>
                <c:pt idx="4">
                  <c:v>43862</c:v>
                </c:pt>
                <c:pt idx="5">
                  <c:v>43922</c:v>
                </c:pt>
                <c:pt idx="6">
                  <c:v>43983</c:v>
                </c:pt>
                <c:pt idx="7">
                  <c:v>44044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1.27</c:v>
                </c:pt>
                <c:pt idx="1">
                  <c:v>1.17</c:v>
                </c:pt>
                <c:pt idx="2">
                  <c:v>1.1100000000000001</c:v>
                </c:pt>
                <c:pt idx="3">
                  <c:v>1.21</c:v>
                </c:pt>
                <c:pt idx="4">
                  <c:v>1.28</c:v>
                </c:pt>
                <c:pt idx="5">
                  <c:v>1.3</c:v>
                </c:pt>
                <c:pt idx="6">
                  <c:v>1.29</c:v>
                </c:pt>
                <c:pt idx="7">
                  <c:v>1.31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095-4F54-AD9F-C208D3C41EF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4834048"/>
        <c:axId val="671428784"/>
      </c:lineChart>
      <c:dateAx>
        <c:axId val="524834048"/>
        <c:scaling>
          <c:orientation val="minMax"/>
        </c:scaling>
        <c:delete val="0"/>
        <c:axPos val="b"/>
        <c:numFmt formatCode="yyyy&quot;年&quot;m&quot;月&quot;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71428784"/>
        <c:crosses val="autoZero"/>
        <c:auto val="1"/>
        <c:lblOffset val="100"/>
        <c:baseTimeUnit val="months"/>
      </c:dateAx>
      <c:valAx>
        <c:axId val="67142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2483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4021682" y="1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/>
          <a:lstStyle>
            <a:lvl1pPr algn="r">
              <a:defRPr sz="1300"/>
            </a:lvl1pPr>
          </a:lstStyle>
          <a:p>
            <a:fld id="{D76ACF61-7039-4675-80DE-2425851114E9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4021682" y="9722234"/>
            <a:ext cx="3075981" cy="512379"/>
          </a:xfrm>
          <a:prstGeom prst="rect">
            <a:avLst/>
          </a:prstGeom>
        </p:spPr>
        <p:txBody>
          <a:bodyPr vert="horz" lIns="93726" tIns="46863" rIns="93726" bIns="46863" rtlCol="0" anchor="b"/>
          <a:lstStyle>
            <a:lvl1pPr algn="r">
              <a:defRPr sz="1300"/>
            </a:lvl1pPr>
          </a:lstStyle>
          <a:p>
            <a:fld id="{22E83FE0-7C4F-4ED2-A168-FA24E3488EF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290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400"/>
            </a:lvl1pPr>
          </a:lstStyle>
          <a:p>
            <a:fld id="{47D5E2D9-DDE8-4D29-8EF7-5205AFFCB2FC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4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4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400"/>
            </a:lvl1pPr>
          </a:lstStyle>
          <a:p>
            <a:fld id="{3818983F-56FD-475B-A866-3C04B20093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0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fld id="{2C15B8F0-BB8A-4F42-BC3D-2FED910B8799}" type="slidenum">
              <a:rPr lang="en-US" altLang="ja-JP" sz="1400">
                <a:latin typeface="Times New Roman" pitchFamily="18" charset="0"/>
                <a:ea typeface="ＭＳ Ｐゴシック" pitchFamily="50" charset="-128"/>
              </a:rPr>
              <a:pPr eaLnBrk="1" hangingPunct="1"/>
              <a:t>2</a:t>
            </a:fld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10243" name="Rectangle 48"/>
          <p:cNvSpPr txBox="1">
            <a:spLocks noGrp="1" noChangeArrowheads="1"/>
          </p:cNvSpPr>
          <p:nvPr/>
        </p:nvSpPr>
        <p:spPr bwMode="auto">
          <a:xfrm>
            <a:off x="4234123" y="10085401"/>
            <a:ext cx="3170743" cy="45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r" eaLnBrk="1" hangingPunct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653ACD27-8595-4ADD-B36C-DA8086CB9A9F}" type="slidenum">
              <a:rPr kumimoji="0" lang="en-US" altLang="ja-JP">
                <a:solidFill>
                  <a:srgbClr val="000000"/>
                </a:solidFill>
                <a:latin typeface="Times New Roman" pitchFamily="18" charset="0"/>
                <a:ea typeface="ＭＳ Ｐ明朝" pitchFamily="18" charset="-128"/>
              </a:rPr>
              <a:pPr algn="r" eaLnBrk="1" hangingPunct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kumimoji="0" lang="en-US" altLang="ja-JP">
              <a:solidFill>
                <a:srgbClr val="000000"/>
              </a:solidFill>
              <a:latin typeface="Times New Roman" pitchFamily="18" charset="0"/>
              <a:ea typeface="ＭＳ Ｐ明朝" pitchFamily="18" charset="-128"/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1248546" y="807995"/>
            <a:ext cx="4987129" cy="39801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102517" tIns="51258" rIns="102517" bIns="51258" anchor="ctr"/>
          <a:lstStyle>
            <a:lvl1pPr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>
              <a:solidFill>
                <a:schemeClr val="bg1"/>
              </a:solidFill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body"/>
          </p:nvPr>
        </p:nvSpPr>
        <p:spPr>
          <a:xfrm>
            <a:off x="749481" y="5042701"/>
            <a:ext cx="5912957" cy="4702763"/>
          </a:xfrm>
          <a:noFill/>
        </p:spPr>
        <p:txBody>
          <a:bodyPr wrap="none" lIns="0" tIns="0" rIns="0" bIns="0" anchor="ctr"/>
          <a:lstStyle/>
          <a:p>
            <a:pPr defTabSz="502667"/>
            <a:endParaRPr lang="ja-JP" altLang="ja-JP"/>
          </a:p>
        </p:txBody>
      </p:sp>
      <p:sp>
        <p:nvSpPr>
          <p:cNvPr id="10246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840173" indent="-323143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29257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809604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326633" indent="-258515" eaLnBrk="0" hangingPunct="0"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843663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336069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877722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4394751" indent="-258515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/>
            <a:endParaRPr lang="en-US" altLang="ja-JP" sz="1400">
              <a:latin typeface="Times New Roman" pitchFamily="18" charset="0"/>
              <a:ea typeface="ＭＳ Ｐゴシック" pitchFamily="50" charset="-128"/>
            </a:endParaRPr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2016/8/30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28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751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19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739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27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657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8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1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284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8151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11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29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4841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6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80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22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97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22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016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45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721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401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2018/04/22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721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293F0-C6EA-4318-B879-40926DE7AA66}" type="datetimeFigureOut">
              <a:rPr kumimoji="1" lang="ja-JP" altLang="en-US" smtClean="0"/>
              <a:t>2020/12/3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F7301-A056-40AF-BF7B-5C8068B5D3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436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439248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住宅ローンセミナー</a:t>
            </a:r>
            <a:b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kumimoji="1" lang="ja-JP" altLang="en-US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851920" y="5085184"/>
            <a:ext cx="4752528" cy="1080120"/>
          </a:xfrm>
        </p:spPr>
        <p:txBody>
          <a:bodyPr>
            <a:normAutofit/>
          </a:bodyPr>
          <a:lstStyle/>
          <a:p>
            <a:pPr algn="r"/>
            <a:r>
              <a:rPr kumimoji="1" lang="ja-JP" altLang="en-US" dirty="0"/>
              <a:t>　　　　　　　　　　　　　　　　　　　　　　　　　</a:t>
            </a:r>
            <a:r>
              <a:rPr kumimoji="1" lang="ja-JP" altLang="en-US" sz="2200" dirty="0"/>
              <a:t>ファイナンシャルプランナー　○○○○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012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886"/>
    </mc:Choice>
    <mc:Fallback xmlns="">
      <p:transition advTm="288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72816"/>
            <a:ext cx="8496944" cy="435334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万円・・・②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2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43"/>
    </mc:Choice>
    <mc:Fallback xmlns="">
      <p:transition spd="slow" advTm="177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700808"/>
            <a:ext cx="8496944" cy="48245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sz="3600" b="1" dirty="0"/>
              <a:t>　　</a:t>
            </a:r>
            <a:endParaRPr kumimoji="1" lang="en-US" altLang="ja-JP" sz="3600" b="1" dirty="0"/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②３０００万円　金利</a:t>
            </a:r>
            <a:r>
              <a:rPr lang="en-US" altLang="ja-JP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　３５年＝　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,850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sz="4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％の違いで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680</a:t>
            </a:r>
            <a:r>
              <a:rPr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①）</a:t>
            </a:r>
            <a:endParaRPr lang="en-US" altLang="ja-JP" sz="4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u="sng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ということは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　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68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万円の違い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　　　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58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2"/>
    </mc:Choice>
    <mc:Fallback xmlns="">
      <p:transition spd="slow" advTm="2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80729"/>
            <a:ext cx="8568952" cy="518457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44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kumimoji="1" lang="ja-JP" altLang="en-US" sz="4000" b="1" dirty="0">
                <a:solidFill>
                  <a:srgbClr val="FF0000"/>
                </a:solidFill>
              </a:rPr>
              <a:t>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ご理解頂けたでしょうか？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9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17"/>
    </mc:Choice>
    <mc:Fallback xmlns="">
      <p:transition spd="slow" advTm="6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908721"/>
            <a:ext cx="8568952" cy="532859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40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現在、借りている住宅ローン金利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buNone/>
            </a:pP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0.1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％でも</a:t>
            </a:r>
            <a:endParaRPr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下げたくないですか？</a:t>
            </a: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3600" b="1" dirty="0">
              <a:solidFill>
                <a:schemeClr val="accent6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57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09"/>
    </mc:Choice>
    <mc:Fallback xmlns="">
      <p:transition spd="slow" advTm="10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6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ところで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75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7"/>
    </mc:Choice>
    <mc:Fallback xmlns="">
      <p:transition spd="slow" advTm="20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464496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高い？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標準？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低い？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現在の定期預金金利（</a:t>
            </a:r>
            <a:r>
              <a:rPr lang="en-US" altLang="ja-JP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年）は？</a:t>
            </a: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96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一般的な銀行定期預金（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　</a:t>
            </a:r>
            <a:r>
              <a:rPr lang="en-US" altLang="ja-JP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0.0</a:t>
            </a:r>
            <a:r>
              <a:rPr lang="ja-JP" altLang="en-US" sz="9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</a:t>
            </a:r>
            <a:endParaRPr lang="en-US" altLang="ja-JP" sz="9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2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現在の金利水準は？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3568" y="1844824"/>
            <a:ext cx="8208912" cy="424847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10000" b="1" dirty="0">
                <a:latin typeface="HGP創英角ｺﾞｼｯｸUB" pitchFamily="50" charset="-128"/>
                <a:ea typeface="HGP創英角ｺﾞｼｯｸUB" pitchFamily="50" charset="-128"/>
              </a:rPr>
              <a:t>私は、</a:t>
            </a:r>
            <a:endParaRPr kumimoji="1" lang="en-US" altLang="ja-JP" sz="100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5200" b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sz="16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異常に低い！超低金利！</a:t>
            </a:r>
            <a:endParaRPr lang="en-US" altLang="ja-JP" sz="16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7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</a:t>
            </a:r>
            <a:r>
              <a:rPr lang="ja-JP" altLang="en-US" sz="9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だと思っています！</a:t>
            </a:r>
            <a:endParaRPr lang="en-US" altLang="ja-JP" sz="9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solidFill>
                <a:schemeClr val="accent6">
                  <a:lumMod val="60000"/>
                  <a:lumOff val="4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</a:t>
            </a:r>
            <a:endParaRPr kumimoji="1" lang="en-US" altLang="ja-JP" b="1" dirty="0"/>
          </a:p>
          <a:p>
            <a:endParaRPr lang="en-US" altLang="ja-JP" b="1" dirty="0"/>
          </a:p>
          <a:p>
            <a:pPr marL="0" indent="0">
              <a:buNone/>
            </a:pPr>
            <a:r>
              <a:rPr lang="ja-JP" altLang="en-US" sz="2000" b="1" dirty="0">
                <a:solidFill>
                  <a:schemeClr val="accent2"/>
                </a:solidFill>
              </a:rPr>
              <a:t>　　　　　　　　　　　　　　　　　</a:t>
            </a:r>
            <a:endParaRPr kumimoji="1" lang="ja-JP" altLang="en-US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412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6"/>
    </mc:Choice>
    <mc:Fallback xmlns="">
      <p:transition spd="slow" advTm="21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7812360" y="244728"/>
            <a:ext cx="1224136" cy="736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5" name="図 4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292B85C6-74A7-41F5-A0D5-A94D93218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34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01"/>
    </mc:Choice>
    <mc:Fallback xmlns="">
      <p:transition spd="slow" advTm="370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2E89D2A-6528-4773-B89D-5A1587AC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6F08EE31-596A-46D3-891F-4781D2723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9951"/>
            <a:ext cx="8928992" cy="639539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C764EA-0D1A-4640-8F43-117140F3AF5C}"/>
              </a:ext>
            </a:extLst>
          </p:cNvPr>
          <p:cNvSpPr txBox="1"/>
          <p:nvPr/>
        </p:nvSpPr>
        <p:spPr>
          <a:xfrm>
            <a:off x="4070159" y="6336032"/>
            <a:ext cx="4982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/>
              <a:t>データより作成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427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日銀の金融政策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2800" b="1" dirty="0">
                <a:solidFill>
                  <a:schemeClr val="tx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29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日の金融政策決定会合で、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日銀は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「マイナス金利」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導入を決定。</a:t>
            </a:r>
            <a:endParaRPr kumimoji="1" lang="en-US" altLang="ja-JP" sz="2800" b="1" dirty="0">
              <a:solidFill>
                <a:schemeClr val="tx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b="1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7" name="図 6" descr="建物, 屋外, 空, 草 が含まれている画像&#10;&#10;自動的に生成された説明">
            <a:extLst>
              <a:ext uri="{FF2B5EF4-FFF2-40B4-BE49-F238E27FC236}">
                <a16:creationId xmlns:a16="http://schemas.microsoft.com/office/drawing/2014/main" id="{43B85F07-256D-4164-9606-308AD1E70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2767"/>
            <a:ext cx="3912096" cy="2335033"/>
          </a:xfrm>
          <a:prstGeom prst="rect">
            <a:avLst/>
          </a:prstGeom>
        </p:spPr>
      </p:pic>
      <p:pic>
        <p:nvPicPr>
          <p:cNvPr id="8" name="図 7" descr="文房具 が含まれている画像&#10;&#10;自動的に生成された説明">
            <a:extLst>
              <a:ext uri="{FF2B5EF4-FFF2-40B4-BE49-F238E27FC236}">
                <a16:creationId xmlns:a16="http://schemas.microsoft.com/office/drawing/2014/main" id="{89B8108A-3FF1-43E3-A9BE-43EBF5084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54" y="3730375"/>
            <a:ext cx="3767955" cy="28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6" name="Text Box 2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7" name="Text Box 3"/>
          <p:cNvSpPr txBox="1">
            <a:spLocks noChangeArrowheads="1"/>
          </p:cNvSpPr>
          <p:nvPr/>
        </p:nvSpPr>
        <p:spPr bwMode="auto">
          <a:xfrm>
            <a:off x="752475" y="1060450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8" name="Text Box 4"/>
          <p:cNvSpPr txBox="1">
            <a:spLocks noChangeArrowheads="1"/>
          </p:cNvSpPr>
          <p:nvPr/>
        </p:nvSpPr>
        <p:spPr bwMode="auto">
          <a:xfrm>
            <a:off x="899592" y="1032866"/>
            <a:ext cx="2595389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79" name="Text Box 5"/>
          <p:cNvSpPr txBox="1">
            <a:spLocks noChangeArrowheads="1"/>
          </p:cNvSpPr>
          <p:nvPr/>
        </p:nvSpPr>
        <p:spPr bwMode="auto">
          <a:xfrm>
            <a:off x="-1095375" y="1529898"/>
            <a:ext cx="80105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3988" tIns="41994" rIns="83988" bIns="41994" anchor="ctr"/>
          <a:lstStyle>
            <a:lvl1pPr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839788" eaLnBrk="0" hangingPunct="0"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ja-JP" altLang="ja-JP" sz="1700">
              <a:solidFill>
                <a:schemeClr val="bg1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2944413" y="3014740"/>
            <a:ext cx="2990850" cy="65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2665" tIns="42986" rIns="82665" bIns="42986" anchor="b"/>
          <a:lstStyle>
            <a:lvl1pPr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1pPr>
            <a:lvl2pPr marL="742950" indent="-28575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2pPr>
            <a:lvl3pPr marL="11430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3pPr>
            <a:lvl4pPr marL="16002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4pPr>
            <a:lvl5pPr marL="2057400" indent="-228600" defTabSz="412750" eaLnBrk="0" hangingPunct="0"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1163" algn="l"/>
                <a:tab pos="823913" algn="l"/>
                <a:tab pos="1236663" algn="l"/>
                <a:tab pos="1649413" algn="l"/>
                <a:tab pos="2062163" algn="l"/>
                <a:tab pos="2474913" algn="l"/>
                <a:tab pos="2887663" algn="l"/>
                <a:tab pos="3300413" algn="l"/>
                <a:tab pos="3713163" algn="l"/>
                <a:tab pos="4124325" algn="l"/>
                <a:tab pos="4537075" algn="l"/>
                <a:tab pos="4949825" algn="l"/>
                <a:tab pos="5362575" algn="l"/>
                <a:tab pos="5775325" algn="l"/>
                <a:tab pos="6188075" algn="l"/>
                <a:tab pos="6600825" algn="l"/>
                <a:tab pos="7013575" algn="l"/>
                <a:tab pos="7426325" algn="l"/>
                <a:tab pos="7839075" algn="l"/>
                <a:tab pos="8251825" algn="l"/>
              </a:tabLst>
              <a:defRPr kumimoji="1" sz="1600">
                <a:solidFill>
                  <a:schemeClr val="tx1"/>
                </a:solidFill>
                <a:latin typeface="Tahoma" pitchFamily="34" charset="0"/>
                <a:ea typeface="ＤＦPOP体" pitchFamily="49" charset="-128"/>
              </a:defRPr>
            </a:lvl9pPr>
          </a:lstStyle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自己紹介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di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ja-JP" altLang="en-US" sz="3200" b="1" dirty="0">
                <a:solidFill>
                  <a:srgbClr val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写真も忘れずに</a:t>
            </a:r>
            <a:endParaRPr kumimoji="0" lang="en-US" altLang="ja-JP" sz="3200" b="1" dirty="0">
              <a:solidFill>
                <a:srgbClr val="0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AFF7FF-3CD7-461F-AAFD-F8BDB618C7C8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758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8" name="図 7" descr="地図のスクリーンショットの画面&#10;&#10;自動的に生成された説明">
            <a:extLst>
              <a:ext uri="{FF2B5EF4-FFF2-40B4-BE49-F238E27FC236}">
                <a16:creationId xmlns:a16="http://schemas.microsoft.com/office/drawing/2014/main" id="{E48C11D1-2C59-4D67-8E64-2684B5E702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7"/>
            <a:ext cx="9144000" cy="6328292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699C59AD-7B07-4D3D-B012-ED17646A75BD}"/>
              </a:ext>
            </a:extLst>
          </p:cNvPr>
          <p:cNvSpPr/>
          <p:nvPr/>
        </p:nvSpPr>
        <p:spPr>
          <a:xfrm>
            <a:off x="6084168" y="486916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id="{9BEECCDB-529E-4840-AD07-49B7AF18E542}"/>
              </a:ext>
            </a:extLst>
          </p:cNvPr>
          <p:cNvSpPr/>
          <p:nvPr/>
        </p:nvSpPr>
        <p:spPr>
          <a:xfrm>
            <a:off x="6156176" y="3717032"/>
            <a:ext cx="1728192" cy="441340"/>
          </a:xfrm>
          <a:prstGeom prst="wedgeRoundRectCallout">
            <a:avLst>
              <a:gd name="adj1" fmla="val -29406"/>
              <a:gd name="adj2" fmla="val 202338"/>
              <a:gd name="adj3" fmla="val 16667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2016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24</a:t>
            </a:r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日より</a:t>
            </a:r>
            <a:endParaRPr lang="en-US" altLang="ja-JP" sz="12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12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マイナス期間突入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3E8119F-AD73-41A7-962E-FB2F71759368}"/>
              </a:ext>
            </a:extLst>
          </p:cNvPr>
          <p:cNvSpPr txBox="1"/>
          <p:nvPr/>
        </p:nvSpPr>
        <p:spPr>
          <a:xfrm>
            <a:off x="3996421" y="6336032"/>
            <a:ext cx="505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dirty="0"/>
              <a:t>財務省</a:t>
            </a:r>
            <a:r>
              <a:rPr kumimoji="1" lang="en-US" altLang="ja-JP" dirty="0"/>
              <a:t>HP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</a:t>
            </a:r>
            <a:r>
              <a:rPr kumimoji="1" lang="ja-JP" altLang="en-US" dirty="0"/>
              <a:t>より作成　</a:t>
            </a:r>
            <a:r>
              <a:rPr lang="en-US" altLang="ja-JP" dirty="0"/>
              <a:t>https://www.mof.go.jp/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820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が必要です！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金利状況の変化！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金融環境の変化！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常に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情報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を仕入れ、行動する！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住宅ローンは借りた後の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メンテナンス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非常に　</a:t>
            </a:r>
            <a:r>
              <a:rPr kumimoji="1"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重要です！</a:t>
            </a:r>
            <a:endParaRPr kumimoji="1" lang="en-US" altLang="ja-JP" sz="39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551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27"/>
    </mc:Choice>
    <mc:Fallback xmlns="">
      <p:transition spd="slow" advTm="43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何故？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定価（基準金利）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は変わっていないのに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実売価格（実勢金利）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は下がっている！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金融機関間（銀行間）の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競争激化！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では売れない！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借りた後に、定期的に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する方は少ない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気付いていない方が非常に多いです！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あなたは、大丈夫ですか？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48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424116C6-9900-4FCF-8467-8E90F9712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2562040"/>
              </p:ext>
            </p:extLst>
          </p:nvPr>
        </p:nvGraphicFramePr>
        <p:xfrm>
          <a:off x="611560" y="1232756"/>
          <a:ext cx="7272808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FEDAD9C5-CC18-4901-B409-C1A65C264904}"/>
              </a:ext>
            </a:extLst>
          </p:cNvPr>
          <p:cNvCxnSpPr>
            <a:cxnSpLocks/>
          </p:cNvCxnSpPr>
          <p:nvPr/>
        </p:nvCxnSpPr>
        <p:spPr>
          <a:xfrm>
            <a:off x="7524328" y="2852936"/>
            <a:ext cx="0" cy="158417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7F8BC19-C2C6-4094-819A-07625193B42D}"/>
              </a:ext>
            </a:extLst>
          </p:cNvPr>
          <p:cNvCxnSpPr>
            <a:cxnSpLocks/>
          </p:cNvCxnSpPr>
          <p:nvPr/>
        </p:nvCxnSpPr>
        <p:spPr>
          <a:xfrm>
            <a:off x="1187624" y="2938014"/>
            <a:ext cx="0" cy="490986"/>
          </a:xfrm>
          <a:prstGeom prst="straightConnector1">
            <a:avLst/>
          </a:prstGeom>
          <a:ln w="38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87EF54C-C086-4EBE-9707-4E1CC0DF0A31}"/>
              </a:ext>
            </a:extLst>
          </p:cNvPr>
          <p:cNvSpPr/>
          <p:nvPr/>
        </p:nvSpPr>
        <p:spPr>
          <a:xfrm>
            <a:off x="7884369" y="1721381"/>
            <a:ext cx="1008112" cy="720080"/>
          </a:xfrm>
          <a:prstGeom prst="wedgeRoundRectCallout">
            <a:avLst>
              <a:gd name="adj1" fmla="val -87734"/>
              <a:gd name="adj2" fmla="val 225853"/>
              <a:gd name="adj3" fmla="val 1666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6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6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1.98%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45EC195-A890-4B97-81D9-D93C34500F93}"/>
              </a:ext>
            </a:extLst>
          </p:cNvPr>
          <p:cNvSpPr txBox="1"/>
          <p:nvPr/>
        </p:nvSpPr>
        <p:spPr>
          <a:xfrm>
            <a:off x="467544" y="70582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4FA4CEC0-3257-402A-A941-15D38F9E96FC}"/>
              </a:ext>
            </a:extLst>
          </p:cNvPr>
          <p:cNvSpPr/>
          <p:nvPr/>
        </p:nvSpPr>
        <p:spPr>
          <a:xfrm>
            <a:off x="1619672" y="2132857"/>
            <a:ext cx="864096" cy="617211"/>
          </a:xfrm>
          <a:prstGeom prst="wedgeRoundRectCallout">
            <a:avLst>
              <a:gd name="adj1" fmla="val -94805"/>
              <a:gd name="adj2" fmla="val 129568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優遇幅</a:t>
            </a:r>
            <a:endParaRPr lang="en-US" altLang="ja-JP" sz="14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defTabSz="914353"/>
            <a:r>
              <a:rPr lang="en-US" altLang="ja-JP" sz="1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0.7%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348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84CAD3-0CB2-4DB1-A8D4-C0C53DA84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077F7C4F-5407-465E-93FC-C5C076E7A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9223202"/>
              </p:ext>
            </p:extLst>
          </p:nvPr>
        </p:nvGraphicFramePr>
        <p:xfrm>
          <a:off x="261937" y="332656"/>
          <a:ext cx="8620125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C5CB0D-C804-49DB-BD31-311E929F290F}"/>
              </a:ext>
            </a:extLst>
          </p:cNvPr>
          <p:cNvSpPr txBox="1"/>
          <p:nvPr/>
        </p:nvSpPr>
        <p:spPr>
          <a:xfrm>
            <a:off x="2915816" y="6525344"/>
            <a:ext cx="62671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/>
              <a:t>住宅金融支援機構</a:t>
            </a:r>
            <a:r>
              <a:rPr kumimoji="1" lang="en-US" altLang="ja-JP" sz="1200" dirty="0"/>
              <a:t>HP</a:t>
            </a:r>
            <a:r>
              <a:rPr lang="ja-JP" altLang="en-US" sz="1200" dirty="0"/>
              <a:t>データを元に作成</a:t>
            </a:r>
            <a:r>
              <a:rPr lang="en-US" altLang="ja-JP" sz="1200" dirty="0"/>
              <a:t>https://www.jhf.go.jp/</a:t>
            </a:r>
            <a:endParaRPr kumimoji="1" lang="ja-JP" altLang="en-US" sz="12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521A730-1F68-4F55-823C-1763DA3161CE}"/>
              </a:ext>
            </a:extLst>
          </p:cNvPr>
          <p:cNvSpPr/>
          <p:nvPr/>
        </p:nvSpPr>
        <p:spPr>
          <a:xfrm>
            <a:off x="261937" y="1140476"/>
            <a:ext cx="2952328" cy="51938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9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定価は変わっていないのに？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kumimoji="1" lang="en-US" altLang="ja-JP" sz="52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定価　</a:t>
            </a:r>
            <a:r>
              <a:rPr kumimoji="1" lang="en-US" altLang="ja-JP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5,000</a:t>
            </a:r>
            <a:r>
              <a:rPr kumimoji="1" lang="ja-JP" altLang="en-US" sz="5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28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の高級シャンプー（資生堂）</a:t>
            </a:r>
            <a:endParaRPr kumimoji="1"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（変動金利の基準金利は</a:t>
            </a:r>
            <a:r>
              <a:rPr kumimoji="1" lang="en-US" altLang="ja-JP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sz="24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毎月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OFF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2,500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円）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で定期購入していました！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しかし、カネボウが新商品を出した為　　いつの間にか・・・</a:t>
            </a:r>
            <a:endParaRPr lang="en-US" altLang="ja-JP" sz="2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46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実売価格</a:t>
            </a:r>
            <a:r>
              <a:rPr kumimoji="1" lang="ja-JP" altLang="en-US" sz="4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en-US" altLang="ja-JP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1,300</a:t>
            </a:r>
            <a:r>
              <a:rPr kumimoji="1" lang="ja-JP" altLang="en-US" sz="4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3,7</a:t>
            </a:r>
            <a:r>
              <a:rPr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円引き）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になっていました！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4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（適用金利は</a:t>
            </a:r>
            <a:r>
              <a:rPr kumimoji="1"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en-US" altLang="ja-JP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65</a:t>
            </a:r>
            <a:r>
              <a:rPr kumimoji="1" lang="ja-JP" altLang="en-US" sz="2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sz="2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83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住宅ローンの種類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年固定（固定金利期間選択型）</a:t>
            </a: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8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55576" y="1700808"/>
            <a:ext cx="7632848" cy="46085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基準金利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２．４７５％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あなたのローン金利は現在　</a:t>
            </a: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何％なのか？</a:t>
            </a:r>
            <a:r>
              <a:rPr kumimoji="1" lang="ja-JP" altLang="en-US" sz="35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が重要です。</a:t>
            </a:r>
            <a:endParaRPr kumimoji="1" lang="en-US" altLang="ja-JP" sz="35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優遇金利は借入れ時期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など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人によって違います！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377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73">
            <a:extLst>
              <a:ext uri="{FF2B5EF4-FFF2-40B4-BE49-F238E27FC236}">
                <a16:creationId xmlns:a16="http://schemas.microsoft.com/office/drawing/2014/main" id="{E6258658-37C8-49F4-87E5-AA328A376B3E}"/>
              </a:ext>
            </a:extLst>
          </p:cNvPr>
          <p:cNvGraphicFramePr>
            <a:graphicFrameLocks noGrp="1"/>
          </p:cNvGraphicFramePr>
          <p:nvPr/>
        </p:nvGraphicFramePr>
        <p:xfrm>
          <a:off x="611560" y="796117"/>
          <a:ext cx="7704856" cy="5443346"/>
        </p:xfrm>
        <a:graphic>
          <a:graphicData uri="http://schemas.openxmlformats.org/drawingml/2006/table">
            <a:tbl>
              <a:tblPr/>
              <a:tblGrid>
                <a:gridCol w="1708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98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69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98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　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変動金利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金利優遇幅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丸ｺﾞｼｯｸM-PRO" pitchFamily="50" charset="-128"/>
                        <a:ea typeface="HG丸ｺﾞｼｯｸM-PRO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基準金利</a:t>
                      </a:r>
                      <a:endParaRPr kumimoji="0" lang="en-US" altLang="ja-JP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実効金利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ja-JP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2.375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1.925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19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2.625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2.825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21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22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23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1.075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1.4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0.775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27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  <a:endParaRPr kumimoji="0" lang="en-US" altLang="ja-JP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GPｺﾞｼｯｸM" pitchFamily="50" charset="-128"/>
                        <a:ea typeface="HGPｺﾞｼｯｸM" pitchFamily="50" charset="-128"/>
                      </a:endParaRP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0.725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0.975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1.5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421814"/>
                  </a:ext>
                </a:extLst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平成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28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年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2.475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0.625 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 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0.875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▲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1.6</a:t>
                      </a:r>
                      <a:r>
                        <a:rPr kumimoji="0" lang="ja-JP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～</a:t>
                      </a:r>
                      <a:r>
                        <a:rPr kumimoji="0" lang="en-US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GPｺﾞｼｯｸM" pitchFamily="50" charset="-128"/>
                          <a:ea typeface="HGPｺﾞｼｯｸM" pitchFamily="50" charset="-128"/>
                        </a:rPr>
                        <a:t>1.85</a:t>
                      </a:r>
                    </a:p>
                  </a:txBody>
                  <a:tcPr marL="7651" marR="7651" marT="765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083703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929850B-650F-4F79-B14D-1652A75E3A24}"/>
              </a:ext>
            </a:extLst>
          </p:cNvPr>
          <p:cNvSpPr txBox="1"/>
          <p:nvPr/>
        </p:nvSpPr>
        <p:spPr>
          <a:xfrm>
            <a:off x="395536" y="260648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53"/>
            <a:r>
              <a:rPr lang="ja-JP" altLang="en-US" sz="28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住宅ローンの現状　変動金利の優遇幅推移</a:t>
            </a:r>
            <a:endParaRPr lang="en-US" altLang="ja-JP" sz="2800" b="1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DFDC277-6E7C-4C77-B341-18B9DA19E5EF}"/>
              </a:ext>
            </a:extLst>
          </p:cNvPr>
          <p:cNvSpPr/>
          <p:nvPr/>
        </p:nvSpPr>
        <p:spPr>
          <a:xfrm>
            <a:off x="6300192" y="4236619"/>
            <a:ext cx="2016224" cy="2002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C747A06-1084-4B69-9A8E-9687A6711CB9}"/>
              </a:ext>
            </a:extLst>
          </p:cNvPr>
          <p:cNvSpPr/>
          <p:nvPr/>
        </p:nvSpPr>
        <p:spPr>
          <a:xfrm>
            <a:off x="4316706" y="4237036"/>
            <a:ext cx="2016224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ACE53E5-0F06-48FD-B40C-F0BE24B66EDB}"/>
              </a:ext>
            </a:extLst>
          </p:cNvPr>
          <p:cNvSpPr/>
          <p:nvPr/>
        </p:nvSpPr>
        <p:spPr>
          <a:xfrm>
            <a:off x="2339751" y="4237036"/>
            <a:ext cx="1929699" cy="20020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5EC3818-2E84-4745-AE0C-296235C09364}"/>
              </a:ext>
            </a:extLst>
          </p:cNvPr>
          <p:cNvSpPr/>
          <p:nvPr/>
        </p:nvSpPr>
        <p:spPr>
          <a:xfrm>
            <a:off x="6300192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684AC95-06C0-4D44-A897-2F82B69D2730}"/>
              </a:ext>
            </a:extLst>
          </p:cNvPr>
          <p:cNvSpPr/>
          <p:nvPr/>
        </p:nvSpPr>
        <p:spPr>
          <a:xfrm>
            <a:off x="4238273" y="1372182"/>
            <a:ext cx="2016224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18B08DC-A48B-403D-82E2-1E727ACBF21C}"/>
              </a:ext>
            </a:extLst>
          </p:cNvPr>
          <p:cNvSpPr/>
          <p:nvPr/>
        </p:nvSpPr>
        <p:spPr>
          <a:xfrm>
            <a:off x="2339752" y="1372182"/>
            <a:ext cx="1898521" cy="237626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352DF4D8-C0F2-44F0-BF8C-4D2381052F7B}"/>
              </a:ext>
            </a:extLst>
          </p:cNvPr>
          <p:cNvSpPr/>
          <p:nvPr/>
        </p:nvSpPr>
        <p:spPr>
          <a:xfrm>
            <a:off x="2339750" y="3805823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206F9D0-099B-4C16-A451-C9B962BFA598}"/>
              </a:ext>
            </a:extLst>
          </p:cNvPr>
          <p:cNvSpPr/>
          <p:nvPr/>
        </p:nvSpPr>
        <p:spPr>
          <a:xfrm>
            <a:off x="4353652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A82A4A4-0483-4181-8BF5-D2161CE163F0}"/>
              </a:ext>
            </a:extLst>
          </p:cNvPr>
          <p:cNvSpPr/>
          <p:nvPr/>
        </p:nvSpPr>
        <p:spPr>
          <a:xfrm>
            <a:off x="6358081" y="3800774"/>
            <a:ext cx="1898522" cy="373837"/>
          </a:xfrm>
          <a:prstGeom prst="rect">
            <a:avLst/>
          </a:prstGeom>
          <a:noFill/>
          <a:ln w="28575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endParaRPr lang="ja-JP" altLang="en-US">
              <a:solidFill>
                <a:prstClr val="white"/>
              </a:solidFill>
              <a:latin typeface="Franklin Gothic Book"/>
              <a:ea typeface="ＭＳ Ｐゴシック" panose="020B0600070205080204" pitchFamily="50" charset="-128"/>
            </a:endParaRP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F55CC98F-15EF-4DF3-96B7-F2D6B2A4BA88}"/>
              </a:ext>
            </a:extLst>
          </p:cNvPr>
          <p:cNvSpPr/>
          <p:nvPr/>
        </p:nvSpPr>
        <p:spPr>
          <a:xfrm>
            <a:off x="1250885" y="6402814"/>
            <a:ext cx="5001289" cy="314896"/>
          </a:xfrm>
          <a:prstGeom prst="wedgeRoundRectCallout">
            <a:avLst>
              <a:gd name="adj1" fmla="val 62338"/>
              <a:gd name="adj2" fmla="val -159556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53"/>
            <a:r>
              <a:rPr lang="ja-JP" altLang="en-US" b="1" dirty="0">
                <a:solidFill>
                  <a:prstClr val="white"/>
                </a:solidFill>
                <a:latin typeface="Franklin Gothic Book"/>
                <a:ea typeface="ＭＳ Ｐゴシック" panose="020B0600070205080204" pitchFamily="50" charset="-128"/>
              </a:rPr>
              <a:t>金利優遇幅が大きい！！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3659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29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45467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0.380%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じぶん銀行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0.410%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0.429%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東京スター銀行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新生銀行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変動金利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1132595" y="407861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金利のみで比較した場合のランキング（借り換え編）変動金利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771800" y="5688363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29449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住宅ローンの見直し（借り換え）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どんなイメージをお持ちでしょうか？</a:t>
            </a:r>
            <a:endParaRPr kumimoji="1" lang="en-US" altLang="ja-JP" sz="4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面倒くさいんじゃないの・・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審査とかもあるんでしょ？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時間もかかりそうだし・・・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お金（諸費用）もかかるんでしょ？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</a:t>
            </a:r>
            <a:r>
              <a:rPr lang="ja-JP" altLang="en-US" sz="4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ですよね！</a:t>
            </a:r>
            <a:endParaRPr lang="en-US" altLang="ja-JP" sz="41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5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実は簡単な方法が</a:t>
            </a:r>
            <a:endParaRPr lang="en-US" altLang="ja-JP" sz="5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</a:t>
            </a:r>
            <a:r>
              <a:rPr lang="ja-JP" altLang="en-US" sz="47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あるんです！</a:t>
            </a:r>
            <a:endParaRPr lang="en-US" altLang="ja-JP" sz="47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972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変動金利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　基準金利　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2.475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（優遇金利　　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1.85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％）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適用金利　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0.625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0.875</a:t>
            </a: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借り入れしている方は見直しが必要です！</a:t>
            </a: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現在の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最低金利は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表面金利　０．３８０％（手数料別）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実質　　０．５８０％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７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3,000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を変動金利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1.075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３５年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　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４９３万円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を保証料込み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２８年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で借り換えた場合！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総返済額は約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万円減額！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によって違います！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あなたの金利は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何％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ですか？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金利は人によっても違います！</a:t>
            </a:r>
            <a:endParaRPr kumimoji="1" lang="ja-JP" altLang="en-US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4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33</a:t>
            </a:fld>
            <a:endParaRPr kumimoji="1" lang="ja-JP" altLang="en-US"/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84424FBE-9EC6-40E3-9B07-D641EF4441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232205"/>
              </p:ext>
            </p:extLst>
          </p:nvPr>
        </p:nvGraphicFramePr>
        <p:xfrm>
          <a:off x="395536" y="908720"/>
          <a:ext cx="8424936" cy="4536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1980918014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4177253372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750270414"/>
                    </a:ext>
                  </a:extLst>
                </a:gridCol>
              </a:tblGrid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金利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変動ｏｒ期間固定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1827951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三井住友信託銀行銀行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0.52%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356800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ジャパンネット銀行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0.53%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7238964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住信</a:t>
                      </a:r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SBI</a:t>
                      </a:r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ネット銀行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0.54%</a:t>
                      </a:r>
                      <a:endParaRPr kumimoji="1" lang="ja-JP" altLang="en-US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5014013"/>
                  </a:ext>
                </a:extLst>
              </a:tr>
              <a:tr h="7759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イオン銀行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4950726"/>
                  </a:ext>
                </a:extLst>
              </a:tr>
              <a:tr h="6568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りそな銀行</a:t>
                      </a:r>
                      <a:endParaRPr kumimoji="1" lang="en-US" altLang="ja-JP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埼玉りそな銀行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0.595%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１０年固定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3236384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DB5DDD3-0DE8-45F8-924B-2AD3548B8E66}"/>
              </a:ext>
            </a:extLst>
          </p:cNvPr>
          <p:cNvSpPr txBox="1"/>
          <p:nvPr/>
        </p:nvSpPr>
        <p:spPr>
          <a:xfrm>
            <a:off x="786347" y="407861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金利のみで比較した場合のランキング（借り換え編）１０年固定金利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B4DCA8F-B948-4C82-9D48-78C50C59FD0C}"/>
              </a:ext>
            </a:extLst>
          </p:cNvPr>
          <p:cNvSpPr txBox="1"/>
          <p:nvPr/>
        </p:nvSpPr>
        <p:spPr>
          <a:xfrm>
            <a:off x="2699792" y="5696949"/>
            <a:ext cx="634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日現在インターネットによる独自調べ</a:t>
            </a:r>
            <a:endParaRPr kumimoji="1"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＊各商品を比較検討する際は商品説明書をよく確認してください。本ランキングは表中の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各商品を推奨するものではありません。あくまで金利のみを比較した独自データです。</a:t>
            </a:r>
          </a:p>
        </p:txBody>
      </p:sp>
    </p:spTree>
    <p:extLst>
      <p:ext uri="{BB962C8B-B14F-4D97-AF65-F5344CB8AC3E}">
        <p14:creationId xmlns:p14="http://schemas.microsoft.com/office/powerpoint/2010/main" val="2405272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１０年固定金利の相場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５２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％～（保証料別）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％（保証料別）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以上で借り入れしている方！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見直しが必要です！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　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比較サイト上での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最低金利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表面金利　　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５２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％（保証料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別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           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実質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７２％</a:t>
            </a:r>
            <a:endParaRPr kumimoji="1"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359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１０年固定金利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93A2B76-059E-4A86-B750-CD00084CA17B}"/>
              </a:ext>
            </a:extLst>
          </p:cNvPr>
          <p:cNvSpPr txBox="1">
            <a:spLocks/>
          </p:cNvSpPr>
          <p:nvPr/>
        </p:nvSpPr>
        <p:spPr>
          <a:xfrm>
            <a:off x="457200" y="1556792"/>
            <a:ext cx="8229600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１０年後の優遇金利に注意！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一般的には優遇金利は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％～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1.6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0.5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％の銀行もあるため、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年固定の方は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固定期間後の金利をもう一度知っておく必要があります！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Font typeface="Arial" pitchFamily="34" charset="0"/>
              <a:buNone/>
            </a:pP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               </a:t>
            </a:r>
            <a:endParaRPr lang="ja-JP" altLang="en-US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87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FDC7AFC-6828-4D2C-9B6E-1AB6DFA0D881}"/>
              </a:ext>
            </a:extLst>
          </p:cNvPr>
          <p:cNvSpPr/>
          <p:nvPr/>
        </p:nvSpPr>
        <p:spPr>
          <a:xfrm>
            <a:off x="647564" y="908720"/>
            <a:ext cx="7848872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基準金利（定価）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602B1F-68C4-4BFC-ACDF-6E50EA5ADB13}"/>
              </a:ext>
            </a:extLst>
          </p:cNvPr>
          <p:cNvSpPr txBox="1"/>
          <p:nvPr/>
        </p:nvSpPr>
        <p:spPr>
          <a:xfrm>
            <a:off x="107504" y="26064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年固定（その他期間固定）の例</a:t>
            </a:r>
          </a:p>
        </p:txBody>
      </p:sp>
      <p:cxnSp>
        <p:nvCxnSpPr>
          <p:cNvPr id="8" name="コネクタ: カギ線 7">
            <a:extLst>
              <a:ext uri="{FF2B5EF4-FFF2-40B4-BE49-F238E27FC236}">
                <a16:creationId xmlns:a16="http://schemas.microsoft.com/office/drawing/2014/main" id="{CB437797-66C6-42DE-B0A5-D6B73A4DDA8D}"/>
              </a:ext>
            </a:extLst>
          </p:cNvPr>
          <p:cNvCxnSpPr>
            <a:cxnSpLocks/>
          </p:cNvCxnSpPr>
          <p:nvPr/>
        </p:nvCxnSpPr>
        <p:spPr>
          <a:xfrm flipV="1">
            <a:off x="683568" y="1988840"/>
            <a:ext cx="7776864" cy="2088232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8A21C8-5083-4484-A1C8-8A64B214F3A3}"/>
              </a:ext>
            </a:extLst>
          </p:cNvPr>
          <p:cNvSpPr txBox="1"/>
          <p:nvPr/>
        </p:nvSpPr>
        <p:spPr>
          <a:xfrm>
            <a:off x="4016398" y="4149080"/>
            <a:ext cx="127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年経過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F3EF3951-AF95-4FE1-8BE6-D292BC9FEAAC}"/>
              </a:ext>
            </a:extLst>
          </p:cNvPr>
          <p:cNvCxnSpPr/>
          <p:nvPr/>
        </p:nvCxnSpPr>
        <p:spPr>
          <a:xfrm>
            <a:off x="1691680" y="1268760"/>
            <a:ext cx="0" cy="280831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B18C42A-98C9-4CCC-A30B-B94EDB0F7EA6}"/>
              </a:ext>
            </a:extLst>
          </p:cNvPr>
          <p:cNvSpPr txBox="1"/>
          <p:nvPr/>
        </p:nvSpPr>
        <p:spPr>
          <a:xfrm>
            <a:off x="107504" y="4149080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返済スタート</a:t>
            </a:r>
          </a:p>
        </p:txBody>
      </p:sp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92DBCCED-1F9C-4EAA-AE50-125B4E1CB2D6}"/>
              </a:ext>
            </a:extLst>
          </p:cNvPr>
          <p:cNvSpPr/>
          <p:nvPr/>
        </p:nvSpPr>
        <p:spPr>
          <a:xfrm>
            <a:off x="1835696" y="2204864"/>
            <a:ext cx="2592288" cy="576064"/>
          </a:xfrm>
          <a:prstGeom prst="wedgeRoundRectCallout">
            <a:avLst>
              <a:gd name="adj1" fmla="val -52900"/>
              <a:gd name="adj2" fmla="val 9071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優遇金利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-2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％で借りられる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B43E9084-7A3B-42E8-8E94-4D4647B31515}"/>
              </a:ext>
            </a:extLst>
          </p:cNvPr>
          <p:cNvCxnSpPr>
            <a:cxnSpLocks/>
          </p:cNvCxnSpPr>
          <p:nvPr/>
        </p:nvCxnSpPr>
        <p:spPr>
          <a:xfrm>
            <a:off x="6012160" y="1268760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AE40037C-5D1C-4EAC-983A-09C252810CEB}"/>
              </a:ext>
            </a:extLst>
          </p:cNvPr>
          <p:cNvSpPr/>
          <p:nvPr/>
        </p:nvSpPr>
        <p:spPr>
          <a:xfrm>
            <a:off x="6228184" y="2178596"/>
            <a:ext cx="2160235" cy="720080"/>
          </a:xfrm>
          <a:prstGeom prst="wedgeRoundRectCallout">
            <a:avLst>
              <a:gd name="adj1" fmla="val -58820"/>
              <a:gd name="adj2" fmla="val -107990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10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年経過後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優遇金利は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-1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％＝</a:t>
            </a:r>
            <a:r>
              <a:rPr kumimoji="1" lang="en-US" altLang="ja-JP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％になる</a:t>
            </a:r>
            <a:endParaRPr kumimoji="1" lang="en-US" altLang="ja-JP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6DDD2A3-2335-4490-AE8E-E16A6885D932}"/>
              </a:ext>
            </a:extLst>
          </p:cNvPr>
          <p:cNvSpPr txBox="1"/>
          <p:nvPr/>
        </p:nvSpPr>
        <p:spPr>
          <a:xfrm>
            <a:off x="1023145" y="4590420"/>
            <a:ext cx="8208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大切なのは最初の固定期間が終わった後、いくら割引があるのか？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割引が当初と変わらなかったとしても、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固定期間終了後の基準金利（定価）が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いくらになるかはわからない・・・</a:t>
            </a:r>
          </a:p>
        </p:txBody>
      </p:sp>
    </p:spTree>
    <p:extLst>
      <p:ext uri="{BB962C8B-B14F-4D97-AF65-F5344CB8AC3E}">
        <p14:creationId xmlns:p14="http://schemas.microsoft.com/office/powerpoint/2010/main" val="24610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0" grpId="0"/>
      <p:bldP spid="13" grpId="0"/>
      <p:bldP spid="14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29600" cy="6394722"/>
          </a:xfr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0949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（基準金利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－優遇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1.0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Ｋさん！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2,660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0.87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（保証料込み）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年以降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６％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1.4</a:t>
            </a:r>
            <a:r>
              <a:rPr lang="ja-JP" altLang="en-US" sz="22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lang="en-US" altLang="ja-JP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sz="22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総返済額は約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73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住宅ローンの借り換え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事例の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①変動金利の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Ｓ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kumimoji="1"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162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lang="en-US" altLang="ja-JP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年固定の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Ｋ</a:t>
            </a: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さん　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</a:t>
            </a:r>
            <a:r>
              <a:rPr lang="en-US" altLang="ja-JP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280</a:t>
            </a:r>
            <a:r>
              <a:rPr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お二人は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借入時の金利と現在の金利差を使って</a:t>
            </a:r>
            <a:endParaRPr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借換えによって</a:t>
            </a:r>
            <a:r>
              <a:rPr kumimoji="1" lang="ja-JP" altLang="en-US" sz="2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メリット（節約）</a:t>
            </a:r>
            <a:r>
              <a:rPr kumimoji="1"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を出しました！</a:t>
            </a:r>
            <a:endParaRPr kumimoji="1" lang="en-US" altLang="ja-JP" sz="2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が、時間と費用がかかっています・・・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38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住宅ローンの基本中の基本！</a:t>
            </a:r>
            <a:br>
              <a:rPr lang="en-US" altLang="ja-JP" sz="6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b="1" dirty="0"/>
              <a:t>　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0324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まずは、</a:t>
            </a: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  <a:r>
              <a:rPr kumimoji="1" lang="en-US" altLang="ja-JP" sz="5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を知ってくだい！</a:t>
            </a:r>
            <a:endParaRPr kumimoji="1" lang="en-US" altLang="ja-JP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sz="4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273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70"/>
    </mc:Choice>
    <mc:Fallback xmlns="">
      <p:transition advTm="7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もっと簡単にできないか？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面倒な手続きや、多額な費用や時間をかけず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住宅ローンの金利を下げることが出来ないか？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実は・・・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kumimoji="1"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出来るんです！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銀行員は絶対に教えてくれない</a:t>
            </a:r>
            <a:r>
              <a:rPr lang="en-US" altLang="ja-JP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</a:t>
            </a:r>
            <a:r>
              <a:rPr lang="ja-JP" altLang="en-US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方法があるんです！</a:t>
            </a:r>
            <a:endParaRPr kumimoji="1" lang="ja-JP" altLang="en-US" b="1" dirty="0">
              <a:solidFill>
                <a:schemeClr val="tx2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09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住宅ローンの金利を値切る方法！</a:t>
            </a:r>
            <a:endParaRPr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電話を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本かけるだけ・・・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つ質問をします</a:t>
            </a:r>
            <a:endParaRPr kumimoji="1" lang="en-US" altLang="ja-JP"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今借りている住宅ローンを来月の末に全部返す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としたらいくら返済すればよいですか？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1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完</a:t>
            </a: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済したら、保証料はいくら返ってきますか？</a:t>
            </a:r>
            <a:r>
              <a:rPr kumimoji="1"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返済に遅れがない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転職</a:t>
            </a:r>
            <a:r>
              <a:rPr kumimoji="1" lang="en-US" altLang="ja-JP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年以内でない　等　　</a:t>
            </a:r>
            <a:endParaRPr kumimoji="1" lang="en-US" altLang="ja-JP" sz="1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他行で借り換えが出来る状態であること。</a:t>
            </a:r>
            <a:r>
              <a:rPr kumimoji="1" lang="ja-JP" altLang="en-US" sz="2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事前準備</a:t>
            </a:r>
            <a:r>
              <a:rPr kumimoji="1" lang="ja-JP" altLang="en-US" sz="1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は必要です。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350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借入れ銀行から</a:t>
            </a: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質問</a:t>
            </a:r>
            <a:endParaRPr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①どうされましたか？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「いやちょっと・・・」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②もしかして、他行で借換えを考えられてますか？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「まあ、そんな感じです・・・」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③どこの銀行ですか？</a:t>
            </a:r>
            <a:endParaRPr lang="en-US" altLang="ja-JP" sz="2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 「○○○銀行ですけど・・・」　　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50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ピストルとナイフ作戦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④条件は？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「変動金利　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４９％です・・・」</a:t>
            </a:r>
            <a:endParaRPr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ちょっと待ってください。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当行でも金利は下げられますから・・・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 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と、家まで説得に来ます。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当行にとって大事なお客様ですので、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</a:t>
            </a:r>
            <a:r>
              <a:rPr lang="ja-JP" altLang="en-US" sz="3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特別に　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金利を引き下げさせて頂きます。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『</a:t>
            </a: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是非そのまま当行とお取引をご継続ください・・・</a:t>
            </a:r>
            <a:r>
              <a:rPr lang="en-US" altLang="ja-JP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</a:p>
          <a:p>
            <a:pPr marL="0" indent="0">
              <a:buNone/>
            </a:pPr>
            <a:endParaRPr lang="en-US" altLang="ja-JP" sz="2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と先方から</a:t>
            </a:r>
            <a:r>
              <a:rPr lang="ja-JP" altLang="en-US" sz="4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金利引き下げの話</a:t>
            </a:r>
            <a:r>
              <a:rPr lang="ja-JP" altLang="en-US" sz="28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をしてきます。</a:t>
            </a:r>
            <a:endParaRPr lang="en-US" altLang="ja-JP" sz="28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469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8075239" cy="6192688"/>
          </a:xfrm>
        </p:spPr>
      </p:pic>
      <p:sp>
        <p:nvSpPr>
          <p:cNvPr id="5" name="円/楕円 4"/>
          <p:cNvSpPr/>
          <p:nvPr/>
        </p:nvSpPr>
        <p:spPr>
          <a:xfrm>
            <a:off x="2411760" y="1196752"/>
            <a:ext cx="864096" cy="350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899592" y="2276872"/>
            <a:ext cx="50405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5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67544" y="1052736"/>
            <a:ext cx="158417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8280920" cy="6336704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2771800" y="40466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防衛金利は</a:t>
            </a:r>
            <a:r>
              <a:rPr kumimoji="1" lang="en-US" altLang="ja-JP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0.65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50998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住宅ローンメンテナンス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③フラット３５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固定金利だから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</a:p>
          <a:p>
            <a:pPr marL="0" indent="0">
              <a:buNone/>
            </a:pP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r>
              <a:rPr kumimoji="1"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１％優遇制度</a:t>
            </a: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があるから</a:t>
            </a:r>
            <a:r>
              <a:rPr kumimoji="1"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</a:t>
            </a:r>
            <a:endParaRPr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見直し不要？</a:t>
            </a:r>
            <a:endParaRPr kumimoji="1" lang="en-US" altLang="ja-JP" sz="3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繰上げ返済は必要？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機構団信に加入しているが</a:t>
            </a:r>
            <a:r>
              <a:rPr lang="en-US" altLang="ja-JP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04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(2020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月）の全期間固定の金利は？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フラット３５は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.31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21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年以上）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１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.22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　  </a:t>
            </a:r>
            <a:r>
              <a:rPr lang="en-US" altLang="ja-JP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(20</a:t>
            </a:r>
            <a:r>
              <a:rPr lang="ja-JP" altLang="en-US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年以下）</a:t>
            </a:r>
            <a:endParaRPr kumimoji="1" lang="en-US" altLang="ja-JP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</a:t>
            </a:r>
            <a:r>
              <a:rPr lang="ja-JP" altLang="en-US" sz="2400" b="1" i="1" dirty="0">
                <a:solidFill>
                  <a:schemeClr val="accent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団信込み　　</a:t>
            </a: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b="1" i="1" dirty="0">
              <a:solidFill>
                <a:schemeClr val="accent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あなたのフラット３５の借入時の金利は？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898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48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65464986-CB43-4292-BEE5-0413EAE2AE33}"/>
              </a:ext>
            </a:extLst>
          </p:cNvPr>
          <p:cNvSpPr/>
          <p:nvPr/>
        </p:nvSpPr>
        <p:spPr>
          <a:xfrm>
            <a:off x="251520" y="1340768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2020</a:t>
            </a:r>
            <a:r>
              <a:rPr kumimoji="1" lang="ja-JP" altLang="en-US" sz="3200" dirty="0"/>
              <a:t>年</a:t>
            </a:r>
            <a:r>
              <a:rPr kumimoji="1" lang="en-US" altLang="ja-JP" sz="3200" dirty="0"/>
              <a:t>12</a:t>
            </a:r>
            <a:r>
              <a:rPr kumimoji="1" lang="ja-JP" altLang="en-US" sz="3200" dirty="0"/>
              <a:t>月フラット</a:t>
            </a:r>
            <a:r>
              <a:rPr kumimoji="1" lang="en-US" altLang="ja-JP" sz="3200" dirty="0"/>
              <a:t>35</a:t>
            </a:r>
            <a:r>
              <a:rPr kumimoji="1" lang="ja-JP" altLang="en-US" sz="3200" dirty="0"/>
              <a:t>金利</a:t>
            </a:r>
            <a:endParaRPr kumimoji="1" lang="en-US" altLang="ja-JP" sz="3200" dirty="0"/>
          </a:p>
          <a:p>
            <a:pPr algn="ctr"/>
            <a:r>
              <a:rPr lang="ja-JP" altLang="en-US" sz="3200" dirty="0"/>
              <a:t>（新機構団信付き</a:t>
            </a:r>
            <a:r>
              <a:rPr lang="en-US" altLang="ja-JP" sz="3200" dirty="0"/>
              <a:t>【</a:t>
            </a:r>
            <a:r>
              <a:rPr lang="ja-JP" altLang="en-US" sz="3200" dirty="0"/>
              <a:t>フラット</a:t>
            </a:r>
            <a:r>
              <a:rPr lang="en-US" altLang="ja-JP" sz="3200" dirty="0"/>
              <a:t>35】</a:t>
            </a:r>
            <a:r>
              <a:rPr lang="ja-JP" altLang="en-US" sz="3200" dirty="0"/>
              <a:t>）</a:t>
            </a:r>
            <a:endParaRPr kumimoji="1" lang="ja-JP" altLang="en-US" sz="3200" dirty="0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90A0938B-BC7B-4EEE-99E7-1B9B1F9252FD}"/>
              </a:ext>
            </a:extLst>
          </p:cNvPr>
          <p:cNvSpPr/>
          <p:nvPr/>
        </p:nvSpPr>
        <p:spPr>
          <a:xfrm>
            <a:off x="481532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4C60350-0EA6-48D1-934A-46610619EE7B}"/>
              </a:ext>
            </a:extLst>
          </p:cNvPr>
          <p:cNvSpPr txBox="1"/>
          <p:nvPr/>
        </p:nvSpPr>
        <p:spPr>
          <a:xfrm>
            <a:off x="1365168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944D6FF-D93A-4E1A-9765-691CA646A5C7}"/>
              </a:ext>
            </a:extLst>
          </p:cNvPr>
          <p:cNvSpPr txBox="1"/>
          <p:nvPr/>
        </p:nvSpPr>
        <p:spPr>
          <a:xfrm>
            <a:off x="1184055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603A2AC-8E5A-450C-A462-CF206A5643FE}"/>
              </a:ext>
            </a:extLst>
          </p:cNvPr>
          <p:cNvSpPr txBox="1"/>
          <p:nvPr/>
        </p:nvSpPr>
        <p:spPr>
          <a:xfrm>
            <a:off x="615581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462F2E4-E707-4327-BB53-0F4E7457ED28}"/>
              </a:ext>
            </a:extLst>
          </p:cNvPr>
          <p:cNvSpPr txBox="1"/>
          <p:nvPr/>
        </p:nvSpPr>
        <p:spPr>
          <a:xfrm>
            <a:off x="1121471" y="4508631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449D3F4-611D-4B88-9A4A-9477283CF382}"/>
              </a:ext>
            </a:extLst>
          </p:cNvPr>
          <p:cNvSpPr txBox="1"/>
          <p:nvPr/>
        </p:nvSpPr>
        <p:spPr>
          <a:xfrm>
            <a:off x="1306706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618AE85-133E-4927-B02B-0B33C5D8AE39}"/>
              </a:ext>
            </a:extLst>
          </p:cNvPr>
          <p:cNvSpPr/>
          <p:nvPr/>
        </p:nvSpPr>
        <p:spPr>
          <a:xfrm>
            <a:off x="4930369" y="3284985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68552CF-99BC-4188-B4DD-0D87E19D99AD}"/>
              </a:ext>
            </a:extLst>
          </p:cNvPr>
          <p:cNvSpPr txBox="1"/>
          <p:nvPr/>
        </p:nvSpPr>
        <p:spPr>
          <a:xfrm>
            <a:off x="5814005" y="3468825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6176189-5D54-4F08-A30F-0224860924AC}"/>
              </a:ext>
            </a:extLst>
          </p:cNvPr>
          <p:cNvSpPr txBox="1"/>
          <p:nvPr/>
        </p:nvSpPr>
        <p:spPr>
          <a:xfrm>
            <a:off x="5632892" y="3933057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5B54C64-1404-4A24-929F-2E75C3FED76D}"/>
              </a:ext>
            </a:extLst>
          </p:cNvPr>
          <p:cNvSpPr txBox="1"/>
          <p:nvPr/>
        </p:nvSpPr>
        <p:spPr>
          <a:xfrm>
            <a:off x="5064418" y="5229201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D6F2A09-52E0-43C1-8B0A-A53DB0F367A3}"/>
              </a:ext>
            </a:extLst>
          </p:cNvPr>
          <p:cNvSpPr txBox="1"/>
          <p:nvPr/>
        </p:nvSpPr>
        <p:spPr>
          <a:xfrm>
            <a:off x="5755543" y="5663182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1.447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6CCAE9F-D169-4A49-B113-8D9566B8DBDD}"/>
              </a:ext>
            </a:extLst>
          </p:cNvPr>
          <p:cNvSpPr txBox="1"/>
          <p:nvPr/>
        </p:nvSpPr>
        <p:spPr>
          <a:xfrm>
            <a:off x="5639481" y="4510173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1.31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22511158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159FB-B171-47E6-97FF-94E4E8E0D996}" type="slidenum">
              <a:rPr kumimoji="1" lang="ja-JP" altLang="en-US" smtClean="0"/>
              <a:t>49</a:t>
            </a:fld>
            <a:endParaRPr kumimoji="1" lang="ja-JP" altLang="en-US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6A65DA-98D0-4D36-9360-305F64DDEF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0364011"/>
              </p:ext>
            </p:extLst>
          </p:nvPr>
        </p:nvGraphicFramePr>
        <p:xfrm>
          <a:off x="216247" y="404664"/>
          <a:ext cx="8711505" cy="5807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5933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　％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現在の全期間固定の金利は何％でしょう？？</a:t>
            </a:r>
          </a:p>
        </p:txBody>
      </p:sp>
      <p:sp>
        <p:nvSpPr>
          <p:cNvPr id="4" name="上矢印 3"/>
          <p:cNvSpPr/>
          <p:nvPr/>
        </p:nvSpPr>
        <p:spPr>
          <a:xfrm>
            <a:off x="3563888" y="2910588"/>
            <a:ext cx="360040" cy="504056"/>
          </a:xfrm>
          <a:prstGeom prst="upArrow">
            <a:avLst>
              <a:gd name="adj1" fmla="val 50000"/>
              <a:gd name="adj2" fmla="val 477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126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6460"/>
    </mc:Choice>
    <mc:Fallback xmlns="">
      <p:transition advTm="26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　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５年前に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,000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1.1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％（優遇後）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年目以降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2.1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で借り入れした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Ｎさん！</a:t>
            </a:r>
            <a:endParaRPr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1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現在残高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2,645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1.35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団信込み</a:t>
            </a:r>
            <a:r>
              <a:rPr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en-US" altLang="ja-JP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lang="ja-JP" altLang="en-US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で借り換え！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総返済額は約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206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万円削減！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3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さらに団信の保険料約１５２万円も節約！</a:t>
            </a:r>
            <a:endParaRPr lang="en-US" altLang="ja-JP" sz="3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3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とは？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体</a:t>
            </a:r>
            <a:r>
              <a:rPr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信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</a:t>
            </a:r>
            <a:r>
              <a:rPr lang="ja-JP" altLang="en-US" sz="4000" b="1" u="sng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の略。</a:t>
            </a: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住宅ローンを借り入れした方が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死亡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した場合に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ご遺族にローンが残らないように、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ローン残高を　ゼロ（</a:t>
            </a:r>
            <a:r>
              <a:rPr lang="ja-JP" altLang="en-US" sz="4000" b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無し</a:t>
            </a:r>
            <a:r>
              <a:rPr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lang="en-US" altLang="ja-JP" sz="40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にしてくれる</a:t>
            </a:r>
            <a:r>
              <a:rPr lang="ja-JP" altLang="en-US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生命（死亡）保険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のこと！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00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機構団信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機構団信が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改良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されました！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それまでは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別払い　　　　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kumimoji="1"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×0.358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　　年払い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月から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返済金に組み入れ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残高</a:t>
            </a:r>
            <a:r>
              <a:rPr lang="en-US" altLang="ja-JP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×0.28%</a:t>
            </a:r>
            <a:r>
              <a:rPr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機構団信に加入しない方は金利から</a:t>
            </a:r>
            <a:r>
              <a:rPr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－</a:t>
            </a:r>
            <a:r>
              <a:rPr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0.2%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03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ついでに、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さらにお得な情報でコストダウン！</a:t>
            </a:r>
            <a:endParaRPr kumimoji="1" lang="en-US" altLang="ja-JP" sz="3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フラット３５のご利用者以外の方にも</a:t>
            </a:r>
            <a:r>
              <a:rPr kumimoji="1" lang="en-US" altLang="ja-JP" sz="3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endParaRPr kumimoji="1" lang="ja-JP" altLang="en-US" sz="3400" b="1" dirty="0">
              <a:solidFill>
                <a:srgbClr val="00B0F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588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3508" y="332656"/>
            <a:ext cx="8856984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住宅ローンを借りた後には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生命保険の見直し！</a:t>
            </a:r>
            <a:endParaRPr kumimoji="1" lang="ja-JP" altLang="en-US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2813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民間住宅ローンにも団信がついています。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保険料は銀行負担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になっていますが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lang="en-US" altLang="ja-JP" sz="3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は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二重加入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になります。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既に加入済みの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を減額し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生命保険料の節約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をしましょう！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ja-JP" altLang="en-US" sz="4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なぜ減額（節約）出来るのか？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205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435280" cy="1143000"/>
          </a:xfrm>
        </p:spPr>
        <p:txBody>
          <a:bodyPr>
            <a:normAutofit/>
          </a:bodyPr>
          <a:lstStyle/>
          <a:p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生命保険は、何</a:t>
            </a: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のために</a:t>
            </a:r>
            <a:r>
              <a:rPr kumimoji="1"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加入していますか？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sz="36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生命保険（死亡保険）の加入目的！</a:t>
            </a:r>
            <a:endParaRPr kumimoji="1" lang="en-US" altLang="ja-JP" sz="36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1800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ご主人様に万一のことがあった時に、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ご遺族の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生活が困らないため！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いくらあれば困らないか？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必要保障額</a:t>
            </a:r>
            <a:r>
              <a:rPr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＝必要保険金額</a:t>
            </a:r>
            <a:endParaRPr kumimoji="1" lang="ja-JP" altLang="en-US" sz="44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580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3820" y="1535112"/>
            <a:ext cx="4040188" cy="639762"/>
          </a:xfrm>
        </p:spPr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賃貸に住む４人家族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kumimoji="1" lang="ja-JP" altLang="en-US" sz="1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住宅ローンで家を購入した４人家族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6" y="2174874"/>
            <a:ext cx="3870056" cy="406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04864"/>
            <a:ext cx="4041775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" y="404664"/>
            <a:ext cx="8632825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24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572000" y="1700808"/>
            <a:ext cx="4197152" cy="4176464"/>
          </a:xfrm>
        </p:spPr>
        <p:txBody>
          <a:bodyPr>
            <a:normAutofit fontScale="85000" lnSpcReduction="1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遺族年金を考慮！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遺族年金　　　　約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kumimoji="1"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奥様がパートに出て　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月１０万円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２５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住宅ローンなし！</a:t>
            </a:r>
            <a:endParaRPr kumimoji="1"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保険に入らなくても生活出来る！</a:t>
            </a:r>
            <a:endParaRPr lang="en-US" altLang="ja-JP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もし心配であれば、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kumimoji="1" lang="en-US" altLang="ja-JP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収入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保障保険　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年に入っておく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月額保険料　</a:t>
            </a:r>
            <a:r>
              <a:rPr lang="en-US" altLang="ja-JP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1,950</a:t>
            </a:r>
            <a:r>
              <a:rPr lang="ja-JP" altLang="en-US" dirty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endParaRPr lang="en-US" altLang="ja-JP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月収</a:t>
            </a:r>
            <a:r>
              <a:rPr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３５</a:t>
            </a:r>
            <a:r>
              <a:rPr kumimoji="1" lang="ja-JP" altLang="en-US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endParaRPr lang="en-US" altLang="ja-JP" dirty="0">
              <a:solidFill>
                <a:srgbClr val="00206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772816"/>
            <a:ext cx="3968542" cy="4353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8964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60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　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kumimoji="1" lang="en-US" altLang="ja-JP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住宅ローン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を利用して住宅を購入した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歳の</a:t>
            </a:r>
            <a:r>
              <a:rPr lang="en-US" altLang="ja-JP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</a:t>
            </a:r>
            <a:r>
              <a:rPr lang="ja-JP" altLang="en-US" sz="4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endParaRPr kumimoji="1" lang="en-US" altLang="ja-JP" sz="4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団信、遺族年金等　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を考慮して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生命保険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を見直し、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月々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3,</a:t>
            </a: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１２</a:t>
            </a:r>
            <a:r>
              <a:rPr kumimoji="1" lang="en-US" altLang="ja-JP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0</a:t>
            </a:r>
            <a:r>
              <a:rPr kumimoji="1"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円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</a:t>
            </a:r>
            <a:endParaRPr kumimoji="1" lang="en-US" altLang="ja-JP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</a:t>
            </a:r>
            <a:r>
              <a:rPr kumimoji="1" lang="ja-JP" altLang="en-US" sz="2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保険料を削減！</a:t>
            </a:r>
            <a:endParaRPr kumimoji="1" lang="en-US" altLang="ja-JP" sz="2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歳から</a:t>
            </a:r>
            <a:r>
              <a:rPr kumimoji="1" lang="en-US" altLang="ja-JP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60</a:t>
            </a:r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歳までの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</a:t>
            </a:r>
            <a:r>
              <a:rPr kumimoji="1" lang="en-US" altLang="ja-JP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年間で</a:t>
            </a:r>
            <a:r>
              <a:rPr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約９３</a:t>
            </a:r>
            <a:r>
              <a:rPr kumimoji="1" lang="ja-JP" altLang="en-US" sz="36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</a:t>
            </a: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を削減！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33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家計費の節約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ja-JP" altLang="en-US" sz="40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変動費の見直し！</a:t>
            </a:r>
            <a:endParaRPr kumimoji="1" lang="en-US" altLang="ja-JP" sz="40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食費、光熱費の節約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大変で、努力を続けなければならない！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固定費の見直し！</a:t>
            </a:r>
            <a:endParaRPr kumimoji="1" lang="en-US" altLang="ja-JP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①住宅ローンの見直し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②生命保険の見直し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難しいが、一度の努力で</a:t>
            </a:r>
            <a:r>
              <a:rPr kumimoji="1" lang="ja-JP" altLang="en-US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効果が継続する！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94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　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1.31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</a:t>
            </a:r>
            <a:endParaRPr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フラット</a:t>
            </a:r>
            <a:r>
              <a: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新機構団信込み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ja-JP" altLang="en-US" b="1" dirty="0"/>
          </a:p>
        </p:txBody>
      </p:sp>
      <p:sp>
        <p:nvSpPr>
          <p:cNvPr id="4" name="上矢印 3"/>
          <p:cNvSpPr/>
          <p:nvPr/>
        </p:nvSpPr>
        <p:spPr>
          <a:xfrm>
            <a:off x="3779912" y="2924944"/>
            <a:ext cx="386332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468"/>
    </mc:Choice>
    <mc:Fallback xmlns="">
      <p:transition advTm="16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786" y="188640"/>
            <a:ext cx="8363271" cy="1008112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個別相談（無料）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785" y="1417638"/>
            <a:ext cx="8363272" cy="474766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本日の情報をもとに、</a:t>
            </a:r>
            <a:r>
              <a:rPr kumimoji="1" lang="ja-JP" altLang="en-US" sz="51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ご自身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でトライされても</a:t>
            </a:r>
            <a:r>
              <a:rPr kumimoji="1" lang="en-US" altLang="ja-JP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OK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です！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ただし、</a:t>
            </a: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見直し方法は人によって違います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ので、</a:t>
            </a:r>
            <a:endParaRPr kumimoji="1" lang="en-US" altLang="ja-JP" sz="5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成功確率</a:t>
            </a:r>
            <a:r>
              <a:rPr kumimoji="1"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を高めるには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個別相談</a:t>
            </a:r>
            <a:r>
              <a:rPr lang="ja-JP" altLang="en-US" sz="5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を受けて頂くのが一番です。</a:t>
            </a: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4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あなたの選択</a:t>
            </a:r>
            <a:endParaRPr lang="en-US" altLang="ja-JP" sz="4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①自分で勉強して見直す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6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②個別相談を申し込む</a:t>
            </a:r>
            <a:endParaRPr lang="en-US" altLang="ja-JP" sz="6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今回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『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○○○○○</a:t>
            </a:r>
            <a:r>
              <a:rPr lang="en-US" altLang="ja-JP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lang="ja-JP" altLang="en-US" sz="8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様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のご厚意により</a:t>
            </a:r>
            <a:r>
              <a:rPr kumimoji="1"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8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相談料は無料です！</a:t>
            </a:r>
            <a:r>
              <a:rPr lang="ja-JP" altLang="en-US" sz="5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r>
              <a:rPr kumimoji="1" lang="ja-JP" altLang="en-US" sz="59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お気軽にお声かけ下さい！</a:t>
            </a:r>
            <a:r>
              <a:rPr kumimoji="1"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kumimoji="1" lang="en-US" altLang="ja-JP" sz="59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r">
              <a:buNone/>
            </a:pPr>
            <a:r>
              <a:rPr lang="ja-JP" altLang="en-US" sz="59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</a:t>
            </a:r>
            <a:r>
              <a:rPr kumimoji="1" lang="ja-JP" altLang="en-US" sz="4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ご清聴ありがとうございました。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6"/>
    </mc:Choice>
    <mc:Fallback xmlns="">
      <p:transition spd="slow" advTm="12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7FDC97-44B0-4D82-9565-2387A0866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04EE17B7-7EFC-4B76-87BC-6F2680E89D59}"/>
              </a:ext>
            </a:extLst>
          </p:cNvPr>
          <p:cNvSpPr/>
          <p:nvPr/>
        </p:nvSpPr>
        <p:spPr>
          <a:xfrm>
            <a:off x="233096" y="404663"/>
            <a:ext cx="8515368" cy="12810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月フラット</a:t>
            </a:r>
            <a:r>
              <a:rPr kumimoji="1"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endParaRPr kumimoji="1"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（新機構団信付き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【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フラット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35】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endParaRPr kumimoji="1"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CDF99459-58F6-47C9-9139-1EC63712461D}"/>
              </a:ext>
            </a:extLst>
          </p:cNvPr>
          <p:cNvSpPr/>
          <p:nvPr/>
        </p:nvSpPr>
        <p:spPr>
          <a:xfrm>
            <a:off x="463108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0919027-8136-45CF-8A13-87B0673BBACD}"/>
              </a:ext>
            </a:extLst>
          </p:cNvPr>
          <p:cNvSpPr txBox="1"/>
          <p:nvPr/>
        </p:nvSpPr>
        <p:spPr>
          <a:xfrm>
            <a:off x="1346744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2960ABF-7A74-4CD9-B3A8-620558720BA2}"/>
              </a:ext>
            </a:extLst>
          </p:cNvPr>
          <p:cNvSpPr txBox="1"/>
          <p:nvPr/>
        </p:nvSpPr>
        <p:spPr>
          <a:xfrm>
            <a:off x="1165631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15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20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D761C9-631C-4B4F-BA48-E4CA7A083F9F}"/>
              </a:ext>
            </a:extLst>
          </p:cNvPr>
          <p:cNvSpPr txBox="1"/>
          <p:nvPr/>
        </p:nvSpPr>
        <p:spPr>
          <a:xfrm>
            <a:off x="597157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C2756D-BE29-430C-8730-A34DE1F5187F}"/>
              </a:ext>
            </a:extLst>
          </p:cNvPr>
          <p:cNvSpPr txBox="1"/>
          <p:nvPr/>
        </p:nvSpPr>
        <p:spPr>
          <a:xfrm>
            <a:off x="1031100" y="3574069"/>
            <a:ext cx="37647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1.22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1D28E39-D37A-491D-AD0F-35DD6FA8472E}"/>
              </a:ext>
            </a:extLst>
          </p:cNvPr>
          <p:cNvSpPr txBox="1"/>
          <p:nvPr/>
        </p:nvSpPr>
        <p:spPr>
          <a:xfrm>
            <a:off x="1288282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1.452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E6D01387-A113-4DE3-92B9-285AF0942D6B}"/>
              </a:ext>
            </a:extLst>
          </p:cNvPr>
          <p:cNvSpPr/>
          <p:nvPr/>
        </p:nvSpPr>
        <p:spPr>
          <a:xfrm>
            <a:off x="4911945" y="2348880"/>
            <a:ext cx="3692503" cy="3240360"/>
          </a:xfrm>
          <a:prstGeom prst="roundRect">
            <a:avLst/>
          </a:prstGeom>
          <a:solidFill>
            <a:srgbClr val="0099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CE41E75-E743-4199-B387-A8F3CB926FB9}"/>
              </a:ext>
            </a:extLst>
          </p:cNvPr>
          <p:cNvSpPr txBox="1"/>
          <p:nvPr/>
        </p:nvSpPr>
        <p:spPr>
          <a:xfrm>
            <a:off x="5795581" y="2532720"/>
            <a:ext cx="210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融資率</a:t>
            </a:r>
            <a:r>
              <a:rPr kumimoji="1" lang="en-US" altLang="ja-JP" sz="2000" dirty="0">
                <a:solidFill>
                  <a:schemeClr val="bg1"/>
                </a:solidFill>
              </a:rPr>
              <a:t>(9</a:t>
            </a:r>
            <a:r>
              <a:rPr kumimoji="1" lang="ja-JP" altLang="en-US" sz="2000" dirty="0">
                <a:solidFill>
                  <a:schemeClr val="bg1"/>
                </a:solidFill>
              </a:rPr>
              <a:t>割以下</a:t>
            </a:r>
            <a:r>
              <a:rPr kumimoji="1" lang="en-US" altLang="ja-JP" sz="2000" dirty="0">
                <a:solidFill>
                  <a:schemeClr val="bg1"/>
                </a:solidFill>
              </a:rPr>
              <a:t>)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43A4A20-FE17-43D1-910A-6006FBB80D0D}"/>
              </a:ext>
            </a:extLst>
          </p:cNvPr>
          <p:cNvSpPr txBox="1"/>
          <p:nvPr/>
        </p:nvSpPr>
        <p:spPr>
          <a:xfrm>
            <a:off x="5614468" y="2996952"/>
            <a:ext cx="2347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返済期間</a:t>
            </a:r>
            <a:r>
              <a:rPr kumimoji="1" lang="en-US" altLang="ja-JP" sz="2000" dirty="0">
                <a:solidFill>
                  <a:schemeClr val="bg1"/>
                </a:solidFill>
              </a:rPr>
              <a:t>21</a:t>
            </a:r>
            <a:r>
              <a:rPr kumimoji="1" lang="ja-JP" altLang="en-US" sz="2000" dirty="0">
                <a:solidFill>
                  <a:schemeClr val="bg1"/>
                </a:solidFill>
              </a:rPr>
              <a:t>～</a:t>
            </a:r>
            <a:r>
              <a:rPr kumimoji="1" lang="en-US" altLang="ja-JP" sz="2000" dirty="0">
                <a:solidFill>
                  <a:schemeClr val="bg1"/>
                </a:solidFill>
              </a:rPr>
              <a:t>35</a:t>
            </a:r>
            <a:r>
              <a:rPr kumimoji="1" lang="ja-JP" altLang="en-US" sz="2000" dirty="0">
                <a:solidFill>
                  <a:schemeClr val="bg1"/>
                </a:solidFill>
              </a:rPr>
              <a:t>年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904F0BA-D24F-452E-B83E-D599E63F70C6}"/>
              </a:ext>
            </a:extLst>
          </p:cNvPr>
          <p:cNvSpPr txBox="1"/>
          <p:nvPr/>
        </p:nvSpPr>
        <p:spPr>
          <a:xfrm>
            <a:off x="5045994" y="4293096"/>
            <a:ext cx="676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年率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F215CB2-CD8C-4CEA-8984-5B17488CBE64}"/>
              </a:ext>
            </a:extLst>
          </p:cNvPr>
          <p:cNvSpPr txBox="1"/>
          <p:nvPr/>
        </p:nvSpPr>
        <p:spPr>
          <a:xfrm>
            <a:off x="5647260" y="3574069"/>
            <a:ext cx="35974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0" b="1" dirty="0">
                <a:solidFill>
                  <a:schemeClr val="bg1"/>
                </a:solidFill>
              </a:rPr>
              <a:t>1.31</a:t>
            </a:r>
            <a:r>
              <a:rPr kumimoji="1" lang="ja-JP" altLang="en-US" sz="7200" b="1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122EA88-01F0-4E91-8DFE-C60CC0FA9225}"/>
              </a:ext>
            </a:extLst>
          </p:cNvPr>
          <p:cNvSpPr txBox="1"/>
          <p:nvPr/>
        </p:nvSpPr>
        <p:spPr>
          <a:xfrm>
            <a:off x="5737119" y="4727077"/>
            <a:ext cx="2112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実質年率　</a:t>
            </a:r>
            <a:r>
              <a:rPr kumimoji="1" lang="en-US" altLang="ja-JP" dirty="0">
                <a:solidFill>
                  <a:schemeClr val="bg1"/>
                </a:solidFill>
              </a:rPr>
              <a:t>1.447</a:t>
            </a:r>
            <a:r>
              <a:rPr kumimoji="1" lang="ja-JP" altLang="en-US" dirty="0">
                <a:solidFill>
                  <a:schemeClr val="bg1"/>
                </a:solidFill>
              </a:rPr>
              <a:t>％</a:t>
            </a:r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F1C42FAE-4F96-42AB-8D67-1BBD70E48462}"/>
              </a:ext>
            </a:extLst>
          </p:cNvPr>
          <p:cNvSpPr/>
          <p:nvPr/>
        </p:nvSpPr>
        <p:spPr>
          <a:xfrm>
            <a:off x="5004049" y="3386765"/>
            <a:ext cx="3646488" cy="207657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26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28" y="1772817"/>
            <a:ext cx="8568952" cy="3816424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endParaRPr kumimoji="1" lang="en-US" altLang="ja-JP" b="1" dirty="0"/>
          </a:p>
          <a:p>
            <a:pPr marL="0" indent="0">
              <a:buNone/>
            </a:pP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b="1" dirty="0"/>
          </a:p>
          <a:p>
            <a:pPr marL="0" indent="0">
              <a:buNone/>
            </a:pPr>
            <a:r>
              <a:rPr kumimoji="1" lang="ja-JP" altLang="en-US" b="1" dirty="0"/>
              <a:t>　　　　　　　　　　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約４</a:t>
            </a:r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,</a:t>
            </a:r>
            <a:r>
              <a:rPr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170</a:t>
            </a:r>
            <a:r>
              <a:rPr kumimoji="1" lang="ja-JP" altLang="en-US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万円・・・①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627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836"/>
    </mc:Choice>
    <mc:Fallback xmlns="">
      <p:transition advTm="19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金利の重さ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700808"/>
            <a:ext cx="8496944" cy="442535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/>
          <a:lstStyle/>
          <a:p>
            <a:pPr marL="0" indent="0">
              <a:buNone/>
            </a:pP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　　　　　　　　　　　　　　　　　　　　　　　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3000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万円 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金利</a:t>
            </a:r>
            <a:r>
              <a:rPr lang="en-US" altLang="ja-JP" b="1" u="sng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3.0</a:t>
            </a:r>
            <a:r>
              <a:rPr kumimoji="1" lang="ja-JP" altLang="en-US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％ 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35</a:t>
            </a:r>
            <a:r>
              <a:rPr kumimoji="1"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年＝総返済額は？　</a:t>
            </a:r>
            <a:endParaRPr kumimoji="1"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　　　　　　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金利が　</a:t>
            </a:r>
            <a:r>
              <a:rPr lang="en-US" altLang="ja-JP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％</a:t>
            </a: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上がったら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上矢印 3"/>
          <p:cNvSpPr/>
          <p:nvPr/>
        </p:nvSpPr>
        <p:spPr>
          <a:xfrm>
            <a:off x="3419872" y="2780928"/>
            <a:ext cx="484632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F7301-A056-40AF-BF7B-5C8068B5D362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13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56"/>
    </mc:Choice>
    <mc:Fallback xmlns="">
      <p:transition spd="slow" advTm="116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26.3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9.6|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4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1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8|0.9|1|1.4|5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10978</TotalTime>
  <Words>3417</Words>
  <Application>Microsoft Office PowerPoint</Application>
  <PresentationFormat>画面に合わせる (4:3)</PresentationFormat>
  <Paragraphs>617</Paragraphs>
  <Slides>60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60</vt:i4>
      </vt:variant>
    </vt:vector>
  </HeadingPairs>
  <TitlesOfParts>
    <vt:vector size="70" baseType="lpstr">
      <vt:lpstr>HGPｺﾞｼｯｸM</vt:lpstr>
      <vt:lpstr>HGP創英角ｺﾞｼｯｸUB</vt:lpstr>
      <vt:lpstr>メイリオ</vt:lpstr>
      <vt:lpstr>Arial</vt:lpstr>
      <vt:lpstr>Calibri</vt:lpstr>
      <vt:lpstr>Franklin Gothic Book</vt:lpstr>
      <vt:lpstr>Tahoma</vt:lpstr>
      <vt:lpstr>Times New Roman</vt:lpstr>
      <vt:lpstr>Office ​​テーマ</vt:lpstr>
      <vt:lpstr>1_Office ​​テーマ</vt:lpstr>
      <vt:lpstr> 住宅ローンセミナー  </vt:lpstr>
      <vt:lpstr>PowerPoint プレゼンテーション</vt:lpstr>
      <vt:lpstr>住宅ローンの見直し（借り換え）</vt:lpstr>
      <vt:lpstr>住宅ローンの基本中の基本！ 　</vt:lpstr>
      <vt:lpstr>金利の重さ</vt:lpstr>
      <vt:lpstr>金利の重さ</vt:lpstr>
      <vt:lpstr>PowerPoint プレゼンテーション</vt:lpstr>
      <vt:lpstr>金利の重さ</vt:lpstr>
      <vt:lpstr>金利の重さ</vt:lpstr>
      <vt:lpstr>金利の重さ</vt:lpstr>
      <vt:lpstr>金利の重さ</vt:lpstr>
      <vt:lpstr>PowerPoint プレゼンテーション</vt:lpstr>
      <vt:lpstr>PowerPoint プレゼンテーション</vt:lpstr>
      <vt:lpstr>PowerPoint プレゼンテーション</vt:lpstr>
      <vt:lpstr>現在の金利水準は？</vt:lpstr>
      <vt:lpstr>現在の金利水準は？</vt:lpstr>
      <vt:lpstr>PowerPoint プレゼンテーション</vt:lpstr>
      <vt:lpstr>PowerPoint プレゼンテーション</vt:lpstr>
      <vt:lpstr>日銀の金融政策</vt:lpstr>
      <vt:lpstr>PowerPoint プレゼンテーション</vt:lpstr>
      <vt:lpstr>住宅ローンはメンテナンスが必要です！</vt:lpstr>
      <vt:lpstr>何故？</vt:lpstr>
      <vt:lpstr>PowerPoint プレゼンテーション</vt:lpstr>
      <vt:lpstr>PowerPoint プレゼンテーション</vt:lpstr>
      <vt:lpstr>定価は変わっていないのに？</vt:lpstr>
      <vt:lpstr>住宅ローンの種類</vt:lpstr>
      <vt:lpstr>住宅ローンのメンテナンス</vt:lpstr>
      <vt:lpstr>PowerPoint プレゼンテーション</vt:lpstr>
      <vt:lpstr>PowerPoint プレゼンテーション</vt:lpstr>
      <vt:lpstr>変動金利</vt:lpstr>
      <vt:lpstr>事　例　！</vt:lpstr>
      <vt:lpstr>住宅ローンメンテナンス</vt:lpstr>
      <vt:lpstr>PowerPoint プレゼンテーション</vt:lpstr>
      <vt:lpstr>１０年固定金利</vt:lpstr>
      <vt:lpstr>１０年固定金利</vt:lpstr>
      <vt:lpstr>PowerPoint プレゼンテーション</vt:lpstr>
      <vt:lpstr>PowerPoint プレゼンテーション</vt:lpstr>
      <vt:lpstr>事　例　！</vt:lpstr>
      <vt:lpstr>住宅ローンの借り換え</vt:lpstr>
      <vt:lpstr>もっと簡単にできないか？</vt:lpstr>
      <vt:lpstr>ピストルとナイフ作戦</vt:lpstr>
      <vt:lpstr>ピストルとナイフ作戦</vt:lpstr>
      <vt:lpstr>ピストルとナイフ作戦</vt:lpstr>
      <vt:lpstr>PowerPoint プレゼンテーション</vt:lpstr>
      <vt:lpstr>PowerPoint プレゼンテーション</vt:lpstr>
      <vt:lpstr>住宅ローンメンテナンス</vt:lpstr>
      <vt:lpstr>フラット３５</vt:lpstr>
      <vt:lpstr>フラット35　2020年12月</vt:lpstr>
      <vt:lpstr>PowerPoint プレゼンテーション</vt:lpstr>
      <vt:lpstr>事　例　！</vt:lpstr>
      <vt:lpstr>団信とは？</vt:lpstr>
      <vt:lpstr>機構団信</vt:lpstr>
      <vt:lpstr>PowerPoint プレゼンテーション</vt:lpstr>
      <vt:lpstr>住宅ローンを借りた後には生命保険の見直し！</vt:lpstr>
      <vt:lpstr>生命保険は、何のために加入していますか？</vt:lpstr>
      <vt:lpstr>PowerPoint プレゼンテーション</vt:lpstr>
      <vt:lpstr>PowerPoint プレゼンテーション</vt:lpstr>
      <vt:lpstr>事　例</vt:lpstr>
      <vt:lpstr>家計費の節約</vt:lpstr>
      <vt:lpstr>個別相談（無料）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住宅ローンセミナー</dc:title>
  <dc:creator>masahiro kamoto</dc:creator>
  <cp:lastModifiedBy>栗山 直樹</cp:lastModifiedBy>
  <cp:revision>515</cp:revision>
  <cp:lastPrinted>2018-02-20T17:57:08Z</cp:lastPrinted>
  <dcterms:created xsi:type="dcterms:W3CDTF">2011-06-10T07:25:41Z</dcterms:created>
  <dcterms:modified xsi:type="dcterms:W3CDTF">2020-12-03T13:11:57Z</dcterms:modified>
</cp:coreProperties>
</file>