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89E0B-FCD3-4775-996B-065130ECAD04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2AB8-B516-45EE-99E7-63EC2429B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8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2AB8-B516-45EE-99E7-63EC2429B46B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73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4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1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51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58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11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6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3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61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91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88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46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2B0B-8693-4DCC-B0E9-ADD80D3695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1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見直しセミナー</a:t>
            </a:r>
            <a:endParaRPr lang="en-US" altLang="ja-JP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２０２０年９月版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9FB-B171-47E6-97FF-94E4E8E0D99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6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19536" y="1772817"/>
            <a:ext cx="8496944" cy="435334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　　　　　　　　　　　　　</a:t>
            </a:r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３０００万円　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金利</a:t>
            </a:r>
            <a:r>
              <a:rPr lang="en-US" altLang="ja-JP" u="sng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3.0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％</a:t>
            </a: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３５年＝総返済額は？</a:t>
            </a:r>
            <a:endParaRPr kumimoji="1"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約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4,850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万円・・・②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62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3"/>
    </mc:Choice>
    <mc:Fallback xmlns="">
      <p:transition spd="slow" advTm="177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7528" y="1531814"/>
            <a:ext cx="8496944" cy="4824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3600" dirty="0"/>
              <a:t>　　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4000" dirty="0">
                <a:latin typeface="HGP創英角ﾎﾟｯﾌﾟ体" pitchFamily="50" charset="-128"/>
                <a:ea typeface="HGP創英角ﾎﾟｯﾌﾟ体" pitchFamily="50" charset="-128"/>
              </a:rPr>
              <a:t>①３０００万円　金利</a:t>
            </a:r>
            <a:r>
              <a:rPr lang="en-US" altLang="ja-JP" sz="4000" b="1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2.0</a:t>
            </a:r>
            <a:r>
              <a:rPr lang="ja-JP" altLang="en-US" sz="4000" dirty="0">
                <a:latin typeface="HGP創英角ﾎﾟｯﾌﾟ体" pitchFamily="50" charset="-128"/>
                <a:ea typeface="HGP創英角ﾎﾟｯﾌﾟ体" pitchFamily="50" charset="-128"/>
              </a:rPr>
              <a:t>％　３５年＝　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約４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,170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万円</a:t>
            </a:r>
            <a:endParaRPr lang="en-US" altLang="ja-JP" sz="4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6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4000" dirty="0">
                <a:latin typeface="HGP創英角ﾎﾟｯﾌﾟ体" pitchFamily="50" charset="-128"/>
                <a:ea typeface="HGP創英角ﾎﾟｯﾌﾟ体" pitchFamily="50" charset="-128"/>
              </a:rPr>
              <a:t>②３０００万円　金利</a:t>
            </a:r>
            <a:r>
              <a:rPr lang="en-US" altLang="ja-JP" sz="4000" b="1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3.0</a:t>
            </a:r>
            <a:r>
              <a:rPr lang="ja-JP" altLang="en-US" sz="4000" dirty="0">
                <a:latin typeface="HGP創英角ﾎﾟｯﾌﾟ体" pitchFamily="50" charset="-128"/>
                <a:ea typeface="HGP創英角ﾎﾟｯﾌﾟ体" pitchFamily="50" charset="-128"/>
              </a:rPr>
              <a:t>％　３５年＝　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約４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,850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万円</a:t>
            </a:r>
            <a:endParaRPr lang="en-US" altLang="ja-JP" sz="4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sz="36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</a:t>
            </a:r>
            <a:r>
              <a:rPr lang="ja-JP" altLang="en-US" sz="4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4600" dirty="0">
                <a:latin typeface="HGP創英角ﾎﾟｯﾌﾟ体" pitchFamily="50" charset="-128"/>
                <a:ea typeface="HGP創英角ﾎﾟｯﾌﾟ体" pitchFamily="50" charset="-128"/>
              </a:rPr>
              <a:t>金利</a:t>
            </a:r>
            <a:r>
              <a:rPr lang="en-US" altLang="ja-JP" sz="46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1.0</a:t>
            </a:r>
            <a:r>
              <a:rPr lang="ja-JP" altLang="en-US" sz="4600" dirty="0">
                <a:latin typeface="HGP創英角ﾎﾟｯﾌﾟ体" pitchFamily="50" charset="-128"/>
                <a:ea typeface="HGP創英角ﾎﾟｯﾌﾟ体" pitchFamily="50" charset="-128"/>
              </a:rPr>
              <a:t>％の違いで</a:t>
            </a:r>
            <a:r>
              <a:rPr lang="ja-JP" altLang="en-US" sz="4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4600" u="sng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約</a:t>
            </a:r>
            <a:r>
              <a:rPr lang="en-US" altLang="ja-JP" sz="4600" u="sng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680</a:t>
            </a:r>
            <a:r>
              <a:rPr lang="ja-JP" altLang="en-US" sz="4600" u="sng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万円</a:t>
            </a:r>
            <a:r>
              <a:rPr lang="en-US" altLang="ja-JP" sz="4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4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②</a:t>
            </a:r>
            <a:r>
              <a:rPr lang="en-US" altLang="ja-JP" sz="4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-</a:t>
            </a:r>
            <a:r>
              <a:rPr lang="ja-JP" altLang="en-US" sz="4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①）</a:t>
            </a:r>
            <a:endParaRPr lang="en-US" altLang="ja-JP" sz="46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sz="4000" u="sng" dirty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</a:t>
            </a:r>
            <a:endParaRPr lang="en-US" altLang="ja-JP" sz="4000" dirty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</a:t>
            </a:r>
            <a:r>
              <a:rPr lang="ja-JP" altLang="en-US" sz="26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ということは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0.1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％で　約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68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万円の違い</a:t>
            </a:r>
            <a:endParaRPr lang="en-US" altLang="ja-JP" sz="4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</a:t>
            </a:r>
            <a:endParaRPr lang="ja-JP" altLang="en-US" sz="44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25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02"/>
    </mc:Choice>
    <mc:Fallback xmlns="">
      <p:transition spd="slow" advTm="273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7528" y="980729"/>
            <a:ext cx="8568952" cy="518457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4400" dirty="0">
              <a:solidFill>
                <a:schemeClr val="accent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en-US" altLang="ja-JP" sz="4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『</a:t>
            </a:r>
            <a:r>
              <a:rPr lang="ja-JP" altLang="en-US" sz="4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  <a:r>
              <a:rPr lang="en-US" altLang="ja-JP" sz="4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』</a:t>
            </a:r>
          </a:p>
          <a:p>
            <a:pPr marL="0" indent="0">
              <a:buNone/>
            </a:pPr>
            <a:endParaRPr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srgbClr val="FF0000"/>
                </a:solidFill>
              </a:rPr>
              <a:t>　　　　　</a:t>
            </a:r>
            <a:r>
              <a:rPr lang="ja-JP" altLang="en-US" sz="4000" b="1" dirty="0">
                <a:solidFill>
                  <a:srgbClr val="FF0000"/>
                </a:solidFill>
              </a:rPr>
              <a:t>　</a:t>
            </a:r>
            <a:r>
              <a:rPr lang="ja-JP" altLang="en-US" sz="40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ご理解頂けたでしょうか？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33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7"/>
    </mc:Choice>
    <mc:Fallback xmlns="">
      <p:transition spd="slow" advTm="69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7528" y="908721"/>
            <a:ext cx="8568952" cy="53285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4000" dirty="0">
              <a:solidFill>
                <a:schemeClr val="accent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現在、借りている住宅ローン金利</a:t>
            </a:r>
            <a:endParaRPr lang="en-US" altLang="ja-JP" sz="4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sz="4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0.1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％でも</a:t>
            </a:r>
            <a:endParaRPr lang="en-US" altLang="ja-JP" sz="4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sz="4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下げたくないですか？</a:t>
            </a:r>
            <a:endParaRPr lang="en-US" altLang="ja-JP" sz="36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ja-JP" altLang="en-US" sz="3600" b="1" dirty="0">
              <a:solidFill>
                <a:schemeClr val="accent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827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9"/>
    </mc:Choice>
    <mc:Fallback xmlns="">
      <p:transition spd="slow" advTm="105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②ピストルとナイフ作戦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9FB-B171-47E6-97FF-94E4E8E0D99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もっと簡単にできないか？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面倒な手続きや、多額な費用や時間をかけず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住宅ローンの金利を下げることが出来ないか？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実は・・・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lang="en-US" altLang="ja-JP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出来るんです！</a:t>
            </a:r>
            <a:r>
              <a:rPr lang="en-US" altLang="ja-JP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</a:p>
          <a:p>
            <a:pPr marL="0" indent="0">
              <a:buNone/>
            </a:pPr>
            <a:endParaRPr lang="en-US" altLang="ja-JP" sz="3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銀行員は絶対に教えてくれない</a:t>
            </a:r>
            <a:r>
              <a:rPr lang="en-US" altLang="ja-JP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</a:t>
            </a: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方法があるんです！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9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ピストルとナイフ作戦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住宅ローンの金利を値切る方法！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電話を</a:t>
            </a:r>
            <a:r>
              <a:rPr kumimoji="1"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本かけるだけ・・・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2000" dirty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つ質問をします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今借りている住宅ローンを来月の末に全部返す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としたらいくら返済すればよいですか？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</a:p>
          <a:p>
            <a:pPr marL="0" indent="0">
              <a:buNone/>
            </a:pPr>
            <a:endParaRPr lang="en-US" altLang="ja-JP" sz="12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完済したら、保証料はいくら返ってきますか？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返済に遅れがない　転職</a:t>
            </a:r>
            <a:r>
              <a:rPr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年以内でない　等　　</a:t>
            </a:r>
            <a:endParaRPr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他行で借り換えが出来る状態であること。</a:t>
            </a:r>
            <a:r>
              <a:rPr lang="ja-JP" altLang="en-US" sz="2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事前準備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は必要です。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3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ピストルとナイフ作戦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借入れ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銀行から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質問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①どうされましたか？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「いやちょっと・・・」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②もしかして、他行で借換えを考えられてますか？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「まあ、そんな感じです・・・」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③どこの銀行ですか？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「○○○銀行ですけど・・・」　　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2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ピストルとナイフ作戦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条件は？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「変動金利　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0.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４７％です・・・」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</a:t>
            </a:r>
            <a:r>
              <a:rPr lang="en-US" altLang="ja-JP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ちょっと待ってください。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当行でも金利は下げられますから・・・</a:t>
            </a:r>
            <a:r>
              <a:rPr lang="en-US" altLang="ja-JP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　</a:t>
            </a: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と、家まで説得に来ます。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当行にとって大事なお客様ですので、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</a:t>
            </a:r>
            <a:r>
              <a:rPr lang="ja-JP" altLang="en-US" sz="38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特別に　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金利を引き下げさせて頂きます。</a:t>
            </a:r>
            <a:r>
              <a:rPr lang="en-US" altLang="ja-JP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是非そのまま当行とお取引をご継続ください・・・</a:t>
            </a:r>
            <a:r>
              <a:rPr lang="en-US" altLang="ja-JP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</a:p>
          <a:p>
            <a:pPr marL="0" indent="0">
              <a:buNone/>
            </a:pP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と先方から</a:t>
            </a:r>
            <a:r>
              <a:rPr lang="ja-JP" altLang="en-US" sz="4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金利引き下げの話</a:t>
            </a: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をしてきます。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7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1110" y="365125"/>
            <a:ext cx="10352690" cy="5904656"/>
          </a:xfrm>
          <a:prstGeom prst="rect">
            <a:avLst/>
          </a:prstGeo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9FB-B171-47E6-97FF-94E4E8E0D99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3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①金利の重さ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9FB-B171-47E6-97FF-94E4E8E0D99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4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1191" y="548680"/>
            <a:ext cx="8229600" cy="998984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5345" y="274638"/>
            <a:ext cx="10491952" cy="6081712"/>
          </a:xfrm>
          <a:prstGeom prst="rect">
            <a:avLst/>
          </a:prstGeo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59FB-B171-47E6-97FF-94E4E8E0D996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91744" y="40466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防衛金利は</a:t>
            </a:r>
            <a:r>
              <a:rPr lang="en-US" altLang="ja-JP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0.631</a:t>
            </a:r>
            <a:r>
              <a:rPr lang="ja-JP" altLang="en-US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42293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住宅ローンの見直し（借り換え）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7821" y="1690688"/>
            <a:ext cx="9711558" cy="46656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4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4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4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どんな</a:t>
            </a:r>
            <a:r>
              <a:rPr lang="ja-JP" altLang="en-US" sz="4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イメージをお持ちでしょうか？</a:t>
            </a:r>
            <a:endParaRPr lang="en-US" altLang="ja-JP" sz="4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12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面倒くさいんじゃないの・・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審査とかもあるんでしょ？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時間もかかりそうだし・・・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お金（諸費用）もかかるんでしょ？</a:t>
            </a:r>
            <a:endParaRPr lang="en-US" altLang="ja-JP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1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　　</a:t>
            </a:r>
            <a:r>
              <a:rPr lang="ja-JP" altLang="en-US" sz="41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ですよね！</a:t>
            </a:r>
            <a:endParaRPr lang="en-US" altLang="ja-JP" sz="41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sz="1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sz="5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実は簡単な方法が</a:t>
            </a:r>
            <a:endParaRPr lang="en-US" altLang="ja-JP" sz="52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</a:t>
            </a:r>
            <a:r>
              <a:rPr lang="ja-JP" altLang="en-US" sz="47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あるんです！</a:t>
            </a:r>
            <a:endParaRPr lang="en-US" altLang="ja-JP" sz="47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32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住宅ローンの基本中の基本！</a:t>
            </a:r>
            <a:r>
              <a:rPr lang="en-US" altLang="ja-JP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dirty="0"/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5703" y="1417638"/>
            <a:ext cx="10258097" cy="477032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4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まずは、</a:t>
            </a:r>
            <a:endParaRPr lang="en-US" altLang="ja-JP" sz="4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sz="4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</a:t>
            </a:r>
            <a:r>
              <a:rPr lang="en-US" altLang="ja-JP" sz="5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『</a:t>
            </a:r>
            <a:r>
              <a:rPr lang="ja-JP" altLang="en-US" sz="5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  <a:r>
              <a:rPr lang="en-US" altLang="ja-JP" sz="5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』</a:t>
            </a:r>
          </a:p>
          <a:p>
            <a:pPr marL="0" indent="0">
              <a:buNone/>
            </a:pPr>
            <a:endParaRPr lang="en-US" altLang="ja-JP" sz="4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を知ってください！</a:t>
            </a:r>
            <a:endParaRPr lang="en-US" altLang="ja-JP" sz="4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ja-JP" altLang="en-US" sz="44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325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170"/>
    </mc:Choice>
    <mc:Fallback xmlns="">
      <p:transition advTm="71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7528" y="1772816"/>
            <a:ext cx="8568952" cy="442303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３０００万円　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金利　　％</a:t>
            </a: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３５年＝総返済額は？</a:t>
            </a:r>
            <a:endParaRPr kumimoji="1"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現在</a:t>
            </a:r>
            <a:r>
              <a:rPr kumimoji="1" lang="ja-JP" altLang="en-US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の全期間固定の金利は何％でしょう？？？</a:t>
            </a:r>
          </a:p>
        </p:txBody>
      </p:sp>
      <p:sp>
        <p:nvSpPr>
          <p:cNvPr id="4" name="上矢印 3"/>
          <p:cNvSpPr/>
          <p:nvPr/>
        </p:nvSpPr>
        <p:spPr>
          <a:xfrm>
            <a:off x="5267908" y="2996952"/>
            <a:ext cx="360040" cy="504056"/>
          </a:xfrm>
          <a:prstGeom prst="upArrow">
            <a:avLst>
              <a:gd name="adj1" fmla="val 50000"/>
              <a:gd name="adj2" fmla="val 47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07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460"/>
    </mc:Choice>
    <mc:Fallback xmlns="">
      <p:transition advTm="264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93227" y="1772816"/>
            <a:ext cx="10200289" cy="441514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３０００万円　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金利</a:t>
            </a:r>
            <a:r>
              <a:rPr lang="en-US" altLang="ja-JP" u="sng" dirty="0" smtClean="0">
                <a:latin typeface="HGP創英角ﾎﾟｯﾌﾟ体" pitchFamily="50" charset="-128"/>
                <a:ea typeface="HGP創英角ﾎﾟｯﾌﾟ体" pitchFamily="50" charset="-128"/>
              </a:rPr>
              <a:t>1.</a:t>
            </a:r>
            <a:r>
              <a:rPr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３２</a:t>
            </a:r>
            <a:r>
              <a:rPr kumimoji="1"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％</a:t>
            </a: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３５年＝総返済額は？</a:t>
            </a:r>
            <a:endParaRPr kumimoji="1"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</a:t>
            </a:r>
            <a:endParaRPr lang="en-US" altLang="ja-JP" dirty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</a:t>
            </a:r>
            <a:endParaRPr lang="en-US" altLang="ja-JP" dirty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フラット</a:t>
            </a:r>
            <a:r>
              <a:rPr kumimoji="1" lang="en-US" altLang="ja-JP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35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　新機構団信込み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上矢印 3"/>
          <p:cNvSpPr/>
          <p:nvPr/>
        </p:nvSpPr>
        <p:spPr>
          <a:xfrm>
            <a:off x="4255505" y="3159423"/>
            <a:ext cx="3863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0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468"/>
    </mc:Choice>
    <mc:Fallback xmlns="">
      <p:transition advTm="16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17FDC97-44B0-4D82-9565-2387A086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="" xmlns:a16="http://schemas.microsoft.com/office/drawing/2014/main" id="{04EE17B7-7EFC-4B76-87BC-6F2680E89D59}"/>
              </a:ext>
            </a:extLst>
          </p:cNvPr>
          <p:cNvSpPr/>
          <p:nvPr/>
        </p:nvSpPr>
        <p:spPr>
          <a:xfrm>
            <a:off x="1757096" y="404664"/>
            <a:ext cx="8515368" cy="1281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/>
              <a:t>2020</a:t>
            </a:r>
            <a:r>
              <a:rPr lang="ja-JP" altLang="en-US" sz="3200" dirty="0"/>
              <a:t>年</a:t>
            </a:r>
            <a:r>
              <a:rPr lang="en-US" altLang="ja-JP" sz="3200" dirty="0"/>
              <a:t>9</a:t>
            </a:r>
            <a:r>
              <a:rPr lang="ja-JP" altLang="en-US" sz="3200" dirty="0"/>
              <a:t>月フラット</a:t>
            </a:r>
            <a:r>
              <a:rPr lang="en-US" altLang="ja-JP" sz="3200" dirty="0"/>
              <a:t>35</a:t>
            </a:r>
            <a:r>
              <a:rPr lang="ja-JP" altLang="en-US" sz="3200" dirty="0"/>
              <a:t>金利</a:t>
            </a:r>
            <a:endParaRPr lang="en-US" altLang="ja-JP" sz="3200" dirty="0"/>
          </a:p>
          <a:p>
            <a:pPr algn="ctr"/>
            <a:r>
              <a:rPr lang="ja-JP" altLang="en-US" sz="3200" dirty="0"/>
              <a:t>（新機構団信付き</a:t>
            </a:r>
            <a:r>
              <a:rPr lang="en-US" altLang="ja-JP" sz="3200" dirty="0"/>
              <a:t>【</a:t>
            </a:r>
            <a:r>
              <a:rPr lang="ja-JP" altLang="en-US" sz="3200" dirty="0"/>
              <a:t>フラット</a:t>
            </a:r>
            <a:r>
              <a:rPr lang="en-US" altLang="ja-JP" sz="3200" dirty="0"/>
              <a:t>35】</a:t>
            </a:r>
            <a:r>
              <a:rPr lang="ja-JP" altLang="en-US" sz="3200" dirty="0"/>
              <a:t>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="" xmlns:a16="http://schemas.microsoft.com/office/drawing/2014/main" id="{CDF99459-58F6-47C9-9139-1EC63712461D}"/>
              </a:ext>
            </a:extLst>
          </p:cNvPr>
          <p:cNvSpPr/>
          <p:nvPr/>
        </p:nvSpPr>
        <p:spPr>
          <a:xfrm>
            <a:off x="1987109" y="2348880"/>
            <a:ext cx="3692503" cy="3240360"/>
          </a:xfrm>
          <a:prstGeom prst="roundRect">
            <a:avLst/>
          </a:prstGeom>
          <a:solidFill>
            <a:srgbClr val="009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D0919027-8136-45CF-8A13-87B0673BBACD}"/>
              </a:ext>
            </a:extLst>
          </p:cNvPr>
          <p:cNvSpPr txBox="1"/>
          <p:nvPr/>
        </p:nvSpPr>
        <p:spPr>
          <a:xfrm>
            <a:off x="2870745" y="2532720"/>
            <a:ext cx="210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融資率</a:t>
            </a:r>
            <a:r>
              <a:rPr lang="en-US" altLang="ja-JP" sz="2000" dirty="0">
                <a:solidFill>
                  <a:schemeClr val="bg1"/>
                </a:solidFill>
              </a:rPr>
              <a:t>(9</a:t>
            </a:r>
            <a:r>
              <a:rPr lang="ja-JP" altLang="en-US" sz="2000" dirty="0">
                <a:solidFill>
                  <a:schemeClr val="bg1"/>
                </a:solidFill>
              </a:rPr>
              <a:t>割以下</a:t>
            </a:r>
            <a:r>
              <a:rPr lang="en-US" altLang="ja-JP" sz="2000" dirty="0">
                <a:solidFill>
                  <a:schemeClr val="bg1"/>
                </a:solidFill>
              </a:rPr>
              <a:t>)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72960ABF-7A74-4CD9-B3A8-620558720BA2}"/>
              </a:ext>
            </a:extLst>
          </p:cNvPr>
          <p:cNvSpPr txBox="1"/>
          <p:nvPr/>
        </p:nvSpPr>
        <p:spPr>
          <a:xfrm>
            <a:off x="2689632" y="2996952"/>
            <a:ext cx="234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返済期間</a:t>
            </a:r>
            <a:r>
              <a:rPr lang="en-US" altLang="ja-JP" sz="2000" dirty="0">
                <a:solidFill>
                  <a:schemeClr val="bg1"/>
                </a:solidFill>
              </a:rPr>
              <a:t>15</a:t>
            </a:r>
            <a:r>
              <a:rPr lang="ja-JP" altLang="en-US" sz="2000" dirty="0">
                <a:solidFill>
                  <a:schemeClr val="bg1"/>
                </a:solidFill>
              </a:rPr>
              <a:t>～</a:t>
            </a:r>
            <a:r>
              <a:rPr lang="en-US" altLang="ja-JP" sz="2000" dirty="0">
                <a:solidFill>
                  <a:schemeClr val="bg1"/>
                </a:solidFill>
              </a:rPr>
              <a:t>20</a:t>
            </a:r>
            <a:r>
              <a:rPr lang="ja-JP" altLang="en-US" sz="2000" dirty="0">
                <a:solidFill>
                  <a:schemeClr val="bg1"/>
                </a:solidFill>
              </a:rPr>
              <a:t>年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98D761C9-631C-4B4F-BA48-E4CA7A083F9F}"/>
              </a:ext>
            </a:extLst>
          </p:cNvPr>
          <p:cNvSpPr txBox="1"/>
          <p:nvPr/>
        </p:nvSpPr>
        <p:spPr>
          <a:xfrm>
            <a:off x="2121158" y="4293096"/>
            <a:ext cx="67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年率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CC2756D-BE29-430C-8730-A34DE1F5187F}"/>
              </a:ext>
            </a:extLst>
          </p:cNvPr>
          <p:cNvSpPr txBox="1"/>
          <p:nvPr/>
        </p:nvSpPr>
        <p:spPr>
          <a:xfrm>
            <a:off x="2555101" y="3574070"/>
            <a:ext cx="3764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b="1" dirty="0">
                <a:solidFill>
                  <a:schemeClr val="bg1"/>
                </a:solidFill>
              </a:rPr>
              <a:t>1.25</a:t>
            </a:r>
            <a:r>
              <a:rPr lang="ja-JP" altLang="en-US" sz="72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81D28E39-D37A-491D-AD0F-35DD6FA8472E}"/>
              </a:ext>
            </a:extLst>
          </p:cNvPr>
          <p:cNvSpPr txBox="1"/>
          <p:nvPr/>
        </p:nvSpPr>
        <p:spPr>
          <a:xfrm>
            <a:off x="2812283" y="4727077"/>
            <a:ext cx="211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実質年率　</a:t>
            </a:r>
            <a:r>
              <a:rPr lang="en-US" altLang="ja-JP" dirty="0">
                <a:solidFill>
                  <a:schemeClr val="bg1"/>
                </a:solidFill>
              </a:rPr>
              <a:t>1.482</a:t>
            </a:r>
            <a:r>
              <a:rPr lang="ja-JP" altLang="en-US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="" xmlns:a16="http://schemas.microsoft.com/office/drawing/2014/main" id="{E6D01387-A113-4DE3-92B9-285AF0942D6B}"/>
              </a:ext>
            </a:extLst>
          </p:cNvPr>
          <p:cNvSpPr/>
          <p:nvPr/>
        </p:nvSpPr>
        <p:spPr>
          <a:xfrm>
            <a:off x="6435946" y="2348880"/>
            <a:ext cx="3692503" cy="3240360"/>
          </a:xfrm>
          <a:prstGeom prst="roundRect">
            <a:avLst/>
          </a:prstGeom>
          <a:solidFill>
            <a:srgbClr val="009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3CE41E75-E743-4199-B387-A8F3CB926FB9}"/>
              </a:ext>
            </a:extLst>
          </p:cNvPr>
          <p:cNvSpPr txBox="1"/>
          <p:nvPr/>
        </p:nvSpPr>
        <p:spPr>
          <a:xfrm>
            <a:off x="7319582" y="2532720"/>
            <a:ext cx="210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融資率</a:t>
            </a:r>
            <a:r>
              <a:rPr lang="en-US" altLang="ja-JP" sz="2000" dirty="0">
                <a:solidFill>
                  <a:schemeClr val="bg1"/>
                </a:solidFill>
              </a:rPr>
              <a:t>(9</a:t>
            </a:r>
            <a:r>
              <a:rPr lang="ja-JP" altLang="en-US" sz="2000" dirty="0">
                <a:solidFill>
                  <a:schemeClr val="bg1"/>
                </a:solidFill>
              </a:rPr>
              <a:t>割以下</a:t>
            </a:r>
            <a:r>
              <a:rPr lang="en-US" altLang="ja-JP" sz="2000" dirty="0">
                <a:solidFill>
                  <a:schemeClr val="bg1"/>
                </a:solidFill>
              </a:rPr>
              <a:t>)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D43A4A20-FE17-43D1-910A-6006FBB80D0D}"/>
              </a:ext>
            </a:extLst>
          </p:cNvPr>
          <p:cNvSpPr txBox="1"/>
          <p:nvPr/>
        </p:nvSpPr>
        <p:spPr>
          <a:xfrm>
            <a:off x="7138469" y="2996952"/>
            <a:ext cx="234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返済期間</a:t>
            </a:r>
            <a:r>
              <a:rPr lang="en-US" altLang="ja-JP" sz="2000" dirty="0">
                <a:solidFill>
                  <a:schemeClr val="bg1"/>
                </a:solidFill>
              </a:rPr>
              <a:t>21</a:t>
            </a:r>
            <a:r>
              <a:rPr lang="ja-JP" altLang="en-US" sz="2000" dirty="0">
                <a:solidFill>
                  <a:schemeClr val="bg1"/>
                </a:solidFill>
              </a:rPr>
              <a:t>～</a:t>
            </a:r>
            <a:r>
              <a:rPr lang="en-US" altLang="ja-JP" sz="2000" dirty="0">
                <a:solidFill>
                  <a:schemeClr val="bg1"/>
                </a:solidFill>
              </a:rPr>
              <a:t>35</a:t>
            </a:r>
            <a:r>
              <a:rPr lang="ja-JP" altLang="en-US" sz="2000" dirty="0">
                <a:solidFill>
                  <a:schemeClr val="bg1"/>
                </a:solidFill>
              </a:rPr>
              <a:t>年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4904F0BA-D24F-452E-B83E-D599E63F70C6}"/>
              </a:ext>
            </a:extLst>
          </p:cNvPr>
          <p:cNvSpPr txBox="1"/>
          <p:nvPr/>
        </p:nvSpPr>
        <p:spPr>
          <a:xfrm>
            <a:off x="6569995" y="4293096"/>
            <a:ext cx="67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年率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DF215CB2-CD8C-4CEA-8984-5B17488CBE64}"/>
              </a:ext>
            </a:extLst>
          </p:cNvPr>
          <p:cNvSpPr txBox="1"/>
          <p:nvPr/>
        </p:nvSpPr>
        <p:spPr>
          <a:xfrm>
            <a:off x="7171260" y="3574070"/>
            <a:ext cx="3597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b="1" dirty="0">
                <a:solidFill>
                  <a:schemeClr val="bg1"/>
                </a:solidFill>
              </a:rPr>
              <a:t>1.32</a:t>
            </a:r>
            <a:r>
              <a:rPr lang="ja-JP" altLang="en-US" sz="72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E122EA88-01F0-4E91-8DFE-C60CC0FA9225}"/>
              </a:ext>
            </a:extLst>
          </p:cNvPr>
          <p:cNvSpPr txBox="1"/>
          <p:nvPr/>
        </p:nvSpPr>
        <p:spPr>
          <a:xfrm>
            <a:off x="7261120" y="4727077"/>
            <a:ext cx="211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実質年率　</a:t>
            </a:r>
            <a:r>
              <a:rPr lang="en-US" altLang="ja-JP" dirty="0">
                <a:solidFill>
                  <a:schemeClr val="bg1"/>
                </a:solidFill>
              </a:rPr>
              <a:t>1.458</a:t>
            </a:r>
            <a:r>
              <a:rPr lang="ja-JP" altLang="en-US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="" xmlns:a16="http://schemas.microsoft.com/office/drawing/2014/main" id="{F1C42FAE-4F96-42AB-8D67-1BBD70E48462}"/>
              </a:ext>
            </a:extLst>
          </p:cNvPr>
          <p:cNvSpPr/>
          <p:nvPr/>
        </p:nvSpPr>
        <p:spPr>
          <a:xfrm>
            <a:off x="6528049" y="3386766"/>
            <a:ext cx="3646488" cy="207657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0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7528" y="1772817"/>
            <a:ext cx="8568952" cy="43442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３０００万円　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金利</a:t>
            </a:r>
            <a:r>
              <a:rPr lang="en-US" altLang="ja-JP" u="sng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2.0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％</a:t>
            </a: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３５年＝総返済額は？</a:t>
            </a:r>
            <a:endParaRPr kumimoji="1"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</a:t>
            </a:r>
            <a:r>
              <a:rPr lang="ja-JP" altLang="en-US" sz="40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約４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,170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万円・・・①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6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9836"/>
    </mc:Choice>
    <mc:Fallback xmlns="">
      <p:transition advTm="198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金利の重さ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19536" y="1700809"/>
            <a:ext cx="8496944" cy="442535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　　　　　　　　　　　　　　</a:t>
            </a:r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３０００万円</a:t>
            </a: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金利</a:t>
            </a:r>
            <a:r>
              <a:rPr lang="en-US" altLang="ja-JP" u="sng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3.0</a:t>
            </a:r>
            <a:r>
              <a:rPr kumimoji="1" lang="ja-JP" altLang="en-US" u="sng" dirty="0">
                <a:latin typeface="HGP創英角ﾎﾟｯﾌﾟ体" pitchFamily="50" charset="-128"/>
                <a:ea typeface="HGP創英角ﾎﾟｯﾌﾟ体" pitchFamily="50" charset="-128"/>
              </a:rPr>
              <a:t>％</a:t>
            </a:r>
            <a:r>
              <a:rPr kumimoji="1"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３５年＝総返済額は？　</a:t>
            </a:r>
            <a:endParaRPr kumimoji="1"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金利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が　</a:t>
            </a:r>
            <a:r>
              <a:rPr lang="en-US" altLang="ja-JP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％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上がったら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" name="上矢印 3"/>
          <p:cNvSpPr/>
          <p:nvPr/>
        </p:nvSpPr>
        <p:spPr>
          <a:xfrm>
            <a:off x="4956008" y="3061078"/>
            <a:ext cx="48463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2020/9/29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9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6"/>
    </mc:Choice>
    <mc:Fallback xmlns="">
      <p:transition spd="slow" advTm="116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6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|1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8|0.9|1|1.4|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3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220</Words>
  <Application>Microsoft Office PowerPoint</Application>
  <PresentationFormat>ワイド画面</PresentationFormat>
  <Paragraphs>177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①金利の重さ</vt:lpstr>
      <vt:lpstr>住宅ローンの見直し（借り換え）</vt:lpstr>
      <vt:lpstr>住宅ローンの基本中の基本！ 　</vt:lpstr>
      <vt:lpstr>金利の重さ</vt:lpstr>
      <vt:lpstr>金利の重さ</vt:lpstr>
      <vt:lpstr>PowerPoint プレゼンテーション</vt:lpstr>
      <vt:lpstr>金利の重さ</vt:lpstr>
      <vt:lpstr>金利の重さ</vt:lpstr>
      <vt:lpstr>金利の重さ</vt:lpstr>
      <vt:lpstr>金利の重さ</vt:lpstr>
      <vt:lpstr>PowerPoint プレゼンテーション</vt:lpstr>
      <vt:lpstr>PowerPoint プレゼンテーション</vt:lpstr>
      <vt:lpstr>②ピストルとナイフ作戦</vt:lpstr>
      <vt:lpstr>もっと簡単にできないか？</vt:lpstr>
      <vt:lpstr>ピストルとナイフ作戦</vt:lpstr>
      <vt:lpstr>ピストルとナイフ作戦</vt:lpstr>
      <vt:lpstr>ピストルとナイフ作戦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鴨藤 政弘</dc:creator>
  <cp:lastModifiedBy>鴨藤 政弘</cp:lastModifiedBy>
  <cp:revision>3</cp:revision>
  <dcterms:created xsi:type="dcterms:W3CDTF">2020-09-24T16:09:40Z</dcterms:created>
  <dcterms:modified xsi:type="dcterms:W3CDTF">2020-09-24T16:16:40Z</dcterms:modified>
</cp:coreProperties>
</file>