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4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yyyy"年"m"月"</c:formatCode>
                <c:ptCount val="8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住宅ローンセミナー</a:t>
            </a:r>
            <a:br>
              <a:rPr kumimoji="1" lang="en-US" altLang="ja-JP" dirty="0"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1" lang="en-US" altLang="ja-JP" sz="2400" dirty="0"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1" lang="ja-JP" altLang="en-US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　　　　　　　　３０００万円　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金利</a:t>
            </a:r>
            <a:r>
              <a:rPr lang="en-US" altLang="ja-JP" u="sng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3.0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３５年＝総返済額は？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約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4,850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万円・・・②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3600" dirty="0"/>
              <a:t>　　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2.0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％　３５年＝　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約４</a:t>
            </a:r>
            <a:r>
              <a:rPr kumimoji="1"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,170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endParaRPr kumimoji="1"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3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3.0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％　３５年＝　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約４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,850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endParaRPr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3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ja-JP" altLang="en-US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600" dirty="0">
                <a:latin typeface="HGP創英角ﾎﾟｯﾌﾟ体" pitchFamily="50" charset="-128"/>
                <a:ea typeface="HGP創英角ﾎﾟｯﾌﾟ体" pitchFamily="50" charset="-128"/>
              </a:rPr>
              <a:t>金利</a:t>
            </a:r>
            <a:r>
              <a:rPr lang="en-US" altLang="ja-JP" sz="46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1.0</a:t>
            </a:r>
            <a:r>
              <a:rPr lang="ja-JP" altLang="en-US" sz="4600" dirty="0">
                <a:latin typeface="HGP創英角ﾎﾟｯﾌﾟ体" pitchFamily="50" charset="-128"/>
                <a:ea typeface="HGP創英角ﾎﾟｯﾌﾟ体" pitchFamily="50" charset="-128"/>
              </a:rPr>
              <a:t>％の違いで</a:t>
            </a:r>
            <a:r>
              <a:rPr lang="ja-JP" altLang="en-US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600" u="sng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約</a:t>
            </a:r>
            <a:r>
              <a:rPr lang="en-US" altLang="ja-JP" sz="4600" u="sng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680</a:t>
            </a:r>
            <a:r>
              <a:rPr lang="ja-JP" altLang="en-US" sz="4600" u="sng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lang="en-US" altLang="ja-JP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lang="ja-JP" altLang="en-US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</a:t>
            </a:r>
            <a:r>
              <a:rPr lang="en-US" altLang="ja-JP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-</a:t>
            </a:r>
            <a:r>
              <a:rPr lang="ja-JP" altLang="en-US" sz="4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①）</a:t>
            </a:r>
            <a:endParaRPr lang="en-US" altLang="ja-JP" sz="4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000" u="sng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</a:t>
            </a:r>
            <a:endParaRPr lang="en-US" altLang="ja-JP" sz="4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</a:t>
            </a:r>
            <a:r>
              <a:rPr lang="ja-JP" altLang="en-US" sz="2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ということは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0.1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％で　約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68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万円の違い</a:t>
            </a:r>
            <a:endParaRPr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dirty="0">
              <a:solidFill>
                <a:schemeClr val="accent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en-US" altLang="ja-JP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『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  <a:r>
              <a:rPr kumimoji="1" lang="en-US" altLang="ja-JP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　　　　　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dirty="0">
              <a:solidFill>
                <a:schemeClr val="accent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現在、借りている住宅ローン金利</a:t>
            </a:r>
            <a:endParaRPr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0.1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％でも</a:t>
            </a:r>
            <a:endParaRPr lang="en-US" altLang="ja-JP" sz="4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dirty="0">
                <a:latin typeface="HGP創英角ﾎﾟｯﾌﾟ体" pitchFamily="50" charset="-128"/>
                <a:ea typeface="HGP創英角ﾎﾟｯﾌﾟ体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dirty="0">
                <a:latin typeface="HGP創英角ﾎﾟｯﾌﾟ体" pitchFamily="50" charset="-128"/>
                <a:ea typeface="HGP創英角ﾎﾟｯﾌﾟ体" pitchFamily="50" charset="-128"/>
              </a:rPr>
              <a:t>高い？</a:t>
            </a: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12800" dirty="0">
                <a:latin typeface="HGP創英角ﾎﾟｯﾌﾟ体" pitchFamily="50" charset="-128"/>
                <a:ea typeface="HGP創英角ﾎﾟｯﾌﾟ体" pitchFamily="50" charset="-128"/>
              </a:rPr>
              <a:t>標準？</a:t>
            </a: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12800" dirty="0">
                <a:latin typeface="HGP創英角ﾎﾟｯﾌﾟ体" pitchFamily="50" charset="-128"/>
                <a:ea typeface="HGP創英角ﾎﾟｯﾌﾟ体" pitchFamily="50" charset="-128"/>
              </a:rPr>
              <a:t>低い？</a:t>
            </a: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12800" dirty="0">
                <a:latin typeface="HGP創英角ﾎﾟｯﾌﾟ体" pitchFamily="50" charset="-128"/>
                <a:ea typeface="HGP創英角ﾎﾟｯﾌﾟ体" pitchFamily="50" charset="-128"/>
              </a:rPr>
              <a:t>現在の定期預金金利（</a:t>
            </a:r>
            <a:r>
              <a:rPr lang="en-US" altLang="ja-JP" sz="12800" dirty="0"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12800" dirty="0">
                <a:latin typeface="HGP創英角ﾎﾟｯﾌﾟ体" pitchFamily="50" charset="-128"/>
                <a:ea typeface="HGP創英角ﾎﾟｯﾌﾟ体" pitchFamily="50" charset="-128"/>
              </a:rPr>
              <a:t>年）は？</a:t>
            </a: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96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</a:t>
            </a:r>
            <a:r>
              <a:rPr lang="ja-JP" altLang="en-US" sz="9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一般的な銀行定期預金（</a:t>
            </a:r>
            <a:r>
              <a:rPr lang="en-US" altLang="ja-JP" sz="9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9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年）　</a:t>
            </a:r>
            <a:r>
              <a:rPr lang="en-US" altLang="ja-JP" sz="9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0.0</a:t>
            </a:r>
            <a:r>
              <a:rPr lang="ja-JP" altLang="en-US" sz="9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１％</a:t>
            </a:r>
            <a:endParaRPr lang="en-US" altLang="ja-JP" sz="9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dirty="0">
                <a:latin typeface="HGP創英角ｺﾞｼｯｸUB" pitchFamily="50" charset="-128"/>
                <a:ea typeface="HGP創英角ｺﾞｼｯｸUB" pitchFamily="50" charset="-128"/>
              </a:rPr>
              <a:t>私</a:t>
            </a:r>
            <a:r>
              <a:rPr kumimoji="1" lang="ja-JP" altLang="en-US" sz="10000">
                <a:latin typeface="HGP創英角ｺﾞｼｯｸUB" pitchFamily="50" charset="-128"/>
                <a:ea typeface="HGP創英角ｺﾞｼｯｸUB" pitchFamily="50" charset="-128"/>
              </a:rPr>
              <a:t>は、</a:t>
            </a:r>
            <a:endParaRPr kumimoji="1" lang="en-US" altLang="ja-JP" sz="10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16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異常に低い！超低金利！</a:t>
            </a:r>
            <a:endParaRPr lang="en-US" altLang="ja-JP" sz="166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7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　　　　　　　　　　　　</a:t>
            </a:r>
            <a:r>
              <a:rPr lang="ja-JP" altLang="en-US" sz="9800" dirty="0">
                <a:latin typeface="HGP創英角ﾎﾟｯﾌﾟ体" pitchFamily="50" charset="-128"/>
                <a:ea typeface="HGP創英角ﾎﾟｯﾌﾟ体" pitchFamily="50" charset="-128"/>
              </a:rPr>
              <a:t>だと思っています！</a:t>
            </a:r>
            <a:endParaRPr lang="en-US" altLang="ja-JP" sz="9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4000" dirty="0">
              <a:solidFill>
                <a:schemeClr val="accent6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chemeClr val="accent6">
                  <a:lumMod val="60000"/>
                  <a:lumOff val="4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92B85C6-74A7-41F5-A0D5-A94D9321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E89D2A-6528-4773-B89D-5A1587A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08EE31-596A-46D3-891F-4781D272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9951"/>
            <a:ext cx="8928992" cy="63953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C764EA-0D1A-4640-8F43-117140F3AF5C}"/>
              </a:ext>
            </a:extLst>
          </p:cNvPr>
          <p:cNvSpPr txBox="1"/>
          <p:nvPr/>
        </p:nvSpPr>
        <p:spPr>
          <a:xfrm>
            <a:off x="4070159" y="63360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27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2016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29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日の金融政策決定会合で、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日銀は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「マイナス金利」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導入を決定。</a:t>
            </a:r>
            <a:endParaRPr kumimoji="1" lang="en-US" altLang="ja-JP" sz="28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944413" y="3014740"/>
            <a:ext cx="2990850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 descr="地図のスクリーンショットの画面&#10;&#10;自動的に生成された説明">
            <a:extLst>
              <a:ext uri="{FF2B5EF4-FFF2-40B4-BE49-F238E27FC236}">
                <a16:creationId xmlns:a16="http://schemas.microsoft.com/office/drawing/2014/main" id="{E48C11D1-2C59-4D67-8E64-2684B5E70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7"/>
            <a:ext cx="9144000" cy="6328292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6084168" y="486916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6156176" y="3717032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2016</a:t>
            </a:r>
            <a:r>
              <a:rPr lang="ja-JP" altLang="en-US" sz="1400" dirty="0">
                <a:solidFill>
                  <a:schemeClr val="tx1"/>
                </a:solidFill>
              </a:rPr>
              <a:t>年</a:t>
            </a:r>
            <a:r>
              <a:rPr lang="en-US" altLang="ja-JP" sz="1400" dirty="0">
                <a:solidFill>
                  <a:schemeClr val="tx1"/>
                </a:solidFill>
              </a:rPr>
              <a:t>2</a:t>
            </a:r>
            <a:r>
              <a:rPr lang="ja-JP" altLang="en-US" sz="1400" dirty="0">
                <a:solidFill>
                  <a:schemeClr val="tx1"/>
                </a:solidFill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</a:rPr>
              <a:t>24</a:t>
            </a:r>
            <a:r>
              <a:rPr lang="ja-JP" altLang="en-US" sz="1400" dirty="0">
                <a:solidFill>
                  <a:schemeClr val="tx1"/>
                </a:solidFill>
              </a:rPr>
              <a:t>日より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4070159" y="63360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>
                <a:latin typeface="HGP創英角ﾎﾟｯﾌﾟ体" pitchFamily="50" charset="-128"/>
                <a:ea typeface="HGP創英角ﾎﾟｯﾌﾟ体" pitchFamily="50" charset="-128"/>
              </a:rPr>
              <a:t>住宅ローンは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メンテナンス</a:t>
            </a:r>
            <a:r>
              <a:rPr kumimoji="1" lang="ja-JP" altLang="en-US" sz="3600" dirty="0">
                <a:latin typeface="HGP創英角ﾎﾟｯﾌﾟ体" pitchFamily="50" charset="-128"/>
                <a:ea typeface="HGP創英角ﾎﾟｯﾌﾟ体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金利状況の変化！</a:t>
            </a:r>
            <a:r>
              <a:rPr lang="ja-JP" altLang="en-US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金融環境の変化！</a:t>
            </a:r>
            <a:endParaRPr kumimoji="1" lang="en-US" altLang="ja-JP" sz="39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常に</a:t>
            </a:r>
            <a:r>
              <a:rPr kumimoji="1" lang="ja-JP" altLang="en-US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情報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を仕入れ、行動する！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住宅ローンは借りた後の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メンテナンス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が、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非常に　</a:t>
            </a:r>
            <a:r>
              <a:rPr kumimoji="1" lang="ja-JP" altLang="en-US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重要です！</a:t>
            </a:r>
            <a:endParaRPr kumimoji="1" lang="en-US" altLang="ja-JP" sz="39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定価（基準金利）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は変わっていないのに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実売価格（実勢金利）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は下がっている！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金融機関間（銀行間）の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競争激化！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定価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では売れない！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借りた後に、定期的に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見直し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する方は少ない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気付いていない方が非常に多いです！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562040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852936"/>
            <a:ext cx="0" cy="15841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87624" y="2938014"/>
            <a:ext cx="0" cy="49098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9" y="1721381"/>
            <a:ext cx="1008112" cy="720080"/>
          </a:xfrm>
          <a:prstGeom prst="wedgeRoundRectCallout">
            <a:avLst>
              <a:gd name="adj1" fmla="val -87734"/>
              <a:gd name="adj2" fmla="val 2258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black"/>
                </a:solidFill>
                <a:latin typeface="Franklin Gothic Book"/>
                <a:ea typeface="ＭＳ Ｐゴシック" panose="020B0600070205080204" pitchFamily="50" charset="-128"/>
              </a:rPr>
              <a:t>優遇幅</a:t>
            </a:r>
            <a:endParaRPr lang="en-US" altLang="ja-JP" b="1" dirty="0">
              <a:solidFill>
                <a:prstClr val="black"/>
              </a:solidFill>
              <a:latin typeface="Franklin Gothic Book"/>
              <a:ea typeface="ＭＳ Ｐゴシック" panose="020B0600070205080204" pitchFamily="50" charset="-128"/>
            </a:endParaRPr>
          </a:p>
          <a:p>
            <a:pPr defTabSz="914353"/>
            <a:r>
              <a:rPr lang="en-US" altLang="ja-JP" b="1" dirty="0">
                <a:solidFill>
                  <a:prstClr val="black"/>
                </a:solidFill>
                <a:latin typeface="Franklin Gothic Book"/>
                <a:ea typeface="ＭＳ Ｐゴシック" panose="020B0600070205080204" pitchFamily="50" charset="-128"/>
              </a:rPr>
              <a:t>1.98%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Franklin Gothic Book"/>
                <a:ea typeface="ＭＳ Ｐゴシック" panose="020B060007020508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Franklin Gothic Book"/>
              <a:ea typeface="ＭＳ Ｐゴシック" panose="020B060007020508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Franklin Gothic Book"/>
                <a:ea typeface="ＭＳ Ｐゴシック" panose="020B060007020508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042108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5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定価　</a:t>
            </a:r>
            <a:r>
              <a:rPr kumimoji="1" lang="en-US" altLang="ja-JP" sz="5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5,000</a:t>
            </a:r>
            <a:r>
              <a:rPr kumimoji="1" lang="ja-JP" altLang="en-US" sz="5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kumimoji="1"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8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の高級シャンプー（資生堂）</a:t>
            </a:r>
            <a:endParaRPr kumimoji="1"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（変動金利の基準金利は</a:t>
            </a:r>
            <a:r>
              <a:rPr kumimoji="1" lang="en-US" altLang="ja-JP" sz="2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2.475</a:t>
            </a:r>
            <a:r>
              <a:rPr kumimoji="1" lang="ja-JP" altLang="en-US" sz="2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毎月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2,500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円）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で定期購入していました！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しかし、カネボウが新商品を出した為　　いつの間にか・・・</a:t>
            </a:r>
            <a:endParaRPr lang="en-US" altLang="ja-JP" sz="2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4600" u="sng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実売価格</a:t>
            </a:r>
            <a:r>
              <a:rPr kumimoji="1" lang="ja-JP" altLang="en-US" sz="4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　</a:t>
            </a:r>
            <a:endParaRPr kumimoji="1" lang="en-US" altLang="ja-JP" sz="4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１</a:t>
            </a:r>
            <a:r>
              <a:rPr lang="en-US" altLang="ja-JP" sz="4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ja-JP" altLang="en-US" sz="4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３００</a:t>
            </a:r>
            <a:r>
              <a:rPr kumimoji="1" lang="ja-JP" altLang="en-US" sz="4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kumimoji="1" lang="ja-JP" altLang="en-US" sz="4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kumimoji="1"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3,7</a:t>
            </a:r>
            <a:r>
              <a:rPr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円引き）になっていました！</a:t>
            </a:r>
            <a:endParaRPr kumimoji="1"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r>
              <a:rPr kumimoji="1" lang="ja-JP" altLang="en-US" sz="2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（適用金利は</a:t>
            </a:r>
            <a:r>
              <a:rPr kumimoji="1" lang="en-US" altLang="ja-JP" sz="29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0.</a:t>
            </a:r>
            <a:r>
              <a:rPr lang="en-US" altLang="ja-JP" sz="29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65</a:t>
            </a:r>
            <a:r>
              <a:rPr kumimoji="1" lang="ja-JP" altLang="en-US" sz="29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kumimoji="1" lang="ja-JP" altLang="en-US" sz="29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①変動金利</a:t>
            </a:r>
            <a:endParaRPr kumimoji="1"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kumimoji="1"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年固定（固定金利期間選択型）</a:t>
            </a:r>
            <a:endParaRPr kumimoji="1"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①変動金利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基準金利　　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２．４７５％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あなたのローン金利は現在　</a:t>
            </a:r>
            <a:r>
              <a:rPr lang="ja-JP" altLang="en-US" sz="3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何％</a:t>
            </a:r>
            <a:r>
              <a:rPr lang="ja-JP" altLang="en-US" sz="3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ですか？</a:t>
            </a:r>
            <a:endParaRPr lang="en-US" altLang="ja-JP" sz="3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優遇金利</a:t>
            </a:r>
            <a:r>
              <a:rPr lang="ja-JP" altLang="en-US" sz="3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r>
              <a:rPr kumimoji="1" lang="ja-JP" altLang="en-US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何％なのか？</a:t>
            </a:r>
            <a:r>
              <a:rPr kumimoji="1" lang="ja-JP" altLang="en-US" sz="35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が重要です。</a:t>
            </a:r>
            <a:endParaRPr kumimoji="1" lang="en-US" altLang="ja-JP" sz="35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優遇金利は借入れ時期、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96942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ジャパンネット銀行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0.380%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住信</a:t>
                      </a:r>
                      <a:r>
                        <a:rPr kumimoji="1" lang="en-US" altLang="ja-JP" dirty="0"/>
                        <a:t>SBI</a:t>
                      </a:r>
                      <a:r>
                        <a:rPr kumimoji="1" lang="ja-JP" altLang="en-US" dirty="0"/>
                        <a:t>ネット銀行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0.398%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じぶん銀行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0.429%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3131840" y="5626114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＊</a:t>
            </a:r>
            <a:r>
              <a:rPr kumimoji="1" lang="en-US" altLang="ja-JP" sz="1200" dirty="0"/>
              <a:t>2020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9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日現在インターネットによる独自調べ</a:t>
            </a:r>
            <a:endParaRPr kumimoji="1" lang="en-US" altLang="ja-JP" sz="1200" dirty="0"/>
          </a:p>
          <a:p>
            <a:r>
              <a:rPr lang="ja-JP" altLang="en-US" sz="1200" dirty="0"/>
              <a:t>＊各商品を比較検討する際は商品説明書をよく確認してください。本ランキングは表中の</a:t>
            </a:r>
            <a:endParaRPr lang="en-US" altLang="ja-JP" sz="1200" dirty="0"/>
          </a:p>
          <a:p>
            <a:r>
              <a:rPr kumimoji="1" lang="ja-JP" altLang="en-US" sz="1200" dirty="0"/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どんなイメージをお持ちでしょうか？</a:t>
            </a:r>
            <a:endParaRPr kumimoji="1"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1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面倒くさいんじゃないの・・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審査とかもあるんでしょ？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時間もかかりそうだし・・・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お金（諸費用）もかかるんでしょ？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</a:t>
            </a:r>
            <a:r>
              <a:rPr lang="ja-JP" altLang="en-US" sz="41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ですよね！</a:t>
            </a:r>
            <a:endParaRPr lang="en-US" altLang="ja-JP" sz="41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5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実は簡単な方法が</a:t>
            </a:r>
            <a:endParaRPr lang="en-US" altLang="ja-JP" sz="5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</a:t>
            </a:r>
            <a:r>
              <a:rPr lang="ja-JP" altLang="en-US" sz="47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あるんです！</a:t>
            </a:r>
            <a:endParaRPr lang="en-US" altLang="ja-JP" sz="47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　　基準金利　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2.475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</a:t>
            </a: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（優遇金利　　－</a:t>
            </a:r>
            <a:r>
              <a:rPr kumimoji="1" lang="en-US" altLang="ja-JP" sz="2400" dirty="0">
                <a:latin typeface="HGP創英角ﾎﾟｯﾌﾟ体" pitchFamily="50" charset="-128"/>
                <a:ea typeface="HGP創英角ﾎﾟｯﾌﾟ体" pitchFamily="50" charset="-128"/>
              </a:rPr>
              <a:t>1.</a:t>
            </a:r>
            <a:r>
              <a:rPr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８５</a:t>
            </a: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％）</a:t>
            </a:r>
            <a:endParaRPr kumimoji="1"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適用金利　　０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６２５％</a:t>
            </a:r>
            <a:endParaRPr lang="en-US" altLang="ja-JP" sz="28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800" dirty="0">
                <a:latin typeface="HGP創英角ﾎﾟｯﾌﾟ体" pitchFamily="50" charset="-128"/>
                <a:ea typeface="HGP創英角ﾎﾟｯﾌﾟ体" pitchFamily="50" charset="-128"/>
              </a:rPr>
              <a:t>現在</a:t>
            </a:r>
            <a:r>
              <a:rPr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0.875</a:t>
            </a:r>
            <a:r>
              <a:rPr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sz="2800" dirty="0">
                <a:latin typeface="HGP創英角ﾎﾟｯﾌﾟ体" pitchFamily="50" charset="-128"/>
                <a:ea typeface="HGP創英角ﾎﾟｯﾌﾟ体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2800" dirty="0">
                <a:latin typeface="HGP創英角ﾎﾟｯﾌﾟ体" pitchFamily="50" charset="-128"/>
                <a:ea typeface="HGP創英角ﾎﾟｯﾌﾟ体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  <a:endParaRPr kumimoji="1"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現在の</a:t>
            </a:r>
            <a:r>
              <a:rPr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比較サイト上での</a:t>
            </a: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最低金利は</a:t>
            </a:r>
            <a:r>
              <a:rPr kumimoji="1"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kumimoji="1"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表面金利　０．３８０％（手数料別）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実質　　０．５８０％</a:t>
            </a:r>
            <a:endParaRPr kumimoji="1"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ja-JP" altLang="en-US" sz="28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７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年前に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3,000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を変動金利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1.075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endParaRPr kumimoji="1"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</a:t>
            </a:r>
            <a:r>
              <a:rPr kumimoji="1"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３５年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で借り入れした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S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さん！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現在残高　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2,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４９３万円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を保証料込み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６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　　　　　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</a:t>
            </a:r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２８年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で借り換えた場合！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総返済額は約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162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万円減額！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</a:t>
            </a:r>
            <a:endParaRPr kumimoji="1" lang="en-US" altLang="ja-JP" sz="28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②</a:t>
            </a:r>
            <a:r>
              <a:rPr lang="en-US" altLang="ja-JP" sz="4000" dirty="0"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年固定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金利は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銀行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によって違います！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あなたの金利は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何％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ですか？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金利は人によっても違います！</a:t>
            </a: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44127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ジャパンネット銀行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0.545%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じぶん銀行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0.55%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イオン銀行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0.57%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ソニー銀行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0.645%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3131840" y="5626114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＊</a:t>
            </a:r>
            <a:r>
              <a:rPr kumimoji="1" lang="en-US" altLang="ja-JP" sz="1200" dirty="0"/>
              <a:t>2020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9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日現在インターネットによる独自調べ</a:t>
            </a:r>
            <a:endParaRPr kumimoji="1" lang="en-US" altLang="ja-JP" sz="1200" dirty="0"/>
          </a:p>
          <a:p>
            <a:r>
              <a:rPr lang="ja-JP" altLang="en-US" sz="1200" dirty="0"/>
              <a:t>＊各商品を比較検討する際は商品説明書をよく確認してください。本ランキングは表中の</a:t>
            </a:r>
            <a:endParaRPr lang="en-US" altLang="ja-JP" sz="1200" dirty="0"/>
          </a:p>
          <a:p>
            <a:r>
              <a:rPr kumimoji="1" lang="ja-JP" altLang="en-US" sz="1200" dirty="0"/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　現在　１０年固定金利の相場　</a:t>
            </a:r>
            <a:r>
              <a:rPr lang="en-US" altLang="ja-JP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５４５</a:t>
            </a:r>
            <a:r>
              <a:rPr kumimoji="1"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％～（保証料別）</a:t>
            </a:r>
            <a:endParaRPr kumimoji="1"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</a:t>
            </a:r>
            <a:r>
              <a:rPr kumimoji="1" lang="en-US" altLang="ja-JP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1.0</a:t>
            </a:r>
            <a:r>
              <a:rPr kumimoji="1"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％（保証料別）</a:t>
            </a: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以上で借り入れしている方！</a:t>
            </a:r>
            <a:endParaRPr kumimoji="1"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　　　　　見直しが必要です！</a:t>
            </a:r>
            <a:endParaRPr kumimoji="1"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　　　　　現在　</a:t>
            </a:r>
            <a:r>
              <a:rPr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比較サイト上での</a:t>
            </a:r>
            <a:r>
              <a:rPr kumimoji="1"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最低金利</a:t>
            </a:r>
            <a:endParaRPr kumimoji="1" lang="en-US" altLang="ja-JP" sz="2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表面金利　　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５４５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％（保証料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別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kumimoji="1" lang="en-US" altLang="ja-JP" sz="28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</a:t>
            </a:r>
            <a:r>
              <a:rPr lang="ja-JP" altLang="en-US" sz="2800" dirty="0">
                <a:latin typeface="HGP創英角ﾎﾟｯﾌﾟ体" pitchFamily="50" charset="-128"/>
                <a:ea typeface="HGP創英角ﾎﾟｯﾌﾟ体" pitchFamily="50" charset="-128"/>
              </a:rPr>
              <a:t>実質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 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0.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７４５％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１０年固定金利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5879"/>
            <a:ext cx="8229600" cy="421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9" y="414908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5" y="41490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720080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％で借りられる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５年前に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,000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1.35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11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年目以降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（基準金利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－優遇</a:t>
            </a:r>
            <a:r>
              <a:rPr lang="en-US" altLang="ja-JP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1.0</a:t>
            </a:r>
            <a:r>
              <a:rPr lang="ja-JP" altLang="en-US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35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で借り入れした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Ｋさん！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9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現在残高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2,660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0.87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（保証料込み）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11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年以降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1.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６％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－</a:t>
            </a:r>
            <a:r>
              <a:rPr lang="en-US" altLang="ja-JP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1.4</a:t>
            </a:r>
            <a:r>
              <a:rPr lang="ja-JP" altLang="en-US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30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で借り換え！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総返済額は約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280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万円削減！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事例の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①変動金利の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Ｓ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さん　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</a:t>
            </a:r>
            <a:r>
              <a:rPr kumimoji="1" lang="en-US" altLang="ja-JP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162</a:t>
            </a:r>
            <a:r>
              <a:rPr kumimoji="1"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万円</a:t>
            </a:r>
            <a:endParaRPr kumimoji="1" lang="en-US" altLang="ja-JP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年固定の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Ｋ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さん　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</a:t>
            </a:r>
            <a: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280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万円</a:t>
            </a: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お二人は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借入時の金利と現在の金利差を使って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借換えによって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メリット（節約）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を出しました！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住宅ローンの基本中の基本！</a:t>
            </a:r>
            <a:br>
              <a:rPr lang="en-US" altLang="ja-JP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1" lang="ja-JP" altLang="en-US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まずは、</a:t>
            </a:r>
            <a:endParaRPr lang="en-US" altLang="ja-JP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  <a:r>
              <a:rPr kumimoji="1" lang="en-US" altLang="ja-JP" sz="5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『</a:t>
            </a:r>
            <a:r>
              <a:rPr kumimoji="1" lang="ja-JP" altLang="en-US" sz="5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  <a:r>
              <a:rPr kumimoji="1" lang="en-US" altLang="ja-JP" sz="5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を知ってください！</a:t>
            </a:r>
            <a:endParaRPr kumimoji="1" lang="en-US" altLang="ja-JP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sz="4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面倒な手続きや、多額な費用や時間をかけず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住宅ローンの金利を下げることが出来ないか？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実は・・・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kumimoji="1"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出来るんです！</a:t>
            </a:r>
            <a:r>
              <a:rPr kumimoji="1" lang="en-US" altLang="ja-JP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銀行員は絶対に教えてくれない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方法があるんです！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住宅ローンの金利を値切る方法！</a:t>
            </a: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電話を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本かけるだけ・・・</a:t>
            </a: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20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2000" dirty="0">
                <a:solidFill>
                  <a:schemeClr val="tx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つ質問をします</a:t>
            </a:r>
            <a:endParaRPr kumimoji="1"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今借りている住宅ローンを来月の末に全部返す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としたらいくら返済すればよいですか？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済したら、保証料はいくら返ってきますか？</a:t>
            </a:r>
            <a:r>
              <a:rPr kumimoji="1"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返済に遅れがない　</a:t>
            </a:r>
            <a:r>
              <a:rPr kumimoji="1"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転職</a:t>
            </a:r>
            <a:r>
              <a:rPr kumimoji="1" lang="en-US" altLang="ja-JP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年以内でない　等　　</a:t>
            </a:r>
            <a:endParaRPr kumimoji="1"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事前準備</a:t>
            </a:r>
            <a:r>
              <a:rPr kumimoji="1"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ピストルとナイフ作戦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借入れ銀行から</a:t>
            </a:r>
            <a:endParaRPr lang="en-US" altLang="ja-JP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</a:t>
            </a:r>
            <a:endParaRPr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①どうされましたか？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「いやちょっと・・・」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②もしかして、他行で借換えを考えられてますか？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「まあ、そんな感じです・・・」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③どこの銀行ですか？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「○○○銀行ですけど・・・」　　</a:t>
            </a: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ピストルとナイフ作戦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④条件は？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「変動金利　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0.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４９％です・・・」</a:t>
            </a:r>
            <a:endParaRPr lang="en-US" altLang="ja-JP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ちょっと待ってください。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当行でも金利は下げられますから・・・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と、家まで説得に来ます。</a:t>
            </a:r>
            <a:endParaRPr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当行にとって大事なお客様ですので、</a:t>
            </a: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r>
              <a:rPr lang="ja-JP" altLang="en-US" sz="3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特別に　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金利を引き下げさせて頂きます。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是非そのまま当行とお取引をご継続ください・・・</a:t>
            </a:r>
            <a:r>
              <a:rPr lang="en-US" altLang="ja-JP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と先方から</a:t>
            </a:r>
            <a:r>
              <a:rPr lang="ja-JP" altLang="en-US" sz="4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金利引き下げの話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をしてきます。</a:t>
            </a:r>
            <a:endParaRPr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防衛金利は</a:t>
            </a:r>
            <a:r>
              <a:rPr kumimoji="1" lang="en-US" altLang="ja-JP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0.65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③フラット３５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固定金利だから・・・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年間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１％優遇制度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があるから・・・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見直し不要？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繰上げ返済は必要？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機構団信に加入しているが・・・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フラット３５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現在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(2020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月）の全期間固定の金利は？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フラット３５は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.31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です！（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年以上）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 １</a:t>
            </a:r>
            <a: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.24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　　　　 </a:t>
            </a:r>
            <a:r>
              <a:rPr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(20</a:t>
            </a:r>
            <a:r>
              <a:rPr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年以下）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</a:t>
            </a:r>
            <a:r>
              <a:rPr lang="ja-JP" altLang="en-US" sz="2400" i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団信込み　　</a:t>
            </a:r>
            <a:endParaRPr lang="en-US" altLang="ja-JP" sz="2400" i="1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400" i="1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あなたのフラット３５の借入時の金利は？</a:t>
            </a:r>
            <a:endParaRPr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フラット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9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364011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３０００万円　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金利　　％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３５年＝総返済額は？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現在の全期間固定の金利は何％でしょう？？？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743908" y="2996952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５年前に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,000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1.1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％（優遇後）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年間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11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年目以降</a:t>
            </a:r>
            <a:r>
              <a:rPr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2.1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３５年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で借り入れした　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Ｎさん！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19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現在残高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2,645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フラット</a:t>
            </a:r>
            <a:r>
              <a:rPr lang="en-US" altLang="ja-JP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35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1.35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endParaRPr lang="en-US" altLang="ja-JP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（団信込み）</a:t>
            </a:r>
            <a:r>
              <a:rPr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30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で借り換え！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総返済額は約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206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万円削減！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さらに団信の保険料約１５２万円も節約！</a:t>
            </a:r>
            <a:endParaRPr lang="en-US" altLang="ja-JP" sz="3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団信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団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体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信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用</a:t>
            </a:r>
            <a:r>
              <a:rPr lang="ja-JP" altLang="en-US" sz="4000" u="sng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生命保険</a:t>
            </a:r>
            <a:r>
              <a:rPr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の略。</a:t>
            </a: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住宅ローンを借り入れした方が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死亡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した場合に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ご遺族にローンが残らないように、</a:t>
            </a:r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ローン残高を　ゼロ（</a:t>
            </a:r>
            <a:r>
              <a:rPr lang="ja-JP" altLang="en-US" sz="4000" dirty="0" err="1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無し</a:t>
            </a:r>
            <a:r>
              <a:rPr lang="ja-JP" altLang="en-US" sz="4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lang="en-US" altLang="ja-JP" sz="40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にしてくれる</a:t>
            </a:r>
            <a:r>
              <a:rPr lang="ja-JP" altLang="en-US" u="sng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生命（死亡）保険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のこと！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機構団信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フラット３５の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機構団信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について！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機構団信が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2017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改良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されました！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それまでは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別払い　　　　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残高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×0.358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　　年払い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2017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月から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返済金に組み入れ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残高</a:t>
            </a:r>
            <a:r>
              <a:rPr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×0.28%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algn="r">
              <a:buNone/>
            </a:pP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機構団信に加入しない方は金利から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団信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ついでに、</a:t>
            </a:r>
            <a:endParaRPr kumimoji="1"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3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　さらにお得な情報でコストダウン！</a:t>
            </a:r>
            <a:endParaRPr kumimoji="1"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rgbClr val="00B0F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フラット３５のご利用者以外の方にも・・・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創英角ﾎﾟｯﾌﾟ体" pitchFamily="50" charset="-128"/>
                <a:ea typeface="HGP創英角ﾎﾟｯﾌﾟ体" pitchFamily="50" charset="-128"/>
              </a:rPr>
              <a:t>住宅ローンを借りた後には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生命保険の見直し！</a:t>
            </a:r>
            <a:endParaRPr kumimoji="1" lang="ja-JP" altLang="en-US" sz="32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民間住宅ローンにも団信がついています。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保険料は銀行負担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になっていますが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</a:t>
            </a:r>
            <a:r>
              <a:rPr lang="en-US" altLang="ja-JP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『</a:t>
            </a:r>
            <a:r>
              <a:rPr lang="ja-JP" altLang="en-US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生命保険</a:t>
            </a:r>
            <a:r>
              <a:rPr lang="en-US" altLang="ja-JP" sz="3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』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は</a:t>
            </a:r>
            <a:r>
              <a:rPr lang="ja-JP" altLang="en-US" sz="35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二重加入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になります。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既に加入済みの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生命保険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を減額し</a:t>
            </a:r>
            <a:endParaRPr kumimoji="1"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生命保険料の節約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をしましょう！</a:t>
            </a:r>
            <a:endParaRPr kumimoji="1" lang="en-US" altLang="ja-JP" sz="4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</a:t>
            </a:r>
            <a:r>
              <a:rPr kumimoji="1" lang="ja-JP" altLang="en-US" sz="4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生命保険は、何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のために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生命保険（死亡保険）の加入目的！</a:t>
            </a:r>
            <a:endParaRPr kumimoji="1" lang="en-US" altLang="ja-JP" sz="3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18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ご主人様に万一のことがあった時に、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ご遺族の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生活が困らないため！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いくらあれば困らないか？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必要保障額</a:t>
            </a:r>
            <a:r>
              <a:rPr lang="en-US" altLang="ja-JP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＝必要保険金額</a:t>
            </a:r>
            <a:endParaRPr kumimoji="1" lang="ja-JP" altLang="en-US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HGP創英角ﾎﾟｯﾌﾟ体" pitchFamily="50" charset="-128"/>
                <a:ea typeface="HGP創英角ﾎﾟｯﾌﾟ体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遺族年金を考慮！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月収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収入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保障保険　</a:t>
            </a:r>
            <a:r>
              <a:rPr kumimoji="1" lang="en-US" altLang="ja-JP" dirty="0">
                <a:latin typeface="HGP創英角ﾎﾟｯﾌﾟ体" pitchFamily="50" charset="-128"/>
                <a:ea typeface="HGP創英角ﾎﾟｯﾌﾟ体" pitchFamily="50" charset="-128"/>
              </a:rPr>
              <a:t>20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年に入っておく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住宅ローン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を利用して住宅を購入した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歳の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4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4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さん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5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団信、遺族年金等　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を考慮して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生命保険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を見直し、</a:t>
            </a:r>
            <a:r>
              <a:rPr kumimoji="1" lang="ja-JP" altLang="en-US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月々</a:t>
            </a:r>
            <a:r>
              <a:rPr kumimoji="1" lang="en-US" altLang="ja-JP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3,</a:t>
            </a:r>
            <a:r>
              <a:rPr lang="ja-JP" altLang="en-US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</a:t>
            </a:r>
            <a:r>
              <a:rPr kumimoji="1" lang="en-US" altLang="ja-JP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kumimoji="1" lang="ja-JP" altLang="en-US" sz="3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kumimoji="1" lang="en-US" altLang="ja-JP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2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保険料を削減！</a:t>
            </a:r>
            <a:endParaRPr kumimoji="1" lang="en-US" altLang="ja-JP" sz="2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歳から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60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歳までの</a:t>
            </a:r>
            <a:endParaRPr kumimoji="1"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kumimoji="1" lang="en-US" altLang="ja-JP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年間で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約９３</a:t>
            </a:r>
            <a:r>
              <a:rPr kumimoji="1"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万円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変動費の見直し！</a:t>
            </a:r>
            <a:endParaRPr kumimoji="1" lang="en-US" altLang="ja-JP" sz="40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食費、光熱費の節約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大変で、努力を続けなければならない！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固定費の見直し！</a:t>
            </a:r>
            <a:endParaRPr kumimoji="1" lang="en-US" altLang="ja-JP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①住宅ローンの見直し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②生命保険の見直し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難しいが、一度の努力で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３０００万円　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金利</a:t>
            </a:r>
            <a:r>
              <a:rPr lang="en-US" altLang="ja-JP" u="sng" dirty="0">
                <a:latin typeface="HGP創英角ﾎﾟｯﾌﾟ体" pitchFamily="50" charset="-128"/>
                <a:ea typeface="HGP創英角ﾎﾟｯﾌﾟ体" pitchFamily="50" charset="-128"/>
              </a:rPr>
              <a:t>1.32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３５年＝総返済額は？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endParaRPr lang="en-US" altLang="ja-JP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フラット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35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新機構団信込み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上矢印 3"/>
          <p:cNvSpPr/>
          <p:nvPr/>
        </p:nvSpPr>
        <p:spPr>
          <a:xfrm>
            <a:off x="3779912" y="328498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個別相談（無料）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本日の情報をもとに、</a:t>
            </a:r>
            <a:r>
              <a:rPr kumimoji="1" lang="ja-JP" altLang="en-US" sz="51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ご自身</a:t>
            </a: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でトライされても</a:t>
            </a:r>
            <a:r>
              <a:rPr kumimoji="1" lang="en-US" altLang="ja-JP" sz="5100" dirty="0">
                <a:latin typeface="HGP創英角ﾎﾟｯﾌﾟ体" pitchFamily="50" charset="-128"/>
                <a:ea typeface="HGP創英角ﾎﾟｯﾌﾟ体" pitchFamily="50" charset="-128"/>
              </a:rPr>
              <a:t>OK</a:t>
            </a: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です！</a:t>
            </a:r>
            <a:endParaRPr kumimoji="1" lang="en-US" altLang="ja-JP" sz="51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ただし、</a:t>
            </a:r>
            <a:r>
              <a:rPr kumimoji="1" lang="ja-JP" altLang="en-US" sz="5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見直し方法は人によって違います</a:t>
            </a: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ので、</a:t>
            </a:r>
            <a:endParaRPr kumimoji="1" lang="en-US" altLang="ja-JP" sz="51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5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成功確率</a:t>
            </a:r>
            <a:r>
              <a:rPr kumimoji="1"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を高めるには</a:t>
            </a:r>
            <a:r>
              <a:rPr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、</a:t>
            </a:r>
            <a:r>
              <a:rPr lang="ja-JP" altLang="en-US" sz="59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個別相談</a:t>
            </a:r>
            <a:r>
              <a:rPr lang="ja-JP" altLang="en-US" sz="5100" dirty="0">
                <a:latin typeface="HGP創英角ﾎﾟｯﾌﾟ体" pitchFamily="50" charset="-128"/>
                <a:ea typeface="HGP創英角ﾎﾟｯﾌﾟ体" pitchFamily="50" charset="-128"/>
              </a:rPr>
              <a:t>を受けて頂くのが一番です。</a:t>
            </a:r>
            <a:endParaRPr kumimoji="1" lang="en-US" altLang="ja-JP" sz="3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4500" dirty="0">
                <a:latin typeface="HGP創英角ﾎﾟｯﾌﾟ体" pitchFamily="50" charset="-128"/>
                <a:ea typeface="HGP創英角ﾎﾟｯﾌﾟ体" pitchFamily="50" charset="-128"/>
              </a:rPr>
              <a:t>あなたの選択</a:t>
            </a:r>
            <a:endParaRPr lang="en-US" altLang="ja-JP" sz="45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latin typeface="HGP創英角ﾎﾟｯﾌﾟ体" pitchFamily="50" charset="-128"/>
                <a:ea typeface="HGP創英角ﾎﾟｯﾌﾟ体" pitchFamily="50" charset="-128"/>
              </a:rPr>
              <a:t>①自分で勉強して見直す</a:t>
            </a:r>
            <a:endParaRPr lang="en-US" altLang="ja-JP" sz="6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latin typeface="HGP創英角ﾎﾟｯﾌﾟ体" pitchFamily="50" charset="-128"/>
                <a:ea typeface="HGP創英角ﾎﾟｯﾌﾟ体" pitchFamily="50" charset="-128"/>
              </a:rPr>
              <a:t>②個別相談を申し込む</a:t>
            </a:r>
            <a:endParaRPr lang="en-US" altLang="ja-JP" sz="60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kumimoji="1" lang="en-US" altLang="ja-JP" sz="59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今回</a:t>
            </a:r>
            <a:r>
              <a:rPr lang="en-US" altLang="ja-JP" sz="8000" dirty="0">
                <a:latin typeface="HGP創英角ﾎﾟｯﾌﾟ体" pitchFamily="50" charset="-128"/>
                <a:ea typeface="HGP創英角ﾎﾟｯﾌﾟ体" pitchFamily="50" charset="-128"/>
              </a:rPr>
              <a:t>『</a:t>
            </a:r>
            <a:r>
              <a:rPr lang="ja-JP" altLang="en-US" sz="8000" dirty="0">
                <a:latin typeface="HGP創英角ﾎﾟｯﾌﾟ体" pitchFamily="50" charset="-128"/>
                <a:ea typeface="HGP創英角ﾎﾟｯﾌﾟ体" pitchFamily="50" charset="-128"/>
              </a:rPr>
              <a:t>○○○○○</a:t>
            </a:r>
            <a:r>
              <a:rPr lang="en-US" altLang="ja-JP" sz="8000" dirty="0">
                <a:latin typeface="HGP創英角ﾎﾟｯﾌﾟ体" pitchFamily="50" charset="-128"/>
                <a:ea typeface="HGP創英角ﾎﾟｯﾌﾟ体" pitchFamily="50" charset="-128"/>
              </a:rPr>
              <a:t>』</a:t>
            </a:r>
            <a:r>
              <a:rPr lang="ja-JP" altLang="en-US" sz="8000" dirty="0">
                <a:latin typeface="HGP創英角ﾎﾟｯﾌﾟ体" pitchFamily="50" charset="-128"/>
                <a:ea typeface="HGP創英角ﾎﾟｯﾌﾟ体" pitchFamily="50" charset="-128"/>
              </a:rPr>
              <a:t>様</a:t>
            </a: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のご厚意により</a:t>
            </a:r>
            <a:r>
              <a:rPr kumimoji="1"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kumimoji="1" lang="en-US" altLang="ja-JP" sz="59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8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相談料は無料です！</a:t>
            </a: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kumimoji="1" lang="en-US" altLang="ja-JP" sz="59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　　</a:t>
            </a:r>
            <a:r>
              <a:rPr kumimoji="1" lang="ja-JP" altLang="en-US" sz="4000" b="1" dirty="0">
                <a:latin typeface="HGP創英角ﾎﾟｯﾌﾟ体" pitchFamily="50" charset="-128"/>
                <a:ea typeface="HGP創英角ﾎﾟｯﾌﾟ体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9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３０００万円　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金利</a:t>
            </a:r>
            <a:r>
              <a:rPr lang="en-US" altLang="ja-JP" u="sng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2.0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３５年＝総返済額は？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　　</a:t>
            </a:r>
            <a:r>
              <a:rPr kumimoji="1" lang="ja-JP" altLang="en-US" sz="4000" dirty="0"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約４</a:t>
            </a:r>
            <a:r>
              <a:rPr kumimoji="1"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  <a:r>
              <a:rPr lang="en-US" altLang="ja-JP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170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　　　　　　　　３０００万円　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金利</a:t>
            </a:r>
            <a:r>
              <a:rPr lang="en-US" altLang="ja-JP" u="sng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3.0</a:t>
            </a:r>
            <a:r>
              <a:rPr kumimoji="1" lang="ja-JP" altLang="en-US" u="sng" dirty="0"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kumimoji="1"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　３５年＝総返済額は？　</a:t>
            </a:r>
            <a:endParaRPr kumimoji="1" lang="en-US" altLang="ja-JP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金利が　</a:t>
            </a:r>
            <a:r>
              <a:rPr lang="en-US" altLang="ja-JP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％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上がったら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707904" y="3068960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10882</TotalTime>
  <Words>3500</Words>
  <Application>Microsoft Office PowerPoint</Application>
  <PresentationFormat>画面に合わせる (4:3)</PresentationFormat>
  <Paragraphs>585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1" baseType="lpstr">
      <vt:lpstr>HGPｺﾞｼｯｸM</vt:lpstr>
      <vt:lpstr>HGP創英角ｺﾞｼｯｸUB</vt:lpstr>
      <vt:lpstr>HGP創英角ﾎﾟｯﾌﾟ体</vt:lpstr>
      <vt:lpstr>HGS創英角ﾎﾟｯﾌﾟ体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2020年9月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503</cp:revision>
  <cp:lastPrinted>2018-02-20T17:57:08Z</cp:lastPrinted>
  <dcterms:created xsi:type="dcterms:W3CDTF">2011-06-10T07:25:41Z</dcterms:created>
  <dcterms:modified xsi:type="dcterms:W3CDTF">2020-09-03T09:05:31Z</dcterms:modified>
</cp:coreProperties>
</file>